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82" r:id="rId4"/>
    <p:sldId id="257" r:id="rId5"/>
    <p:sldId id="284" r:id="rId6"/>
    <p:sldId id="283" r:id="rId7"/>
    <p:sldId id="295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6" r:id="rId19"/>
    <p:sldId id="297" r:id="rId20"/>
    <p:sldId id="298" r:id="rId21"/>
    <p:sldId id="300" r:id="rId22"/>
    <p:sldId id="301" r:id="rId23"/>
    <p:sldId id="302" r:id="rId24"/>
    <p:sldId id="303" r:id="rId25"/>
    <p:sldId id="304" r:id="rId26"/>
    <p:sldId id="305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306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olný tvar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Volný tvar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Přímá spojovací čára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11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183602C-AE33-4CB6-8C28-FBE3991B8A52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12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12BAF7D-A742-4256-9455-5BBA2511A0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12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F53E-CC5D-4583-8712-2A8B59BA1F76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92490-B344-4C6A-9681-E4F06A646D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20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FC9CB-506F-4DD9-8F8A-2E15BFFFF343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DFAB-372E-49EA-B6B0-8DC471AC3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52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2F3E7-0935-4488-86F7-ECFAC9D88465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DE5B7-FCEE-418F-8E77-66598D7E24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61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3D875E-2BE0-4E66-9453-CCD59D1E484D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46528D-4596-4A0F-8CAC-BE94119DDF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020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C21280-1D9D-4D37-AD40-05A5E780F4F8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BB2A9D-C824-45FA-A982-AB185CDB95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256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0A4C27-EDF7-4EB8-86C9-FAD7EB5F4D85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B56F7-9850-43E7-B4AB-7BD7930FA2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691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586812-28F3-4E04-BB54-25D908DD5E1A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AE2FAF-D92E-414E-AADC-3F22651EFC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53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D99A-9710-428A-9736-A81A9BDEA84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26E6E-11E3-4977-8308-BFC3F1417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02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5671F7-B2A4-4AB2-8EF3-902CD310BCD4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3114E1-501F-41CE-9C9E-D5804203CE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031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Volný tvar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F4D236A-BC3E-4176-AAB1-603641ACFB0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4DFE123-31DE-46E6-B551-057727B3F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641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Volný tvar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0B923FF-2A7D-490A-A3C8-1D364BB323F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1C38ECA-4D32-4658-B26C-E4BDDE00CB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3" r:id="rId2"/>
    <p:sldLayoutId id="2147483828" r:id="rId3"/>
    <p:sldLayoutId id="2147483829" r:id="rId4"/>
    <p:sldLayoutId id="2147483830" r:id="rId5"/>
    <p:sldLayoutId id="2147483831" r:id="rId6"/>
    <p:sldLayoutId id="2147483824" r:id="rId7"/>
    <p:sldLayoutId id="2147483832" r:id="rId8"/>
    <p:sldLayoutId id="2147483833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uestacks.com/" TargetMode="External"/><Relationship Id="rId2" Type="http://schemas.openxmlformats.org/officeDocument/2006/relationships/hyperlink" Target="http://dumy.cz/nahled-stranky/2075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zdelavanistablety.cz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3dy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548680"/>
            <a:ext cx="6334472" cy="26197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Vzdělávání pedagogů pomocí tabletů</a:t>
            </a:r>
            <a:br>
              <a:rPr lang="cs-CZ" dirty="0" smtClean="0"/>
            </a:br>
            <a:r>
              <a:rPr lang="cs-CZ" sz="4000" dirty="0" err="1" smtClean="0"/>
              <a:t>reg</a:t>
            </a:r>
            <a:r>
              <a:rPr lang="cs-CZ" sz="4000" dirty="0" smtClean="0"/>
              <a:t>. č. </a:t>
            </a:r>
            <a:r>
              <a:rPr lang="cs-CZ" sz="4000" dirty="0" smtClean="0"/>
              <a:t>CZ.1.07/1.3.00/51.0005</a:t>
            </a:r>
            <a:br>
              <a:rPr lang="cs-CZ" sz="4000" dirty="0" smtClean="0"/>
            </a:br>
            <a:r>
              <a:rPr lang="cs-CZ" sz="4000" dirty="0" smtClean="0"/>
              <a:t>Mgr. Pavlína Částková, PhD.</a:t>
            </a:r>
            <a:br>
              <a:rPr lang="cs-CZ" sz="4000" dirty="0" smtClean="0"/>
            </a:br>
            <a:r>
              <a:rPr lang="cs-CZ" sz="4000" dirty="0" smtClean="0"/>
              <a:t>Mgr. Dominika Provázková </a:t>
            </a:r>
            <a:r>
              <a:rPr lang="cs-CZ" sz="4000" dirty="0" err="1" smtClean="0"/>
              <a:t>Stolinská</a:t>
            </a:r>
            <a:r>
              <a:rPr lang="cs-CZ" sz="4000" dirty="0" smtClean="0"/>
              <a:t>, PhD.</a:t>
            </a:r>
            <a:r>
              <a:rPr lang="cs-CZ" sz="4000" dirty="0" smtClean="0"/>
              <a:t> </a:t>
            </a:r>
            <a:endParaRPr lang="cs-CZ" sz="3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19" name="Podnadpis 2"/>
          <p:cNvSpPr>
            <a:spLocks noGrp="1"/>
          </p:cNvSpPr>
          <p:nvPr>
            <p:ph type="subTitle" idx="1"/>
          </p:nvPr>
        </p:nvSpPr>
        <p:spPr>
          <a:xfrm>
            <a:off x="3492500" y="3716338"/>
            <a:ext cx="4927600" cy="912812"/>
          </a:xfrm>
        </p:spPr>
        <p:txBody>
          <a:bodyPr/>
          <a:lstStyle/>
          <a:p>
            <a:pPr eaLnBrk="1" hangingPunct="1">
              <a:buClrTx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cs-CZ" altLang="cs-CZ" sz="2800" b="1" dirty="0" smtClean="0">
                <a:solidFill>
                  <a:schemeClr val="tx1"/>
                </a:solidFill>
              </a:rPr>
              <a:t>KA 06 První stupeň</a:t>
            </a:r>
            <a:endParaRPr lang="cs-CZ" altLang="cs-CZ" sz="2800" b="1" dirty="0">
              <a:solidFill>
                <a:schemeClr val="tx1"/>
              </a:solidFill>
            </a:endParaRPr>
          </a:p>
        </p:txBody>
      </p:sp>
      <p:pic>
        <p:nvPicPr>
          <p:cNvPr id="9220" name="Picture 4" descr="OPVK_ver_zakladni_logolink_RG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801812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2 Režimy: Záznamové zařízení/Prezentace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Záznamové zařízení: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Fotí/nahrává video – možnost uložení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Přepínání mezi dvěma kamerami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Lze nahrát foto/video ze souboru</a:t>
            </a:r>
          </a:p>
          <a:p>
            <a:pPr lvl="1" eaLnBrk="1" hangingPunct="1">
              <a:lnSpc>
                <a:spcPct val="100000"/>
              </a:lnSpc>
              <a:spcAft>
                <a:spcPts val="1138"/>
              </a:spcAft>
              <a:buSzPct val="75000"/>
              <a:buFont typeface="Symbol" charset="2"/>
              <a:buChar char="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Základní úpravy fotek/videí</a:t>
            </a:r>
          </a:p>
          <a:p>
            <a:pPr eaLnBrk="1" hangingPunct="1">
              <a:lnSpc>
                <a:spcPct val="100000"/>
              </a:lnSpc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Prezentace (podobné </a:t>
            </a: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Power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Pointu)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Media </a:t>
            </a:r>
            <a:r>
              <a:rPr lang="cs-CZ" dirty="0" err="1" smtClean="0"/>
              <a:t>camera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3355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Časosběr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Kinematika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Kamera s detekcí pohybu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Mikroskop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Logger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Nalezení dráhy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Úloha s grafem</a:t>
            </a:r>
          </a:p>
          <a:p>
            <a:pPr marL="109537" indent="0">
              <a:buNone/>
            </a:pPr>
            <a:endParaRPr lang="cs-CZ" b="1" dirty="0"/>
          </a:p>
          <a:p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Lab</a:t>
            </a:r>
            <a:r>
              <a:rPr lang="cs-CZ" dirty="0" smtClean="0"/>
              <a:t> </a:t>
            </a:r>
            <a:r>
              <a:rPr lang="cs-CZ" dirty="0" err="1" smtClean="0"/>
              <a:t>camera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3235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Malování s bohatou paletou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nástrojů.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Umožňuje kreslení a malování a následné uložení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obrázku.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Otevření obrázků a fotek ze souboru a jejich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upravení.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Nevýhodou je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jazyk.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marL="109537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Art </a:t>
            </a:r>
            <a:r>
              <a:rPr lang="cs-CZ" altLang="cs-CZ" sz="4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Rage</a:t>
            </a:r>
            <a:r>
              <a:rPr lang="cs-CZ" altLang="cs-CZ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studio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134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Umožňuje provádět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experimenty.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Integrovaná čidla (senzor zrychlení, mikrofon, 2 kamery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).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Možnost připojit teplotní sondu a lupu (případně další čidla a měřidla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).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Vzorové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experimenty.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Možnost vytvářet vlastní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experimenty.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SPARKvue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159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Prvouka, přírodověda 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r>
              <a:rPr lang="cs-CZ" altLang="cs-CZ" sz="3200" dirty="0">
                <a:latin typeface="Calibri" charset="0"/>
              </a:rPr>
              <a:t>Měření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r>
              <a:rPr lang="cs-CZ" altLang="cs-CZ" sz="3200" dirty="0" smtClean="0">
                <a:latin typeface="Calibri" charset="0"/>
              </a:rPr>
              <a:t>Experimenty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Čtení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r>
              <a:rPr lang="cs-CZ" altLang="cs-CZ" sz="3200" dirty="0">
                <a:latin typeface="Calibri" charset="0"/>
              </a:rPr>
              <a:t>Měření hlasitosti čtení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Experimenty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4557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Kamera (foto, video, panorama)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Přehrávání médií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Úprava fotografií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Kalendář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Skype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, </a:t>
            </a: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facebook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Počasí</a:t>
            </a:r>
          </a:p>
          <a:p>
            <a:pPr algn="r"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Kde a jak získat další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?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Aplikace v tabletu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1954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Vyhledávání a stahování aplikací podle různých kritérií (oblíbenost, zdarma/placené, kategorie, kolekce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).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Lze stáhnout i výukové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aplikace.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Windows </a:t>
            </a:r>
            <a:r>
              <a:rPr lang="cs-CZ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store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980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None/>
              <a:defRPr/>
            </a:pPr>
            <a:r>
              <a:rPr lang="cs-CZ" altLang="cs-CZ" sz="3200" dirty="0" smtClean="0">
                <a:latin typeface="Calibri" charset="0"/>
              </a:rPr>
              <a:t>Možnosti:</a:t>
            </a: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smtClean="0">
                <a:latin typeface="Calibri" charset="0"/>
              </a:rPr>
              <a:t>Snímek</a:t>
            </a: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Video</a:t>
            </a: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smtClean="0">
                <a:latin typeface="Calibri" charset="0"/>
              </a:rPr>
              <a:t>Panorama</a:t>
            </a: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endParaRPr lang="cs-CZ" altLang="cs-CZ" sz="1600" dirty="0"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Fotoaparát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4469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FontTx/>
              <a:buNone/>
              <a:defRPr/>
            </a:pPr>
            <a:r>
              <a:rPr lang="cs-CZ" altLang="cs-CZ" sz="2800" b="1" dirty="0">
                <a:latin typeface="Calibri" charset="0"/>
              </a:rPr>
              <a:t>Matematika – geometrické tvary (1. – 2. ročník)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Vyfocení geometrického tvaru ve třídě/škole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Otevření v programu Malování (Media </a:t>
            </a:r>
            <a:r>
              <a:rPr lang="cs-CZ" altLang="cs-CZ" sz="3200" dirty="0" err="1">
                <a:latin typeface="Calibri" charset="0"/>
              </a:rPr>
              <a:t>Camera</a:t>
            </a:r>
            <a:r>
              <a:rPr lang="cs-CZ" altLang="cs-CZ" sz="3200" dirty="0">
                <a:latin typeface="Calibri" charset="0"/>
              </a:rPr>
              <a:t>, </a:t>
            </a:r>
            <a:r>
              <a:rPr lang="cs-CZ" altLang="cs-CZ" sz="3200" dirty="0" err="1">
                <a:latin typeface="Calibri" charset="0"/>
              </a:rPr>
              <a:t>AktivInspire</a:t>
            </a:r>
            <a:r>
              <a:rPr lang="cs-CZ" altLang="cs-CZ" sz="3200" dirty="0">
                <a:latin typeface="Calibri" charset="0"/>
              </a:rPr>
              <a:t>, </a:t>
            </a:r>
            <a:r>
              <a:rPr lang="cs-CZ" altLang="cs-CZ" sz="3200" dirty="0" err="1">
                <a:latin typeface="Calibri" charset="0"/>
              </a:rPr>
              <a:t>ArtRage</a:t>
            </a:r>
            <a:r>
              <a:rPr lang="cs-CZ" altLang="cs-CZ" sz="3200" dirty="0">
                <a:latin typeface="Calibri" charset="0"/>
              </a:rPr>
              <a:t> Studio)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Obtáhnutí / vybarvení geometrického tvaru 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r>
              <a:rPr lang="cs-CZ" altLang="cs-CZ" sz="3200" dirty="0">
                <a:latin typeface="Calibri" charset="0"/>
              </a:rPr>
              <a:t>Pro každý tvar předem dohodnuté barvy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Kontrola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Fotoaparát ve výuce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2"/>
          </a:xfrm>
        </p:spPr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FontTx/>
              <a:buNone/>
              <a:defRPr/>
            </a:pPr>
            <a:r>
              <a:rPr lang="cs-CZ" altLang="cs-CZ" sz="2800" b="1" dirty="0">
                <a:latin typeface="Calibri" charset="0"/>
              </a:rPr>
              <a:t>Český jazyk – vzory podstat. jmen (4. – 5. ročník)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2800" dirty="0">
                <a:latin typeface="Calibri" charset="0"/>
              </a:rPr>
              <a:t>Pořízení fotografií</a:t>
            </a:r>
          </a:p>
          <a:p>
            <a:pPr lvl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Font typeface="Times New Roman" pitchFamily="16" charset="0"/>
              <a:buChar char="–"/>
              <a:defRPr/>
            </a:pPr>
            <a:r>
              <a:rPr lang="cs-CZ" altLang="cs-CZ" sz="2800" dirty="0">
                <a:latin typeface="Calibri" charset="0"/>
              </a:rPr>
              <a:t>Ke každému vzoru jeden příklad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2800" dirty="0">
                <a:latin typeface="Calibri" charset="0"/>
              </a:rPr>
              <a:t>Otevření v programu Malování (Media </a:t>
            </a:r>
            <a:r>
              <a:rPr lang="cs-CZ" altLang="cs-CZ" sz="2800" dirty="0" err="1">
                <a:latin typeface="Calibri" charset="0"/>
              </a:rPr>
              <a:t>Camera</a:t>
            </a:r>
            <a:r>
              <a:rPr lang="cs-CZ" altLang="cs-CZ" sz="2800" dirty="0">
                <a:latin typeface="Calibri" charset="0"/>
              </a:rPr>
              <a:t>, </a:t>
            </a:r>
            <a:r>
              <a:rPr lang="cs-CZ" altLang="cs-CZ" sz="2800" dirty="0" err="1">
                <a:latin typeface="Calibri" charset="0"/>
              </a:rPr>
              <a:t>AktivInspire</a:t>
            </a:r>
            <a:r>
              <a:rPr lang="cs-CZ" altLang="cs-CZ" sz="2800" dirty="0">
                <a:latin typeface="Calibri" charset="0"/>
              </a:rPr>
              <a:t>, </a:t>
            </a:r>
            <a:r>
              <a:rPr lang="cs-CZ" altLang="cs-CZ" sz="2800" dirty="0" err="1">
                <a:latin typeface="Calibri" charset="0"/>
              </a:rPr>
              <a:t>ArtRage</a:t>
            </a:r>
            <a:r>
              <a:rPr lang="cs-CZ" altLang="cs-CZ" sz="2800" dirty="0">
                <a:latin typeface="Calibri" charset="0"/>
              </a:rPr>
              <a:t> Studio, textový editor)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2800" dirty="0">
                <a:latin typeface="Calibri" charset="0"/>
              </a:rPr>
              <a:t>Popis předmětu</a:t>
            </a:r>
          </a:p>
          <a:p>
            <a:pPr marL="636588" lvl="1" indent="-225425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  <a:defRPr/>
            </a:pPr>
            <a:r>
              <a:rPr lang="cs-CZ" altLang="cs-CZ" sz="2800" dirty="0">
                <a:latin typeface="Calibri" charset="0"/>
              </a:rPr>
              <a:t>Název vyfoceného předmětu a určení vzoru</a:t>
            </a:r>
          </a:p>
          <a:p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Fotoaparát ve výuce</a:t>
            </a:r>
            <a:endParaRPr lang="cs-CZ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Úvodní reflexe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Seznámení s tabletem</a:t>
            </a:r>
          </a:p>
          <a:p>
            <a:pPr marL="822516" lvl="1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Pravidla práce s tablety</a:t>
            </a:r>
          </a:p>
          <a:p>
            <a:pPr marL="822516" lvl="1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Rady a inspirace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Software a aplikace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Náměty pro výuku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r>
              <a:rPr lang="cs-CZ" sz="3200" dirty="0" smtClean="0"/>
              <a:t>Závěr, reflexe</a:t>
            </a:r>
          </a:p>
          <a:p>
            <a:pPr marL="566928" indent="-457200" eaLnBrk="1" fontAlgn="auto" hangingPunct="1">
              <a:spcAft>
                <a:spcPts val="0"/>
              </a:spcAft>
              <a:defRPr/>
            </a:pPr>
            <a:endParaRPr lang="cs-CZ" dirty="0" smtClean="0"/>
          </a:p>
          <a:p>
            <a:pPr marL="109728" indent="0" eaLnBrk="1" fontAlgn="auto" hangingPunct="1">
              <a:spcAft>
                <a:spcPts val="0"/>
              </a:spcAft>
              <a:buNone/>
              <a:defRPr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mtClean="0"/>
              <a:t>Obsah </a:t>
            </a:r>
            <a:r>
              <a:rPr lang="cs-CZ" dirty="0" smtClean="0"/>
              <a:t>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FontTx/>
              <a:buNone/>
              <a:defRPr/>
            </a:pPr>
            <a:r>
              <a:rPr lang="cs-CZ" altLang="cs-CZ" sz="3200" b="1" dirty="0">
                <a:latin typeface="Calibri" charset="0"/>
              </a:rPr>
              <a:t>Prvouka/PŘ – </a:t>
            </a:r>
            <a:r>
              <a:rPr lang="cs-CZ" altLang="cs-CZ" sz="3200" b="1" dirty="0" smtClean="0">
                <a:latin typeface="Calibri" charset="0"/>
              </a:rPr>
              <a:t>Projekt </a:t>
            </a:r>
            <a:r>
              <a:rPr lang="cs-CZ" altLang="cs-CZ" sz="3200" b="1" dirty="0">
                <a:latin typeface="Calibri" charset="0"/>
              </a:rPr>
              <a:t>„Jak se mění svět“ (2. </a:t>
            </a:r>
            <a:r>
              <a:rPr lang="cs-CZ" altLang="cs-CZ" sz="3200" b="1" dirty="0" smtClean="0">
                <a:latin typeface="Calibri" charset="0"/>
              </a:rPr>
              <a:t>–5</a:t>
            </a:r>
            <a:r>
              <a:rPr lang="cs-CZ" altLang="cs-CZ" sz="3200" b="1" dirty="0">
                <a:latin typeface="Calibri" charset="0"/>
              </a:rPr>
              <a:t>.)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smtClean="0">
                <a:latin typeface="Calibri" charset="0"/>
              </a:rPr>
              <a:t>Pozorování </a:t>
            </a:r>
            <a:r>
              <a:rPr lang="cs-CZ" altLang="cs-CZ" sz="3200" dirty="0">
                <a:latin typeface="Calibri" charset="0"/>
              </a:rPr>
              <a:t>změn u vybrané rostliny (možnost sledování také počasí)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Práce ve skupinách</a:t>
            </a: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Vedení záznamů, fotodokumentace, nákresy, prezentace výsledků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Fotoaparát ve výuce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smtClean="0">
                <a:latin typeface="Calibri" charset="0"/>
              </a:rPr>
              <a:t>Matematika - geometrické </a:t>
            </a:r>
            <a:r>
              <a:rPr lang="cs-CZ" altLang="cs-CZ" sz="3200" dirty="0">
                <a:latin typeface="Calibri" charset="0"/>
              </a:rPr>
              <a:t>tvary (1., 2</a:t>
            </a:r>
            <a:r>
              <a:rPr lang="cs-CZ" altLang="cs-CZ" sz="3200" dirty="0" smtClean="0">
                <a:latin typeface="Calibri" charset="0"/>
              </a:rPr>
              <a:t>.)</a:t>
            </a:r>
            <a:endParaRPr lang="cs-CZ" altLang="cs-CZ" sz="3200" dirty="0">
              <a:latin typeface="Calibri" charset="0"/>
            </a:endParaRPr>
          </a:p>
          <a:p>
            <a:pPr marL="339725" indent="-227013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Český </a:t>
            </a:r>
            <a:r>
              <a:rPr lang="cs-CZ" altLang="cs-CZ" sz="3200" dirty="0" smtClean="0">
                <a:latin typeface="Calibri" charset="0"/>
              </a:rPr>
              <a:t>jazyk - vyvozování </a:t>
            </a:r>
            <a:r>
              <a:rPr lang="cs-CZ" altLang="cs-CZ" sz="3200" dirty="0">
                <a:latin typeface="Calibri" charset="0"/>
              </a:rPr>
              <a:t>písmen (1.), abeceda (2</a:t>
            </a:r>
            <a:r>
              <a:rPr lang="cs-CZ" altLang="cs-CZ" sz="3200" dirty="0" smtClean="0">
                <a:latin typeface="Calibri" charset="0"/>
              </a:rPr>
              <a:t>.), tvrdé </a:t>
            </a:r>
            <a:r>
              <a:rPr lang="cs-CZ" altLang="cs-CZ" sz="3200" dirty="0">
                <a:latin typeface="Calibri" charset="0"/>
              </a:rPr>
              <a:t>a měkké souhlásky (2</a:t>
            </a:r>
            <a:r>
              <a:rPr lang="cs-CZ" altLang="cs-CZ" sz="3200" dirty="0" smtClean="0">
                <a:latin typeface="Calibri" charset="0"/>
              </a:rPr>
              <a:t>.), vyjmenovaná </a:t>
            </a:r>
            <a:r>
              <a:rPr lang="cs-CZ" altLang="cs-CZ" sz="3200" dirty="0">
                <a:latin typeface="Calibri" charset="0"/>
              </a:rPr>
              <a:t>slova (3</a:t>
            </a:r>
            <a:r>
              <a:rPr lang="cs-CZ" altLang="cs-CZ" sz="3200" dirty="0" smtClean="0">
                <a:latin typeface="Calibri" charset="0"/>
              </a:rPr>
              <a:t>.), popis </a:t>
            </a:r>
            <a:r>
              <a:rPr lang="cs-CZ" altLang="cs-CZ" sz="3200" dirty="0">
                <a:latin typeface="Calibri" charset="0"/>
              </a:rPr>
              <a:t>pracovního postupu (1. – 5</a:t>
            </a:r>
            <a:r>
              <a:rPr lang="cs-CZ" altLang="cs-CZ" sz="3200" dirty="0" smtClean="0">
                <a:latin typeface="Calibri" charset="0"/>
              </a:rPr>
              <a:t>.), popis </a:t>
            </a:r>
            <a:r>
              <a:rPr lang="cs-CZ" altLang="cs-CZ" sz="3200" dirty="0">
                <a:latin typeface="Calibri" charset="0"/>
              </a:rPr>
              <a:t>osoby / zvířete / věci (1. – 5</a:t>
            </a:r>
            <a:r>
              <a:rPr lang="cs-CZ" altLang="cs-CZ" sz="3200" dirty="0" smtClean="0">
                <a:latin typeface="Calibri" charset="0"/>
              </a:rPr>
              <a:t>.), vzory </a:t>
            </a:r>
            <a:r>
              <a:rPr lang="cs-CZ" altLang="cs-CZ" sz="3200" dirty="0">
                <a:latin typeface="Calibri" charset="0"/>
              </a:rPr>
              <a:t>podstatných jmen (4. – 5</a:t>
            </a:r>
            <a:r>
              <a:rPr lang="cs-CZ" altLang="cs-CZ" sz="3200" dirty="0" smtClean="0">
                <a:latin typeface="Calibri" charset="0"/>
              </a:rPr>
              <a:t>.), reklama </a:t>
            </a:r>
            <a:r>
              <a:rPr lang="cs-CZ" altLang="cs-CZ" sz="3200" dirty="0">
                <a:latin typeface="Calibri" charset="0"/>
              </a:rPr>
              <a:t>(5</a:t>
            </a:r>
            <a:r>
              <a:rPr lang="cs-CZ" altLang="cs-CZ" sz="3200" dirty="0" smtClean="0">
                <a:latin typeface="Calibri" charset="0"/>
              </a:rPr>
              <a:t>.).</a:t>
            </a:r>
            <a:endParaRPr lang="cs-CZ" altLang="cs-CZ" sz="3200" dirty="0">
              <a:latin typeface="Calibri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Fotoaparát ve výuce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Prvouka, přírodověda, vlastivěda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Ochrana přírody (1. – 5.)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Roční období, proměny přírody (1. – 5.)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Naše obec / město (3. – 5.)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Třídění organismů (3. – 5.)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Umělecké slohy (4. – 5.)</a:t>
            </a:r>
          </a:p>
          <a:p>
            <a:pPr marL="109537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Fotoaparát ve výuce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náměty pro výuku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11560" y="1340768"/>
            <a:ext cx="8064896" cy="5688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Aplikace pro chytré telefony a tablety na</a:t>
            </a:r>
            <a:r>
              <a:rPr lang="cs-CZ" altLang="cs-CZ" sz="3200" b="1" dirty="0">
                <a:solidFill>
                  <a:srgbClr val="000000"/>
                </a:solidFill>
                <a:latin typeface="Calibri" charset="0"/>
              </a:rPr>
              <a:t> Dumy.cz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  <a:hlinkClick r:id="rId2"/>
              </a:rPr>
              <a:t>http://dumy.cz/nahled-stranky/2075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b="1" dirty="0" err="1">
                <a:solidFill>
                  <a:srgbClr val="000000"/>
                </a:solidFill>
                <a:latin typeface="Calibri" charset="0"/>
              </a:rPr>
              <a:t>BlueStacks</a:t>
            </a:r>
            <a:r>
              <a:rPr lang="cs-CZ" altLang="cs-CZ" sz="32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– program, který umožňuje spouštění aplikací Android pod OS Windows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lze stáhnout na 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  <a:hlinkClick r:id="rId3"/>
              </a:rPr>
              <a:t>www.bluestacks.com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nebo jiných webech (stahuj.cz, slunecnice.cz,...)</a:t>
            </a:r>
          </a:p>
          <a:p>
            <a:pPr lvl="1" eaLnBrk="1" hangingPunct="1">
              <a:lnSpc>
                <a:spcPct val="100000"/>
              </a:lnSpc>
              <a:spcBef>
                <a:spcPts val="400"/>
              </a:spcBef>
              <a:spcAft>
                <a:spcPts val="1425"/>
              </a:spcAft>
              <a:buClr>
                <a:srgbClr val="AC66BB"/>
              </a:buClr>
              <a:buSzPct val="7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Android vs. Windows </a:t>
            </a:r>
            <a:r>
              <a:rPr lang="cs-CZ" altLang="cs-CZ" sz="3200" dirty="0">
                <a:solidFill>
                  <a:srgbClr val="000000"/>
                </a:solidFill>
                <a:latin typeface="Wingdings" charset="2"/>
              </a:rPr>
              <a:t>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srovnání, problémy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POZOR! Omezená vnitřní paměť tabletu!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Matematika - </a:t>
            </a:r>
            <a:r>
              <a:rPr lang="cs-CZ" altLang="cs-CZ" sz="2400" b="1" dirty="0" err="1" smtClean="0">
                <a:solidFill>
                  <a:srgbClr val="000000"/>
                </a:solidFill>
                <a:latin typeface="Calibri" charset="0"/>
              </a:rPr>
              <a:t>sCool</a:t>
            </a:r>
            <a:r>
              <a:rPr lang="cs-CZ" altLang="cs-CZ" sz="2400" b="1" dirty="0" smtClean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b="1" dirty="0" err="1">
                <a:solidFill>
                  <a:srgbClr val="000000"/>
                </a:solidFill>
                <a:latin typeface="Calibri" charset="0"/>
              </a:rPr>
              <a:t>Math</a:t>
            </a:r>
            <a:r>
              <a:rPr lang="cs-CZ" altLang="cs-CZ" sz="24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+ x (- :) v případě chyby příklad navíc, na konci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vyhodnocení.</a:t>
            </a:r>
            <a:endParaRPr lang="cs-CZ" altLang="cs-CZ" sz="24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Český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jazyk - </a:t>
            </a:r>
            <a:r>
              <a:rPr lang="cs-CZ" altLang="cs-CZ" sz="2400" b="1" dirty="0" smtClean="0">
                <a:solidFill>
                  <a:srgbClr val="000000"/>
                </a:solidFill>
                <a:latin typeface="Calibri" charset="0"/>
              </a:rPr>
              <a:t>Pravopis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(</a:t>
            </a:r>
            <a:r>
              <a:rPr lang="cs-CZ" altLang="cs-CZ" sz="2400" dirty="0" err="1">
                <a:solidFill>
                  <a:srgbClr val="000000"/>
                </a:solidFill>
                <a:latin typeface="Calibri" charset="0"/>
              </a:rPr>
              <a:t>BlueStacks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) – vyjmenovaná slova, s/z, ú/ů, ě/je, i/y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koncovky.</a:t>
            </a:r>
            <a:endParaRPr lang="cs-CZ" altLang="cs-CZ" sz="24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Prvouka,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přírodověda - </a:t>
            </a:r>
            <a:r>
              <a:rPr lang="cs-CZ" altLang="cs-CZ" sz="2400" b="1" dirty="0" smtClean="0">
                <a:solidFill>
                  <a:srgbClr val="000000"/>
                </a:solidFill>
                <a:latin typeface="Calibri" charset="0"/>
              </a:rPr>
              <a:t>Interaktivní </a:t>
            </a:r>
            <a:r>
              <a:rPr lang="cs-CZ" altLang="cs-CZ" sz="2400" b="1" dirty="0">
                <a:solidFill>
                  <a:srgbClr val="000000"/>
                </a:solidFill>
                <a:latin typeface="Calibri" charset="0"/>
              </a:rPr>
              <a:t>prvouka 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– Příroda (poznávání organismů), Čas (hodiny, roční období, části dne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).</a:t>
            </a:r>
            <a:endParaRPr lang="cs-CZ" altLang="cs-CZ" sz="24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Hudební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výchova - </a:t>
            </a:r>
            <a:r>
              <a:rPr lang="cs-CZ" altLang="cs-CZ" sz="2400" b="1" dirty="0" err="1" smtClean="0">
                <a:solidFill>
                  <a:srgbClr val="000000"/>
                </a:solidFill>
                <a:latin typeface="Calibri" charset="0"/>
              </a:rPr>
              <a:t>Kids</a:t>
            </a:r>
            <a:r>
              <a:rPr lang="cs-CZ" altLang="cs-CZ" sz="2400" b="1" dirty="0" smtClean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b="1" dirty="0">
                <a:solidFill>
                  <a:srgbClr val="000000"/>
                </a:solidFill>
                <a:latin typeface="Calibri" charset="0"/>
              </a:rPr>
              <a:t>Musical </a:t>
            </a:r>
            <a:r>
              <a:rPr lang="cs-CZ" altLang="cs-CZ" sz="2400" b="1" dirty="0" err="1">
                <a:solidFill>
                  <a:srgbClr val="000000"/>
                </a:solidFill>
                <a:latin typeface="Calibri" charset="0"/>
              </a:rPr>
              <a:t>Jigsaw</a:t>
            </a:r>
            <a:r>
              <a:rPr lang="cs-CZ" altLang="cs-CZ" sz="24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b="1" dirty="0" err="1">
                <a:solidFill>
                  <a:srgbClr val="000000"/>
                </a:solidFill>
                <a:latin typeface="Calibri" charset="0"/>
              </a:rPr>
              <a:t>Puzzles</a:t>
            </a:r>
            <a:r>
              <a:rPr lang="cs-CZ" altLang="cs-CZ" sz="24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– puzzle hudebních </a:t>
            </a:r>
            <a:r>
              <a:rPr lang="cs-CZ" altLang="cs-CZ" sz="2400" dirty="0" smtClean="0">
                <a:solidFill>
                  <a:srgbClr val="000000"/>
                </a:solidFill>
                <a:latin typeface="Calibri" charset="0"/>
              </a:rPr>
              <a:t>nástrojů.</a:t>
            </a:r>
            <a:endParaRPr lang="cs-CZ" altLang="cs-CZ" sz="2400" dirty="0">
              <a:solidFill>
                <a:srgbClr val="000000"/>
              </a:solidFill>
              <a:latin typeface="Calibri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Výukové aplikace</a:t>
            </a:r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Prostor pro dotazy, hodnocení školení. Připomínky, návrhy na zlepšení.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Změnil se Váš pohled na tablety ve výuce? Jakým směrem?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Kterou oblast máte pocit, že vůbec nevyužijete?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Co Vás naopak zaujalo? Co pro Vás bylo přínosem?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03018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ctr">
              <a:buNone/>
            </a:pPr>
            <a:r>
              <a:rPr lang="pl-PL" sz="4400" dirty="0"/>
              <a:t>Děkuji za </a:t>
            </a:r>
            <a:r>
              <a:rPr lang="pl-PL" sz="4400" dirty="0" smtClean="0"/>
              <a:t>pozornost.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354639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Jakou třídu učíte a kolik dětí? 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Máte nějaké zkušenosti s tabletem při výuce?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Co už jste na tabletu vyzkoušeli? 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Co Vás zaujalo?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Co vám přinesla předcházející školení?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Co očekáváte od dnešního školení?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Úvodní reflexe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5172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500" dirty="0">
                <a:solidFill>
                  <a:srgbClr val="000000"/>
                </a:solidFill>
                <a:latin typeface="Calibri" charset="0"/>
              </a:rPr>
              <a:t>Zamýšlel se někdo z vás, jaká pravidla nastaví pro práci s tabletem? 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5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500" dirty="0">
                <a:solidFill>
                  <a:srgbClr val="000000"/>
                </a:solidFill>
                <a:latin typeface="Calibri" charset="0"/>
              </a:rPr>
              <a:t>Ukládání a rozdávání 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500" dirty="0">
                <a:solidFill>
                  <a:srgbClr val="000000"/>
                </a:solidFill>
                <a:latin typeface="Calibri" charset="0"/>
              </a:rPr>
              <a:t>Aktualizace před výukou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500" dirty="0">
                <a:solidFill>
                  <a:srgbClr val="000000"/>
                </a:solidFill>
                <a:latin typeface="Calibri" charset="0"/>
              </a:rPr>
              <a:t>Bezpečnost práce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500" dirty="0">
                <a:solidFill>
                  <a:srgbClr val="000000"/>
                </a:solidFill>
                <a:latin typeface="Calibri" charset="0"/>
              </a:rPr>
              <a:t>Dobíjení tabletu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Pravidla pro práci s tabletem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Rady pro práci s tabletem naleznete na  </a:t>
            </a:r>
            <a:r>
              <a:rPr lang="cs-CZ" altLang="cs-CZ" sz="3200" dirty="0">
                <a:solidFill>
                  <a:srgbClr val="CCCCFF"/>
                </a:solidFill>
                <a:latin typeface="Calibri" charset="0"/>
                <a:hlinkClick r:id="rId2"/>
              </a:rPr>
              <a:t>www.vzdelavanistablety.cz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po přihlášení v sekci vzdělávání v záložkách: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práce s interaktivní tabulí (</a:t>
            </a: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Activ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i Smart)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Práce s MS Office (Word, Excel, PowerPoint)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Tablety ve výuce (2O rad a tipů k tabletu, Tvorba testů v </a:t>
            </a: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Clasroom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management)</a:t>
            </a:r>
          </a:p>
          <a:p>
            <a:pPr marL="109537" indent="0">
              <a:buNone/>
            </a:pP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Rady a inspirace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2088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2"/>
          </a:xfrm>
        </p:spPr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u="sng" dirty="0" smtClean="0">
                <a:latin typeface="Calibri" charset="0"/>
              </a:rPr>
              <a:t>Výhody</a:t>
            </a:r>
            <a:r>
              <a:rPr lang="cs-CZ" altLang="cs-CZ" sz="3200" u="sng" dirty="0">
                <a:latin typeface="Calibri" charset="0"/>
              </a:rPr>
              <a:t>: </a:t>
            </a:r>
          </a:p>
          <a:p>
            <a:pPr marL="342900" indent="-223838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SzPct val="45000"/>
              <a:buFontTx/>
              <a:buNone/>
              <a:defRPr/>
            </a:pPr>
            <a:r>
              <a:rPr lang="cs-CZ" altLang="cs-CZ" sz="3200" dirty="0">
                <a:latin typeface="Calibri" charset="0"/>
              </a:rPr>
              <a:t>velikost, mobilita, dotyková obrazovka, oblíbenost u dětí, OS Windows – známé </a:t>
            </a:r>
            <a:r>
              <a:rPr lang="cs-CZ" altLang="cs-CZ" sz="3200" dirty="0" smtClean="0">
                <a:latin typeface="Calibri" charset="0"/>
              </a:rPr>
              <a:t>prostředí.</a:t>
            </a: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u="sng" dirty="0">
                <a:latin typeface="Calibri" charset="0"/>
              </a:rPr>
              <a:t>Nevýhody:</a:t>
            </a:r>
          </a:p>
          <a:p>
            <a:pPr marL="342900" indent="-223838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SzPct val="45000"/>
              <a:buFontTx/>
              <a:buNone/>
              <a:defRPr/>
            </a:pPr>
            <a:r>
              <a:rPr lang="cs-CZ" altLang="cs-CZ" sz="3200" dirty="0">
                <a:latin typeface="Calibri" charset="0"/>
              </a:rPr>
              <a:t>menší kapacita, další novinka, kterou se musíme učit, OS Windows – méně aplikací, děti spíše znají </a:t>
            </a:r>
            <a:r>
              <a:rPr lang="cs-CZ" altLang="cs-CZ" sz="3200" dirty="0" smtClean="0">
                <a:latin typeface="Calibri" charset="0"/>
              </a:rPr>
              <a:t>Android.</a:t>
            </a:r>
            <a:endParaRPr lang="cs-CZ" altLang="cs-CZ" sz="3200" dirty="0"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 zjištění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3399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 algn="just"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None/>
            </a:pP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Základní informace o tabletu, co tablet umí – jeho hardware, software, technické parametry, soubory ke stažení a kontakty pro další informace naleznete na </a:t>
            </a:r>
            <a:r>
              <a:rPr lang="cs-CZ" altLang="cs-CZ" sz="3200" dirty="0" smtClean="0">
                <a:solidFill>
                  <a:srgbClr val="CCCCFF"/>
                </a:solidFill>
                <a:latin typeface="Calibri" charset="0"/>
                <a:hlinkClick r:id="rId2"/>
              </a:rPr>
              <a:t>www.do3dy.cz</a:t>
            </a:r>
            <a:endParaRPr lang="cs-CZ" altLang="cs-CZ" sz="3200" dirty="0">
              <a:solidFill>
                <a:srgbClr val="CCCCFF"/>
              </a:solidFill>
              <a:latin typeface="Calibri" charset="0"/>
              <a:hlinkClick r:id="rId2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tablet umí?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252118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Pravidelné 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aktualizace jsou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důležité, ale 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jak aktualizovat?</a:t>
            </a: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Start/nastavení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počítače/aktualizace.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Aktualizace se spouští i při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restartu.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Ostatní nastavení – ovládací panely (známé prostředí z </a:t>
            </a:r>
            <a:r>
              <a:rPr lang="cs-CZ" altLang="cs-CZ" sz="3200" dirty="0" smtClean="0">
                <a:solidFill>
                  <a:srgbClr val="000000"/>
                </a:solidFill>
                <a:latin typeface="Calibri" charset="0"/>
              </a:rPr>
              <a:t>Windows).</a:t>
            </a: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Aktualizace </a:t>
            </a:r>
            <a:r>
              <a:rPr lang="cs-CZ" altLang="cs-CZ" sz="4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cs-CZ" altLang="cs-CZ" sz="4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cs-CZ" altLang="cs-CZ" sz="4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cs-CZ" altLang="cs-CZ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možnosti nastavení tabletu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614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116214"/>
          </a:xfrm>
        </p:spPr>
        <p:txBody>
          <a:bodyPr/>
          <a:lstStyle/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err="1">
                <a:latin typeface="Calibri" charset="0"/>
              </a:rPr>
              <a:t>Activ</a:t>
            </a:r>
            <a:r>
              <a:rPr lang="cs-CZ" altLang="cs-CZ" sz="3200" dirty="0">
                <a:latin typeface="Calibri" charset="0"/>
              </a:rPr>
              <a:t> </a:t>
            </a:r>
            <a:r>
              <a:rPr lang="cs-CZ" altLang="cs-CZ" sz="3200" dirty="0" err="1">
                <a:latin typeface="Calibri" charset="0"/>
              </a:rPr>
              <a:t>Inspire</a:t>
            </a: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err="1">
                <a:latin typeface="Calibri" charset="0"/>
              </a:rPr>
              <a:t>Clasroom</a:t>
            </a:r>
            <a:r>
              <a:rPr lang="cs-CZ" altLang="cs-CZ" sz="3200" dirty="0">
                <a:latin typeface="Calibri" charset="0"/>
              </a:rPr>
              <a:t> management klient</a:t>
            </a: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>
                <a:latin typeface="Calibri" charset="0"/>
              </a:rPr>
              <a:t>Media </a:t>
            </a:r>
            <a:r>
              <a:rPr lang="cs-CZ" altLang="cs-CZ" sz="3200" dirty="0" err="1">
                <a:latin typeface="Calibri" charset="0"/>
              </a:rPr>
              <a:t>camera</a:t>
            </a: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err="1">
                <a:latin typeface="Calibri" charset="0"/>
              </a:rPr>
              <a:t>Lab</a:t>
            </a:r>
            <a:r>
              <a:rPr lang="cs-CZ" altLang="cs-CZ" sz="3200" dirty="0">
                <a:latin typeface="Calibri" charset="0"/>
              </a:rPr>
              <a:t> </a:t>
            </a:r>
            <a:r>
              <a:rPr lang="cs-CZ" altLang="cs-CZ" sz="3200" dirty="0" err="1">
                <a:latin typeface="Calibri" charset="0"/>
              </a:rPr>
              <a:t>camera</a:t>
            </a:r>
            <a:endParaRPr lang="cs-CZ" altLang="cs-CZ" sz="3200" dirty="0">
              <a:latin typeface="Calibri" charset="0"/>
            </a:endParaRP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err="1">
                <a:latin typeface="Calibri" charset="0"/>
              </a:rPr>
              <a:t>Activ</a:t>
            </a:r>
            <a:r>
              <a:rPr lang="cs-CZ" altLang="cs-CZ" sz="3200" dirty="0">
                <a:latin typeface="Calibri" charset="0"/>
              </a:rPr>
              <a:t> </a:t>
            </a:r>
            <a:r>
              <a:rPr lang="cs-CZ" altLang="cs-CZ" sz="3200" dirty="0" err="1">
                <a:latin typeface="Calibri" charset="0"/>
              </a:rPr>
              <a:t>Rage</a:t>
            </a:r>
            <a:r>
              <a:rPr lang="cs-CZ" altLang="cs-CZ" sz="3200" dirty="0">
                <a:latin typeface="Calibri" charset="0"/>
              </a:rPr>
              <a:t> studio</a:t>
            </a:r>
          </a:p>
          <a:p>
            <a:pPr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>
                <a:srgbClr val="B83D68"/>
              </a:buClr>
              <a:buSzPct val="45000"/>
              <a:buFont typeface="Arial" charset="0"/>
              <a:buChar char="•"/>
              <a:defRPr/>
            </a:pPr>
            <a:r>
              <a:rPr lang="cs-CZ" altLang="cs-CZ" sz="3200" dirty="0" err="1">
                <a:latin typeface="Calibri" charset="0"/>
              </a:rPr>
              <a:t>SPARKvue</a:t>
            </a:r>
            <a:endParaRPr lang="cs-CZ" altLang="cs-CZ" sz="3200" dirty="0">
              <a:latin typeface="Calibri" charset="0"/>
            </a:endParaRPr>
          </a:p>
          <a:p>
            <a:pPr marL="342900" indent="-223838" algn="r" hangingPunct="1">
              <a:lnSpc>
                <a:spcPct val="100000"/>
              </a:lnSpc>
              <a:spcBef>
                <a:spcPts val="438"/>
              </a:spcBef>
              <a:spcAft>
                <a:spcPts val="1425"/>
              </a:spcAft>
              <a:buClrTx/>
              <a:buSzPct val="45000"/>
              <a:buFontTx/>
              <a:buNone/>
              <a:defRPr/>
            </a:pPr>
            <a:r>
              <a:rPr lang="cs-CZ" altLang="cs-CZ" sz="3200" dirty="0" err="1">
                <a:latin typeface="Calibri" charset="0"/>
              </a:rPr>
              <a:t>Nenaisntalován</a:t>
            </a:r>
            <a:r>
              <a:rPr lang="cs-CZ" altLang="cs-CZ" sz="3200" dirty="0">
                <a:latin typeface="Calibri" charset="0"/>
              </a:rPr>
              <a:t> MS </a:t>
            </a:r>
            <a:r>
              <a:rPr lang="cs-CZ" altLang="cs-CZ" sz="3200" dirty="0" smtClean="0">
                <a:latin typeface="Calibri" charset="0"/>
              </a:rPr>
              <a:t>Office!</a:t>
            </a:r>
            <a:endParaRPr lang="cs-CZ" altLang="cs-CZ" sz="3200" dirty="0">
              <a:latin typeface="Calibri" charset="0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Nainstalovaný software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4581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DUKA - Brno - Prezentace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734</TotalTime>
  <Words>902</Words>
  <Application>Microsoft Office PowerPoint</Application>
  <PresentationFormat>Předvádění na obrazovce (4:3)</PresentationFormat>
  <Paragraphs>146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EDUKA - Brno - Prezentace</vt:lpstr>
      <vt:lpstr>Vzdělávání pedagogů pomocí tabletů reg. č. CZ.1.07/1.3.00/51.0005 Mgr. Pavlína Částková, PhD. Mgr. Dominika Provázková Stolinská, PhD. </vt:lpstr>
      <vt:lpstr>Obsah prezentace</vt:lpstr>
      <vt:lpstr>Úvodní reflexe</vt:lpstr>
      <vt:lpstr>Pravidla pro práci s tabletem</vt:lpstr>
      <vt:lpstr>Rady a inspirace</vt:lpstr>
      <vt:lpstr>Shrnutí zjištění</vt:lpstr>
      <vt:lpstr>Co tablet umí?</vt:lpstr>
      <vt:lpstr>Aktualizace  a možnosti nastavení tabletu</vt:lpstr>
      <vt:lpstr>Nainstalovaný software </vt:lpstr>
      <vt:lpstr>Media camera</vt:lpstr>
      <vt:lpstr>Lab camera</vt:lpstr>
      <vt:lpstr>Art Rage studio</vt:lpstr>
      <vt:lpstr>SPARKvue</vt:lpstr>
      <vt:lpstr>Experimenty</vt:lpstr>
      <vt:lpstr>Aplikace v tabletu</vt:lpstr>
      <vt:lpstr>Windows store</vt:lpstr>
      <vt:lpstr>Fotoaparát</vt:lpstr>
      <vt:lpstr>Fotoaparát ve výuce</vt:lpstr>
      <vt:lpstr>Fotoaparát ve výuce</vt:lpstr>
      <vt:lpstr>Fotoaparát ve výuce</vt:lpstr>
      <vt:lpstr>Fotoaparát ve výuce</vt:lpstr>
      <vt:lpstr>Fotoaparát ve výuce</vt:lpstr>
      <vt:lpstr>Další náměty pro výuku</vt:lpstr>
      <vt:lpstr>Výukové aplikace</vt:lpstr>
      <vt:lpstr>Závěr</vt:lpstr>
      <vt:lpstr>Prezentace aplikace PowerPoint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Vzdělávání pedagogů pomocí tabletů  reg. č. CZ.1.07/1.3.00/51.0005</dc:title>
  <dc:creator>Jan Kubrický</dc:creator>
  <cp:lastModifiedBy>blazkova</cp:lastModifiedBy>
  <cp:revision>110</cp:revision>
  <dcterms:created xsi:type="dcterms:W3CDTF">2014-10-13T07:40:30Z</dcterms:created>
  <dcterms:modified xsi:type="dcterms:W3CDTF">2016-01-14T10:47:51Z</dcterms:modified>
</cp:coreProperties>
</file>