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80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soujJSYDVfMt1sG02GEH4bmU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8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0" y="8839200"/>
            <a:ext cx="68564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5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 txBox="1"/>
          <p:nvPr>
            <p:ph idx="3" type="hdr"/>
          </p:nvPr>
        </p:nvSpPr>
        <p:spPr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ZDNA" showMasterSp="0">
  <p:cSld name="PRAZDNA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EK" showMasterSp="0">
  <p:cSld name="OBRAZE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>
            <p:ph idx="2" type="pic"/>
          </p:nvPr>
        </p:nvSpPr>
        <p:spPr>
          <a:xfrm>
            <a:off x="-4763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" showMasterSp="0">
  <p:cSld name="NADPI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21"/>
          <p:cNvCxnSpPr/>
          <p:nvPr/>
        </p:nvCxnSpPr>
        <p:spPr>
          <a:xfrm>
            <a:off x="704850" y="647700"/>
            <a:ext cx="0" cy="1028700"/>
          </a:xfrm>
          <a:prstGeom prst="straightConnector1">
            <a:avLst/>
          </a:prstGeom>
          <a:noFill/>
          <a:ln cap="flat" cmpd="sng" w="63500">
            <a:solidFill>
              <a:srgbClr val="2BC3E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" name="Google Shape;13;p21"/>
          <p:cNvCxnSpPr/>
          <p:nvPr/>
        </p:nvCxnSpPr>
        <p:spPr>
          <a:xfrm>
            <a:off x="704850" y="9429750"/>
            <a:ext cx="0" cy="590550"/>
          </a:xfrm>
          <a:prstGeom prst="straightConnector1">
            <a:avLst/>
          </a:prstGeom>
          <a:noFill/>
          <a:ln cap="flat" cmpd="sng" w="635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21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1"/>
          <p:cNvSpPr txBox="1"/>
          <p:nvPr/>
        </p:nvSpPr>
        <p:spPr>
          <a:xfrm>
            <a:off x="952500" y="9540169"/>
            <a:ext cx="16497301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None/>
            </a:pPr>
            <a:r>
              <a:rPr b="1" lang="cs-CZ" sz="2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b="1" sz="28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UTOR" showMasterSp="0">
  <p:cSld name="AUTO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22"/>
          <p:cNvCxnSpPr/>
          <p:nvPr/>
        </p:nvCxnSpPr>
        <p:spPr>
          <a:xfrm>
            <a:off x="704850" y="9429750"/>
            <a:ext cx="0" cy="590550"/>
          </a:xfrm>
          <a:prstGeom prst="straightConnector1">
            <a:avLst/>
          </a:prstGeom>
          <a:noFill/>
          <a:ln cap="flat" cmpd="sng" w="635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22"/>
          <p:cNvSpPr txBox="1"/>
          <p:nvPr/>
        </p:nvSpPr>
        <p:spPr>
          <a:xfrm>
            <a:off x="952500" y="9540169"/>
            <a:ext cx="16497301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None/>
            </a:pPr>
            <a:r>
              <a:rPr b="1" lang="cs-CZ" sz="2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b="1" sz="28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t/>
            </a:r>
            <a:endParaRPr b="1" sz="28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>
            <p:ph idx="2" type="pic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ucenibezucebnic.cz/index.php?id=6858" TargetMode="External"/><Relationship Id="rId7" Type="http://schemas.openxmlformats.org/officeDocument/2006/relationships/hyperlink" Target="http://www.ucenibezucebnic.cz/index.php?id=680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ucenibezucebnic.cz/index.php?id=685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ucd.ff.cuni.cz/wp-content/uploads/2015/05/--ima.pdf" TargetMode="External"/><Relationship Id="rId4" Type="http://schemas.openxmlformats.org/officeDocument/2006/relationships/hyperlink" Target="https://dk.upce.cz/bitstream/handle/10195/69103/TeichmanovaZ_K_racionalnimu_pojeti_VS_2017.PDF?sequence=1&amp;isAllowed=y" TargetMode="Externa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hyperlink" Target="https://www.comenius350.cz/" TargetMode="External"/><Relationship Id="rId6" Type="http://schemas.openxmlformats.org/officeDocument/2006/relationships/hyperlink" Target="http://www.ucenibezucebnic.cz/index.php?id=6784" TargetMode="External"/><Relationship Id="rId7" Type="http://schemas.openxmlformats.org/officeDocument/2006/relationships/hyperlink" Target="https://www.ceskatelevize.cz/porady/10169539755-dvaasedmdesat-jmen-ceske-historie/208572232200033-jan-amos-komensky/" TargetMode="External"/><Relationship Id="rId8" Type="http://schemas.openxmlformats.org/officeDocument/2006/relationships/hyperlink" Target="https://dvojka.rozhlas.cz/j-a-komensky-kdo-byl-ucitelem-ucitele-narodu-8172121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5kOIAaM2Zd7wX8_5vuW794whdKTLh0XO4xj3MntEgT0/edit?usp=shari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igifolio.rvp.cz/view/view.php?id=17242" TargetMode="External"/><Relationship Id="rId4" Type="http://schemas.openxmlformats.org/officeDocument/2006/relationships/hyperlink" Target="https://digifolio.rvp.cz/view/view.php?id=17242" TargetMode="External"/><Relationship Id="rId5" Type="http://schemas.openxmlformats.org/officeDocument/2006/relationships/hyperlink" Target="https://digifolio.rvp.cz/view/view.php?id=1724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docs.google.com/document/d/15kOIAaM2Zd7wX8_5vuW794whdKTLh0XO4xj3MntEgT0/edit?usp=sharing" TargetMode="External"/><Relationship Id="rId7" Type="http://schemas.openxmlformats.org/officeDocument/2006/relationships/hyperlink" Target="https://docs.google.com/document/d/15kOIAaM2Zd7wX8_5vuW794whdKTLh0XO4xj3MntEgT0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europass.cedefop.europa.eu/editors/cs/cv/compose" TargetMode="External"/><Relationship Id="rId7" Type="http://schemas.openxmlformats.org/officeDocument/2006/relationships/hyperlink" Target="https://docs.google.com/document/d/15kOIAaM2Zd7wX8_5vuW794whdKTLh0XO4xj3MntEgT0/edit?usp=sharing" TargetMode="External"/><Relationship Id="rId8" Type="http://schemas.openxmlformats.org/officeDocument/2006/relationships/hyperlink" Target="https://docs.google.com/document/d/15kOIAaM2Zd7wX8_5vuW794whdKTLh0XO4xj3MntEgT0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docs.google.com/document/d/15kOIAaM2Zd7wX8_5vuW794whdKTLh0XO4xj3MntEgT0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www.mjakub.cz/komensky-lidstvu?idc=17" TargetMode="External"/><Relationship Id="rId7" Type="http://schemas.openxmlformats.org/officeDocument/2006/relationships/hyperlink" Target="https://docs.google.com/document/d/15kOIAaM2Zd7wX8_5vuW794whdKTLh0XO4xj3MntEgT0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"/>
          <p:cNvGrpSpPr/>
          <p:nvPr/>
        </p:nvGrpSpPr>
        <p:grpSpPr>
          <a:xfrm>
            <a:off x="2474242" y="4000501"/>
            <a:ext cx="13587353" cy="1817720"/>
            <a:chOff x="4205" y="3032"/>
            <a:chExt cx="3132" cy="419"/>
          </a:xfrm>
        </p:grpSpPr>
        <p:sp>
          <p:nvSpPr>
            <p:cNvPr id="25" name="Google Shape;25;p1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6783" y="3049"/>
              <a:ext cx="366" cy="252"/>
            </a:xfrm>
            <a:custGeom>
              <a:rect b="b" l="l" r="r" t="t"/>
              <a:pathLst>
                <a:path extrusionOk="0" h="1077" w="159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6588" y="3329"/>
              <a:ext cx="39" cy="35"/>
            </a:xfrm>
            <a:custGeom>
              <a:rect b="b" l="l" r="r" t="t"/>
              <a:pathLst>
                <a:path extrusionOk="0" h="149" w="172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657" y="3329"/>
              <a:ext cx="31" cy="35"/>
            </a:xfrm>
            <a:custGeom>
              <a:rect b="b" l="l" r="r" t="t"/>
              <a:pathLst>
                <a:path extrusionOk="0" h="149" w="138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716" y="3328"/>
              <a:ext cx="29" cy="37"/>
            </a:xfrm>
            <a:custGeom>
              <a:rect b="b" l="l" r="r" t="t"/>
              <a:pathLst>
                <a:path extrusionOk="0" h="156" w="125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752" y="3329"/>
              <a:ext cx="30" cy="35"/>
            </a:xfrm>
            <a:custGeom>
              <a:rect b="b" l="l" r="r" t="t"/>
              <a:pathLst>
                <a:path extrusionOk="0" h="149" w="13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6791" y="3329"/>
              <a:ext cx="26" cy="35"/>
            </a:xfrm>
            <a:custGeom>
              <a:rect b="b" l="l" r="r" t="t"/>
              <a:pathLst>
                <a:path extrusionOk="0" h="149" w="115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828" y="3329"/>
              <a:ext cx="30" cy="35"/>
            </a:xfrm>
            <a:custGeom>
              <a:rect b="b" l="l" r="r" t="t"/>
              <a:pathLst>
                <a:path extrusionOk="0" h="149" w="12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6867" y="3328"/>
              <a:ext cx="29" cy="37"/>
            </a:xfrm>
            <a:custGeom>
              <a:rect b="b" l="l" r="r" t="t"/>
              <a:pathLst>
                <a:path extrusionOk="0" h="156" w="125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6903" y="3329"/>
              <a:ext cx="30" cy="35"/>
            </a:xfrm>
            <a:custGeom>
              <a:rect b="b" l="l" r="r" t="t"/>
              <a:pathLst>
                <a:path extrusionOk="0" h="149" w="13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938" y="3329"/>
              <a:ext cx="35" cy="35"/>
            </a:xfrm>
            <a:custGeom>
              <a:rect b="b" l="l" r="r" t="t"/>
              <a:pathLst>
                <a:path extrusionOk="0" h="149" w="152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6979" y="3328"/>
              <a:ext cx="36" cy="37"/>
            </a:xfrm>
            <a:custGeom>
              <a:rect b="b" l="l" r="r" t="t"/>
              <a:pathLst>
                <a:path extrusionOk="0" h="156" w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7045" y="3318"/>
              <a:ext cx="29" cy="47"/>
            </a:xfrm>
            <a:custGeom>
              <a:rect b="b" l="l" r="r" t="t"/>
              <a:pathLst>
                <a:path extrusionOk="0" h="198" w="125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7085" y="3329"/>
              <a:ext cx="29" cy="35"/>
            </a:xfrm>
            <a:custGeom>
              <a:rect b="b" l="l" r="r" t="t"/>
              <a:pathLst>
                <a:path extrusionOk="0" h="149" w="127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7120" y="3328"/>
              <a:ext cx="36" cy="37"/>
            </a:xfrm>
            <a:custGeom>
              <a:rect b="b" l="l" r="r" t="t"/>
              <a:pathLst>
                <a:path extrusionOk="0" h="156" w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7167" y="3329"/>
              <a:ext cx="25" cy="35"/>
            </a:xfrm>
            <a:custGeom>
              <a:rect b="b" l="l" r="r" t="t"/>
              <a:pathLst>
                <a:path extrusionOk="0" h="149" w="10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7200" y="3328"/>
              <a:ext cx="29" cy="37"/>
            </a:xfrm>
            <a:custGeom>
              <a:rect b="b" l="l" r="r" t="t"/>
              <a:pathLst>
                <a:path extrusionOk="0" h="156" w="124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7237" y="3329"/>
              <a:ext cx="29" cy="35"/>
            </a:xfrm>
            <a:custGeom>
              <a:rect b="b" l="l" r="r" t="t"/>
              <a:pathLst>
                <a:path extrusionOk="0" h="149" w="12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7271" y="3329"/>
              <a:ext cx="35" cy="35"/>
            </a:xfrm>
            <a:custGeom>
              <a:rect b="b" l="l" r="r" t="t"/>
              <a:pathLst>
                <a:path extrusionOk="0" h="149" w="153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7315" y="3318"/>
              <a:ext cx="9" cy="46"/>
            </a:xfrm>
            <a:custGeom>
              <a:rect b="b" l="l" r="r" t="t"/>
              <a:pathLst>
                <a:path extrusionOk="0" h="194" w="38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7334" y="3359"/>
              <a:ext cx="3" cy="12"/>
            </a:xfrm>
            <a:custGeom>
              <a:rect b="b" l="l" r="r" t="t"/>
              <a:pathLst>
                <a:path extrusionOk="0" h="50" w="17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646" y="3383"/>
              <a:ext cx="32" cy="29"/>
            </a:xfrm>
            <a:custGeom>
              <a:rect b="b" l="l" r="r" t="t"/>
              <a:pathLst>
                <a:path extrusionOk="0" h="123" w="142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6688" y="3383"/>
              <a:ext cx="21" cy="29"/>
            </a:xfrm>
            <a:custGeom>
              <a:rect b="b" l="l" r="r" t="t"/>
              <a:pathLst>
                <a:path extrusionOk="0" h="123" w="9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6713" y="3374"/>
              <a:ext cx="30" cy="38"/>
            </a:xfrm>
            <a:custGeom>
              <a:rect b="b" l="l" r="r" t="t"/>
              <a:pathLst>
                <a:path extrusionOk="0" h="161" w="128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6749" y="3383"/>
              <a:ext cx="27" cy="29"/>
            </a:xfrm>
            <a:custGeom>
              <a:rect b="b" l="l" r="r" t="t"/>
              <a:pathLst>
                <a:path extrusionOk="0" h="123" w="116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6784" y="3383"/>
              <a:ext cx="22" cy="29"/>
            </a:xfrm>
            <a:custGeom>
              <a:rect b="b" l="l" r="r" t="t"/>
              <a:pathLst>
                <a:path extrusionOk="0" h="123" w="95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6812" y="3374"/>
              <a:ext cx="25" cy="38"/>
            </a:xfrm>
            <a:custGeom>
              <a:rect b="b" l="l" r="r" t="t"/>
              <a:pathLst>
                <a:path extrusionOk="0" h="161" w="108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845" y="3383"/>
              <a:ext cx="22" cy="29"/>
            </a:xfrm>
            <a:custGeom>
              <a:rect b="b" l="l" r="r" t="t"/>
              <a:pathLst>
                <a:path extrusionOk="0" h="123" w="95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888" y="3383"/>
              <a:ext cx="29" cy="29"/>
            </a:xfrm>
            <a:custGeom>
              <a:rect b="b" l="l" r="r" t="t"/>
              <a:pathLst>
                <a:path extrusionOk="0" h="123" w="127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6936" y="3383"/>
              <a:ext cx="25" cy="29"/>
            </a:xfrm>
            <a:custGeom>
              <a:rect b="b" l="l" r="r" t="t"/>
              <a:pathLst>
                <a:path extrusionOk="0" h="123" w="108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6967" y="3374"/>
              <a:ext cx="22" cy="38"/>
            </a:xfrm>
            <a:custGeom>
              <a:rect b="b" l="l" r="r" t="t"/>
              <a:pathLst>
                <a:path extrusionOk="0" h="161" w="95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6998" y="3383"/>
              <a:ext cx="20" cy="29"/>
            </a:xfrm>
            <a:custGeom>
              <a:rect b="b" l="l" r="r" t="t"/>
              <a:pathLst>
                <a:path extrusionOk="0" h="123" w="9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021" y="3382"/>
              <a:ext cx="30" cy="31"/>
            </a:xfrm>
            <a:custGeom>
              <a:rect b="b" l="l" r="r" t="t"/>
              <a:pathLst>
                <a:path extrusionOk="0" h="130" w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056" y="3383"/>
              <a:ext cx="29" cy="29"/>
            </a:xfrm>
            <a:custGeom>
              <a:rect b="b" l="l" r="r" t="t"/>
              <a:pathLst>
                <a:path extrusionOk="0" h="123" w="126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88" y="3374"/>
              <a:ext cx="27" cy="38"/>
            </a:xfrm>
            <a:custGeom>
              <a:rect b="b" l="l" r="r" t="t"/>
              <a:pathLst>
                <a:path extrusionOk="0" h="161" w="118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121" y="3382"/>
              <a:ext cx="29" cy="31"/>
            </a:xfrm>
            <a:custGeom>
              <a:rect b="b" l="l" r="r" t="t"/>
              <a:pathLst>
                <a:path extrusionOk="0" h="130" w="124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57" y="3383"/>
              <a:ext cx="24" cy="29"/>
            </a:xfrm>
            <a:custGeom>
              <a:rect b="b" l="l" r="r" t="t"/>
              <a:pathLst>
                <a:path extrusionOk="0" h="123" w="105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190" y="3382"/>
              <a:ext cx="30" cy="31"/>
            </a:xfrm>
            <a:custGeom>
              <a:rect b="b" l="l" r="r" t="t"/>
              <a:pathLst>
                <a:path extrusionOk="0" h="130" w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7224" y="3383"/>
              <a:ext cx="29" cy="29"/>
            </a:xfrm>
            <a:custGeom>
              <a:rect b="b" l="l" r="r" t="t"/>
              <a:pathLst>
                <a:path extrusionOk="0" h="123" w="126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7257" y="3383"/>
              <a:ext cx="27" cy="29"/>
            </a:xfrm>
            <a:custGeom>
              <a:rect b="b" l="l" r="r" t="t"/>
              <a:pathLst>
                <a:path extrusionOk="0" h="123" w="118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4487" y="3091"/>
              <a:ext cx="40" cy="39"/>
            </a:xfrm>
            <a:custGeom>
              <a:rect b="b" l="l" r="r" t="t"/>
              <a:pathLst>
                <a:path extrusionOk="0" h="166" w="174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4423" y="3108"/>
              <a:ext cx="40" cy="39"/>
            </a:xfrm>
            <a:custGeom>
              <a:rect b="b" l="l" r="r" t="t"/>
              <a:pathLst>
                <a:path extrusionOk="0" h="166" w="175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4377" y="3156"/>
              <a:ext cx="40" cy="39"/>
            </a:xfrm>
            <a:custGeom>
              <a:rect b="b" l="l" r="r" t="t"/>
              <a:pathLst>
                <a:path extrusionOk="0" h="166" w="175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4360" y="3221"/>
              <a:ext cx="40" cy="38"/>
            </a:xfrm>
            <a:custGeom>
              <a:rect b="b" l="l" r="r" t="t"/>
              <a:pathLst>
                <a:path extrusionOk="0" h="166" w="175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4377" y="3285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4423" y="3333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4487" y="3350"/>
              <a:ext cx="40" cy="39"/>
            </a:xfrm>
            <a:custGeom>
              <a:rect b="b" l="l" r="r" t="t"/>
              <a:pathLst>
                <a:path extrusionOk="0" h="166" w="174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4550" y="3333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4596" y="3285"/>
              <a:ext cx="40" cy="39"/>
            </a:xfrm>
            <a:custGeom>
              <a:rect b="b" l="l" r="r" t="t"/>
              <a:pathLst>
                <a:path extrusionOk="0" h="166" w="174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613" y="3220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596" y="3156"/>
              <a:ext cx="40" cy="38"/>
            </a:xfrm>
            <a:custGeom>
              <a:rect b="b" l="l" r="r" t="t"/>
              <a:pathLst>
                <a:path extrusionOk="0" h="165" w="174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550" y="3108"/>
              <a:ext cx="40" cy="39"/>
            </a:xfrm>
            <a:custGeom>
              <a:rect b="b" l="l" r="r" t="t"/>
              <a:pathLst>
                <a:path extrusionOk="0" h="166" w="175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859" y="3103"/>
              <a:ext cx="38" cy="56"/>
            </a:xfrm>
            <a:custGeom>
              <a:rect b="b" l="l" r="r" t="t"/>
              <a:pathLst>
                <a:path extrusionOk="0" h="240" w="166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4901" y="3103"/>
              <a:ext cx="51" cy="57"/>
            </a:xfrm>
            <a:custGeom>
              <a:rect b="b" l="l" r="r" t="t"/>
              <a:pathLst>
                <a:path extrusionOk="0" h="244" w="223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4960" y="3102"/>
              <a:ext cx="45" cy="57"/>
            </a:xfrm>
            <a:custGeom>
              <a:rect b="b" l="l" r="r" t="t"/>
              <a:pathLst>
                <a:path extrusionOk="0" h="243" w="196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008" y="3102"/>
              <a:ext cx="53" cy="58"/>
            </a:xfrm>
            <a:custGeom>
              <a:rect b="b" l="l" r="r" t="t"/>
              <a:pathLst>
                <a:path extrusionOk="0" h="248" w="231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071" y="3103"/>
              <a:ext cx="39" cy="56"/>
            </a:xfrm>
            <a:custGeom>
              <a:rect b="b" l="l" r="r" t="t"/>
              <a:pathLst>
                <a:path extrusionOk="0" h="242" w="173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118" y="3102"/>
              <a:ext cx="35" cy="58"/>
            </a:xfrm>
            <a:custGeom>
              <a:rect b="b" l="l" r="r" t="t"/>
              <a:pathLst>
                <a:path extrusionOk="0" h="248" w="156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163" y="3103"/>
              <a:ext cx="45" cy="56"/>
            </a:xfrm>
            <a:custGeom>
              <a:rect b="b" l="l" r="r" t="t"/>
              <a:pathLst>
                <a:path extrusionOk="0" h="240" w="195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208" y="3086"/>
              <a:ext cx="52" cy="73"/>
            </a:xfrm>
            <a:custGeom>
              <a:rect b="b" l="l" r="r" t="t"/>
              <a:pathLst>
                <a:path extrusionOk="0" h="315" w="228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94" y="3103"/>
              <a:ext cx="44" cy="57"/>
            </a:xfrm>
            <a:custGeom>
              <a:rect b="b" l="l" r="r" t="t"/>
              <a:pathLst>
                <a:path extrusionOk="0" h="244" w="19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351" y="3103"/>
              <a:ext cx="44" cy="57"/>
            </a:xfrm>
            <a:custGeom>
              <a:rect b="b" l="l" r="r" t="t"/>
              <a:pathLst>
                <a:path extrusionOk="0" h="244" w="191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433" y="3103"/>
              <a:ext cx="38" cy="56"/>
            </a:xfrm>
            <a:custGeom>
              <a:rect b="b" l="l" r="r" t="t"/>
              <a:pathLst>
                <a:path extrusionOk="0" h="240" w="166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859" y="3198"/>
              <a:ext cx="32" cy="56"/>
            </a:xfrm>
            <a:custGeom>
              <a:rect b="b" l="l" r="r" t="t"/>
              <a:pathLst>
                <a:path extrusionOk="0" h="240" w="143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94" y="3213"/>
              <a:ext cx="36" cy="42"/>
            </a:xfrm>
            <a:custGeom>
              <a:rect b="b" l="l" r="r" t="t"/>
              <a:pathLst>
                <a:path extrusionOk="0" h="180" w="16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935" y="3212"/>
              <a:ext cx="24" cy="42"/>
            </a:xfrm>
            <a:custGeom>
              <a:rect b="b" l="l" r="r" t="t"/>
              <a:pathLst>
                <a:path extrusionOk="0" h="179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961" y="3212"/>
              <a:ext cx="36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5003" y="3212"/>
              <a:ext cx="36" cy="58"/>
            </a:xfrm>
            <a:custGeom>
              <a:rect b="b" l="l" r="r" t="t"/>
              <a:pathLst>
                <a:path extrusionOk="0" h="248" w="154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042" y="3212"/>
              <a:ext cx="27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075" y="3196"/>
              <a:ext cx="34" cy="58"/>
            </a:xfrm>
            <a:custGeom>
              <a:rect b="b" l="l" r="r" t="t"/>
              <a:pathLst>
                <a:path extrusionOk="0" h="248" w="147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110" y="3192"/>
              <a:ext cx="37" cy="63"/>
            </a:xfrm>
            <a:custGeom>
              <a:rect b="b" l="l" r="r" t="t"/>
              <a:pathLst>
                <a:path extrusionOk="0" h="269" w="162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5174" y="3212"/>
              <a:ext cx="26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5204" y="3202"/>
              <a:ext cx="26" cy="53"/>
            </a:xfrm>
            <a:custGeom>
              <a:rect b="b" l="l" r="r" t="t"/>
              <a:pathLst>
                <a:path extrusionOk="0" h="228" w="112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236" y="3212"/>
              <a:ext cx="25" cy="42"/>
            </a:xfrm>
            <a:custGeom>
              <a:rect b="b" l="l" r="r" t="t"/>
              <a:pathLst>
                <a:path extrusionOk="0" h="179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264" y="3213"/>
              <a:ext cx="33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5305" y="3196"/>
              <a:ext cx="34" cy="58"/>
            </a:xfrm>
            <a:custGeom>
              <a:rect b="b" l="l" r="r" t="t"/>
              <a:pathLst>
                <a:path extrusionOk="0" h="248" w="147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5341" y="3202"/>
              <a:ext cx="25" cy="53"/>
            </a:xfrm>
            <a:custGeom>
              <a:rect b="b" l="l" r="r" t="t"/>
              <a:pathLst>
                <a:path extrusionOk="0" h="228" w="112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372" y="3213"/>
              <a:ext cx="33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5413" y="3212"/>
              <a:ext cx="25" cy="42"/>
            </a:xfrm>
            <a:custGeom>
              <a:rect b="b" l="l" r="r" t="t"/>
              <a:pathLst>
                <a:path extrusionOk="0" h="179" w="107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5440" y="3192"/>
              <a:ext cx="34" cy="63"/>
            </a:xfrm>
            <a:custGeom>
              <a:rect b="b" l="l" r="r" t="t"/>
              <a:pathLst>
                <a:path extrusionOk="0" h="269" w="151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5481" y="3196"/>
              <a:ext cx="14" cy="59"/>
            </a:xfrm>
            <a:custGeom>
              <a:rect b="b" l="l" r="r" t="t"/>
              <a:pathLst>
                <a:path extrusionOk="0" h="252" w="61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5502" y="3212"/>
              <a:ext cx="32" cy="42"/>
            </a:xfrm>
            <a:custGeom>
              <a:rect b="b" l="l" r="r" t="t"/>
              <a:pathLst>
                <a:path extrusionOk="0" h="179" w="14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5541" y="3192"/>
              <a:ext cx="17" cy="62"/>
            </a:xfrm>
            <a:custGeom>
              <a:rect b="b" l="l" r="r" t="t"/>
              <a:pathLst>
                <a:path extrusionOk="0" h="265" w="76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5585" y="3212"/>
              <a:ext cx="35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5648" y="3198"/>
              <a:ext cx="13" cy="56"/>
            </a:xfrm>
            <a:custGeom>
              <a:rect b="b" l="l" r="r" t="t"/>
              <a:pathLst>
                <a:path extrusionOk="0" h="242" w="6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5670" y="3212"/>
              <a:ext cx="32" cy="42"/>
            </a:xfrm>
            <a:custGeom>
              <a:rect b="b" l="l" r="r" t="t"/>
              <a:pathLst>
                <a:path extrusionOk="0" h="179" w="14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5706" y="3213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5745" y="3212"/>
              <a:ext cx="37" cy="43"/>
            </a:xfrm>
            <a:custGeom>
              <a:rect b="b" l="l" r="r" t="t"/>
              <a:pathLst>
                <a:path extrusionOk="0" h="183" w="162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786" y="3212"/>
              <a:ext cx="26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816" y="3202"/>
              <a:ext cx="26" cy="53"/>
            </a:xfrm>
            <a:custGeom>
              <a:rect b="b" l="l" r="r" t="t"/>
              <a:pathLst>
                <a:path extrusionOk="0" h="228" w="113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845" y="3198"/>
              <a:ext cx="14" cy="56"/>
            </a:xfrm>
            <a:custGeom>
              <a:rect b="b" l="l" r="r" t="t"/>
              <a:pathLst>
                <a:path extrusionOk="0" h="242" w="61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866" y="3192"/>
              <a:ext cx="33" cy="63"/>
            </a:xfrm>
            <a:custGeom>
              <a:rect b="b" l="l" r="r" t="t"/>
              <a:pathLst>
                <a:path extrusionOk="0" h="270" w="145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905" y="3212"/>
              <a:ext cx="32" cy="42"/>
            </a:xfrm>
            <a:custGeom>
              <a:rect b="b" l="l" r="r" t="t"/>
              <a:pathLst>
                <a:path extrusionOk="0" h="179" w="13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944" y="3192"/>
              <a:ext cx="17" cy="62"/>
            </a:xfrm>
            <a:custGeom>
              <a:rect b="b" l="l" r="r" t="t"/>
              <a:pathLst>
                <a:path extrusionOk="0" h="265" w="76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5987" y="3196"/>
              <a:ext cx="27" cy="58"/>
            </a:xfrm>
            <a:custGeom>
              <a:rect b="b" l="l" r="r" t="t"/>
              <a:pathLst>
                <a:path extrusionOk="0" h="248" w="116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6014" y="3212"/>
              <a:ext cx="37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057" y="3212"/>
              <a:ext cx="32" cy="42"/>
            </a:xfrm>
            <a:custGeom>
              <a:rect b="b" l="l" r="r" t="t"/>
              <a:pathLst>
                <a:path extrusionOk="0" h="179" w="13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6096" y="3196"/>
              <a:ext cx="35" cy="59"/>
            </a:xfrm>
            <a:custGeom>
              <a:rect b="b" l="l" r="r" t="t"/>
              <a:pathLst>
                <a:path extrusionOk="0" h="252" w="153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6135" y="3213"/>
              <a:ext cx="37" cy="57"/>
            </a:xfrm>
            <a:custGeom>
              <a:rect b="b" l="l" r="r" t="t"/>
              <a:pathLst>
                <a:path extrusionOk="0" h="244" w="162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4856" y="3292"/>
              <a:ext cx="46" cy="58"/>
            </a:xfrm>
            <a:custGeom>
              <a:rect b="b" l="l" r="r" t="t"/>
              <a:pathLst>
                <a:path extrusionOk="0" h="249" w="201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4910" y="3307"/>
              <a:ext cx="35" cy="58"/>
            </a:xfrm>
            <a:custGeom>
              <a:rect b="b" l="l" r="r" t="t"/>
              <a:pathLst>
                <a:path extrusionOk="0" h="248" w="153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4949" y="3307"/>
              <a:ext cx="38" cy="43"/>
            </a:xfrm>
            <a:custGeom>
              <a:rect b="b" l="l" r="r" t="t"/>
              <a:pathLst>
                <a:path extrusionOk="0" h="183" w="162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4994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5021" y="3307"/>
              <a:ext cx="34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5060" y="3287"/>
              <a:ext cx="34" cy="63"/>
            </a:xfrm>
            <a:custGeom>
              <a:rect b="b" l="l" r="r" t="t"/>
              <a:pathLst>
                <a:path extrusionOk="0" h="270" w="145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5101" y="3307"/>
              <a:ext cx="32" cy="42"/>
            </a:xfrm>
            <a:custGeom>
              <a:rect b="b" l="l" r="r" t="t"/>
              <a:pathLst>
                <a:path extrusionOk="0" h="180" w="139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5140" y="3287"/>
              <a:ext cx="18" cy="62"/>
            </a:xfrm>
            <a:custGeom>
              <a:rect b="b" l="l" r="r" t="t"/>
              <a:pathLst>
                <a:path extrusionOk="0" h="266" w="7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5187" y="3307"/>
              <a:ext cx="35" cy="58"/>
            </a:xfrm>
            <a:custGeom>
              <a:rect b="b" l="l" r="r" t="t"/>
              <a:pathLst>
                <a:path extrusionOk="0" h="248" w="153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5230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5256" y="3307"/>
              <a:ext cx="37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5298" y="3305"/>
              <a:ext cx="33" cy="60"/>
            </a:xfrm>
            <a:custGeom>
              <a:rect b="b" l="l" r="r" t="t"/>
              <a:pathLst>
                <a:path extrusionOk="0" h="256" w="14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339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5366" y="3307"/>
              <a:ext cx="34" cy="43"/>
            </a:xfrm>
            <a:custGeom>
              <a:rect b="b" l="l" r="r" t="t"/>
              <a:pathLst>
                <a:path extrusionOk="0" h="183" w="15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408" y="3307"/>
              <a:ext cx="53" cy="42"/>
            </a:xfrm>
            <a:custGeom>
              <a:rect b="b" l="l" r="r" t="t"/>
              <a:pathLst>
                <a:path extrusionOk="0" h="180" w="234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5490" y="3293"/>
              <a:ext cx="44" cy="57"/>
            </a:xfrm>
            <a:custGeom>
              <a:rect b="b" l="l" r="r" t="t"/>
              <a:pathLst>
                <a:path extrusionOk="0" h="244" w="193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534" y="3287"/>
              <a:ext cx="37" cy="78"/>
            </a:xfrm>
            <a:custGeom>
              <a:rect b="b" l="l" r="r" t="t"/>
              <a:pathLst>
                <a:path extrusionOk="0" h="334" w="162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573" y="3308"/>
              <a:ext cx="34" cy="41"/>
            </a:xfrm>
            <a:custGeom>
              <a:rect b="b" l="l" r="r" t="t"/>
              <a:pathLst>
                <a:path extrusionOk="0" h="176" w="14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5613" y="3291"/>
              <a:ext cx="34" cy="58"/>
            </a:xfrm>
            <a:custGeom>
              <a:rect b="b" l="l" r="r" t="t"/>
              <a:pathLst>
                <a:path extrusionOk="0" h="248" w="1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5651" y="3308"/>
              <a:ext cx="32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5693" y="3307"/>
              <a:ext cx="53" cy="42"/>
            </a:xfrm>
            <a:custGeom>
              <a:rect b="b" l="l" r="r" t="t"/>
              <a:pathLst>
                <a:path extrusionOk="0" h="180" w="234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5758" y="3339"/>
              <a:ext cx="13" cy="24"/>
            </a:xfrm>
            <a:custGeom>
              <a:rect b="b" l="l" r="r" t="t"/>
              <a:pathLst>
                <a:path extrusionOk="0" h="105" w="56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5790" y="3308"/>
              <a:ext cx="37" cy="42"/>
            </a:xfrm>
            <a:custGeom>
              <a:rect b="b" l="l" r="r" t="t"/>
              <a:pathLst>
                <a:path extrusionOk="0" h="180" w="16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5828" y="3287"/>
              <a:ext cx="37" cy="78"/>
            </a:xfrm>
            <a:custGeom>
              <a:rect b="b" l="l" r="r" t="t"/>
              <a:pathLst>
                <a:path extrusionOk="0" h="334" w="162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5865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905" y="3307"/>
              <a:ext cx="36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5943" y="3292"/>
              <a:ext cx="21" cy="73"/>
            </a:xfrm>
            <a:custGeom>
              <a:rect b="b" l="l" r="r" t="t"/>
              <a:pathLst>
                <a:path extrusionOk="0" h="311" w="88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5986" y="3307"/>
              <a:ext cx="35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6047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6085" y="3308"/>
              <a:ext cx="34" cy="41"/>
            </a:xfrm>
            <a:custGeom>
              <a:rect b="b" l="l" r="r" t="t"/>
              <a:pathLst>
                <a:path extrusionOk="0" h="176" w="147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6123" y="3291"/>
              <a:ext cx="34" cy="59"/>
            </a:xfrm>
            <a:custGeom>
              <a:rect b="b" l="l" r="r" t="t"/>
              <a:pathLst>
                <a:path extrusionOk="0" h="251" w="152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6164" y="3287"/>
              <a:ext cx="38" cy="63"/>
            </a:xfrm>
            <a:custGeom>
              <a:rect b="b" l="l" r="r" t="t"/>
              <a:pathLst>
                <a:path extrusionOk="0" h="270" w="163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6209" y="3291"/>
              <a:ext cx="14" cy="59"/>
            </a:xfrm>
            <a:custGeom>
              <a:rect b="b" l="l" r="r" t="t"/>
              <a:pathLst>
                <a:path extrusionOk="0" h="251" w="6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6229" y="3287"/>
              <a:ext cx="34" cy="63"/>
            </a:xfrm>
            <a:custGeom>
              <a:rect b="b" l="l" r="r" t="t"/>
              <a:pathLst>
                <a:path extrusionOk="0" h="269" w="15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266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6306" y="3287"/>
              <a:ext cx="35" cy="63"/>
            </a:xfrm>
            <a:custGeom>
              <a:rect b="b" l="l" r="r" t="t"/>
              <a:pathLst>
                <a:path extrusionOk="0" h="269" w="15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6348" y="3307"/>
              <a:ext cx="32" cy="42"/>
            </a:xfrm>
            <a:custGeom>
              <a:rect b="b" l="l" r="r" t="t"/>
              <a:pathLst>
                <a:path extrusionOk="0" h="180" w="139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6388" y="3287"/>
              <a:ext cx="17" cy="62"/>
            </a:xfrm>
            <a:custGeom>
              <a:rect b="b" l="l" r="r" t="t"/>
              <a:pathLst>
                <a:path extrusionOk="0" h="266" w="7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VII   5. PL: Citáty</a:t>
            </a:r>
            <a:endParaRPr/>
          </a:p>
        </p:txBody>
      </p:sp>
      <p:pic>
        <p:nvPicPr>
          <p:cNvPr id="262" name="Google Shape;2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/>
          <p:nvPr/>
        </p:nvSpPr>
        <p:spPr>
          <a:xfrm>
            <a:off x="6397625" y="5210175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1905000" y="2272203"/>
            <a:ext cx="12268199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Úlohy k citátům z Kožíka a přímým citátům J. A. Komenského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Přiřaď úryvky k mapě a k časové ose života JAK, je-li to možné.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Kde to není možné, najdi životopisné informace na internetu k danému úryvku a přiřaď k mapě a časové ose.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„Přeložte“ citáty JAK do soudobé češtiny a napište, kdo, kdy a proč by je mohl říkat dnes?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Diskutujte ve skupinkách nápady, dva zajímavé od spolužáky si zapište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VIII  Cvičení vybrané z UBU</a:t>
            </a:r>
            <a:endParaRPr/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/>
          <p:nvPr/>
        </p:nvSpPr>
        <p:spPr>
          <a:xfrm>
            <a:off x="6397625" y="5210175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1905000" y="2272203"/>
            <a:ext cx="1226819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Ukážeme si již připravené úkoly: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Labyrint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jak číst dnes a zábavně? </a:t>
            </a:r>
            <a:r>
              <a:rPr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http://www.ucenibezucebnic.cz/index.php?id=6858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○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podtrhni, sdílej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○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dramatizace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○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řízené čtení / odezva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Interaktivní úloha </a:t>
            </a:r>
            <a:r>
              <a:rPr b="1" i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Život v 17. století 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(na stránce dole): </a:t>
            </a:r>
            <a:r>
              <a:rPr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http://www.ucenibezucebnic.cz/index.php?id=6800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IX  Další zdroje informací a tvůrci úloh</a:t>
            </a:r>
            <a:endParaRPr/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2"/>
          <p:cNvSpPr/>
          <p:nvPr/>
        </p:nvSpPr>
        <p:spPr>
          <a:xfrm>
            <a:off x="6397625" y="5210175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3886200" y="5203998"/>
            <a:ext cx="12268199" cy="747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http://www.ucenibezucebnic.cz/index.php?id=6854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/>
        </p:nvSpPr>
        <p:spPr>
          <a:xfrm>
            <a:off x="946534" y="2350914"/>
            <a:ext cx="15620999" cy="632480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Karel Šima, </a:t>
            </a:r>
            <a:r>
              <a:rPr b="1" i="1"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Národ a Stát slaví Jana Amose Komenského. Srovnání Komenského oslav v roce 1892 a 1920*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dostupné zde: </a:t>
            </a:r>
            <a:r>
              <a:rPr lang="cs-CZ" sz="2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http://ucd.ff.cuni.cz/wp-content/uploads/2015/05/--ima.pdf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Zuzana Teichmanová, </a:t>
            </a:r>
            <a:r>
              <a:rPr b="1" i="1"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 racionálnímu pojetí Komenského etiky. Diplomová práce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Pardubice 2017, dostupná: </a:t>
            </a:r>
            <a:r>
              <a:rPr lang="cs-CZ" sz="2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https://dk.upce.cz/bitstream/handle/10195/69103/TeichmanovaZ_K_racionalnimu_pojeti_VS_2017.PDF?sequence=1&amp;isAllowed=y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Národní oslavy 350 let od úmrtí a 430 let od narození J. A. Komenského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Pedagogické muzeum JAK a knihovna, dostupné zde: </a:t>
            </a:r>
            <a:r>
              <a:rPr lang="cs-CZ" sz="2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https://www.comenius350.cz/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 Amos Komenský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Učení bez učebnic, Didaktický portál. Dostupné zde: </a:t>
            </a:r>
            <a:r>
              <a:rPr lang="cs-CZ" sz="2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http://www.ucenibezucebnic.cz/index.php?id=6784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 Amos Komenský. Seriál dvaasedmdesát jmen české historie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České televize. Dostupné zde: </a:t>
            </a:r>
            <a:r>
              <a:rPr lang="cs-CZ" sz="2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https://www.ceskatelevize.cz/porady/10169539755-dvaasedmdesat-jmen-ceske-historie/208572232200033-jan-amos-komensky/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Josef Kluge a Markéta Ševčíková</a:t>
            </a:r>
            <a:r>
              <a:rPr b="1" i="1"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J. A. Komenský: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Kdo byl učitelem Učitele národů?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Český rozhlas, dostupné zde: </a:t>
            </a:r>
            <a:r>
              <a:rPr lang="cs-CZ" sz="2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https://dvojka.rozhlas.cz/j-a-komensky-kdo-byl-ucitelem-ucitele-narodu-8172121</a:t>
            </a:r>
            <a:r>
              <a:rPr lang="cs-CZ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294" name="Google Shape;294;p13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X seznam zajímavých zdrojů pro učitele</a:t>
            </a:r>
            <a:endParaRPr/>
          </a:p>
        </p:txBody>
      </p:sp>
      <p:pic>
        <p:nvPicPr>
          <p:cNvPr id="295" name="Google Shape;29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/>
          <p:nvPr/>
        </p:nvSpPr>
        <p:spPr>
          <a:xfrm>
            <a:off x="985106" y="3695700"/>
            <a:ext cx="156209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>Využijte i poznámek, které jste učinili na disku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262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262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2626D"/>
              </a:buClr>
              <a:buSzPts val="3200"/>
              <a:buFont typeface="Arial"/>
              <a:buChar char="•"/>
            </a:pPr>
            <a:r>
              <a:rPr lang="cs-CZ" sz="3200" u="sng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https://docs.google.com/document/d/15kOIAaM2Zd7wX8_5vuW794whdKTLh0XO4xj3MntEgT0/edit?usp=sharing</a:t>
            </a:r>
            <a:r>
              <a:rPr lang="cs-CZ" sz="32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262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XI Diskuse</a:t>
            </a:r>
            <a:endParaRPr/>
          </a:p>
        </p:txBody>
      </p:sp>
      <p:pic>
        <p:nvPicPr>
          <p:cNvPr id="305" name="Google Shape;3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XII choďte na sluníčko – „déčko“ proti viru</a:t>
            </a:r>
            <a:endParaRPr/>
          </a:p>
        </p:txBody>
      </p:sp>
      <p:pic>
        <p:nvPicPr>
          <p:cNvPr id="313" name="Google Shape;3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57600" y="1862220"/>
            <a:ext cx="103632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/>
          <p:nvPr/>
        </p:nvSpPr>
        <p:spPr>
          <a:xfrm>
            <a:off x="13258800" y="7924452"/>
            <a:ext cx="44815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>Národní pedagogický institut ČR</a:t>
            </a:r>
            <a:br>
              <a:rPr lang="cs-CZ" sz="20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>Projekt Podpora práce učitelů</a:t>
            </a:r>
            <a:endParaRPr sz="2000">
              <a:solidFill>
                <a:srgbClr val="6262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>www.ppuc.cz</a:t>
            </a:r>
            <a:endParaRPr b="1" sz="2000">
              <a:solidFill>
                <a:srgbClr val="6262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6"/>
          <p:cNvGrpSpPr/>
          <p:nvPr/>
        </p:nvGrpSpPr>
        <p:grpSpPr>
          <a:xfrm>
            <a:off x="1676400" y="7734300"/>
            <a:ext cx="1369786" cy="1092793"/>
            <a:chOff x="1699" y="0"/>
            <a:chExt cx="6137" cy="4896"/>
          </a:xfrm>
        </p:grpSpPr>
        <p:sp>
          <p:nvSpPr>
            <p:cNvPr id="323" name="Google Shape;323;p16"/>
            <p:cNvSpPr/>
            <p:nvPr/>
          </p:nvSpPr>
          <p:spPr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1699" y="7"/>
              <a:ext cx="4857" cy="4857"/>
            </a:xfrm>
            <a:custGeom>
              <a:rect b="b" l="l" r="r" t="t"/>
              <a:pathLst>
                <a:path extrusionOk="0" h="14571" w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1699" y="0"/>
              <a:ext cx="2223" cy="2428"/>
            </a:xfrm>
            <a:custGeom>
              <a:rect b="b" l="l" r="r" t="t"/>
              <a:pathLst>
                <a:path extrusionOk="0" h="7285" w="6668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6620" y="3323"/>
              <a:ext cx="1216" cy="1573"/>
            </a:xfrm>
            <a:custGeom>
              <a:rect b="b" l="l" r="r" t="t"/>
              <a:pathLst>
                <a:path extrusionOk="0" h="4719" w="364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7"/>
          <p:cNvGrpSpPr/>
          <p:nvPr/>
        </p:nvGrpSpPr>
        <p:grpSpPr>
          <a:xfrm>
            <a:off x="2474242" y="4000501"/>
            <a:ext cx="13587353" cy="1817720"/>
            <a:chOff x="4205" y="3032"/>
            <a:chExt cx="3132" cy="419"/>
          </a:xfrm>
        </p:grpSpPr>
        <p:sp>
          <p:nvSpPr>
            <p:cNvPr id="332" name="Google Shape;332;p17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6783" y="3049"/>
              <a:ext cx="366" cy="252"/>
            </a:xfrm>
            <a:custGeom>
              <a:rect b="b" l="l" r="r" t="t"/>
              <a:pathLst>
                <a:path extrusionOk="0" h="1077" w="159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6588" y="3329"/>
              <a:ext cx="39" cy="35"/>
            </a:xfrm>
            <a:custGeom>
              <a:rect b="b" l="l" r="r" t="t"/>
              <a:pathLst>
                <a:path extrusionOk="0" h="149" w="172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6657" y="3329"/>
              <a:ext cx="31" cy="35"/>
            </a:xfrm>
            <a:custGeom>
              <a:rect b="b" l="l" r="r" t="t"/>
              <a:pathLst>
                <a:path extrusionOk="0" h="149" w="138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6716" y="3328"/>
              <a:ext cx="29" cy="37"/>
            </a:xfrm>
            <a:custGeom>
              <a:rect b="b" l="l" r="r" t="t"/>
              <a:pathLst>
                <a:path extrusionOk="0" h="156" w="125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6752" y="3329"/>
              <a:ext cx="30" cy="35"/>
            </a:xfrm>
            <a:custGeom>
              <a:rect b="b" l="l" r="r" t="t"/>
              <a:pathLst>
                <a:path extrusionOk="0" h="149" w="13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6791" y="3329"/>
              <a:ext cx="26" cy="35"/>
            </a:xfrm>
            <a:custGeom>
              <a:rect b="b" l="l" r="r" t="t"/>
              <a:pathLst>
                <a:path extrusionOk="0" h="149" w="115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6828" y="3329"/>
              <a:ext cx="30" cy="35"/>
            </a:xfrm>
            <a:custGeom>
              <a:rect b="b" l="l" r="r" t="t"/>
              <a:pathLst>
                <a:path extrusionOk="0" h="149" w="12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6867" y="3328"/>
              <a:ext cx="29" cy="37"/>
            </a:xfrm>
            <a:custGeom>
              <a:rect b="b" l="l" r="r" t="t"/>
              <a:pathLst>
                <a:path extrusionOk="0" h="156" w="125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6903" y="3329"/>
              <a:ext cx="30" cy="35"/>
            </a:xfrm>
            <a:custGeom>
              <a:rect b="b" l="l" r="r" t="t"/>
              <a:pathLst>
                <a:path extrusionOk="0" h="149" w="13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6938" y="3329"/>
              <a:ext cx="35" cy="35"/>
            </a:xfrm>
            <a:custGeom>
              <a:rect b="b" l="l" r="r" t="t"/>
              <a:pathLst>
                <a:path extrusionOk="0" h="149" w="152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6979" y="3328"/>
              <a:ext cx="36" cy="37"/>
            </a:xfrm>
            <a:custGeom>
              <a:rect b="b" l="l" r="r" t="t"/>
              <a:pathLst>
                <a:path extrusionOk="0" h="156" w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7045" y="3318"/>
              <a:ext cx="29" cy="47"/>
            </a:xfrm>
            <a:custGeom>
              <a:rect b="b" l="l" r="r" t="t"/>
              <a:pathLst>
                <a:path extrusionOk="0" h="198" w="125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7085" y="3329"/>
              <a:ext cx="29" cy="35"/>
            </a:xfrm>
            <a:custGeom>
              <a:rect b="b" l="l" r="r" t="t"/>
              <a:pathLst>
                <a:path extrusionOk="0" h="149" w="127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7120" y="3328"/>
              <a:ext cx="36" cy="37"/>
            </a:xfrm>
            <a:custGeom>
              <a:rect b="b" l="l" r="r" t="t"/>
              <a:pathLst>
                <a:path extrusionOk="0" h="156" w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7167" y="3329"/>
              <a:ext cx="25" cy="35"/>
            </a:xfrm>
            <a:custGeom>
              <a:rect b="b" l="l" r="r" t="t"/>
              <a:pathLst>
                <a:path extrusionOk="0" h="149" w="10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7200" y="3328"/>
              <a:ext cx="29" cy="37"/>
            </a:xfrm>
            <a:custGeom>
              <a:rect b="b" l="l" r="r" t="t"/>
              <a:pathLst>
                <a:path extrusionOk="0" h="156" w="124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7237" y="3329"/>
              <a:ext cx="29" cy="35"/>
            </a:xfrm>
            <a:custGeom>
              <a:rect b="b" l="l" r="r" t="t"/>
              <a:pathLst>
                <a:path extrusionOk="0" h="149" w="12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7271" y="3329"/>
              <a:ext cx="35" cy="35"/>
            </a:xfrm>
            <a:custGeom>
              <a:rect b="b" l="l" r="r" t="t"/>
              <a:pathLst>
                <a:path extrusionOk="0" h="149" w="153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7315" y="3318"/>
              <a:ext cx="9" cy="46"/>
            </a:xfrm>
            <a:custGeom>
              <a:rect b="b" l="l" r="r" t="t"/>
              <a:pathLst>
                <a:path extrusionOk="0" h="194" w="38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7334" y="3359"/>
              <a:ext cx="3" cy="12"/>
            </a:xfrm>
            <a:custGeom>
              <a:rect b="b" l="l" r="r" t="t"/>
              <a:pathLst>
                <a:path extrusionOk="0" h="50" w="17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6646" y="3383"/>
              <a:ext cx="32" cy="29"/>
            </a:xfrm>
            <a:custGeom>
              <a:rect b="b" l="l" r="r" t="t"/>
              <a:pathLst>
                <a:path extrusionOk="0" h="123" w="142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6688" y="3383"/>
              <a:ext cx="21" cy="29"/>
            </a:xfrm>
            <a:custGeom>
              <a:rect b="b" l="l" r="r" t="t"/>
              <a:pathLst>
                <a:path extrusionOk="0" h="123" w="9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6713" y="3374"/>
              <a:ext cx="30" cy="38"/>
            </a:xfrm>
            <a:custGeom>
              <a:rect b="b" l="l" r="r" t="t"/>
              <a:pathLst>
                <a:path extrusionOk="0" h="161" w="128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6749" y="3383"/>
              <a:ext cx="27" cy="29"/>
            </a:xfrm>
            <a:custGeom>
              <a:rect b="b" l="l" r="r" t="t"/>
              <a:pathLst>
                <a:path extrusionOk="0" h="123" w="116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6784" y="3383"/>
              <a:ext cx="22" cy="29"/>
            </a:xfrm>
            <a:custGeom>
              <a:rect b="b" l="l" r="r" t="t"/>
              <a:pathLst>
                <a:path extrusionOk="0" h="123" w="95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6812" y="3374"/>
              <a:ext cx="25" cy="38"/>
            </a:xfrm>
            <a:custGeom>
              <a:rect b="b" l="l" r="r" t="t"/>
              <a:pathLst>
                <a:path extrusionOk="0" h="161" w="108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6845" y="3383"/>
              <a:ext cx="22" cy="29"/>
            </a:xfrm>
            <a:custGeom>
              <a:rect b="b" l="l" r="r" t="t"/>
              <a:pathLst>
                <a:path extrusionOk="0" h="123" w="95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6888" y="3383"/>
              <a:ext cx="29" cy="29"/>
            </a:xfrm>
            <a:custGeom>
              <a:rect b="b" l="l" r="r" t="t"/>
              <a:pathLst>
                <a:path extrusionOk="0" h="123" w="127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6936" y="3383"/>
              <a:ext cx="25" cy="29"/>
            </a:xfrm>
            <a:custGeom>
              <a:rect b="b" l="l" r="r" t="t"/>
              <a:pathLst>
                <a:path extrusionOk="0" h="123" w="108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6967" y="3374"/>
              <a:ext cx="22" cy="38"/>
            </a:xfrm>
            <a:custGeom>
              <a:rect b="b" l="l" r="r" t="t"/>
              <a:pathLst>
                <a:path extrusionOk="0" h="161" w="95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6998" y="3383"/>
              <a:ext cx="20" cy="29"/>
            </a:xfrm>
            <a:custGeom>
              <a:rect b="b" l="l" r="r" t="t"/>
              <a:pathLst>
                <a:path extrusionOk="0" h="123" w="9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7021" y="3382"/>
              <a:ext cx="30" cy="31"/>
            </a:xfrm>
            <a:custGeom>
              <a:rect b="b" l="l" r="r" t="t"/>
              <a:pathLst>
                <a:path extrusionOk="0" h="130" w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7056" y="3383"/>
              <a:ext cx="29" cy="29"/>
            </a:xfrm>
            <a:custGeom>
              <a:rect b="b" l="l" r="r" t="t"/>
              <a:pathLst>
                <a:path extrusionOk="0" h="123" w="126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7088" y="3374"/>
              <a:ext cx="27" cy="38"/>
            </a:xfrm>
            <a:custGeom>
              <a:rect b="b" l="l" r="r" t="t"/>
              <a:pathLst>
                <a:path extrusionOk="0" h="161" w="118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7121" y="3382"/>
              <a:ext cx="29" cy="31"/>
            </a:xfrm>
            <a:custGeom>
              <a:rect b="b" l="l" r="r" t="t"/>
              <a:pathLst>
                <a:path extrusionOk="0" h="130" w="124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7157" y="3383"/>
              <a:ext cx="24" cy="29"/>
            </a:xfrm>
            <a:custGeom>
              <a:rect b="b" l="l" r="r" t="t"/>
              <a:pathLst>
                <a:path extrusionOk="0" h="123" w="105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7190" y="3382"/>
              <a:ext cx="30" cy="31"/>
            </a:xfrm>
            <a:custGeom>
              <a:rect b="b" l="l" r="r" t="t"/>
              <a:pathLst>
                <a:path extrusionOk="0" h="130" w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7224" y="3383"/>
              <a:ext cx="29" cy="29"/>
            </a:xfrm>
            <a:custGeom>
              <a:rect b="b" l="l" r="r" t="t"/>
              <a:pathLst>
                <a:path extrusionOk="0" h="123" w="126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7257" y="3383"/>
              <a:ext cx="27" cy="29"/>
            </a:xfrm>
            <a:custGeom>
              <a:rect b="b" l="l" r="r" t="t"/>
              <a:pathLst>
                <a:path extrusionOk="0" h="123" w="118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4487" y="3091"/>
              <a:ext cx="40" cy="39"/>
            </a:xfrm>
            <a:custGeom>
              <a:rect b="b" l="l" r="r" t="t"/>
              <a:pathLst>
                <a:path extrusionOk="0" h="166" w="174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423" y="3108"/>
              <a:ext cx="40" cy="39"/>
            </a:xfrm>
            <a:custGeom>
              <a:rect b="b" l="l" r="r" t="t"/>
              <a:pathLst>
                <a:path extrusionOk="0" h="166" w="175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4377" y="3156"/>
              <a:ext cx="40" cy="39"/>
            </a:xfrm>
            <a:custGeom>
              <a:rect b="b" l="l" r="r" t="t"/>
              <a:pathLst>
                <a:path extrusionOk="0" h="166" w="175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4360" y="3221"/>
              <a:ext cx="40" cy="38"/>
            </a:xfrm>
            <a:custGeom>
              <a:rect b="b" l="l" r="r" t="t"/>
              <a:pathLst>
                <a:path extrusionOk="0" h="166" w="175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4377" y="3285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423" y="3333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487" y="3350"/>
              <a:ext cx="40" cy="39"/>
            </a:xfrm>
            <a:custGeom>
              <a:rect b="b" l="l" r="r" t="t"/>
              <a:pathLst>
                <a:path extrusionOk="0" h="166" w="174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4550" y="3333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4596" y="3285"/>
              <a:ext cx="40" cy="39"/>
            </a:xfrm>
            <a:custGeom>
              <a:rect b="b" l="l" r="r" t="t"/>
              <a:pathLst>
                <a:path extrusionOk="0" h="166" w="174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4613" y="3220"/>
              <a:ext cx="40" cy="39"/>
            </a:xfrm>
            <a:custGeom>
              <a:rect b="b" l="l" r="r" t="t"/>
              <a:pathLst>
                <a:path extrusionOk="0" h="166" w="175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4596" y="3156"/>
              <a:ext cx="40" cy="38"/>
            </a:xfrm>
            <a:custGeom>
              <a:rect b="b" l="l" r="r" t="t"/>
              <a:pathLst>
                <a:path extrusionOk="0" h="165" w="174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550" y="3108"/>
              <a:ext cx="40" cy="39"/>
            </a:xfrm>
            <a:custGeom>
              <a:rect b="b" l="l" r="r" t="t"/>
              <a:pathLst>
                <a:path extrusionOk="0" h="166" w="175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859" y="3103"/>
              <a:ext cx="38" cy="56"/>
            </a:xfrm>
            <a:custGeom>
              <a:rect b="b" l="l" r="r" t="t"/>
              <a:pathLst>
                <a:path extrusionOk="0" h="240" w="166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4901" y="3103"/>
              <a:ext cx="51" cy="57"/>
            </a:xfrm>
            <a:custGeom>
              <a:rect b="b" l="l" r="r" t="t"/>
              <a:pathLst>
                <a:path extrusionOk="0" h="244" w="223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4960" y="3102"/>
              <a:ext cx="45" cy="57"/>
            </a:xfrm>
            <a:custGeom>
              <a:rect b="b" l="l" r="r" t="t"/>
              <a:pathLst>
                <a:path extrusionOk="0" h="243" w="196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5008" y="3102"/>
              <a:ext cx="53" cy="58"/>
            </a:xfrm>
            <a:custGeom>
              <a:rect b="b" l="l" r="r" t="t"/>
              <a:pathLst>
                <a:path extrusionOk="0" h="248" w="231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5071" y="3103"/>
              <a:ext cx="39" cy="56"/>
            </a:xfrm>
            <a:custGeom>
              <a:rect b="b" l="l" r="r" t="t"/>
              <a:pathLst>
                <a:path extrusionOk="0" h="242" w="173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5118" y="3102"/>
              <a:ext cx="35" cy="58"/>
            </a:xfrm>
            <a:custGeom>
              <a:rect b="b" l="l" r="r" t="t"/>
              <a:pathLst>
                <a:path extrusionOk="0" h="248" w="156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5163" y="3103"/>
              <a:ext cx="45" cy="56"/>
            </a:xfrm>
            <a:custGeom>
              <a:rect b="b" l="l" r="r" t="t"/>
              <a:pathLst>
                <a:path extrusionOk="0" h="240" w="195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5208" y="3086"/>
              <a:ext cx="52" cy="73"/>
            </a:xfrm>
            <a:custGeom>
              <a:rect b="b" l="l" r="r" t="t"/>
              <a:pathLst>
                <a:path extrusionOk="0" h="315" w="228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5294" y="3103"/>
              <a:ext cx="44" cy="57"/>
            </a:xfrm>
            <a:custGeom>
              <a:rect b="b" l="l" r="r" t="t"/>
              <a:pathLst>
                <a:path extrusionOk="0" h="244" w="19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5351" y="3103"/>
              <a:ext cx="44" cy="57"/>
            </a:xfrm>
            <a:custGeom>
              <a:rect b="b" l="l" r="r" t="t"/>
              <a:pathLst>
                <a:path extrusionOk="0" h="244" w="191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5433" y="3103"/>
              <a:ext cx="38" cy="56"/>
            </a:xfrm>
            <a:custGeom>
              <a:rect b="b" l="l" r="r" t="t"/>
              <a:pathLst>
                <a:path extrusionOk="0" h="240" w="166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4859" y="3198"/>
              <a:ext cx="32" cy="56"/>
            </a:xfrm>
            <a:custGeom>
              <a:rect b="b" l="l" r="r" t="t"/>
              <a:pathLst>
                <a:path extrusionOk="0" h="240" w="143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4894" y="3213"/>
              <a:ext cx="36" cy="42"/>
            </a:xfrm>
            <a:custGeom>
              <a:rect b="b" l="l" r="r" t="t"/>
              <a:pathLst>
                <a:path extrusionOk="0" h="180" w="16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935" y="3212"/>
              <a:ext cx="24" cy="42"/>
            </a:xfrm>
            <a:custGeom>
              <a:rect b="b" l="l" r="r" t="t"/>
              <a:pathLst>
                <a:path extrusionOk="0" h="179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4961" y="3212"/>
              <a:ext cx="36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5003" y="3212"/>
              <a:ext cx="36" cy="58"/>
            </a:xfrm>
            <a:custGeom>
              <a:rect b="b" l="l" r="r" t="t"/>
              <a:pathLst>
                <a:path extrusionOk="0" h="248" w="154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5042" y="3212"/>
              <a:ext cx="27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5075" y="3196"/>
              <a:ext cx="34" cy="58"/>
            </a:xfrm>
            <a:custGeom>
              <a:rect b="b" l="l" r="r" t="t"/>
              <a:pathLst>
                <a:path extrusionOk="0" h="248" w="147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10" y="3192"/>
              <a:ext cx="37" cy="63"/>
            </a:xfrm>
            <a:custGeom>
              <a:rect b="b" l="l" r="r" t="t"/>
              <a:pathLst>
                <a:path extrusionOk="0" h="269" w="162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74" y="3212"/>
              <a:ext cx="26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204" y="3202"/>
              <a:ext cx="26" cy="53"/>
            </a:xfrm>
            <a:custGeom>
              <a:rect b="b" l="l" r="r" t="t"/>
              <a:pathLst>
                <a:path extrusionOk="0" h="228" w="112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5236" y="3212"/>
              <a:ext cx="25" cy="42"/>
            </a:xfrm>
            <a:custGeom>
              <a:rect b="b" l="l" r="r" t="t"/>
              <a:pathLst>
                <a:path extrusionOk="0" h="179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5264" y="3213"/>
              <a:ext cx="33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5305" y="3196"/>
              <a:ext cx="34" cy="58"/>
            </a:xfrm>
            <a:custGeom>
              <a:rect b="b" l="l" r="r" t="t"/>
              <a:pathLst>
                <a:path extrusionOk="0" h="248" w="147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5341" y="3202"/>
              <a:ext cx="25" cy="53"/>
            </a:xfrm>
            <a:custGeom>
              <a:rect b="b" l="l" r="r" t="t"/>
              <a:pathLst>
                <a:path extrusionOk="0" h="228" w="112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5372" y="3213"/>
              <a:ext cx="33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5413" y="3212"/>
              <a:ext cx="25" cy="42"/>
            </a:xfrm>
            <a:custGeom>
              <a:rect b="b" l="l" r="r" t="t"/>
              <a:pathLst>
                <a:path extrusionOk="0" h="179" w="107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5440" y="3192"/>
              <a:ext cx="34" cy="63"/>
            </a:xfrm>
            <a:custGeom>
              <a:rect b="b" l="l" r="r" t="t"/>
              <a:pathLst>
                <a:path extrusionOk="0" h="269" w="151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5481" y="3196"/>
              <a:ext cx="14" cy="59"/>
            </a:xfrm>
            <a:custGeom>
              <a:rect b="b" l="l" r="r" t="t"/>
              <a:pathLst>
                <a:path extrusionOk="0" h="252" w="61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5502" y="3212"/>
              <a:ext cx="32" cy="42"/>
            </a:xfrm>
            <a:custGeom>
              <a:rect b="b" l="l" r="r" t="t"/>
              <a:pathLst>
                <a:path extrusionOk="0" h="179" w="14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5541" y="3192"/>
              <a:ext cx="17" cy="62"/>
            </a:xfrm>
            <a:custGeom>
              <a:rect b="b" l="l" r="r" t="t"/>
              <a:pathLst>
                <a:path extrusionOk="0" h="265" w="76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5585" y="3212"/>
              <a:ext cx="35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5648" y="3198"/>
              <a:ext cx="13" cy="56"/>
            </a:xfrm>
            <a:custGeom>
              <a:rect b="b" l="l" r="r" t="t"/>
              <a:pathLst>
                <a:path extrusionOk="0" h="242" w="6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5670" y="3212"/>
              <a:ext cx="32" cy="42"/>
            </a:xfrm>
            <a:custGeom>
              <a:rect b="b" l="l" r="r" t="t"/>
              <a:pathLst>
                <a:path extrusionOk="0" h="179" w="14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5706" y="3213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5745" y="3212"/>
              <a:ext cx="37" cy="43"/>
            </a:xfrm>
            <a:custGeom>
              <a:rect b="b" l="l" r="r" t="t"/>
              <a:pathLst>
                <a:path extrusionOk="0" h="183" w="162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5786" y="3212"/>
              <a:ext cx="26" cy="43"/>
            </a:xfrm>
            <a:custGeom>
              <a:rect b="b" l="l" r="r" t="t"/>
              <a:pathLst>
                <a:path extrusionOk="0" h="183" w="115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5816" y="3202"/>
              <a:ext cx="26" cy="53"/>
            </a:xfrm>
            <a:custGeom>
              <a:rect b="b" l="l" r="r" t="t"/>
              <a:pathLst>
                <a:path extrusionOk="0" h="228" w="113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845" y="3198"/>
              <a:ext cx="14" cy="56"/>
            </a:xfrm>
            <a:custGeom>
              <a:rect b="b" l="l" r="r" t="t"/>
              <a:pathLst>
                <a:path extrusionOk="0" h="242" w="61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866" y="3192"/>
              <a:ext cx="33" cy="63"/>
            </a:xfrm>
            <a:custGeom>
              <a:rect b="b" l="l" r="r" t="t"/>
              <a:pathLst>
                <a:path extrusionOk="0" h="270" w="145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05" y="3212"/>
              <a:ext cx="32" cy="42"/>
            </a:xfrm>
            <a:custGeom>
              <a:rect b="b" l="l" r="r" t="t"/>
              <a:pathLst>
                <a:path extrusionOk="0" h="179" w="13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5944" y="3192"/>
              <a:ext cx="17" cy="62"/>
            </a:xfrm>
            <a:custGeom>
              <a:rect b="b" l="l" r="r" t="t"/>
              <a:pathLst>
                <a:path extrusionOk="0" h="265" w="76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5987" y="3196"/>
              <a:ext cx="27" cy="58"/>
            </a:xfrm>
            <a:custGeom>
              <a:rect b="b" l="l" r="r" t="t"/>
              <a:pathLst>
                <a:path extrusionOk="0" h="248" w="116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6014" y="3212"/>
              <a:ext cx="37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6057" y="3212"/>
              <a:ext cx="32" cy="42"/>
            </a:xfrm>
            <a:custGeom>
              <a:rect b="b" l="l" r="r" t="t"/>
              <a:pathLst>
                <a:path extrusionOk="0" h="179" w="13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6096" y="3196"/>
              <a:ext cx="35" cy="59"/>
            </a:xfrm>
            <a:custGeom>
              <a:rect b="b" l="l" r="r" t="t"/>
              <a:pathLst>
                <a:path extrusionOk="0" h="252" w="153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6135" y="3213"/>
              <a:ext cx="37" cy="57"/>
            </a:xfrm>
            <a:custGeom>
              <a:rect b="b" l="l" r="r" t="t"/>
              <a:pathLst>
                <a:path extrusionOk="0" h="244" w="162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4856" y="3292"/>
              <a:ext cx="46" cy="58"/>
            </a:xfrm>
            <a:custGeom>
              <a:rect b="b" l="l" r="r" t="t"/>
              <a:pathLst>
                <a:path extrusionOk="0" h="249" w="201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4910" y="3307"/>
              <a:ext cx="35" cy="58"/>
            </a:xfrm>
            <a:custGeom>
              <a:rect b="b" l="l" r="r" t="t"/>
              <a:pathLst>
                <a:path extrusionOk="0" h="248" w="153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949" y="3307"/>
              <a:ext cx="38" cy="43"/>
            </a:xfrm>
            <a:custGeom>
              <a:rect b="b" l="l" r="r" t="t"/>
              <a:pathLst>
                <a:path extrusionOk="0" h="183" w="162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994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5021" y="3307"/>
              <a:ext cx="34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5060" y="3287"/>
              <a:ext cx="34" cy="63"/>
            </a:xfrm>
            <a:custGeom>
              <a:rect b="b" l="l" r="r" t="t"/>
              <a:pathLst>
                <a:path extrusionOk="0" h="270" w="145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5101" y="3307"/>
              <a:ext cx="32" cy="42"/>
            </a:xfrm>
            <a:custGeom>
              <a:rect b="b" l="l" r="r" t="t"/>
              <a:pathLst>
                <a:path extrusionOk="0" h="180" w="139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5140" y="3287"/>
              <a:ext cx="18" cy="62"/>
            </a:xfrm>
            <a:custGeom>
              <a:rect b="b" l="l" r="r" t="t"/>
              <a:pathLst>
                <a:path extrusionOk="0" h="266" w="7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5187" y="3307"/>
              <a:ext cx="35" cy="58"/>
            </a:xfrm>
            <a:custGeom>
              <a:rect b="b" l="l" r="r" t="t"/>
              <a:pathLst>
                <a:path extrusionOk="0" h="248" w="153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5230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5256" y="3307"/>
              <a:ext cx="37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5298" y="3305"/>
              <a:ext cx="33" cy="60"/>
            </a:xfrm>
            <a:custGeom>
              <a:rect b="b" l="l" r="r" t="t"/>
              <a:pathLst>
                <a:path extrusionOk="0" h="256" w="14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5339" y="3307"/>
              <a:ext cx="24" cy="42"/>
            </a:xfrm>
            <a:custGeom>
              <a:rect b="b" l="l" r="r" t="t"/>
              <a:pathLst>
                <a:path extrusionOk="0" h="180" w="106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5366" y="3307"/>
              <a:ext cx="34" cy="43"/>
            </a:xfrm>
            <a:custGeom>
              <a:rect b="b" l="l" r="r" t="t"/>
              <a:pathLst>
                <a:path extrusionOk="0" h="183" w="15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5408" y="3307"/>
              <a:ext cx="53" cy="42"/>
            </a:xfrm>
            <a:custGeom>
              <a:rect b="b" l="l" r="r" t="t"/>
              <a:pathLst>
                <a:path extrusionOk="0" h="180" w="234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5490" y="3293"/>
              <a:ext cx="44" cy="57"/>
            </a:xfrm>
            <a:custGeom>
              <a:rect b="b" l="l" r="r" t="t"/>
              <a:pathLst>
                <a:path extrusionOk="0" h="244" w="193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5534" y="3287"/>
              <a:ext cx="37" cy="78"/>
            </a:xfrm>
            <a:custGeom>
              <a:rect b="b" l="l" r="r" t="t"/>
              <a:pathLst>
                <a:path extrusionOk="0" h="334" w="162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5573" y="3308"/>
              <a:ext cx="34" cy="41"/>
            </a:xfrm>
            <a:custGeom>
              <a:rect b="b" l="l" r="r" t="t"/>
              <a:pathLst>
                <a:path extrusionOk="0" h="176" w="14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5613" y="3291"/>
              <a:ext cx="34" cy="58"/>
            </a:xfrm>
            <a:custGeom>
              <a:rect b="b" l="l" r="r" t="t"/>
              <a:pathLst>
                <a:path extrusionOk="0" h="248" w="1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651" y="3308"/>
              <a:ext cx="32" cy="42"/>
            </a:xfrm>
            <a:custGeom>
              <a:rect b="b" l="l" r="r" t="t"/>
              <a:pathLst>
                <a:path extrusionOk="0" h="179" w="143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93" y="3307"/>
              <a:ext cx="53" cy="42"/>
            </a:xfrm>
            <a:custGeom>
              <a:rect b="b" l="l" r="r" t="t"/>
              <a:pathLst>
                <a:path extrusionOk="0" h="180" w="234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758" y="3339"/>
              <a:ext cx="13" cy="24"/>
            </a:xfrm>
            <a:custGeom>
              <a:rect b="b" l="l" r="r" t="t"/>
              <a:pathLst>
                <a:path extrusionOk="0" h="105" w="56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790" y="3308"/>
              <a:ext cx="37" cy="42"/>
            </a:xfrm>
            <a:custGeom>
              <a:rect b="b" l="l" r="r" t="t"/>
              <a:pathLst>
                <a:path extrusionOk="0" h="180" w="16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828" y="3287"/>
              <a:ext cx="37" cy="78"/>
            </a:xfrm>
            <a:custGeom>
              <a:rect b="b" l="l" r="r" t="t"/>
              <a:pathLst>
                <a:path extrusionOk="0" h="334" w="162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865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905" y="3307"/>
              <a:ext cx="36" cy="43"/>
            </a:xfrm>
            <a:custGeom>
              <a:rect b="b" l="l" r="r" t="t"/>
              <a:pathLst>
                <a:path extrusionOk="0" h="183" w="159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943" y="3292"/>
              <a:ext cx="21" cy="73"/>
            </a:xfrm>
            <a:custGeom>
              <a:rect b="b" l="l" r="r" t="t"/>
              <a:pathLst>
                <a:path extrusionOk="0" h="311" w="88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986" y="3307"/>
              <a:ext cx="35" cy="43"/>
            </a:xfrm>
            <a:custGeom>
              <a:rect b="b" l="l" r="r" t="t"/>
              <a:pathLst>
                <a:path extrusionOk="0" h="183" w="151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6047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6085" y="3308"/>
              <a:ext cx="34" cy="41"/>
            </a:xfrm>
            <a:custGeom>
              <a:rect b="b" l="l" r="r" t="t"/>
              <a:pathLst>
                <a:path extrusionOk="0" h="176" w="147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6123" y="3291"/>
              <a:ext cx="34" cy="59"/>
            </a:xfrm>
            <a:custGeom>
              <a:rect b="b" l="l" r="r" t="t"/>
              <a:pathLst>
                <a:path extrusionOk="0" h="251" w="152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6164" y="3287"/>
              <a:ext cx="38" cy="63"/>
            </a:xfrm>
            <a:custGeom>
              <a:rect b="b" l="l" r="r" t="t"/>
              <a:pathLst>
                <a:path extrusionOk="0" h="270" w="163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6209" y="3291"/>
              <a:ext cx="14" cy="59"/>
            </a:xfrm>
            <a:custGeom>
              <a:rect b="b" l="l" r="r" t="t"/>
              <a:pathLst>
                <a:path extrusionOk="0" h="251" w="6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6229" y="3287"/>
              <a:ext cx="34" cy="63"/>
            </a:xfrm>
            <a:custGeom>
              <a:rect b="b" l="l" r="r" t="t"/>
              <a:pathLst>
                <a:path extrusionOk="0" h="269" w="15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6266" y="3308"/>
              <a:ext cx="37" cy="42"/>
            </a:xfrm>
            <a:custGeom>
              <a:rect b="b" l="l" r="r" t="t"/>
              <a:pathLst>
                <a:path extrusionOk="0" h="180" w="161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6306" y="3287"/>
              <a:ext cx="35" cy="63"/>
            </a:xfrm>
            <a:custGeom>
              <a:rect b="b" l="l" r="r" t="t"/>
              <a:pathLst>
                <a:path extrusionOk="0" h="269" w="15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6348" y="3307"/>
              <a:ext cx="32" cy="42"/>
            </a:xfrm>
            <a:custGeom>
              <a:rect b="b" l="l" r="r" t="t"/>
              <a:pathLst>
                <a:path extrusionOk="0" h="180" w="139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6388" y="3287"/>
              <a:ext cx="17" cy="62"/>
            </a:xfrm>
            <a:custGeom>
              <a:rect b="b" l="l" r="r" t="t"/>
              <a:pathLst>
                <a:path extrusionOk="0" h="266" w="7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17"/>
          <p:cNvSpPr/>
          <p:nvPr/>
        </p:nvSpPr>
        <p:spPr>
          <a:xfrm>
            <a:off x="2468022" y="8011061"/>
            <a:ext cx="1359357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pre/gramotností v předškolním </a:t>
            </a:r>
            <a:br>
              <a:rPr lang="cs-CZ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2800">
              <a:solidFill>
                <a:srgbClr val="6262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63" y="0"/>
            <a:ext cx="18288001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2"/>
          <p:cNvGrpSpPr/>
          <p:nvPr/>
        </p:nvGrpSpPr>
        <p:grpSpPr>
          <a:xfrm>
            <a:off x="11537608" y="-22151"/>
            <a:ext cx="6781800" cy="10287000"/>
            <a:chOff x="0" y="0"/>
            <a:chExt cx="6400800" cy="10287000"/>
          </a:xfrm>
        </p:grpSpPr>
        <p:sp>
          <p:nvSpPr>
            <p:cNvPr id="174" name="Google Shape;174;p2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2"/>
            <p:cNvGrpSpPr/>
            <p:nvPr/>
          </p:nvGrpSpPr>
          <p:grpSpPr>
            <a:xfrm>
              <a:off x="683546" y="1830294"/>
              <a:ext cx="5328014" cy="2423869"/>
              <a:chOff x="6627146" y="4255716"/>
              <a:chExt cx="5328014" cy="2423869"/>
            </a:xfrm>
          </p:grpSpPr>
          <p:sp>
            <p:nvSpPr>
              <p:cNvPr id="176" name="Google Shape;176;p2"/>
              <p:cNvSpPr txBox="1"/>
              <p:nvPr/>
            </p:nvSpPr>
            <p:spPr>
              <a:xfrm>
                <a:off x="6776986" y="4555926"/>
                <a:ext cx="5178174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6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Společenství praxe</a:t>
                </a:r>
                <a:endParaRPr b="1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2"/>
              <p:cNvGrpSpPr/>
              <p:nvPr/>
            </p:nvGrpSpPr>
            <p:grpSpPr>
              <a:xfrm>
                <a:off x="6627146" y="4255716"/>
                <a:ext cx="685800" cy="685800"/>
                <a:chOff x="6239796" y="3912815"/>
                <a:chExt cx="685800" cy="685800"/>
              </a:xfrm>
            </p:grpSpPr>
            <p:cxnSp>
              <p:nvCxnSpPr>
                <p:cNvPr id="178" name="Google Shape;178;p2"/>
                <p:cNvCxnSpPr/>
                <p:nvPr/>
              </p:nvCxnSpPr>
              <p:spPr>
                <a:xfrm rot="10800000">
                  <a:off x="6239796" y="3912815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2"/>
                <p:cNvCxnSpPr/>
                <p:nvPr/>
              </p:nvCxnSpPr>
              <p:spPr>
                <a:xfrm>
                  <a:off x="6239796" y="3912815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" name="Google Shape;180;p2"/>
              <p:cNvGrpSpPr/>
              <p:nvPr/>
            </p:nvGrpSpPr>
            <p:grpSpPr>
              <a:xfrm rot="10800000">
                <a:off x="11267288" y="5993784"/>
                <a:ext cx="685800" cy="685800"/>
                <a:chOff x="5947562" y="3264515"/>
                <a:chExt cx="685800" cy="685800"/>
              </a:xfrm>
            </p:grpSpPr>
            <p:cxnSp>
              <p:nvCxnSpPr>
                <p:cNvPr id="181" name="Google Shape;181;p2"/>
                <p:cNvCxnSpPr/>
                <p:nvPr/>
              </p:nvCxnSpPr>
              <p:spPr>
                <a:xfrm rot="10800000">
                  <a:off x="5947562" y="3264515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182" name="Google Shape;182;p2"/>
                <p:cNvCxnSpPr/>
                <p:nvPr/>
              </p:nvCxnSpPr>
              <p:spPr>
                <a:xfrm>
                  <a:off x="5947562" y="3264515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83" name="Google Shape;183;p2"/>
            <p:cNvSpPr txBox="1"/>
            <p:nvPr/>
          </p:nvSpPr>
          <p:spPr>
            <a:xfrm>
              <a:off x="683546" y="5846835"/>
              <a:ext cx="486410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21. 5. 2020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-CZ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Google Meet(ing)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" name="Google Shape;18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00" y="0"/>
            <a:ext cx="12874375" cy="104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I Program</a:t>
            </a:r>
            <a:endParaRPr/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/>
        </p:nvSpPr>
        <p:spPr>
          <a:xfrm>
            <a:off x="1676400" y="1899986"/>
            <a:ext cx="13792201" cy="713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AutoNum type="arabicPeriod"/>
            </a:pPr>
            <a:r>
              <a:rPr b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Přiřazování citátu k životopisným datům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práce se dvěma typy textů 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AutoNum type="arabicPeriod"/>
            </a:pPr>
            <a:r>
              <a:rPr b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Dotazník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vyplnění dotazníku (běžná soudobá podoba formuláře) zjišťujícího jméno, místo a datum narození, vzdělání, jméno manželky, zahraniční cesty, jazyková výbava a pod. ..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AutoNum type="arabicPeriod"/>
            </a:pPr>
            <a:r>
              <a:rPr b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Osobnosti českých dějin - 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přiřazování typických atributů k různým osobnostem českých dějin, procvičování základních faktografických údajů (na příkladu J. A. Komenského)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AutoNum type="arabicPeriod"/>
            </a:pPr>
            <a:r>
              <a:rPr b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Jak se žilo v 17. století, 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posouzení, které vyobrazené předměty patří/nepatří do doby, ve které žil Komenský. Interaktivní úloha na portálu UBU Černá díra. 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AutoNum type="arabicPeriod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 a další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Webová stránka</a:t>
            </a:r>
            <a:endParaRPr/>
          </a:p>
        </p:txBody>
      </p:sp>
      <p:sp>
        <p:nvSpPr>
          <p:cNvPr id="200" name="Google Shape;200;p4"/>
          <p:cNvSpPr txBox="1"/>
          <p:nvPr/>
        </p:nvSpPr>
        <p:spPr>
          <a:xfrm>
            <a:off x="1371600" y="2400300"/>
            <a:ext cx="13289216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Za účelem snazší orientace účastníků a účastnic setkání jsme vytvořili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jednoduchou stránku, kde jsou: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latin typeface="Roboto"/>
                <a:ea typeface="Roboto"/>
                <a:cs typeface="Roboto"/>
                <a:sym typeface="Roboto"/>
              </a:rPr>
              <a:t>ke stažení pracovní listy,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latin typeface="Roboto"/>
                <a:ea typeface="Roboto"/>
                <a:cs typeface="Roboto"/>
                <a:sym typeface="Roboto"/>
              </a:rPr>
              <a:t>literatura pro zájemce o rozšiřující informace a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latin typeface="Roboto"/>
                <a:ea typeface="Roboto"/>
                <a:cs typeface="Roboto"/>
                <a:sym typeface="Roboto"/>
              </a:rPr>
              <a:t>tato prezentace.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0" lvl="1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Přeji hezké zažití!</a:t>
            </a:r>
            <a:endParaRPr b="0" i="0" sz="3200" u="sng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  <a:hlinkClick r:id="rId5"/>
            </a:endParaRPr>
          </a:p>
          <a:p>
            <a:pPr indent="0" lvl="1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1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(https://digifolio.rvp.cz/view/view.php?id=17242)</a:t>
            </a:r>
            <a:endParaRPr b="0" i="0" sz="3200" u="none" cap="none" strike="noStrike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II 1./2. PL: práce s jedním textem</a:t>
            </a:r>
            <a:endParaRPr/>
          </a:p>
        </p:txBody>
      </p:sp>
      <p:pic>
        <p:nvPicPr>
          <p:cNvPr id="207" name="Google Shape;2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"/>
          <p:cNvSpPr/>
          <p:nvPr/>
        </p:nvSpPr>
        <p:spPr>
          <a:xfrm>
            <a:off x="6397625" y="5210175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1976675" y="2068578"/>
            <a:ext cx="12268200" cy="6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PL – život JAK</a:t>
            </a:r>
            <a:endParaRPr/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Pokuste se zformulovat 1 cíl, k němuž by se text hodil</a:t>
            </a:r>
            <a:endParaRPr/>
          </a:p>
          <a:p>
            <a:pPr indent="-457200" lvl="2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Char char="•"/>
            </a:pPr>
            <a:r>
              <a:rPr lang="cs-CZ" sz="3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Zapisujte na disk</a:t>
            </a:r>
            <a:r>
              <a:rPr lang="cs-CZ" sz="32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cs-CZ" sz="3200">
                <a:latin typeface="Roboto"/>
                <a:ea typeface="Roboto"/>
                <a:cs typeface="Roboto"/>
                <a:sym typeface="Roboto"/>
              </a:rPr>
              <a:t>(úkol 1)</a:t>
            </a:r>
            <a:endParaRPr b="0" i="0" sz="3200" u="none" cap="none" strike="noStrike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PL - transformuj text</a:t>
            </a:r>
            <a:endParaRPr sz="3200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Tabloit</a:t>
            </a:r>
            <a:endParaRPr b="0" i="0" sz="3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Twitter </a:t>
            </a:r>
            <a:endParaRPr b="0" i="0" sz="3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Jak by reagovali žáci na tweet o Komenském? (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úkol 2)</a:t>
            </a:r>
            <a:endParaRPr/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Inzerát (úkol 3)</a:t>
            </a:r>
            <a:endParaRPr/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Nekrolog (úkol 4)</a:t>
            </a:r>
            <a:endParaRPr/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Vraťte se ke svému </a:t>
            </a:r>
            <a:r>
              <a:rPr b="0" i="0" lang="cs-CZ" sz="32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cíli/cílům (disk), </a:t>
            </a: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upravte, doplňte jej (úkol 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III 3. PL: práce se dvěma a více texty</a:t>
            </a:r>
            <a:endParaRPr/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/>
          <p:nvPr/>
        </p:nvSpPr>
        <p:spPr>
          <a:xfrm>
            <a:off x="6397625" y="5210175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1905000" y="2272203"/>
            <a:ext cx="12268199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PL – práce s vícero texty</a:t>
            </a:r>
            <a:endParaRPr/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Rozstříhejte text a proužky přiřaďte tam, kam patří, na této časové ose</a:t>
            </a:r>
            <a:endParaRPr/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Vytvořte novou časovou osu, zachycující více ze života JAK</a:t>
            </a:r>
            <a:endParaRPr/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Porovnej mapy - vypiš všechny rozdíly, které vidíš</a:t>
            </a:r>
            <a:endParaRPr b="0" i="0" sz="3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V jakých územních celcích žil JAK, jak se státy jmenují dnes?</a:t>
            </a:r>
            <a:endParaRPr/>
          </a:p>
          <a:p>
            <a:pPr indent="-514350" lvl="1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 se s původními státy stalo? Najděte k tomu zdroje, zaznamenejte informace a dostatečně citujte zdroj (úkol 6)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IV Životopis</a:t>
            </a:r>
            <a:endParaRPr/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"/>
          <p:cNvSpPr/>
          <p:nvPr/>
        </p:nvSpPr>
        <p:spPr>
          <a:xfrm>
            <a:off x="6397625" y="5210175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1940850" y="1900628"/>
            <a:ext cx="122682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Zpracuj životopis J.A.Komenského v moderním formátu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Životopis tvořte </a:t>
            </a:r>
            <a:r>
              <a:rPr lang="cs-CZ" sz="3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v portálu EUROPASS</a:t>
            </a:r>
            <a:endParaRPr sz="3200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jaké zaměstnání by se JAK mohl dnes ucházet? Nebo by byl „na volné noze?  </a:t>
            </a:r>
            <a:r>
              <a:rPr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Uvažuj.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Jako učitel bych měl žákovi říci nějaká kritéria hodnocení úvahy předem - poradťe se a vepište je sem (úkol 7): </a:t>
            </a:r>
            <a:r>
              <a:rPr lang="cs-CZ" sz="3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https://docs.google.com/document/d/15kOIAaM2Zd7wX8_5vuW794whdKTLh0XO4xj3MntEgT0/edit?usp=sharing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V 4. PL - Hodnoty</a:t>
            </a:r>
            <a:endParaRPr/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/>
          <p:nvPr/>
        </p:nvSpPr>
        <p:spPr>
          <a:xfrm>
            <a:off x="6397625" y="5210175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1905000" y="2272203"/>
            <a:ext cx="128778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Přečtěte si text a s dětmi uvažujte o hodnotách, které jsou podle vás největším odkazem J. A. Komenského…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Žáci budou pracovat individuálně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následně diskutovat ve skupině, </a:t>
            </a:r>
            <a:r>
              <a:rPr b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výsledek diskuse si poznamenají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a zkopírují na disk</a:t>
            </a: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(úkol 8)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type="title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4000"/>
              <a:buFont typeface="Arial"/>
              <a:buNone/>
            </a:pPr>
            <a:r>
              <a:rPr lang="cs-CZ"/>
              <a:t>VI Atributy</a:t>
            </a:r>
            <a:endParaRPr/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3800" y="370478"/>
            <a:ext cx="2848219" cy="10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8731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0178" y="1959128"/>
            <a:ext cx="2711841" cy="2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9"/>
          <p:cNvSpPr/>
          <p:nvPr/>
        </p:nvSpPr>
        <p:spPr>
          <a:xfrm>
            <a:off x="6397625" y="5210175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2514600" y="1884371"/>
            <a:ext cx="12268199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Pusťte si video: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https://www.mjakub.cz/komensky-lidstvu?idc=17</a:t>
            </a:r>
            <a:endParaRPr sz="3200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Vypište 4 – 5 myšlenek z něj</a:t>
            </a:r>
            <a:endParaRPr/>
          </a:p>
          <a:p>
            <a:pPr indent="-254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Navrhněte, jaká symbolická označení by se hodila ke Komenskému podle této nahrávky?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Namalujte jedno či dvě (na volný list papíru), vyfoťte a nahrajte na disk: </a:t>
            </a:r>
            <a:r>
              <a:rPr b="1" lang="cs-CZ" sz="3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https://docs.google.com/document/d/15kOIAaM2Zd7wX8_5vuW794whdKTLh0XO4xj3MntEgT0/edit?usp=sharing</a:t>
            </a:r>
            <a:r>
              <a:rPr b="1" lang="cs-CZ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(úkol 9)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2015-01-20T11:47:48Z</dcterms:created>
  <dc:creator>Палотенце</dc:creator>
</cp:coreProperties>
</file>