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8" r:id="rId2"/>
    <p:sldId id="27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7" r:id="rId19"/>
    <p:sldId id="278" r:id="rId20"/>
    <p:sldId id="279" r:id="rId21"/>
    <p:sldId id="280" r:id="rId22"/>
    <p:sldId id="281" r:id="rId23"/>
    <p:sldId id="282" r:id="rId24"/>
    <p:sldId id="283" r:id="rId25"/>
    <p:sldId id="284" r:id="rId26"/>
    <p:sldId id="272" r:id="rId27"/>
    <p:sldId id="286" r:id="rId28"/>
    <p:sldId id="285" r:id="rId29"/>
    <p:sldId id="287" r:id="rId30"/>
    <p:sldId id="288" r:id="rId31"/>
    <p:sldId id="289" r:id="rId32"/>
    <p:sldId id="290" r:id="rId33"/>
    <p:sldId id="291"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528" y="384"/>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8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139E75-CB45-49B1-ABCD-D5495EF488AD}" type="datetimeFigureOut">
              <a:rPr lang="de-AT" smtClean="0"/>
              <a:pPr/>
              <a:t>14/04/2016</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5E890D-FD5F-4DB0-9A9A-B60CE08D2B53}" type="slidenum">
              <a:rPr lang="de-AT" smtClean="0"/>
              <a:pPr/>
              <a:t>‹#›</a:t>
            </a:fld>
            <a:endParaRPr lang="de-AT"/>
          </a:p>
        </p:txBody>
      </p:sp>
    </p:spTree>
    <p:extLst>
      <p:ext uri="{BB962C8B-B14F-4D97-AF65-F5344CB8AC3E}">
        <p14:creationId xmlns:p14="http://schemas.microsoft.com/office/powerpoint/2010/main" val="37530169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AT"/>
          </a:p>
        </p:txBody>
      </p:sp>
      <p:sp>
        <p:nvSpPr>
          <p:cNvPr id="4" name="Date Placeholder 3"/>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1108969-1AE9-4CD3-A326-D5D440175E57}" type="slidenum">
              <a:rPr lang="de-AT" smtClean="0"/>
              <a:pPr/>
              <a:t>‹#›</a:t>
            </a:fld>
            <a:endParaRPr lang="de-AT"/>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pic>
        <p:nvPicPr>
          <p:cNvPr id="8" name="Picture 3"/>
          <p:cNvPicPr>
            <a:picLocks noChangeAspect="1" noChangeArrowheads="1"/>
          </p:cNvPicPr>
          <p:nvPr userDrawn="1"/>
        </p:nvPicPr>
        <p:blipFill>
          <a:blip r:embed="rId3" cstate="print"/>
          <a:srcRect/>
          <a:stretch>
            <a:fillRect/>
          </a:stretch>
        </p:blipFill>
        <p:spPr bwMode="auto">
          <a:xfrm>
            <a:off x="467544" y="260648"/>
            <a:ext cx="1905000" cy="542971"/>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AT"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e Placeholder 4"/>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e Placeholder 6"/>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Date Placeholder 2"/>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C6D7-C700-4FDD-A7DC-641CE23D6D28}" type="datetimeFigureOut">
              <a:rPr lang="de-AT" smtClean="0"/>
              <a:pPr/>
              <a:t>14/04/2016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1108969-1AE9-4CD3-A326-D5D440175E57}"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0C6D7-C700-4FDD-A7DC-641CE23D6D28}" type="datetimeFigureOut">
              <a:rPr lang="de-AT" smtClean="0"/>
              <a:pPr/>
              <a:t>14/04/2016</a:t>
            </a:fld>
            <a:endParaRPr lang="de-A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08969-1AE9-4CD3-A326-D5D440175E57}" type="slidenum">
              <a:rPr lang="de-AT" smtClean="0"/>
              <a:pPr/>
              <a:t>‹#›</a:t>
            </a:fld>
            <a:endParaRPr lang="de-AT"/>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ledive.ecml.at/Studymaterials/Society/Dealingwithfactsmyths/tabid/3650/language/en-GB/Default.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ledive.ecml.at/Furtherresources/Pedagogicalresources/tabid/3659/language/en-GB/Default.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ledive.ecml.at/Studymaterials/School/Scaffoldinglearning/tabid/3618/language/en-GB/Default.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ledive.ecml.at/Studymaterials/School/Scaffoldinglearning/tabid/3618/language/en-GB/Default.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ml.at/ECML-Programme/Programme2012-2015/LanguageDescriptors/tabid/1800/Defaul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prezi.com/lw_5fh7anzxp/maledive-kevin-1/" TargetMode="External"/><Relationship Id="rId4" Type="http://schemas.openxmlformats.org/officeDocument/2006/relationships/hyperlink" Target="https://prezi.com/rx2f5dqdrmdz/maledive-neslihan-2/" TargetMode="External"/><Relationship Id="rId5" Type="http://schemas.openxmlformats.org/officeDocument/2006/relationships/hyperlink" Target="https://prezi.com/wfqva9xsbdrf/maledive-yasmine-3/" TargetMode="External"/><Relationship Id="rId1" Type="http://schemas.openxmlformats.org/officeDocument/2006/relationships/slideLayout" Target="../slideLayouts/slideLayout2.xml"/><Relationship Id="rId2" Type="http://schemas.openxmlformats.org/officeDocument/2006/relationships/hyperlink" Target="http://maledive.ecml.at/Studymaterials/Learnerprofiles/tabid/3603/language/en-GB/Default.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p:spPr>
        <p:txBody>
          <a:bodyPr>
            <a:normAutofit fontScale="90000"/>
          </a:bodyPr>
          <a:lstStyle/>
          <a:p>
            <a:r>
              <a:rPr lang="de-AT" dirty="0" err="1" smtClean="0"/>
              <a:t>Supporting</a:t>
            </a:r>
            <a:r>
              <a:rPr lang="de-AT" dirty="0" smtClean="0"/>
              <a:t> multilingual </a:t>
            </a:r>
            <a:r>
              <a:rPr lang="de-AT" dirty="0" err="1" smtClean="0"/>
              <a:t>classrooms</a:t>
            </a:r>
            <a:endParaRPr lang="de-AT" dirty="0"/>
          </a:p>
        </p:txBody>
      </p:sp>
      <p:sp>
        <p:nvSpPr>
          <p:cNvPr id="3" name="Content Placeholder 2"/>
          <p:cNvSpPr>
            <a:spLocks noGrp="1"/>
          </p:cNvSpPr>
          <p:nvPr>
            <p:ph idx="1"/>
          </p:nvPr>
        </p:nvSpPr>
        <p:spPr/>
        <p:txBody>
          <a:bodyPr/>
          <a:lstStyle/>
          <a:p>
            <a:pPr marL="0" lvl="0" indent="0" algn="ctr">
              <a:spcBef>
                <a:spcPts val="0"/>
              </a:spcBef>
              <a:buNone/>
            </a:pPr>
            <a:r>
              <a:rPr lang="en-US" sz="1600" b="1" dirty="0" smtClean="0">
                <a:solidFill>
                  <a:srgbClr val="002060"/>
                </a:solidFill>
                <a:latin typeface="Arial" pitchFamily="34" charset="0"/>
                <a:cs typeface="Arial" pitchFamily="34" charset="0"/>
              </a:rPr>
              <a:t> </a:t>
            </a: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r>
              <a:rPr lang="en-US" sz="1600" b="1" dirty="0" smtClean="0">
                <a:solidFill>
                  <a:srgbClr val="002060"/>
                </a:solidFill>
                <a:latin typeface="Arial" pitchFamily="34" charset="0"/>
                <a:cs typeface="Arial" pitchFamily="34" charset="0"/>
              </a:rPr>
              <a:t>European Centre for Modern Languages and European Commission cooperation on Innovative Methodologies and Assessment In Language Learning</a:t>
            </a:r>
          </a:p>
        </p:txBody>
      </p:sp>
      <p:sp>
        <p:nvSpPr>
          <p:cNvPr id="4" name="Rectangle 3"/>
          <p:cNvSpPr/>
          <p:nvPr/>
        </p:nvSpPr>
        <p:spPr>
          <a:xfrm>
            <a:off x="755576" y="3244334"/>
            <a:ext cx="7704856" cy="461665"/>
          </a:xfrm>
          <a:prstGeom prst="rect">
            <a:avLst/>
          </a:prstGeom>
        </p:spPr>
        <p:txBody>
          <a:bodyPr wrap="square">
            <a:spAutoFit/>
          </a:bodyPr>
          <a:lstStyle/>
          <a:p>
            <a:r>
              <a:rPr lang="en-US" sz="2400" b="1" dirty="0"/>
              <a:t>Education in linguistically and culturally diverse classrooms</a:t>
            </a:r>
            <a:r>
              <a:rPr lang="en-GB" sz="2400" dirty="0"/>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Transforming challenges </a:t>
            </a:r>
            <a:br>
              <a:rPr lang="en-US" dirty="0" smtClean="0"/>
            </a:br>
            <a:r>
              <a:rPr lang="en-US" dirty="0" smtClean="0"/>
              <a:t>into resources</a:t>
            </a:r>
            <a:r>
              <a:rPr lang="en-US" smtClean="0"/>
              <a:t>: Kevin</a:t>
            </a:r>
            <a:endParaRPr lang="en-US" dirty="0"/>
          </a:p>
        </p:txBody>
      </p:sp>
      <p:sp>
        <p:nvSpPr>
          <p:cNvPr id="3" name="Content Placeholder 2"/>
          <p:cNvSpPr>
            <a:spLocks noGrp="1"/>
          </p:cNvSpPr>
          <p:nvPr>
            <p:ph idx="1"/>
          </p:nvPr>
        </p:nvSpPr>
        <p:spPr/>
        <p:txBody>
          <a:bodyPr/>
          <a:lstStyle/>
          <a:p>
            <a:r>
              <a:rPr lang="en-US" dirty="0" smtClean="0"/>
              <a:t>Benefit </a:t>
            </a:r>
            <a:r>
              <a:rPr lang="en-US" dirty="0"/>
              <a:t>of have many languages in their linguistic repertoire for their public and private </a:t>
            </a:r>
            <a:r>
              <a:rPr lang="en-US" dirty="0" smtClean="0"/>
              <a:t>life – jobs, family movement, travel </a:t>
            </a:r>
            <a:r>
              <a:rPr lang="en-US" dirty="0" err="1" smtClean="0"/>
              <a:t>etc</a:t>
            </a:r>
            <a:endParaRPr lang="en-US" dirty="0" smtClean="0"/>
          </a:p>
          <a:p>
            <a:r>
              <a:rPr lang="en-US" dirty="0" smtClean="0"/>
              <a:t>Activities to encourage them to learn about other languages, language families </a:t>
            </a:r>
            <a:r>
              <a:rPr lang="en-US" dirty="0" err="1" smtClean="0"/>
              <a:t>etc</a:t>
            </a:r>
            <a:r>
              <a:rPr lang="en-US" dirty="0" smtClean="0"/>
              <a:t> </a:t>
            </a:r>
            <a:endParaRPr lang="en-US" dirty="0"/>
          </a:p>
          <a:p>
            <a:r>
              <a:rPr lang="en-US" dirty="0" smtClean="0"/>
              <a:t>Activities to compare languages; value of transferring knowledge from one language to another</a:t>
            </a:r>
            <a:endParaRPr lang="en-US" dirty="0"/>
          </a:p>
        </p:txBody>
      </p:sp>
    </p:spTree>
    <p:extLst>
      <p:ext uri="{BB962C8B-B14F-4D97-AF65-F5344CB8AC3E}">
        <p14:creationId xmlns:p14="http://schemas.microsoft.com/office/powerpoint/2010/main" val="115521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err="1" smtClean="0"/>
              <a:t>Neslihan</a:t>
            </a:r>
            <a:endParaRPr lang="en-US" dirty="0"/>
          </a:p>
        </p:txBody>
      </p:sp>
      <p:sp>
        <p:nvSpPr>
          <p:cNvPr id="3" name="Content Placeholder 2"/>
          <p:cNvSpPr>
            <a:spLocks noGrp="1"/>
          </p:cNvSpPr>
          <p:nvPr>
            <p:ph idx="1"/>
          </p:nvPr>
        </p:nvSpPr>
        <p:spPr/>
        <p:txBody>
          <a:bodyPr>
            <a:normAutofit/>
          </a:bodyPr>
          <a:lstStyle/>
          <a:p>
            <a:r>
              <a:rPr lang="en-US" dirty="0" err="1" smtClean="0"/>
              <a:t>Neslihan</a:t>
            </a:r>
            <a:r>
              <a:rPr lang="en-US" dirty="0" smtClean="0"/>
              <a:t> only uses one language per context – never both (</a:t>
            </a:r>
            <a:r>
              <a:rPr lang="en-US" dirty="0" err="1" smtClean="0"/>
              <a:t>diglossia</a:t>
            </a:r>
            <a:r>
              <a:rPr lang="en-US" dirty="0" smtClean="0"/>
              <a:t>); why is this a problem?</a:t>
            </a:r>
            <a:endParaRPr lang="en-US" dirty="0"/>
          </a:p>
          <a:p>
            <a:r>
              <a:rPr lang="en-US" dirty="0" err="1"/>
              <a:t>Neslihan</a:t>
            </a:r>
            <a:r>
              <a:rPr lang="en-US" dirty="0"/>
              <a:t> has </a:t>
            </a:r>
            <a:r>
              <a:rPr lang="en-US" dirty="0" smtClean="0"/>
              <a:t>everyday English (BICS) but struggles with academic English (CALP)</a:t>
            </a:r>
            <a:endParaRPr lang="en-US" dirty="0"/>
          </a:p>
          <a:p>
            <a:r>
              <a:rPr lang="en-US" dirty="0" err="1"/>
              <a:t>Neslihan</a:t>
            </a:r>
            <a:r>
              <a:rPr lang="en-US" dirty="0"/>
              <a:t> doesn't make connections between her first language, English and </a:t>
            </a:r>
            <a:r>
              <a:rPr lang="en-US" dirty="0" smtClean="0"/>
              <a:t>her </a:t>
            </a:r>
            <a:r>
              <a:rPr lang="en-US" dirty="0"/>
              <a:t>foreign language at </a:t>
            </a:r>
            <a:r>
              <a:rPr lang="en-US" dirty="0" smtClean="0"/>
              <a:t>school (Spanish)</a:t>
            </a:r>
            <a:endParaRPr lang="en-US" dirty="0"/>
          </a:p>
        </p:txBody>
      </p:sp>
    </p:spTree>
    <p:extLst>
      <p:ext uri="{BB962C8B-B14F-4D97-AF65-F5344CB8AC3E}">
        <p14:creationId xmlns:p14="http://schemas.microsoft.com/office/powerpoint/2010/main" val="116216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Transforming challenges </a:t>
            </a:r>
            <a:br>
              <a:rPr lang="en-US" dirty="0" smtClean="0"/>
            </a:br>
            <a:r>
              <a:rPr lang="en-US" dirty="0" smtClean="0"/>
              <a:t>into resources: </a:t>
            </a:r>
            <a:r>
              <a:rPr lang="en-US" dirty="0" err="1" smtClean="0"/>
              <a:t>Neslihan</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Valorising</a:t>
            </a:r>
            <a:r>
              <a:rPr lang="en-US" dirty="0" smtClean="0"/>
              <a:t> bilingualism/</a:t>
            </a:r>
            <a:r>
              <a:rPr lang="en-US" dirty="0" err="1" smtClean="0"/>
              <a:t>plurilingualism</a:t>
            </a:r>
            <a:endParaRPr lang="en-US" dirty="0" smtClean="0"/>
          </a:p>
          <a:p>
            <a:r>
              <a:rPr lang="en-US" dirty="0" smtClean="0"/>
              <a:t>Activities to transfer learning across languages</a:t>
            </a:r>
          </a:p>
          <a:p>
            <a:r>
              <a:rPr lang="en-US" dirty="0" smtClean="0"/>
              <a:t>Finding out about common errors from Turkish to English</a:t>
            </a:r>
            <a:endParaRPr lang="en-US" dirty="0"/>
          </a:p>
        </p:txBody>
      </p:sp>
    </p:spTree>
    <p:extLst>
      <p:ext uri="{BB962C8B-B14F-4D97-AF65-F5344CB8AC3E}">
        <p14:creationId xmlns:p14="http://schemas.microsoft.com/office/powerpoint/2010/main" val="74223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err="1" smtClean="0"/>
              <a:t>Yasmine</a:t>
            </a:r>
            <a:endParaRPr lang="en-US" dirty="0"/>
          </a:p>
        </p:txBody>
      </p:sp>
      <p:sp>
        <p:nvSpPr>
          <p:cNvPr id="3" name="Content Placeholder 2"/>
          <p:cNvSpPr>
            <a:spLocks noGrp="1"/>
          </p:cNvSpPr>
          <p:nvPr>
            <p:ph idx="1"/>
          </p:nvPr>
        </p:nvSpPr>
        <p:spPr/>
        <p:txBody>
          <a:bodyPr>
            <a:normAutofit/>
          </a:bodyPr>
          <a:lstStyle/>
          <a:p>
            <a:r>
              <a:rPr lang="en-US" dirty="0" err="1"/>
              <a:t>Yasmine</a:t>
            </a:r>
            <a:r>
              <a:rPr lang="en-US" dirty="0"/>
              <a:t> does not understand what is going on in class</a:t>
            </a:r>
          </a:p>
          <a:p>
            <a:r>
              <a:rPr lang="en-US" dirty="0" err="1"/>
              <a:t>Yasmine</a:t>
            </a:r>
            <a:r>
              <a:rPr lang="en-US" dirty="0"/>
              <a:t> (and the teacher) does not know she </a:t>
            </a:r>
            <a:r>
              <a:rPr lang="en-US" dirty="0" smtClean="0"/>
              <a:t>has academic </a:t>
            </a:r>
            <a:r>
              <a:rPr lang="en-US" dirty="0"/>
              <a:t>skills </a:t>
            </a:r>
            <a:r>
              <a:rPr lang="en-US" dirty="0" smtClean="0"/>
              <a:t>(CALP) in </a:t>
            </a:r>
            <a:r>
              <a:rPr lang="en-US" dirty="0"/>
              <a:t>Arabic </a:t>
            </a:r>
            <a:r>
              <a:rPr lang="en-US" dirty="0" smtClean="0"/>
              <a:t>– these are developed </a:t>
            </a:r>
            <a:r>
              <a:rPr lang="en-US" dirty="0"/>
              <a:t>in her first language</a:t>
            </a:r>
          </a:p>
          <a:p>
            <a:r>
              <a:rPr lang="en-US" dirty="0" err="1" smtClean="0"/>
              <a:t>Yasmine</a:t>
            </a:r>
            <a:r>
              <a:rPr lang="en-US" dirty="0" smtClean="0"/>
              <a:t> </a:t>
            </a:r>
            <a:r>
              <a:rPr lang="en-US" dirty="0"/>
              <a:t>does not transfer her abilities in other languages or </a:t>
            </a:r>
            <a:r>
              <a:rPr lang="en-US" dirty="0" smtClean="0"/>
              <a:t>use one language to help her to understand another</a:t>
            </a:r>
            <a:endParaRPr lang="en-US" dirty="0"/>
          </a:p>
        </p:txBody>
      </p:sp>
    </p:spTree>
    <p:extLst>
      <p:ext uri="{BB962C8B-B14F-4D97-AF65-F5344CB8AC3E}">
        <p14:creationId xmlns:p14="http://schemas.microsoft.com/office/powerpoint/2010/main" val="174610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Transforming challenges </a:t>
            </a:r>
            <a:br>
              <a:rPr lang="en-US" dirty="0" smtClean="0"/>
            </a:br>
            <a:r>
              <a:rPr lang="en-US" dirty="0" smtClean="0"/>
              <a:t>into resources: </a:t>
            </a:r>
            <a:r>
              <a:rPr lang="en-US" dirty="0" err="1"/>
              <a:t>Y</a:t>
            </a:r>
            <a:r>
              <a:rPr lang="en-US" dirty="0" err="1" smtClean="0"/>
              <a:t>asmine</a:t>
            </a:r>
            <a:endParaRPr lang="en-US" dirty="0"/>
          </a:p>
        </p:txBody>
      </p:sp>
      <p:sp>
        <p:nvSpPr>
          <p:cNvPr id="3" name="Content Placeholder 2"/>
          <p:cNvSpPr>
            <a:spLocks noGrp="1"/>
          </p:cNvSpPr>
          <p:nvPr>
            <p:ph idx="1"/>
          </p:nvPr>
        </p:nvSpPr>
        <p:spPr>
          <a:xfrm>
            <a:off x="457200" y="1600201"/>
            <a:ext cx="8229600" cy="4205064"/>
          </a:xfrm>
        </p:spPr>
        <p:txBody>
          <a:bodyPr>
            <a:normAutofit fontScale="85000" lnSpcReduction="20000"/>
          </a:bodyPr>
          <a:lstStyle/>
          <a:p>
            <a:r>
              <a:rPr lang="en-US" dirty="0" smtClean="0"/>
              <a:t>Explicit learning of language of classroom instructions, routines </a:t>
            </a:r>
            <a:r>
              <a:rPr lang="en-US" dirty="0" err="1" smtClean="0"/>
              <a:t>etc</a:t>
            </a:r>
            <a:endParaRPr lang="en-US" dirty="0" smtClean="0"/>
          </a:p>
          <a:p>
            <a:r>
              <a:rPr lang="en-US" dirty="0" smtClean="0"/>
              <a:t>Learning about life in a Scottish school</a:t>
            </a:r>
          </a:p>
          <a:p>
            <a:r>
              <a:rPr lang="en-US" dirty="0" smtClean="0"/>
              <a:t>Teachers need to find out how to assess her knowledge in other languages as she can’t show it in English</a:t>
            </a:r>
          </a:p>
          <a:p>
            <a:r>
              <a:rPr lang="en-US" dirty="0" err="1" smtClean="0"/>
              <a:t>Valorising</a:t>
            </a:r>
            <a:r>
              <a:rPr lang="en-US" dirty="0" smtClean="0"/>
              <a:t> </a:t>
            </a:r>
            <a:r>
              <a:rPr lang="en-US" dirty="0"/>
              <a:t>bilingualism/</a:t>
            </a:r>
            <a:r>
              <a:rPr lang="en-US" dirty="0" err="1" smtClean="0"/>
              <a:t>plurilingualism</a:t>
            </a:r>
            <a:endParaRPr lang="en-US" dirty="0" smtClean="0"/>
          </a:p>
          <a:p>
            <a:r>
              <a:rPr lang="en-US" dirty="0" smtClean="0"/>
              <a:t>Opportunities to use other languages</a:t>
            </a:r>
            <a:endParaRPr lang="en-US" dirty="0"/>
          </a:p>
          <a:p>
            <a:r>
              <a:rPr lang="en-US" dirty="0"/>
              <a:t>Activities to transfer learning across </a:t>
            </a:r>
            <a:r>
              <a:rPr lang="en-US" dirty="0" smtClean="0"/>
              <a:t>languages</a:t>
            </a:r>
          </a:p>
          <a:p>
            <a:r>
              <a:rPr lang="en-US" dirty="0" smtClean="0"/>
              <a:t>Develop her English</a:t>
            </a:r>
            <a:endParaRPr lang="en-US" dirty="0"/>
          </a:p>
        </p:txBody>
      </p:sp>
    </p:spTree>
    <p:extLst>
      <p:ext uri="{BB962C8B-B14F-4D97-AF65-F5344CB8AC3E}">
        <p14:creationId xmlns:p14="http://schemas.microsoft.com/office/powerpoint/2010/main" val="148733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Reflecting on myths about </a:t>
            </a:r>
            <a:r>
              <a:rPr lang="en-US" dirty="0" err="1" smtClean="0"/>
              <a:t>plurilingualism</a:t>
            </a:r>
            <a:endParaRPr lang="en-US" dirty="0"/>
          </a:p>
        </p:txBody>
      </p:sp>
      <p:sp>
        <p:nvSpPr>
          <p:cNvPr id="3" name="Content Placeholder 2"/>
          <p:cNvSpPr>
            <a:spLocks noGrp="1"/>
          </p:cNvSpPr>
          <p:nvPr>
            <p:ph idx="1"/>
          </p:nvPr>
        </p:nvSpPr>
        <p:spPr/>
        <p:txBody>
          <a:bodyPr/>
          <a:lstStyle/>
          <a:p>
            <a:endParaRPr lang="en-US" dirty="0" smtClean="0"/>
          </a:p>
          <a:p>
            <a:r>
              <a:rPr lang="en-US" dirty="0" smtClean="0"/>
              <a:t>Choose </a:t>
            </a:r>
            <a:r>
              <a:rPr lang="en-US" dirty="0"/>
              <a:t>two of the statements and give some reasons why </a:t>
            </a:r>
            <a:r>
              <a:rPr lang="en-US" dirty="0" smtClean="0"/>
              <a:t>you think they </a:t>
            </a:r>
            <a:r>
              <a:rPr lang="en-US" dirty="0"/>
              <a:t>are wrong or right</a:t>
            </a:r>
            <a:r>
              <a:rPr lang="en-US" dirty="0" smtClean="0"/>
              <a:t>.</a:t>
            </a:r>
            <a:endParaRPr lang="en-GB" dirty="0"/>
          </a:p>
          <a:p>
            <a:r>
              <a:rPr lang="en-US" dirty="0" smtClean="0"/>
              <a:t>Compare your perspective with the statements of </a:t>
            </a:r>
            <a:r>
              <a:rPr lang="en-US" dirty="0" err="1" smtClean="0">
                <a:solidFill>
                  <a:srgbClr val="000000"/>
                </a:solidFill>
              </a:rPr>
              <a:t>Grosjean</a:t>
            </a:r>
            <a:r>
              <a:rPr lang="en-US" dirty="0" smtClean="0"/>
              <a:t> or Tracy </a:t>
            </a:r>
            <a:r>
              <a:rPr lang="en-US" dirty="0" smtClean="0">
                <a:hlinkClick r:id="rId2"/>
              </a:rPr>
              <a:t>here</a:t>
            </a:r>
            <a:endParaRPr lang="en-GB" dirty="0" smtClean="0"/>
          </a:p>
          <a:p>
            <a:pPr marL="0" indent="0">
              <a:buNone/>
            </a:pPr>
            <a:endParaRPr lang="en-US" dirty="0"/>
          </a:p>
        </p:txBody>
      </p:sp>
    </p:spTree>
    <p:extLst>
      <p:ext uri="{BB962C8B-B14F-4D97-AF65-F5344CB8AC3E}">
        <p14:creationId xmlns:p14="http://schemas.microsoft.com/office/powerpoint/2010/main" val="5157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the case studies</a:t>
            </a:r>
            <a:endParaRPr lang="en-US" dirty="0"/>
          </a:p>
        </p:txBody>
      </p:sp>
      <p:sp>
        <p:nvSpPr>
          <p:cNvPr id="3" name="Content Placeholder 2"/>
          <p:cNvSpPr>
            <a:spLocks noGrp="1"/>
          </p:cNvSpPr>
          <p:nvPr>
            <p:ph idx="1"/>
          </p:nvPr>
        </p:nvSpPr>
        <p:spPr/>
        <p:txBody>
          <a:bodyPr/>
          <a:lstStyle/>
          <a:p>
            <a:endParaRPr lang="en-US" dirty="0" smtClean="0"/>
          </a:p>
          <a:p>
            <a:r>
              <a:rPr lang="en-US" dirty="0" smtClean="0"/>
              <a:t>Look at the children’s narratives again</a:t>
            </a:r>
          </a:p>
          <a:p>
            <a:pPr lvl="1"/>
            <a:r>
              <a:rPr lang="en-US" dirty="0" smtClean="0"/>
              <a:t>How might these be viewed differently and more positively?</a:t>
            </a:r>
          </a:p>
          <a:p>
            <a:pPr lvl="1"/>
            <a:r>
              <a:rPr lang="en-US" dirty="0" smtClean="0"/>
              <a:t> Instead of them being perceived just as problems, how might the languages they are exposed to enrich their lives and learning?</a:t>
            </a:r>
            <a:endParaRPr lang="en-US" dirty="0"/>
          </a:p>
        </p:txBody>
      </p:sp>
    </p:spTree>
    <p:extLst>
      <p:ext uri="{BB962C8B-B14F-4D97-AF65-F5344CB8AC3E}">
        <p14:creationId xmlns:p14="http://schemas.microsoft.com/office/powerpoint/2010/main" val="348304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GB" dirty="0" smtClean="0"/>
          </a:p>
          <a:p>
            <a:r>
              <a:rPr lang="en-GB" dirty="0" smtClean="0"/>
              <a:t>Jot </a:t>
            </a:r>
            <a:r>
              <a:rPr lang="en-GB" dirty="0"/>
              <a:t>down as many reasons as you can why </a:t>
            </a:r>
            <a:r>
              <a:rPr lang="en-GB" dirty="0" err="1"/>
              <a:t>plurilingualism</a:t>
            </a:r>
            <a:r>
              <a:rPr lang="en-GB" dirty="0"/>
              <a:t> should be supported. </a:t>
            </a:r>
            <a:endParaRPr lang="en-GB" dirty="0" smtClean="0"/>
          </a:p>
          <a:p>
            <a:r>
              <a:rPr lang="en-GB" dirty="0" smtClean="0"/>
              <a:t>Keep </a:t>
            </a:r>
            <a:r>
              <a:rPr lang="en-GB" dirty="0"/>
              <a:t>adding </a:t>
            </a:r>
            <a:r>
              <a:rPr lang="en-GB" dirty="0" smtClean="0"/>
              <a:t>throughout the workshop as </a:t>
            </a:r>
            <a:r>
              <a:rPr lang="en-GB" dirty="0"/>
              <a:t>other ideas occur to </a:t>
            </a:r>
            <a:r>
              <a:rPr lang="en-GB" dirty="0" smtClean="0"/>
              <a:t>you – including </a:t>
            </a:r>
            <a:r>
              <a:rPr lang="en-GB" i="1" dirty="0" smtClean="0"/>
              <a:t>how</a:t>
            </a:r>
            <a:r>
              <a:rPr lang="en-GB" dirty="0" smtClean="0"/>
              <a:t> to support. </a:t>
            </a:r>
            <a:endParaRPr lang="en-US" dirty="0"/>
          </a:p>
        </p:txBody>
      </p:sp>
    </p:spTree>
    <p:extLst>
      <p:ext uri="{BB962C8B-B14F-4D97-AF65-F5344CB8AC3E}">
        <p14:creationId xmlns:p14="http://schemas.microsoft.com/office/powerpoint/2010/main" val="14949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1143000"/>
          </a:xfrm>
        </p:spPr>
        <p:txBody>
          <a:bodyPr>
            <a:normAutofit fontScale="90000"/>
          </a:bodyPr>
          <a:lstStyle/>
          <a:p>
            <a:r>
              <a:rPr lang="de-AT" dirty="0" err="1" smtClean="0"/>
              <a:t>Supporting</a:t>
            </a:r>
            <a:r>
              <a:rPr lang="de-AT" dirty="0" smtClean="0"/>
              <a:t> multilingual </a:t>
            </a:r>
            <a:r>
              <a:rPr lang="de-AT" dirty="0" err="1" smtClean="0"/>
              <a:t>classrooms</a:t>
            </a:r>
            <a:endParaRPr lang="de-AT" dirty="0"/>
          </a:p>
        </p:txBody>
      </p:sp>
      <p:sp>
        <p:nvSpPr>
          <p:cNvPr id="3" name="Content Placeholder 2"/>
          <p:cNvSpPr>
            <a:spLocks noGrp="1"/>
          </p:cNvSpPr>
          <p:nvPr>
            <p:ph idx="1"/>
          </p:nvPr>
        </p:nvSpPr>
        <p:spPr/>
        <p:txBody>
          <a:bodyPr/>
          <a:lstStyle/>
          <a:p>
            <a:pPr marL="0" lvl="0" indent="0" algn="ctr">
              <a:spcBef>
                <a:spcPts val="0"/>
              </a:spcBef>
              <a:buNone/>
            </a:pPr>
            <a:r>
              <a:rPr lang="en-US" sz="1600" b="1" dirty="0" smtClean="0">
                <a:solidFill>
                  <a:srgbClr val="002060"/>
                </a:solidFill>
                <a:latin typeface="Arial" pitchFamily="34" charset="0"/>
                <a:cs typeface="Arial" pitchFamily="34" charset="0"/>
              </a:rPr>
              <a:t> </a:t>
            </a: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r>
              <a:rPr lang="en-US" sz="1600" b="1" dirty="0" smtClean="0">
                <a:solidFill>
                  <a:srgbClr val="002060"/>
                </a:solidFill>
                <a:latin typeface="Arial" pitchFamily="34" charset="0"/>
                <a:cs typeface="Arial" pitchFamily="34" charset="0"/>
              </a:rPr>
              <a:t>European Centre for Modern Languages and European Commission cooperation on Innovative Methodologies and Assessment In Language Learning</a:t>
            </a:r>
          </a:p>
        </p:txBody>
      </p:sp>
      <p:sp>
        <p:nvSpPr>
          <p:cNvPr id="4" name="Rectangle 3"/>
          <p:cNvSpPr/>
          <p:nvPr/>
        </p:nvSpPr>
        <p:spPr>
          <a:xfrm>
            <a:off x="539552" y="3244334"/>
            <a:ext cx="7920880" cy="461665"/>
          </a:xfrm>
          <a:prstGeom prst="rect">
            <a:avLst/>
          </a:prstGeom>
        </p:spPr>
        <p:txBody>
          <a:bodyPr wrap="square">
            <a:spAutoFit/>
          </a:bodyPr>
          <a:lstStyle/>
          <a:p>
            <a:pPr algn="ctr"/>
            <a:r>
              <a:rPr lang="en-GB" sz="2400" b="1" dirty="0" smtClean="0"/>
              <a:t>Benefiting from linguistic diversity across the curriculum</a:t>
            </a:r>
            <a:endParaRPr lang="en-US" sz="2400" dirty="0"/>
          </a:p>
        </p:txBody>
      </p:sp>
    </p:spTree>
    <p:extLst>
      <p:ext uri="{BB962C8B-B14F-4D97-AF65-F5344CB8AC3E}">
        <p14:creationId xmlns:p14="http://schemas.microsoft.com/office/powerpoint/2010/main" val="352646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Objectives</a:t>
            </a:r>
            <a:endParaRPr lang="de-AT" dirty="0"/>
          </a:p>
        </p:txBody>
      </p:sp>
      <p:sp>
        <p:nvSpPr>
          <p:cNvPr id="3" name="Content Placeholder 2"/>
          <p:cNvSpPr>
            <a:spLocks noGrp="1"/>
          </p:cNvSpPr>
          <p:nvPr>
            <p:ph idx="1"/>
          </p:nvPr>
        </p:nvSpPr>
        <p:spPr>
          <a:xfrm>
            <a:off x="457200" y="1600201"/>
            <a:ext cx="8229600" cy="3989040"/>
          </a:xfrm>
        </p:spPr>
        <p:txBody>
          <a:bodyPr/>
          <a:lstStyle/>
          <a:p>
            <a:r>
              <a:rPr lang="en-GB" dirty="0" smtClean="0"/>
              <a:t>To develop </a:t>
            </a:r>
            <a:r>
              <a:rPr lang="en-GB" dirty="0"/>
              <a:t>a </a:t>
            </a:r>
            <a:r>
              <a:rPr lang="en-GB" dirty="0" err="1"/>
              <a:t>plurilingual</a:t>
            </a:r>
            <a:r>
              <a:rPr lang="en-GB" dirty="0"/>
              <a:t> dimension in different </a:t>
            </a:r>
            <a:r>
              <a:rPr lang="en-GB" dirty="0" smtClean="0"/>
              <a:t>subjects</a:t>
            </a:r>
          </a:p>
          <a:p>
            <a:r>
              <a:rPr lang="en-GB" dirty="0" smtClean="0"/>
              <a:t>To experience ECML </a:t>
            </a:r>
            <a:r>
              <a:rPr lang="en-GB" dirty="0" err="1" smtClean="0"/>
              <a:t>resourcesand</a:t>
            </a:r>
            <a:r>
              <a:rPr lang="en-GB" dirty="0" smtClean="0"/>
              <a:t> consider ways of adapting them for the Czech context</a:t>
            </a:r>
          </a:p>
          <a:p>
            <a:r>
              <a:rPr lang="en-GB" dirty="0" smtClean="0"/>
              <a:t>To reflect </a:t>
            </a:r>
            <a:r>
              <a:rPr lang="en-GB" dirty="0"/>
              <a:t>on multilingualism as a resource for all </a:t>
            </a:r>
            <a:endParaRPr lang="de-AT" dirty="0"/>
          </a:p>
        </p:txBody>
      </p:sp>
    </p:spTree>
    <p:extLst>
      <p:ext uri="{BB962C8B-B14F-4D97-AF65-F5344CB8AC3E}">
        <p14:creationId xmlns:p14="http://schemas.microsoft.com/office/powerpoint/2010/main" val="2512078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normAutofit fontScale="90000"/>
          </a:bodyPr>
          <a:lstStyle/>
          <a:p>
            <a:r>
              <a:rPr lang="de-AT" dirty="0" err="1" smtClean="0"/>
              <a:t>Supporting</a:t>
            </a:r>
            <a:r>
              <a:rPr lang="de-AT" dirty="0" smtClean="0"/>
              <a:t> multilingual </a:t>
            </a:r>
            <a:r>
              <a:rPr lang="de-AT" dirty="0" err="1" smtClean="0"/>
              <a:t>classrooms</a:t>
            </a:r>
            <a:endParaRPr lang="de-AT" dirty="0"/>
          </a:p>
        </p:txBody>
      </p:sp>
      <p:sp>
        <p:nvSpPr>
          <p:cNvPr id="3" name="Content Placeholder 2"/>
          <p:cNvSpPr>
            <a:spLocks noGrp="1"/>
          </p:cNvSpPr>
          <p:nvPr>
            <p:ph idx="1"/>
          </p:nvPr>
        </p:nvSpPr>
        <p:spPr/>
        <p:txBody>
          <a:bodyPr/>
          <a:lstStyle/>
          <a:p>
            <a:pPr marL="0" lvl="0" indent="0" algn="ctr">
              <a:spcBef>
                <a:spcPts val="0"/>
              </a:spcBef>
              <a:buNone/>
            </a:pPr>
            <a:r>
              <a:rPr lang="en-US" sz="1600" b="1" dirty="0" smtClean="0">
                <a:solidFill>
                  <a:srgbClr val="002060"/>
                </a:solidFill>
                <a:latin typeface="Arial" pitchFamily="34" charset="0"/>
                <a:cs typeface="Arial" pitchFamily="34" charset="0"/>
              </a:rPr>
              <a:t> </a:t>
            </a: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r>
              <a:rPr lang="en-US" sz="1600" b="1" dirty="0" smtClean="0">
                <a:solidFill>
                  <a:srgbClr val="002060"/>
                </a:solidFill>
                <a:latin typeface="Arial" pitchFamily="34" charset="0"/>
                <a:cs typeface="Arial" pitchFamily="34" charset="0"/>
              </a:rPr>
              <a:t>European Centre for Modern Languages and European Commission cooperation on Innovative Methodologies and Assessment In Language Learning</a:t>
            </a:r>
          </a:p>
        </p:txBody>
      </p:sp>
      <p:sp>
        <p:nvSpPr>
          <p:cNvPr id="4" name="Rectangle 3"/>
          <p:cNvSpPr/>
          <p:nvPr/>
        </p:nvSpPr>
        <p:spPr>
          <a:xfrm>
            <a:off x="539552" y="3244334"/>
            <a:ext cx="7920880" cy="830997"/>
          </a:xfrm>
          <a:prstGeom prst="rect">
            <a:avLst/>
          </a:prstGeom>
        </p:spPr>
        <p:txBody>
          <a:bodyPr wrap="square">
            <a:spAutoFit/>
          </a:bodyPr>
          <a:lstStyle/>
          <a:p>
            <a:pPr algn="ctr"/>
            <a:r>
              <a:rPr lang="en-US" sz="2400" b="1" dirty="0" smtClean="0"/>
              <a:t>Reflecting on myths, realities and challenges </a:t>
            </a:r>
            <a:r>
              <a:rPr lang="en-GB" sz="2400" b="1" dirty="0" smtClean="0"/>
              <a:t>to benefit </a:t>
            </a:r>
          </a:p>
          <a:p>
            <a:pPr algn="ctr"/>
            <a:r>
              <a:rPr lang="en-GB" sz="2400" b="1" dirty="0" smtClean="0"/>
              <a:t>from multilingualism</a:t>
            </a:r>
            <a:endParaRPr lang="en-US" sz="2400" dirty="0"/>
          </a:p>
        </p:txBody>
      </p:sp>
    </p:spTree>
    <p:extLst>
      <p:ext uri="{BB962C8B-B14F-4D97-AF65-F5344CB8AC3E}">
        <p14:creationId xmlns:p14="http://schemas.microsoft.com/office/powerpoint/2010/main" val="279694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In pairs, and reflecting back on yesterday:</a:t>
            </a:r>
          </a:p>
          <a:p>
            <a:pPr marL="0" indent="0">
              <a:buNone/>
            </a:pPr>
            <a:endParaRPr lang="en-US" dirty="0" smtClean="0"/>
          </a:p>
          <a:p>
            <a:r>
              <a:rPr lang="en-US" dirty="0" smtClean="0"/>
              <a:t>How might linguistic diversity benefit learning for all children in the classroom? What can they learn?</a:t>
            </a:r>
          </a:p>
          <a:p>
            <a:pPr lvl="1"/>
            <a:r>
              <a:rPr lang="en-US" dirty="0" smtClean="0"/>
              <a:t>Write down your ideas</a:t>
            </a:r>
          </a:p>
          <a:p>
            <a:pPr lvl="1"/>
            <a:r>
              <a:rPr lang="en-US" dirty="0" smtClean="0"/>
              <a:t>Share with another pair</a:t>
            </a:r>
            <a:endParaRPr lang="en-US" dirty="0"/>
          </a:p>
        </p:txBody>
      </p:sp>
    </p:spTree>
    <p:extLst>
      <p:ext uri="{BB962C8B-B14F-4D97-AF65-F5344CB8AC3E}">
        <p14:creationId xmlns:p14="http://schemas.microsoft.com/office/powerpoint/2010/main" val="14196094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Conbat</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Content-based Teaching + </a:t>
            </a:r>
            <a:r>
              <a:rPr lang="en-US" dirty="0" err="1" smtClean="0"/>
              <a:t>plurilingualism</a:t>
            </a:r>
            <a:endParaRPr lang="en-US" dirty="0" smtClean="0"/>
          </a:p>
          <a:p>
            <a:r>
              <a:rPr lang="en-US" dirty="0" smtClean="0"/>
              <a:t>Enriches </a:t>
            </a:r>
            <a:r>
              <a:rPr lang="en-US" dirty="0"/>
              <a:t>other subjects with a </a:t>
            </a:r>
            <a:r>
              <a:rPr lang="en-US" dirty="0" err="1"/>
              <a:t>plurilingual</a:t>
            </a:r>
            <a:r>
              <a:rPr lang="en-US" dirty="0"/>
              <a:t> dimension </a:t>
            </a:r>
            <a:endParaRPr lang="en-US" dirty="0" smtClean="0"/>
          </a:p>
          <a:p>
            <a:r>
              <a:rPr lang="en-US" dirty="0" smtClean="0"/>
              <a:t>Is context-dependent</a:t>
            </a:r>
          </a:p>
          <a:p>
            <a:pPr marL="342900" lvl="1" indent="-342900">
              <a:buFont typeface="Arial" pitchFamily="34" charset="0"/>
              <a:buChar char="•"/>
            </a:pPr>
            <a:r>
              <a:rPr lang="es-ES" dirty="0" err="1">
                <a:latin typeface="Arial" charset="0"/>
                <a:ea typeface="MS PGothic" charset="0"/>
              </a:rPr>
              <a:t>A</a:t>
            </a:r>
            <a:r>
              <a:rPr lang="es-ES" dirty="0" err="1" smtClean="0">
                <a:latin typeface="Arial" charset="0"/>
                <a:ea typeface="MS PGothic" charset="0"/>
              </a:rPr>
              <a:t>ims</a:t>
            </a:r>
            <a:r>
              <a:rPr lang="es-ES" dirty="0" smtClean="0">
                <a:latin typeface="Arial" charset="0"/>
                <a:ea typeface="MS PGothic" charset="0"/>
              </a:rPr>
              <a:t> </a:t>
            </a:r>
            <a:r>
              <a:rPr lang="es-ES" dirty="0">
                <a:latin typeface="Arial" charset="0"/>
                <a:ea typeface="MS PGothic" charset="0"/>
              </a:rPr>
              <a:t>at </a:t>
            </a:r>
            <a:r>
              <a:rPr lang="es-ES" dirty="0" err="1">
                <a:latin typeface="Arial" charset="0"/>
                <a:ea typeface="MS PGothic" charset="0"/>
              </a:rPr>
              <a:t>helping</a:t>
            </a:r>
            <a:r>
              <a:rPr lang="es-ES" dirty="0">
                <a:latin typeface="Arial" charset="0"/>
                <a:ea typeface="MS PGothic" charset="0"/>
              </a:rPr>
              <a:t> </a:t>
            </a:r>
            <a:r>
              <a:rPr lang="es-ES" dirty="0" err="1">
                <a:latin typeface="Arial" charset="0"/>
                <a:ea typeface="MS PGothic" charset="0"/>
              </a:rPr>
              <a:t>learners</a:t>
            </a:r>
            <a:r>
              <a:rPr lang="es-ES" dirty="0">
                <a:latin typeface="Arial" charset="0"/>
                <a:ea typeface="MS PGothic" charset="0"/>
              </a:rPr>
              <a:t> </a:t>
            </a:r>
            <a:r>
              <a:rPr lang="es-ES" dirty="0" err="1">
                <a:latin typeface="Arial" charset="0"/>
                <a:ea typeface="MS PGothic" charset="0"/>
              </a:rPr>
              <a:t>develop</a:t>
            </a:r>
            <a:r>
              <a:rPr lang="es-ES" dirty="0">
                <a:latin typeface="Arial" charset="0"/>
                <a:ea typeface="MS PGothic" charset="0"/>
              </a:rPr>
              <a:t> </a:t>
            </a:r>
            <a:r>
              <a:rPr lang="es-ES" dirty="0" err="1">
                <a:latin typeface="Arial" charset="0"/>
                <a:ea typeface="MS PGothic" charset="0"/>
              </a:rPr>
              <a:t>their</a:t>
            </a:r>
            <a:r>
              <a:rPr lang="es-ES" dirty="0">
                <a:latin typeface="Arial" charset="0"/>
                <a:ea typeface="MS PGothic" charset="0"/>
              </a:rPr>
              <a:t> </a:t>
            </a:r>
            <a:r>
              <a:rPr lang="es-ES" dirty="0" err="1">
                <a:latin typeface="Arial" charset="0"/>
                <a:ea typeface="MS PGothic" charset="0"/>
              </a:rPr>
              <a:t>multiple</a:t>
            </a:r>
            <a:r>
              <a:rPr lang="es-ES" dirty="0">
                <a:latin typeface="Arial" charset="0"/>
                <a:ea typeface="MS PGothic" charset="0"/>
              </a:rPr>
              <a:t> </a:t>
            </a:r>
            <a:r>
              <a:rPr lang="es-ES" dirty="0" err="1">
                <a:latin typeface="Arial" charset="0"/>
                <a:ea typeface="MS PGothic" charset="0"/>
              </a:rPr>
              <a:t>identities</a:t>
            </a:r>
            <a:endParaRPr lang="es-ES" dirty="0">
              <a:latin typeface="Arial" charset="0"/>
              <a:ea typeface="MS PGothic" charset="0"/>
            </a:endParaRPr>
          </a:p>
          <a:p>
            <a:endParaRPr lang="en-US" dirty="0" smtClean="0"/>
          </a:p>
          <a:p>
            <a:endParaRPr lang="en-US" dirty="0"/>
          </a:p>
        </p:txBody>
      </p:sp>
    </p:spTree>
    <p:extLst>
      <p:ext uri="{BB962C8B-B14F-4D97-AF65-F5344CB8AC3E}">
        <p14:creationId xmlns:p14="http://schemas.microsoft.com/office/powerpoint/2010/main" val="310782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You will work through one of four packs according to relevance, doing and discussing the activities:</a:t>
            </a:r>
          </a:p>
          <a:p>
            <a:pPr marL="0" indent="0">
              <a:buNone/>
            </a:pPr>
            <a:endParaRPr lang="en-US" dirty="0" smtClean="0"/>
          </a:p>
          <a:p>
            <a:pPr lvl="1"/>
            <a:r>
              <a:rPr lang="en-US" dirty="0" smtClean="0"/>
              <a:t>Motion in the Ocean (ages 9-14)</a:t>
            </a:r>
          </a:p>
          <a:p>
            <a:pPr lvl="1"/>
            <a:r>
              <a:rPr lang="en-US" dirty="0" smtClean="0"/>
              <a:t>Our home, Our world (ages 10-12)</a:t>
            </a:r>
          </a:p>
          <a:p>
            <a:pPr lvl="1"/>
            <a:r>
              <a:rPr lang="en-US" dirty="0" smtClean="0"/>
              <a:t>Chocolate (ages 10-14)</a:t>
            </a:r>
          </a:p>
          <a:p>
            <a:pPr lvl="1"/>
            <a:r>
              <a:rPr lang="en-US" dirty="0" smtClean="0"/>
              <a:t>Coffee (ages 12-15)</a:t>
            </a:r>
            <a:endParaRPr lang="en-US" dirty="0"/>
          </a:p>
        </p:txBody>
      </p:sp>
    </p:spTree>
    <p:extLst>
      <p:ext uri="{BB962C8B-B14F-4D97-AF65-F5344CB8AC3E}">
        <p14:creationId xmlns:p14="http://schemas.microsoft.com/office/powerpoint/2010/main" val="365200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What are the benefits to </a:t>
            </a:r>
            <a:r>
              <a:rPr lang="en-US" dirty="0" err="1" smtClean="0"/>
              <a:t>plurilingual</a:t>
            </a:r>
            <a:r>
              <a:rPr lang="en-US" dirty="0" smtClean="0"/>
              <a:t> children?</a:t>
            </a:r>
          </a:p>
          <a:p>
            <a:pPr marL="514350" indent="-514350">
              <a:buFont typeface="+mj-lt"/>
              <a:buAutoNum type="arabicPeriod"/>
            </a:pPr>
            <a:r>
              <a:rPr lang="en-US" dirty="0" smtClean="0"/>
              <a:t>What are the benefits to all children?</a:t>
            </a:r>
          </a:p>
          <a:p>
            <a:pPr marL="514350" indent="-514350">
              <a:buFont typeface="+mj-lt"/>
              <a:buAutoNum type="arabicPeriod"/>
            </a:pPr>
            <a:r>
              <a:rPr lang="en-US" dirty="0"/>
              <a:t>W</a:t>
            </a:r>
            <a:r>
              <a:rPr lang="en-US" dirty="0" smtClean="0"/>
              <a:t>hat exactly would children learn from these resources and activities?</a:t>
            </a:r>
          </a:p>
          <a:p>
            <a:pPr marL="514350" indent="-514350">
              <a:buFont typeface="+mj-lt"/>
              <a:buAutoNum type="arabicPeriod"/>
            </a:pPr>
            <a:r>
              <a:rPr lang="en-US" dirty="0" smtClean="0"/>
              <a:t>How might they be adapted for your own context? (subject, age group </a:t>
            </a:r>
            <a:r>
              <a:rPr lang="en-US" dirty="0" err="1" smtClean="0"/>
              <a:t>etc</a:t>
            </a:r>
            <a:r>
              <a:rPr lang="en-US" dirty="0" smtClean="0"/>
              <a:t>)</a:t>
            </a:r>
          </a:p>
          <a:p>
            <a:pPr marL="514350" lvl="0" indent="-514350">
              <a:buFont typeface="+mj-lt"/>
              <a:buAutoNum type="arabicPeriod"/>
            </a:pPr>
            <a:r>
              <a:rPr lang="en-US" dirty="0" smtClean="0"/>
              <a:t>Can you think of other activities in other subjects?</a:t>
            </a:r>
            <a:r>
              <a:rPr lang="en-US" dirty="0"/>
              <a:t> </a:t>
            </a:r>
            <a:endParaRPr lang="en-US" dirty="0" smtClean="0"/>
          </a:p>
          <a:p>
            <a:pPr marL="514350" lvl="0" indent="-514350">
              <a:buFont typeface="+mj-lt"/>
              <a:buAutoNum type="arabicPeriod"/>
            </a:pPr>
            <a:r>
              <a:rPr lang="en-US" dirty="0" smtClean="0"/>
              <a:t>What </a:t>
            </a:r>
            <a:r>
              <a:rPr lang="en-US" dirty="0"/>
              <a:t>obstacles might there be to you doing this kind of activity? </a:t>
            </a:r>
            <a:r>
              <a:rPr lang="en-US" dirty="0" smtClean="0"/>
              <a:t>How might </a:t>
            </a:r>
            <a:r>
              <a:rPr lang="en-US" dirty="0"/>
              <a:t>you get over them in order to </a:t>
            </a:r>
            <a:r>
              <a:rPr lang="en-US" dirty="0" smtClean="0"/>
              <a:t>include </a:t>
            </a:r>
            <a:r>
              <a:rPr lang="en-US" dirty="0"/>
              <a:t>at least some aspects of this kind of </a:t>
            </a:r>
            <a:r>
              <a:rPr lang="en-US" dirty="0" smtClean="0"/>
              <a:t>learning?</a:t>
            </a:r>
            <a:endParaRPr lang="en-GB" dirty="0"/>
          </a:p>
          <a:p>
            <a:endParaRPr lang="en-US" dirty="0"/>
          </a:p>
        </p:txBody>
      </p:sp>
    </p:spTree>
    <p:extLst>
      <p:ext uri="{BB962C8B-B14F-4D97-AF65-F5344CB8AC3E}">
        <p14:creationId xmlns:p14="http://schemas.microsoft.com/office/powerpoint/2010/main" val="82306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1143000"/>
          </a:xfrm>
        </p:spPr>
        <p:txBody>
          <a:bodyPr>
            <a:normAutofit fontScale="90000"/>
          </a:bodyPr>
          <a:lstStyle/>
          <a:p>
            <a:r>
              <a:rPr lang="de-AT" dirty="0" err="1" smtClean="0"/>
              <a:t>Supporting</a:t>
            </a:r>
            <a:r>
              <a:rPr lang="de-AT" dirty="0" smtClean="0"/>
              <a:t> multilingual </a:t>
            </a:r>
            <a:r>
              <a:rPr lang="de-AT" dirty="0" err="1" smtClean="0"/>
              <a:t>classrooms</a:t>
            </a:r>
            <a:endParaRPr lang="de-AT" dirty="0"/>
          </a:p>
        </p:txBody>
      </p:sp>
      <p:sp>
        <p:nvSpPr>
          <p:cNvPr id="3" name="Content Placeholder 2"/>
          <p:cNvSpPr>
            <a:spLocks noGrp="1"/>
          </p:cNvSpPr>
          <p:nvPr>
            <p:ph idx="1"/>
          </p:nvPr>
        </p:nvSpPr>
        <p:spPr/>
        <p:txBody>
          <a:bodyPr/>
          <a:lstStyle/>
          <a:p>
            <a:pPr marL="0" lvl="0" indent="0" algn="ctr">
              <a:spcBef>
                <a:spcPts val="0"/>
              </a:spcBef>
              <a:buNone/>
            </a:pPr>
            <a:r>
              <a:rPr lang="en-US" sz="1600" b="1" dirty="0" smtClean="0">
                <a:solidFill>
                  <a:srgbClr val="002060"/>
                </a:solidFill>
                <a:latin typeface="Arial" pitchFamily="34" charset="0"/>
                <a:cs typeface="Arial" pitchFamily="34" charset="0"/>
              </a:rPr>
              <a:t> </a:t>
            </a: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endParaRPr lang="en-US" sz="1600" b="1" dirty="0" smtClean="0">
              <a:solidFill>
                <a:srgbClr val="002060"/>
              </a:solidFill>
              <a:latin typeface="Arial" pitchFamily="34" charset="0"/>
              <a:cs typeface="Arial" pitchFamily="34" charset="0"/>
            </a:endParaRPr>
          </a:p>
          <a:p>
            <a:pPr marL="0" lvl="0" indent="0" algn="ctr">
              <a:spcBef>
                <a:spcPts val="0"/>
              </a:spcBef>
              <a:buNone/>
            </a:pPr>
            <a:r>
              <a:rPr lang="en-US" sz="1600" b="1" dirty="0" smtClean="0">
                <a:solidFill>
                  <a:srgbClr val="002060"/>
                </a:solidFill>
                <a:latin typeface="Arial" pitchFamily="34" charset="0"/>
                <a:cs typeface="Arial" pitchFamily="34" charset="0"/>
              </a:rPr>
              <a:t>European Centre for Modern Languages and European Commission cooperation on Innovative Methodologies and Assessment In Language Learning</a:t>
            </a:r>
          </a:p>
        </p:txBody>
      </p:sp>
      <p:sp>
        <p:nvSpPr>
          <p:cNvPr id="4" name="Rectangle 3"/>
          <p:cNvSpPr/>
          <p:nvPr/>
        </p:nvSpPr>
        <p:spPr>
          <a:xfrm>
            <a:off x="539552" y="3244334"/>
            <a:ext cx="7920880" cy="830997"/>
          </a:xfrm>
          <a:prstGeom prst="rect">
            <a:avLst/>
          </a:prstGeom>
        </p:spPr>
        <p:txBody>
          <a:bodyPr wrap="square">
            <a:spAutoFit/>
          </a:bodyPr>
          <a:lstStyle/>
          <a:p>
            <a:pPr algn="ctr"/>
            <a:r>
              <a:rPr lang="en-GB" sz="2400" b="1" dirty="0" smtClean="0"/>
              <a:t>Supporting children with the language of schooling across the curriculum</a:t>
            </a:r>
            <a:endParaRPr lang="en-US" sz="2400" dirty="0"/>
          </a:p>
        </p:txBody>
      </p:sp>
    </p:spTree>
    <p:extLst>
      <p:ext uri="{BB962C8B-B14F-4D97-AF65-F5344CB8AC3E}">
        <p14:creationId xmlns:p14="http://schemas.microsoft.com/office/powerpoint/2010/main" val="187065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Objectives</a:t>
            </a:r>
            <a:endParaRPr lang="de-AT" dirty="0"/>
          </a:p>
        </p:txBody>
      </p:sp>
      <p:sp>
        <p:nvSpPr>
          <p:cNvPr id="3" name="Content Placeholder 2"/>
          <p:cNvSpPr>
            <a:spLocks noGrp="1"/>
          </p:cNvSpPr>
          <p:nvPr>
            <p:ph idx="1"/>
          </p:nvPr>
        </p:nvSpPr>
        <p:spPr>
          <a:xfrm>
            <a:off x="457200" y="1600201"/>
            <a:ext cx="8229600" cy="3989040"/>
          </a:xfrm>
        </p:spPr>
        <p:txBody>
          <a:bodyPr>
            <a:normAutofit fontScale="92500"/>
          </a:bodyPr>
          <a:lstStyle/>
          <a:p>
            <a:r>
              <a:rPr lang="en-GB" dirty="0" smtClean="0"/>
              <a:t>To develop practical approaches to supporting </a:t>
            </a:r>
            <a:r>
              <a:rPr lang="en-GB" dirty="0" err="1" smtClean="0"/>
              <a:t>plurilingual</a:t>
            </a:r>
            <a:r>
              <a:rPr lang="en-GB" dirty="0" smtClean="0"/>
              <a:t> children to access the language of schooling across the curriculum</a:t>
            </a:r>
          </a:p>
          <a:p>
            <a:r>
              <a:rPr lang="de-AT" dirty="0" err="1" smtClean="0"/>
              <a:t>To</a:t>
            </a:r>
            <a:r>
              <a:rPr lang="de-AT" dirty="0" smtClean="0"/>
              <a:t> </a:t>
            </a:r>
            <a:r>
              <a:rPr lang="de-AT" dirty="0" err="1" smtClean="0"/>
              <a:t>share</a:t>
            </a:r>
            <a:r>
              <a:rPr lang="de-AT" dirty="0" smtClean="0"/>
              <a:t> </a:t>
            </a:r>
            <a:r>
              <a:rPr lang="de-AT" dirty="0" err="1" smtClean="0"/>
              <a:t>your</a:t>
            </a:r>
            <a:r>
              <a:rPr lang="de-AT" dirty="0" smtClean="0"/>
              <a:t> </a:t>
            </a:r>
            <a:r>
              <a:rPr lang="de-AT" dirty="0" err="1" smtClean="0"/>
              <a:t>own</a:t>
            </a:r>
            <a:r>
              <a:rPr lang="de-AT" dirty="0" smtClean="0"/>
              <a:t> </a:t>
            </a:r>
            <a:r>
              <a:rPr lang="de-AT" dirty="0" err="1" smtClean="0"/>
              <a:t>strategies</a:t>
            </a:r>
            <a:r>
              <a:rPr lang="de-AT" dirty="0" smtClean="0"/>
              <a:t> </a:t>
            </a:r>
            <a:r>
              <a:rPr lang="de-AT" dirty="0" err="1" smtClean="0"/>
              <a:t>and</a:t>
            </a:r>
            <a:r>
              <a:rPr lang="de-AT" dirty="0" smtClean="0"/>
              <a:t> </a:t>
            </a:r>
            <a:r>
              <a:rPr lang="de-AT" dirty="0" err="1" smtClean="0"/>
              <a:t>develop</a:t>
            </a:r>
            <a:r>
              <a:rPr lang="de-AT" dirty="0" smtClean="0"/>
              <a:t> </a:t>
            </a:r>
            <a:r>
              <a:rPr lang="de-AT" dirty="0" err="1" smtClean="0"/>
              <a:t>them</a:t>
            </a:r>
            <a:endParaRPr lang="de-AT" dirty="0" smtClean="0"/>
          </a:p>
          <a:p>
            <a:r>
              <a:rPr lang="de-AT" dirty="0" err="1" smtClean="0"/>
              <a:t>To</a:t>
            </a:r>
            <a:r>
              <a:rPr lang="de-AT" dirty="0" smtClean="0"/>
              <a:t> </a:t>
            </a:r>
            <a:r>
              <a:rPr lang="de-AT" dirty="0" err="1" smtClean="0"/>
              <a:t>explore</a:t>
            </a:r>
            <a:r>
              <a:rPr lang="de-AT" dirty="0" smtClean="0"/>
              <a:t> </a:t>
            </a:r>
            <a:r>
              <a:rPr lang="de-AT" dirty="0" err="1" smtClean="0"/>
              <a:t>scaffolding</a:t>
            </a:r>
            <a:r>
              <a:rPr lang="de-AT" dirty="0" smtClean="0"/>
              <a:t> </a:t>
            </a:r>
            <a:r>
              <a:rPr lang="de-AT" dirty="0" err="1" smtClean="0"/>
              <a:t>strategies</a:t>
            </a:r>
            <a:endParaRPr lang="de-AT" dirty="0"/>
          </a:p>
          <a:p>
            <a:r>
              <a:rPr lang="de-AT" dirty="0" err="1" smtClean="0"/>
              <a:t>To</a:t>
            </a:r>
            <a:r>
              <a:rPr lang="de-AT" dirty="0" smtClean="0"/>
              <a:t> </a:t>
            </a:r>
            <a:r>
              <a:rPr lang="de-AT" dirty="0" err="1" smtClean="0"/>
              <a:t>develop</a:t>
            </a:r>
            <a:r>
              <a:rPr lang="de-AT" dirty="0" smtClean="0"/>
              <a:t> </a:t>
            </a:r>
            <a:r>
              <a:rPr lang="de-AT" dirty="0" err="1" smtClean="0"/>
              <a:t>differentiated</a:t>
            </a:r>
            <a:r>
              <a:rPr lang="de-AT" dirty="0" smtClean="0"/>
              <a:t> </a:t>
            </a:r>
            <a:r>
              <a:rPr lang="de-AT" dirty="0" err="1" smtClean="0"/>
              <a:t>teaching</a:t>
            </a:r>
            <a:r>
              <a:rPr lang="de-AT" dirty="0" smtClean="0"/>
              <a:t> </a:t>
            </a:r>
            <a:r>
              <a:rPr lang="de-AT" dirty="0" err="1" smtClean="0"/>
              <a:t>materials</a:t>
            </a:r>
            <a:endParaRPr lang="de-AT" dirty="0" smtClean="0"/>
          </a:p>
          <a:p>
            <a:r>
              <a:rPr lang="de-AT" dirty="0" err="1" smtClean="0"/>
              <a:t>To</a:t>
            </a:r>
            <a:r>
              <a:rPr lang="de-AT" dirty="0" smtClean="0"/>
              <a:t> </a:t>
            </a:r>
            <a:r>
              <a:rPr lang="de-AT" dirty="0" err="1" smtClean="0"/>
              <a:t>consider</a:t>
            </a:r>
            <a:r>
              <a:rPr lang="de-AT" dirty="0" smtClean="0"/>
              <a:t> </a:t>
            </a:r>
            <a:r>
              <a:rPr lang="de-AT" dirty="0" err="1" smtClean="0"/>
              <a:t>the</a:t>
            </a:r>
            <a:r>
              <a:rPr lang="de-AT" dirty="0" smtClean="0"/>
              <a:t> </a:t>
            </a:r>
            <a:r>
              <a:rPr lang="de-AT" dirty="0" err="1" smtClean="0"/>
              <a:t>role</a:t>
            </a:r>
            <a:r>
              <a:rPr lang="de-AT" dirty="0" smtClean="0"/>
              <a:t> </a:t>
            </a:r>
            <a:r>
              <a:rPr lang="de-AT" dirty="0" err="1" smtClean="0"/>
              <a:t>of</a:t>
            </a:r>
            <a:r>
              <a:rPr lang="de-AT" dirty="0" smtClean="0"/>
              <a:t> formative </a:t>
            </a:r>
            <a:r>
              <a:rPr lang="de-AT" dirty="0" err="1" smtClean="0"/>
              <a:t>assessment</a:t>
            </a:r>
            <a:endParaRPr lang="de-AT" dirty="0"/>
          </a:p>
        </p:txBody>
      </p:sp>
    </p:spTree>
    <p:extLst>
      <p:ext uri="{BB962C8B-B14F-4D97-AF65-F5344CB8AC3E}">
        <p14:creationId xmlns:p14="http://schemas.microsoft.com/office/powerpoint/2010/main" val="11872786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Moises</a:t>
            </a:r>
            <a:r>
              <a:rPr lang="en-US" dirty="0" smtClean="0"/>
              <a:t> in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Watch the start of the </a:t>
            </a:r>
            <a:r>
              <a:rPr lang="en-US" dirty="0" smtClean="0">
                <a:hlinkClick r:id="rId2"/>
              </a:rPr>
              <a:t>film about Moises</a:t>
            </a:r>
            <a:endParaRPr lang="en-US" dirty="0" smtClean="0"/>
          </a:p>
          <a:p>
            <a:endParaRPr lang="en-US" dirty="0"/>
          </a:p>
          <a:p>
            <a:pPr marL="514350" indent="-514350">
              <a:buFont typeface="+mj-lt"/>
              <a:buAutoNum type="arabicPeriod"/>
            </a:pPr>
            <a:r>
              <a:rPr lang="en-US" dirty="0" smtClean="0"/>
              <a:t>What do you learn about </a:t>
            </a:r>
            <a:r>
              <a:rPr lang="en-US" dirty="0" err="1" smtClean="0"/>
              <a:t>Moises</a:t>
            </a:r>
            <a:r>
              <a:rPr lang="en-US" dirty="0" smtClean="0"/>
              <a:t>?</a:t>
            </a:r>
          </a:p>
          <a:p>
            <a:pPr marL="514350" indent="-514350">
              <a:buFont typeface="+mj-lt"/>
              <a:buAutoNum type="arabicPeriod"/>
            </a:pPr>
            <a:r>
              <a:rPr lang="en-US" dirty="0" smtClean="0"/>
              <a:t>What does </a:t>
            </a:r>
            <a:r>
              <a:rPr lang="en-US" dirty="0" err="1" smtClean="0"/>
              <a:t>Moises</a:t>
            </a:r>
            <a:r>
              <a:rPr lang="en-US" dirty="0" smtClean="0"/>
              <a:t> do to try to participate in the lesson?</a:t>
            </a:r>
          </a:p>
          <a:p>
            <a:pPr marL="514350" indent="-514350">
              <a:buFont typeface="+mj-lt"/>
              <a:buAutoNum type="arabicPeriod"/>
            </a:pPr>
            <a:r>
              <a:rPr lang="en-US" dirty="0" smtClean="0"/>
              <a:t>How can the teacher help him?</a:t>
            </a:r>
          </a:p>
          <a:p>
            <a:pPr marL="514350" indent="-514350">
              <a:buFont typeface="+mj-lt"/>
              <a:buAutoNum type="arabicPeriod"/>
            </a:pPr>
            <a:r>
              <a:rPr lang="en-US" dirty="0" smtClean="0"/>
              <a:t>What would you do to help </a:t>
            </a:r>
            <a:r>
              <a:rPr lang="en-US" dirty="0" err="1" smtClean="0"/>
              <a:t>Moises</a:t>
            </a:r>
            <a:r>
              <a:rPr lang="en-US" dirty="0" smtClean="0"/>
              <a:t> in the classroom? What happens or might happen in your school?</a:t>
            </a:r>
          </a:p>
          <a:p>
            <a:endParaRPr lang="en-US" dirty="0"/>
          </a:p>
        </p:txBody>
      </p:sp>
    </p:spTree>
    <p:extLst>
      <p:ext uri="{BB962C8B-B14F-4D97-AF65-F5344CB8AC3E}">
        <p14:creationId xmlns:p14="http://schemas.microsoft.com/office/powerpoint/2010/main" val="4173678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learning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term “scaffolding” refers to the support that enhances learners’ ability to develop new knowledge and skills that are transferable to new contexts.</a:t>
            </a:r>
          </a:p>
          <a:p>
            <a:r>
              <a:rPr lang="en-US" dirty="0"/>
              <a:t>Scaffolding is by definition temporary help that assists students to become more independent and capable of handling learning more on their own. What a student can with support today, (s)he will be able to do alone tomorrow. Scaffolding makes the students aware of how to do the learning tasks and how to learn new content, so that they will be better able to complete tasks on their own</a:t>
            </a:r>
            <a:r>
              <a:rPr lang="en-US" dirty="0" smtClean="0"/>
              <a:t>. </a:t>
            </a:r>
          </a:p>
          <a:p>
            <a:pPr marL="0" indent="0" algn="r">
              <a:buNone/>
            </a:pPr>
            <a:r>
              <a:rPr lang="en-US" dirty="0" smtClean="0"/>
              <a:t>(from </a:t>
            </a:r>
            <a:r>
              <a:rPr lang="en-US" dirty="0" err="1" smtClean="0">
                <a:hlinkClick r:id="rId2"/>
              </a:rPr>
              <a:t>Maledive</a:t>
            </a:r>
            <a:r>
              <a:rPr lang="en-US" dirty="0" smtClean="0">
                <a:hlinkClick r:id="rId2"/>
              </a:rPr>
              <a:t>)</a:t>
            </a:r>
            <a:endParaRPr lang="en-US" dirty="0"/>
          </a:p>
        </p:txBody>
      </p:sp>
    </p:spTree>
    <p:extLst>
      <p:ext uri="{BB962C8B-B14F-4D97-AF65-F5344CB8AC3E}">
        <p14:creationId xmlns:p14="http://schemas.microsoft.com/office/powerpoint/2010/main" val="2166343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Sharing ideas for scaffolding learning</a:t>
            </a:r>
            <a:br>
              <a:rPr lang="en-US" dirty="0" smtClean="0"/>
            </a:br>
            <a:r>
              <a:rPr lang="en-US" sz="2200" dirty="0" smtClean="0"/>
              <a:t>(15 minutes)</a:t>
            </a:r>
            <a:endParaRPr lang="en-US" sz="2200" dirty="0"/>
          </a:p>
        </p:txBody>
      </p:sp>
      <p:sp>
        <p:nvSpPr>
          <p:cNvPr id="3" name="Content Placeholder 2"/>
          <p:cNvSpPr>
            <a:spLocks noGrp="1"/>
          </p:cNvSpPr>
          <p:nvPr>
            <p:ph idx="1"/>
          </p:nvPr>
        </p:nvSpPr>
        <p:spPr/>
        <p:txBody>
          <a:bodyPr/>
          <a:lstStyle/>
          <a:p>
            <a:pPr marL="0" indent="0">
              <a:buNone/>
            </a:pPr>
            <a:r>
              <a:rPr lang="en-US" dirty="0" smtClean="0"/>
              <a:t>	Group discussion</a:t>
            </a:r>
          </a:p>
          <a:p>
            <a:pPr marL="0" indent="0">
              <a:buNone/>
            </a:pPr>
            <a:endParaRPr lang="en-US" dirty="0" smtClean="0"/>
          </a:p>
          <a:p>
            <a:r>
              <a:rPr lang="en-US" dirty="0" smtClean="0"/>
              <a:t>How might you adjust the basic tasks on the handout? </a:t>
            </a:r>
          </a:p>
          <a:p>
            <a:r>
              <a:rPr lang="en-US" dirty="0" smtClean="0"/>
              <a:t>Look at the handout on scaffolding at macro and micro levels and share which you already do and which you might try.</a:t>
            </a:r>
          </a:p>
          <a:p>
            <a:r>
              <a:rPr lang="en-US" dirty="0" smtClean="0"/>
              <a:t>Look at </a:t>
            </a:r>
            <a:r>
              <a:rPr lang="en-US" dirty="0" err="1" smtClean="0">
                <a:hlinkClick r:id="rId2"/>
              </a:rPr>
              <a:t>Maledive</a:t>
            </a:r>
            <a:r>
              <a:rPr lang="en-US" dirty="0" smtClean="0"/>
              <a:t> on Scaffolding</a:t>
            </a:r>
            <a:endParaRPr lang="en-US" dirty="0"/>
          </a:p>
        </p:txBody>
      </p:sp>
    </p:spTree>
    <p:extLst>
      <p:ext uri="{BB962C8B-B14F-4D97-AF65-F5344CB8AC3E}">
        <p14:creationId xmlns:p14="http://schemas.microsoft.com/office/powerpoint/2010/main" val="2675624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Pluriliteracies</a:t>
            </a:r>
            <a:r>
              <a:rPr lang="en-US" dirty="0" smtClean="0"/>
              <a:t> Teaching for Learning</a:t>
            </a:r>
            <a:endParaRPr lang="en-US" dirty="0"/>
          </a:p>
        </p:txBody>
      </p:sp>
      <p:sp>
        <p:nvSpPr>
          <p:cNvPr id="3" name="Content Placeholder 2"/>
          <p:cNvSpPr>
            <a:spLocks noGrp="1"/>
          </p:cNvSpPr>
          <p:nvPr>
            <p:ph idx="1"/>
          </p:nvPr>
        </p:nvSpPr>
        <p:spPr/>
        <p:txBody>
          <a:bodyPr/>
          <a:lstStyle/>
          <a:p>
            <a:r>
              <a:rPr lang="en-US" dirty="0" smtClean="0"/>
              <a:t>Shows </a:t>
            </a:r>
            <a:r>
              <a:rPr lang="en-US" dirty="0"/>
              <a:t>teachers and materials developers ways of fostering deep learning by paying attention to the development of students‘ subject specific literacies</a:t>
            </a:r>
            <a:endParaRPr lang="en-US" dirty="0" smtClean="0"/>
          </a:p>
          <a:p>
            <a:endParaRPr lang="en-US" dirty="0" smtClean="0"/>
          </a:p>
          <a:p>
            <a:pPr lvl="1">
              <a:buFont typeface="Wingdings" charset="2"/>
              <a:buChar char="Ø"/>
            </a:pPr>
            <a:r>
              <a:rPr lang="en-US" dirty="0" smtClean="0"/>
              <a:t>Further ideas on scaffolding</a:t>
            </a:r>
          </a:p>
          <a:p>
            <a:pPr lvl="1">
              <a:buFont typeface="Wingdings" charset="2"/>
              <a:buChar char="Ø"/>
            </a:pPr>
            <a:r>
              <a:rPr lang="en-US" dirty="0" smtClean="0"/>
              <a:t>Ideas about how to differentiate materials</a:t>
            </a:r>
            <a:endParaRPr lang="en-US" dirty="0"/>
          </a:p>
        </p:txBody>
      </p:sp>
    </p:spTree>
    <p:extLst>
      <p:ext uri="{BB962C8B-B14F-4D97-AF65-F5344CB8AC3E}">
        <p14:creationId xmlns:p14="http://schemas.microsoft.com/office/powerpoint/2010/main" val="376448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Objectives</a:t>
            </a:r>
            <a:endParaRPr lang="de-AT" dirty="0"/>
          </a:p>
        </p:txBody>
      </p:sp>
      <p:sp>
        <p:nvSpPr>
          <p:cNvPr id="3" name="Content Placeholder 2"/>
          <p:cNvSpPr>
            <a:spLocks noGrp="1"/>
          </p:cNvSpPr>
          <p:nvPr>
            <p:ph idx="1"/>
          </p:nvPr>
        </p:nvSpPr>
        <p:spPr/>
        <p:txBody>
          <a:bodyPr/>
          <a:lstStyle/>
          <a:p>
            <a:r>
              <a:rPr lang="de-AT" dirty="0" err="1" smtClean="0"/>
              <a:t>To</a:t>
            </a:r>
            <a:r>
              <a:rPr lang="de-AT" dirty="0" smtClean="0"/>
              <a:t> </a:t>
            </a:r>
            <a:r>
              <a:rPr lang="de-AT" dirty="0" err="1" smtClean="0"/>
              <a:t>share</a:t>
            </a:r>
            <a:r>
              <a:rPr lang="de-AT" dirty="0" smtClean="0"/>
              <a:t> </a:t>
            </a:r>
            <a:r>
              <a:rPr lang="de-AT" dirty="0" err="1" smtClean="0"/>
              <a:t>some</a:t>
            </a:r>
            <a:r>
              <a:rPr lang="de-AT" dirty="0" smtClean="0"/>
              <a:t> </a:t>
            </a:r>
            <a:r>
              <a:rPr lang="de-AT" dirty="0" err="1" smtClean="0"/>
              <a:t>information</a:t>
            </a:r>
            <a:r>
              <a:rPr lang="de-AT" dirty="0" smtClean="0"/>
              <a:t> </a:t>
            </a:r>
            <a:r>
              <a:rPr lang="de-AT" dirty="0" err="1" smtClean="0"/>
              <a:t>about</a:t>
            </a:r>
            <a:r>
              <a:rPr lang="de-AT" dirty="0" smtClean="0"/>
              <a:t> </a:t>
            </a:r>
            <a:r>
              <a:rPr lang="de-AT" dirty="0" err="1" smtClean="0"/>
              <a:t>your</a:t>
            </a:r>
            <a:r>
              <a:rPr lang="de-AT" dirty="0" smtClean="0"/>
              <a:t> </a:t>
            </a:r>
            <a:r>
              <a:rPr lang="de-AT" dirty="0" err="1" smtClean="0"/>
              <a:t>own</a:t>
            </a:r>
            <a:r>
              <a:rPr lang="de-AT" dirty="0" smtClean="0"/>
              <a:t> </a:t>
            </a:r>
            <a:r>
              <a:rPr lang="de-AT" dirty="0" err="1" smtClean="0"/>
              <a:t>contexts</a:t>
            </a:r>
            <a:endParaRPr lang="de-AT" dirty="0" smtClean="0"/>
          </a:p>
          <a:p>
            <a:r>
              <a:rPr lang="de-AT" dirty="0" err="1" smtClean="0"/>
              <a:t>To</a:t>
            </a:r>
            <a:r>
              <a:rPr lang="de-AT" dirty="0" smtClean="0"/>
              <a:t> </a:t>
            </a:r>
            <a:r>
              <a:rPr lang="de-AT" dirty="0" err="1" smtClean="0"/>
              <a:t>be</a:t>
            </a:r>
            <a:r>
              <a:rPr lang="de-AT" dirty="0" smtClean="0"/>
              <a:t> </a:t>
            </a:r>
            <a:r>
              <a:rPr lang="de-AT" dirty="0" err="1" smtClean="0"/>
              <a:t>informed</a:t>
            </a:r>
            <a:r>
              <a:rPr lang="de-AT" dirty="0" smtClean="0"/>
              <a:t> </a:t>
            </a:r>
            <a:r>
              <a:rPr lang="de-AT" dirty="0" err="1" smtClean="0"/>
              <a:t>about</a:t>
            </a:r>
            <a:r>
              <a:rPr lang="de-AT" dirty="0" smtClean="0"/>
              <a:t> </a:t>
            </a:r>
            <a:r>
              <a:rPr lang="de-AT" dirty="0" err="1" smtClean="0"/>
              <a:t>myths</a:t>
            </a:r>
            <a:r>
              <a:rPr lang="de-AT" dirty="0" smtClean="0"/>
              <a:t> </a:t>
            </a:r>
            <a:r>
              <a:rPr lang="de-AT" dirty="0" err="1" smtClean="0"/>
              <a:t>and</a:t>
            </a:r>
            <a:r>
              <a:rPr lang="de-AT" dirty="0" smtClean="0"/>
              <a:t> </a:t>
            </a:r>
            <a:r>
              <a:rPr lang="de-AT" dirty="0" err="1" smtClean="0"/>
              <a:t>reality</a:t>
            </a:r>
            <a:r>
              <a:rPr lang="de-AT" dirty="0" smtClean="0"/>
              <a:t> </a:t>
            </a:r>
            <a:r>
              <a:rPr lang="de-AT" dirty="0" err="1" smtClean="0"/>
              <a:t>regarding</a:t>
            </a:r>
            <a:r>
              <a:rPr lang="de-AT" dirty="0" smtClean="0"/>
              <a:t> </a:t>
            </a:r>
            <a:r>
              <a:rPr lang="de-AT" dirty="0" err="1" smtClean="0"/>
              <a:t>multi</a:t>
            </a:r>
            <a:r>
              <a:rPr lang="de-AT" dirty="0" smtClean="0"/>
              <a:t>/</a:t>
            </a:r>
            <a:r>
              <a:rPr lang="de-AT" dirty="0" err="1" smtClean="0"/>
              <a:t>plurilingualism</a:t>
            </a:r>
            <a:endParaRPr lang="de-AT" dirty="0" smtClean="0"/>
          </a:p>
          <a:p>
            <a:r>
              <a:rPr lang="de-AT" dirty="0" err="1" smtClean="0"/>
              <a:t>To</a:t>
            </a:r>
            <a:r>
              <a:rPr lang="de-AT" dirty="0" smtClean="0"/>
              <a:t> </a:t>
            </a:r>
            <a:r>
              <a:rPr lang="de-AT" dirty="0" err="1" smtClean="0"/>
              <a:t>critically</a:t>
            </a:r>
            <a:r>
              <a:rPr lang="de-AT" dirty="0" smtClean="0"/>
              <a:t> </a:t>
            </a:r>
            <a:r>
              <a:rPr lang="de-AT" dirty="0" err="1" smtClean="0"/>
              <a:t>reflect</a:t>
            </a:r>
            <a:r>
              <a:rPr lang="de-AT" dirty="0" smtClean="0"/>
              <a:t> on </a:t>
            </a:r>
            <a:r>
              <a:rPr lang="de-AT" dirty="0" err="1" smtClean="0"/>
              <a:t>the</a:t>
            </a:r>
            <a:r>
              <a:rPr lang="de-AT" dirty="0" smtClean="0"/>
              <a:t> </a:t>
            </a:r>
            <a:r>
              <a:rPr lang="de-AT" dirty="0" err="1" smtClean="0"/>
              <a:t>challenges</a:t>
            </a:r>
            <a:r>
              <a:rPr lang="de-AT" dirty="0" smtClean="0"/>
              <a:t> </a:t>
            </a:r>
            <a:r>
              <a:rPr lang="de-AT" dirty="0" err="1" smtClean="0"/>
              <a:t>and</a:t>
            </a:r>
            <a:r>
              <a:rPr lang="de-AT" dirty="0" smtClean="0"/>
              <a:t> </a:t>
            </a:r>
            <a:r>
              <a:rPr lang="de-AT" dirty="0" err="1" smtClean="0"/>
              <a:t>benefits</a:t>
            </a:r>
            <a:r>
              <a:rPr lang="de-AT" dirty="0" smtClean="0"/>
              <a:t> </a:t>
            </a:r>
            <a:r>
              <a:rPr lang="de-AT" dirty="0" err="1" smtClean="0"/>
              <a:t>of</a:t>
            </a:r>
            <a:r>
              <a:rPr lang="de-AT" dirty="0" smtClean="0"/>
              <a:t> </a:t>
            </a:r>
            <a:r>
              <a:rPr lang="de-AT" dirty="0" err="1" smtClean="0"/>
              <a:t>plurilingualism</a:t>
            </a:r>
            <a:endParaRPr lang="de-AT" dirty="0" smtClean="0"/>
          </a:p>
          <a:p>
            <a:pPr marL="0" indent="0">
              <a:buNone/>
            </a:pPr>
            <a:endParaRPr lang="de-A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In groups, look at the types of activity in one of the three </a:t>
            </a:r>
            <a:r>
              <a:rPr lang="en-US" dirty="0" err="1" smtClean="0"/>
              <a:t>Pluriliteracies</a:t>
            </a:r>
            <a:r>
              <a:rPr lang="en-US" dirty="0" smtClean="0"/>
              <a:t> packs of worksheets:</a:t>
            </a:r>
          </a:p>
          <a:p>
            <a:pPr marL="0" indent="0">
              <a:buNone/>
            </a:pPr>
            <a:endParaRPr lang="en-US" dirty="0" smtClean="0"/>
          </a:p>
          <a:p>
            <a:pPr lvl="1"/>
            <a:r>
              <a:rPr lang="en-US" dirty="0" smtClean="0"/>
              <a:t>Avalanches (novice level)</a:t>
            </a:r>
          </a:p>
          <a:p>
            <a:pPr lvl="1"/>
            <a:r>
              <a:rPr lang="en-US" dirty="0" smtClean="0"/>
              <a:t>Chemistry: The </a:t>
            </a:r>
            <a:r>
              <a:rPr lang="en-US" dirty="0"/>
              <a:t>Process of Corrosion </a:t>
            </a:r>
            <a:r>
              <a:rPr lang="en-US" dirty="0" smtClean="0"/>
              <a:t>Materials (novice level)</a:t>
            </a:r>
          </a:p>
          <a:p>
            <a:pPr lvl="1"/>
            <a:r>
              <a:rPr lang="en-US" dirty="0" smtClean="0"/>
              <a:t>Desertification (intermediate level)</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59827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questions</a:t>
            </a:r>
            <a:endParaRPr lang="en-US" dirty="0"/>
          </a:p>
        </p:txBody>
      </p:sp>
      <p:sp>
        <p:nvSpPr>
          <p:cNvPr id="3" name="Content Placeholder 2"/>
          <p:cNvSpPr>
            <a:spLocks noGrp="1"/>
          </p:cNvSpPr>
          <p:nvPr>
            <p:ph idx="1"/>
          </p:nvPr>
        </p:nvSpPr>
        <p:spPr/>
        <p:txBody>
          <a:bodyPr/>
          <a:lstStyle/>
          <a:p>
            <a:pPr marL="0" indent="0">
              <a:buNone/>
            </a:pPr>
            <a:r>
              <a:rPr lang="en-US" smtClean="0"/>
              <a:t>	</a:t>
            </a:r>
            <a:endParaRPr lang="en-US" dirty="0"/>
          </a:p>
          <a:p>
            <a:r>
              <a:rPr lang="en-US" dirty="0" smtClean="0"/>
              <a:t>List as many ways as you can find in which the sheets offer </a:t>
            </a:r>
            <a:r>
              <a:rPr lang="en-US" dirty="0" err="1" smtClean="0"/>
              <a:t>scaffolded</a:t>
            </a:r>
            <a:r>
              <a:rPr lang="en-US" dirty="0" smtClean="0"/>
              <a:t>/differentiated </a:t>
            </a:r>
            <a:r>
              <a:rPr lang="en-US" dirty="0" smtClean="0"/>
              <a:t>activities to support a range of different learners</a:t>
            </a:r>
          </a:p>
          <a:p>
            <a:r>
              <a:rPr lang="en-US" dirty="0" smtClean="0"/>
              <a:t>Can you add to the list of ideas from your own practice?</a:t>
            </a:r>
          </a:p>
          <a:p>
            <a:pPr marL="0" indent="0">
              <a:buNone/>
            </a:pPr>
            <a:endParaRPr lang="en-US" dirty="0"/>
          </a:p>
        </p:txBody>
      </p:sp>
    </p:spTree>
    <p:extLst>
      <p:ext uri="{BB962C8B-B14F-4D97-AF65-F5344CB8AC3E}">
        <p14:creationId xmlns:p14="http://schemas.microsoft.com/office/powerpoint/2010/main" val="390133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Language Descriptors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a:t>
            </a:r>
            <a:r>
              <a:rPr lang="en-US" dirty="0"/>
              <a:t>resources highlight challenges for young learners in subject classes where the language of instruction is not their first language. </a:t>
            </a:r>
            <a:endParaRPr lang="en-US" dirty="0" smtClean="0"/>
          </a:p>
          <a:p>
            <a:r>
              <a:rPr lang="en-US" dirty="0"/>
              <a:t>F</a:t>
            </a:r>
            <a:r>
              <a:rPr lang="en-US" dirty="0" smtClean="0"/>
              <a:t>ocus on </a:t>
            </a:r>
            <a:r>
              <a:rPr lang="en-US" dirty="0"/>
              <a:t>minimum language standards in history/civics and mathematics for learners aged 12/13 and 15/16. </a:t>
            </a:r>
            <a:endParaRPr lang="en-US" dirty="0" smtClean="0"/>
          </a:p>
          <a:p>
            <a:r>
              <a:rPr lang="en-US" dirty="0" smtClean="0"/>
              <a:t>The </a:t>
            </a:r>
            <a:r>
              <a:rPr lang="en-US" dirty="0"/>
              <a:t>language descriptors are linked to CEFR levels A2, B1 and </a:t>
            </a:r>
            <a:r>
              <a:rPr lang="en-US" dirty="0" smtClean="0"/>
              <a:t>B2.</a:t>
            </a:r>
          </a:p>
          <a:p>
            <a:r>
              <a:rPr lang="en-US" dirty="0" smtClean="0"/>
              <a:t>Available </a:t>
            </a:r>
            <a:r>
              <a:rPr lang="en-US" dirty="0"/>
              <a:t>in six </a:t>
            </a:r>
            <a:r>
              <a:rPr lang="en-US" dirty="0" smtClean="0"/>
              <a:t>languages </a:t>
            </a:r>
            <a:r>
              <a:rPr lang="en-US" dirty="0"/>
              <a:t>(English, French, Finnish, Lithuanian, Norwegian, Portuguese</a:t>
            </a:r>
            <a:r>
              <a:rPr lang="en-US" dirty="0" smtClean="0"/>
              <a:t>).</a:t>
            </a:r>
            <a:endParaRPr lang="en-US" dirty="0"/>
          </a:p>
        </p:txBody>
      </p:sp>
    </p:spTree>
    <p:extLst>
      <p:ext uri="{BB962C8B-B14F-4D97-AF65-F5344CB8AC3E}">
        <p14:creationId xmlns:p14="http://schemas.microsoft.com/office/powerpoint/2010/main" val="4216783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Adapting the descriptors for </a:t>
            </a:r>
            <a:br>
              <a:rPr lang="en-US" dirty="0" smtClean="0"/>
            </a:br>
            <a:r>
              <a:rPr lang="en-US" dirty="0" smtClean="0"/>
              <a:t>self-assessment</a:t>
            </a:r>
            <a:endParaRPr lang="en-US" dirty="0"/>
          </a:p>
        </p:txBody>
      </p:sp>
      <p:sp>
        <p:nvSpPr>
          <p:cNvPr id="3" name="Content Placeholder 2"/>
          <p:cNvSpPr>
            <a:spLocks noGrp="1"/>
          </p:cNvSpPr>
          <p:nvPr>
            <p:ph idx="1"/>
          </p:nvPr>
        </p:nvSpPr>
        <p:spPr/>
        <p:txBody>
          <a:bodyPr/>
          <a:lstStyle/>
          <a:p>
            <a:pPr marL="0" lvl="0" indent="0">
              <a:buNone/>
            </a:pPr>
            <a:endParaRPr lang="en-GB" dirty="0" smtClean="0"/>
          </a:p>
          <a:p>
            <a:pPr lvl="0"/>
            <a:r>
              <a:rPr lang="en-GB" dirty="0" smtClean="0"/>
              <a:t>Do </a:t>
            </a:r>
            <a:r>
              <a:rPr lang="en-GB" dirty="0"/>
              <a:t>you use self-assessment? </a:t>
            </a:r>
            <a:endParaRPr lang="en-GB" dirty="0" smtClean="0"/>
          </a:p>
          <a:p>
            <a:pPr lvl="0"/>
            <a:r>
              <a:rPr lang="en-GB" dirty="0" smtClean="0"/>
              <a:t>How </a:t>
            </a:r>
            <a:r>
              <a:rPr lang="en-GB" dirty="0"/>
              <a:t>might </a:t>
            </a:r>
            <a:r>
              <a:rPr lang="en-GB" dirty="0" smtClean="0"/>
              <a:t>these Language Descriptors </a:t>
            </a:r>
            <a:r>
              <a:rPr lang="en-GB" dirty="0"/>
              <a:t>be used? </a:t>
            </a:r>
            <a:endParaRPr lang="en-GB" dirty="0" smtClean="0"/>
          </a:p>
          <a:p>
            <a:pPr lvl="0"/>
            <a:r>
              <a:rPr lang="en-GB" dirty="0" smtClean="0"/>
              <a:t>Can they </a:t>
            </a:r>
            <a:r>
              <a:rPr lang="en-GB" dirty="0"/>
              <a:t>also be used by the three children in our initial Learner Profiles to reflect on all of the languages in their repertoire?</a:t>
            </a:r>
          </a:p>
          <a:p>
            <a:endParaRPr lang="en-US" dirty="0"/>
          </a:p>
        </p:txBody>
      </p:sp>
    </p:spTree>
    <p:extLst>
      <p:ext uri="{BB962C8B-B14F-4D97-AF65-F5344CB8AC3E}">
        <p14:creationId xmlns:p14="http://schemas.microsoft.com/office/powerpoint/2010/main" val="330680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Quizcards</a:t>
            </a:r>
            <a:endParaRPr lang="en-US" dirty="0"/>
          </a:p>
        </p:txBody>
      </p:sp>
      <p:sp>
        <p:nvSpPr>
          <p:cNvPr id="3" name="Content Placeholder 2"/>
          <p:cNvSpPr>
            <a:spLocks noGrp="1"/>
          </p:cNvSpPr>
          <p:nvPr>
            <p:ph idx="1"/>
          </p:nvPr>
        </p:nvSpPr>
        <p:spPr/>
        <p:txBody>
          <a:bodyPr/>
          <a:lstStyle/>
          <a:p>
            <a:endParaRPr lang="en-US" dirty="0" smtClean="0"/>
          </a:p>
          <a:p>
            <a:r>
              <a:rPr lang="en-US" dirty="0" smtClean="0"/>
              <a:t>In groups of 4-5, randomly select cards for brief discussion (15 minutes)</a:t>
            </a:r>
            <a:endParaRPr lang="en-US" dirty="0"/>
          </a:p>
        </p:txBody>
      </p:sp>
    </p:spTree>
    <p:extLst>
      <p:ext uri="{BB962C8B-B14F-4D97-AF65-F5344CB8AC3E}">
        <p14:creationId xmlns:p14="http://schemas.microsoft.com/office/powerpoint/2010/main" val="2371013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Maledive</a:t>
            </a:r>
            <a:r>
              <a:rPr lang="en-US" dirty="0" smtClean="0"/>
              <a:t> project</a:t>
            </a:r>
            <a:endParaRPr lang="en-US" dirty="0"/>
          </a:p>
        </p:txBody>
      </p:sp>
      <p:sp>
        <p:nvSpPr>
          <p:cNvPr id="3" name="Content Placeholder 2"/>
          <p:cNvSpPr>
            <a:spLocks noGrp="1"/>
          </p:cNvSpPr>
          <p:nvPr>
            <p:ph idx="1"/>
          </p:nvPr>
        </p:nvSpPr>
        <p:spPr/>
        <p:txBody>
          <a:bodyPr/>
          <a:lstStyle/>
          <a:p>
            <a:r>
              <a:rPr lang="en-US" dirty="0" smtClean="0"/>
              <a:t>Teaching the language of schooling in the context of diversity</a:t>
            </a:r>
          </a:p>
          <a:p>
            <a:r>
              <a:rPr lang="en-US" dirty="0" smtClean="0"/>
              <a:t>Profiles of learners in diverse contexts</a:t>
            </a:r>
          </a:p>
          <a:p>
            <a:r>
              <a:rPr lang="en-US" dirty="0" smtClean="0"/>
              <a:t>Activities for use in the </a:t>
            </a:r>
            <a:r>
              <a:rPr lang="en-US" dirty="0"/>
              <a:t>classroom </a:t>
            </a:r>
            <a:r>
              <a:rPr lang="en-US"/>
              <a:t>and </a:t>
            </a:r>
            <a:r>
              <a:rPr lang="en-US" smtClean="0"/>
              <a:t>for teacher </a:t>
            </a:r>
            <a:r>
              <a:rPr lang="en-US" dirty="0" smtClean="0"/>
              <a:t>reflection</a:t>
            </a:r>
            <a:endParaRPr lang="en-US" dirty="0"/>
          </a:p>
        </p:txBody>
      </p:sp>
    </p:spTree>
    <p:extLst>
      <p:ext uri="{BB962C8B-B14F-4D97-AF65-F5344CB8AC3E}">
        <p14:creationId xmlns:p14="http://schemas.microsoft.com/office/powerpoint/2010/main" val="185406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0"/>
            <a:ext cx="842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68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79712" y="-27384"/>
            <a:ext cx="5081433" cy="6885383"/>
          </a:xfrm>
          <a:prstGeom prst="rect">
            <a:avLst/>
          </a:prstGeom>
          <a:noFill/>
          <a:ln w="9525">
            <a:noFill/>
            <a:miter lim="800000"/>
            <a:headEnd/>
            <a:tailEnd/>
          </a:ln>
        </p:spPr>
      </p:pic>
    </p:spTree>
    <p:extLst>
      <p:ext uri="{BB962C8B-B14F-4D97-AF65-F5344CB8AC3E}">
        <p14:creationId xmlns:p14="http://schemas.microsoft.com/office/powerpoint/2010/main" val="31599645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r>
              <a:rPr lang="en-US" dirty="0" smtClean="0">
                <a:hlinkClick r:id="rId2"/>
              </a:rPr>
              <a:t>Learner profiles</a:t>
            </a:r>
            <a:endParaRPr lang="en-US" dirty="0" smtClean="0"/>
          </a:p>
          <a:p>
            <a:pPr lvl="1"/>
            <a:r>
              <a:rPr lang="en-US" dirty="0" smtClean="0">
                <a:hlinkClick r:id="rId3"/>
              </a:rPr>
              <a:t>Kevin</a:t>
            </a:r>
            <a:endParaRPr lang="en-US" dirty="0" smtClean="0"/>
          </a:p>
          <a:p>
            <a:pPr lvl="1"/>
            <a:r>
              <a:rPr lang="en-US" dirty="0" err="1" smtClean="0">
                <a:hlinkClick r:id="rId4"/>
              </a:rPr>
              <a:t>Neslihan</a:t>
            </a:r>
            <a:endParaRPr lang="en-US" dirty="0" smtClean="0"/>
          </a:p>
          <a:p>
            <a:pPr lvl="1"/>
            <a:r>
              <a:rPr lang="en-US" dirty="0" err="1" smtClean="0">
                <a:hlinkClick r:id="rId5"/>
              </a:rPr>
              <a:t>Yasmine</a:t>
            </a:r>
            <a:r>
              <a:rPr lang="en-US" dirty="0" smtClean="0"/>
              <a:t> </a:t>
            </a:r>
            <a:endParaRPr lang="en-US" dirty="0"/>
          </a:p>
        </p:txBody>
      </p:sp>
    </p:spTree>
    <p:extLst>
      <p:ext uri="{BB962C8B-B14F-4D97-AF65-F5344CB8AC3E}">
        <p14:creationId xmlns:p14="http://schemas.microsoft.com/office/powerpoint/2010/main" val="36832346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Kevin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Kevin doesn't appreciate why it could be beneficial to learn additional languages: career advancement, openness to the world which is largely multilingual </a:t>
            </a:r>
          </a:p>
          <a:p>
            <a:r>
              <a:rPr lang="en-US" dirty="0"/>
              <a:t>Kevin displays a negative view of other languages and cultures whether they are dominant (Spanish, Arabic) or minority (Scots, </a:t>
            </a:r>
            <a:r>
              <a:rPr lang="en-US" dirty="0" err="1"/>
              <a:t>Ingala</a:t>
            </a:r>
            <a:r>
              <a:rPr lang="en-US" dirty="0"/>
              <a:t>)</a:t>
            </a:r>
          </a:p>
          <a:p>
            <a:r>
              <a:rPr lang="en-US" dirty="0"/>
              <a:t>Kevin doesn't make connections between his first language, English and his foreign language at </a:t>
            </a:r>
            <a:r>
              <a:rPr lang="en-US" dirty="0" smtClean="0"/>
              <a:t>school (Spanish)</a:t>
            </a:r>
            <a:endParaRPr lang="en-US" dirty="0"/>
          </a:p>
        </p:txBody>
      </p:sp>
    </p:spTree>
    <p:extLst>
      <p:ext uri="{BB962C8B-B14F-4D97-AF65-F5344CB8AC3E}">
        <p14:creationId xmlns:p14="http://schemas.microsoft.com/office/powerpoint/2010/main" val="321319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1173</Words>
  <Application>Microsoft Macintosh PowerPoint</Application>
  <PresentationFormat>On-screen Show (4:3)</PresentationFormat>
  <Paragraphs>207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Supporting multilingual classrooms</vt:lpstr>
      <vt:lpstr>Supporting multilingual classrooms</vt:lpstr>
      <vt:lpstr>Objectives</vt:lpstr>
      <vt:lpstr>Quizcards</vt:lpstr>
      <vt:lpstr>Maledive project</vt:lpstr>
      <vt:lpstr>PowerPoint Presentation</vt:lpstr>
      <vt:lpstr>PowerPoint Presentation</vt:lpstr>
      <vt:lpstr>PowerPoint Presentation</vt:lpstr>
      <vt:lpstr>Challenges: Kevin</vt:lpstr>
      <vt:lpstr>Transforming challenges  into resources: Kevin</vt:lpstr>
      <vt:lpstr>Challenges: Neslihan</vt:lpstr>
      <vt:lpstr>Transforming challenges  into resources: Neslihan</vt:lpstr>
      <vt:lpstr>Challenges: Yasmine</vt:lpstr>
      <vt:lpstr>Transforming challenges  into resources: Yasmine</vt:lpstr>
      <vt:lpstr>Reflecting on myths about plurilingualism</vt:lpstr>
      <vt:lpstr>Returning to the case studies</vt:lpstr>
      <vt:lpstr>Summary</vt:lpstr>
      <vt:lpstr>Supporting multilingual classrooms</vt:lpstr>
      <vt:lpstr>Objectives</vt:lpstr>
      <vt:lpstr>PowerPoint Presentation</vt:lpstr>
      <vt:lpstr>Conbat+</vt:lpstr>
      <vt:lpstr>Group work</vt:lpstr>
      <vt:lpstr>Focus questions</vt:lpstr>
      <vt:lpstr>Supporting multilingual classrooms</vt:lpstr>
      <vt:lpstr>Objectives</vt:lpstr>
      <vt:lpstr>Moises in school</vt:lpstr>
      <vt:lpstr>Scaffolding learning</vt:lpstr>
      <vt:lpstr>Sharing ideas for scaffolding learning (15 minutes)</vt:lpstr>
      <vt:lpstr>Pluriliteracies Teaching for Learning</vt:lpstr>
      <vt:lpstr>Group work</vt:lpstr>
      <vt:lpstr>Focused questions</vt:lpstr>
      <vt:lpstr>Language Descriptors</vt:lpstr>
      <vt:lpstr>Adapting the descriptors for  self-assessment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ICT IN SUPPORT OF LANGUAGE TEACHING AND LEARNING</dc:title>
  <dc:creator>niamh</dc:creator>
  <cp:lastModifiedBy>Terry Lamb</cp:lastModifiedBy>
  <cp:revision>63</cp:revision>
  <dcterms:created xsi:type="dcterms:W3CDTF">2014-10-29T11:38:19Z</dcterms:created>
  <dcterms:modified xsi:type="dcterms:W3CDTF">2016-04-15T08:57:25Z</dcterms:modified>
</cp:coreProperties>
</file>