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9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na Boukalová" initials="AB" lastIdx="26" clrIdx="0">
    <p:extLst>
      <p:ext uri="{19B8F6BF-5375-455C-9EA6-DF929625EA0E}">
        <p15:presenceInfo xmlns:p15="http://schemas.microsoft.com/office/powerpoint/2012/main" userId="S-1-5-21-953275450-163003542-1466951373-11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D5E4A6"/>
    <a:srgbClr val="DCE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1-10T13:39:26.816" idx="1">
    <p:pos x="7074" y="1614"/>
    <p:text>miliardy zařízení</p:text>
    <p:extLst>
      <p:ext uri="{C676402C-5697-4E1C-873F-D02D1690AC5C}">
        <p15:threadingInfo xmlns:p15="http://schemas.microsoft.com/office/powerpoint/2012/main" timeZoneBias="-60"/>
      </p:ext>
    </p:extLst>
  </p:cm>
  <p:cm authorId="1" dt="2014-11-10T13:41:06.557" idx="2">
    <p:pos x="7074" y="1750"/>
    <p:text/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  <p:cm authorId="1" dt="2014-11-10T13:41:44.951" idx="3">
    <p:pos x="6860" y="1615"/>
    <p:text/>
    <p:extLst>
      <p:ext uri="{C676402C-5697-4E1C-873F-D02D1690AC5C}">
        <p15:threadingInfo xmlns:p15="http://schemas.microsoft.com/office/powerpoint/2012/main" timeZoneBias="-60"/>
      </p:ext>
    </p:extLst>
  </p:cm>
  <p:cm authorId="1" dt="2014-11-10T13:42:01.895" idx="4">
    <p:pos x="6860" y="1751"/>
    <p:text>předložka "z" a "s" na nový řádek,ne sama na konci</p:text>
    <p:extLst>
      <p:ext uri="{C676402C-5697-4E1C-873F-D02D1690AC5C}">
        <p15:threadingInfo xmlns:p15="http://schemas.microsoft.com/office/powerpoint/2012/main" timeZoneBias="-60">
          <p15:parentCm authorId="1" idx="3"/>
        </p15:threadingInfo>
      </p:ext>
    </p:extLst>
  </p:cm>
  <p:cm authorId="1" dt="2014-11-10T13:42:30.846" idx="5">
    <p:pos x="6903" y="1388"/>
    <p:text>doporučuji zarovnat text do bloku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1-10T13:46:23.151" idx="6">
    <p:pos x="5533" y="1990"/>
    <p:text>počítače / počítačů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27FC1-A77F-4AAA-8122-D2A514EFC578}" type="datetimeFigureOut">
              <a:rPr lang="cs-CZ" smtClean="0"/>
              <a:t>23/04/15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29104-D980-4053-8688-CD2AB62AEB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4268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843D-6025-4634-91A9-59C3646D6612}" type="datetime1">
              <a:rPr lang="cs-CZ" smtClean="0"/>
              <a:t>23/04/15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26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AD02B-7C0B-4368-9B70-FB55ADDE4F3C}" type="datetime1">
              <a:rPr lang="cs-CZ" smtClean="0"/>
              <a:t>23/04/15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476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5B11-8B98-4B5E-9AEB-C593462A8124}" type="datetime1">
              <a:rPr lang="cs-CZ" smtClean="0"/>
              <a:t>23/04/15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652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82E1-503A-416B-A11D-CBA04A82707A}" type="datetime1">
              <a:rPr lang="cs-CZ" smtClean="0"/>
              <a:t>23/04/15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BF72A-2895-405B-9602-DE0E2517F7F8}" type="datetime1">
              <a:rPr lang="cs-CZ" smtClean="0"/>
              <a:t>23/04/15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140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3657-50EC-4632-BFD1-18A7721CE8AD}" type="datetime1">
              <a:rPr lang="cs-CZ" smtClean="0"/>
              <a:t>23/04/15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07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196D-06F1-4521-9693-628F1E746635}" type="datetime1">
              <a:rPr lang="cs-CZ" smtClean="0"/>
              <a:t>23/04/15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42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A298C-6522-40BA-9644-AF23A07D7B7D}" type="datetime1">
              <a:rPr lang="cs-CZ" smtClean="0"/>
              <a:t>23/04/15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54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34C63-7E27-4778-89B9-994CFD7B7FFC}" type="datetime1">
              <a:rPr lang="cs-CZ" smtClean="0"/>
              <a:t>23/04/15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51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98C7-44F8-455C-8904-8A8C99EB097C}" type="datetime1">
              <a:rPr lang="cs-CZ" smtClean="0"/>
              <a:t>23/04/15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83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C7CC3-DE8F-44AB-84F4-9ADDCFBF8F47}" type="datetime1">
              <a:rPr lang="cs-CZ" smtClean="0"/>
              <a:t>23/04/15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96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F3585-F4FB-4CDB-B502-E16227B29C9A}" type="datetime1">
              <a:rPr lang="cs-CZ" smtClean="0"/>
              <a:t>23/04/15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Vzdělávání dotykem CZ.1.07/1.3.00/51.0031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139DB-A250-4ED9-B15B-06C9E51E4D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34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323528" y="6021288"/>
            <a:ext cx="39604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0" y="2535039"/>
            <a:ext cx="4032448" cy="893961"/>
          </a:xfrm>
        </p:spPr>
        <p:txBody>
          <a:bodyPr>
            <a:normAutofit/>
          </a:bodyPr>
          <a:lstStyle/>
          <a:p>
            <a:r>
              <a:rPr lang="cs-CZ" sz="1800" dirty="0" smtClean="0"/>
              <a:t>Projekt „ Vzdělávání dotykem“</a:t>
            </a:r>
            <a:br>
              <a:rPr lang="cs-CZ" sz="1800" dirty="0" smtClean="0"/>
            </a:br>
            <a:r>
              <a:rPr lang="cs-CZ" sz="1800" dirty="0" smtClean="0"/>
              <a:t>CZ.1.07/1.3.00/51.0031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PP obá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420888"/>
            <a:ext cx="3832799" cy="4032448"/>
          </a:xfrm>
          <a:prstGeom prst="rect">
            <a:avLst/>
          </a:prstGeom>
        </p:spPr>
      </p:pic>
      <p:pic>
        <p:nvPicPr>
          <p:cNvPr id="6" name="Obrázek 5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59732" y="1125539"/>
            <a:ext cx="4824536" cy="935309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4644008" y="3831183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sz="2400" b="1" dirty="0" smtClean="0">
                <a:latin typeface="+mj-lt"/>
                <a:ea typeface="+mj-ea"/>
                <a:cs typeface="+mj-cs"/>
              </a:rPr>
              <a:t>POČÍTAČOVÁ KRIMINALITA A KYBERŠIKANA</a:t>
            </a:r>
            <a:endParaRPr lang="cs-CZ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4716016" y="5013176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dirty="0" smtClean="0">
                <a:latin typeface="+mj-lt"/>
                <a:ea typeface="+mj-ea"/>
                <a:cs typeface="+mj-cs"/>
              </a:rPr>
              <a:t>Autor: </a:t>
            </a:r>
            <a:r>
              <a:rPr lang="cs-CZ" dirty="0" smtClean="0">
                <a:latin typeface="+mj-lt"/>
                <a:ea typeface="+mj-ea"/>
                <a:cs typeface="+mj-cs"/>
              </a:rPr>
              <a:t>PhDr. Jan Černý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2820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Cracking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Činnost spojená se šířením nelegálního software.</a:t>
            </a:r>
          </a:p>
          <a:p>
            <a:r>
              <a:rPr lang="cs-CZ" dirty="0" smtClean="0"/>
              <a:t>Jedná se překonávání ochrany počítačových programů s cílem změnit jejich funkcionalitu, či eliminovat náklady spojené s plným využitím daného software.</a:t>
            </a:r>
          </a:p>
          <a:p>
            <a:r>
              <a:rPr lang="cs-CZ" dirty="0" smtClean="0"/>
              <a:t>Příklad crackingu:</a:t>
            </a:r>
          </a:p>
          <a:p>
            <a:pPr lvl="1"/>
            <a:r>
              <a:rPr lang="cs-CZ" dirty="0" smtClean="0"/>
              <a:t>Generátor sériových čísel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182295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Malware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</a:t>
            </a:r>
            <a:r>
              <a:rPr lang="cs-CZ" dirty="0" smtClean="0"/>
              <a:t>očítačové </a:t>
            </a:r>
            <a:r>
              <a:rPr lang="cs-CZ" dirty="0"/>
              <a:t>programy, které jsou schopny </a:t>
            </a:r>
            <a:r>
              <a:rPr lang="cs-CZ" dirty="0" smtClean="0"/>
              <a:t>kopírovat </a:t>
            </a:r>
            <a:r>
              <a:rPr lang="cs-CZ" dirty="0"/>
              <a:t>sama sebe a </a:t>
            </a:r>
            <a:r>
              <a:rPr lang="cs-CZ" dirty="0" smtClean="0"/>
              <a:t> způsobovat v počítači</a:t>
            </a:r>
            <a:r>
              <a:rPr lang="cs-CZ" dirty="0"/>
              <a:t>, případně </a:t>
            </a:r>
            <a:r>
              <a:rPr lang="cs-CZ" dirty="0" smtClean="0"/>
              <a:t>v počítačovém </a:t>
            </a:r>
            <a:r>
              <a:rPr lang="cs-CZ" dirty="0"/>
              <a:t>systému nějaké škody. Jsou schopny se šířit i </a:t>
            </a:r>
            <a:r>
              <a:rPr lang="cs-CZ" dirty="0" smtClean="0"/>
              <a:t>po </a:t>
            </a:r>
            <a:r>
              <a:rPr lang="cs-CZ" dirty="0"/>
              <a:t>počítačové </a:t>
            </a:r>
            <a:r>
              <a:rPr lang="cs-CZ" dirty="0" smtClean="0"/>
              <a:t>síti.</a:t>
            </a:r>
          </a:p>
          <a:p>
            <a:r>
              <a:rPr lang="cs-CZ" dirty="0" smtClean="0"/>
              <a:t>Druhy „špatných programů“:</a:t>
            </a:r>
          </a:p>
          <a:p>
            <a:pPr lvl="1"/>
            <a:r>
              <a:rPr lang="cs-CZ" dirty="0" err="1" smtClean="0"/>
              <a:t>Bootviry</a:t>
            </a:r>
            <a:endParaRPr lang="cs-CZ" dirty="0" smtClean="0"/>
          </a:p>
          <a:p>
            <a:pPr lvl="1"/>
            <a:r>
              <a:rPr lang="cs-CZ" dirty="0" smtClean="0"/>
              <a:t>Souborové viry</a:t>
            </a:r>
          </a:p>
          <a:p>
            <a:pPr lvl="1"/>
            <a:r>
              <a:rPr lang="cs-CZ" dirty="0" smtClean="0"/>
              <a:t>Multipartitní viry</a:t>
            </a:r>
          </a:p>
          <a:p>
            <a:pPr lvl="1"/>
            <a:r>
              <a:rPr lang="cs-CZ" dirty="0" err="1" smtClean="0"/>
              <a:t>Makroviry</a:t>
            </a:r>
            <a:endParaRPr lang="cs-CZ" dirty="0" smtClean="0"/>
          </a:p>
          <a:p>
            <a:pPr lvl="1"/>
            <a:r>
              <a:rPr lang="cs-CZ" dirty="0" smtClean="0"/>
              <a:t>Trojské koně a červi</a:t>
            </a:r>
          </a:p>
        </p:txBody>
      </p:sp>
    </p:spTree>
    <p:extLst>
      <p:ext uri="{BB962C8B-B14F-4D97-AF65-F5344CB8AC3E}">
        <p14:creationId xmlns:p14="http://schemas.microsoft.com/office/powerpoint/2010/main" val="2765918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Cybersquatting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Kriminální činnost spojená s doménovými jmény.</a:t>
            </a:r>
          </a:p>
          <a:p>
            <a:r>
              <a:rPr lang="cs-CZ" dirty="0" smtClean="0"/>
              <a:t>Nelegální obchodníci nakupují domény známých firem či ochranných známek a následně je nabízejí k odprodeji za astronomické částky.</a:t>
            </a:r>
          </a:p>
          <a:p>
            <a:r>
              <a:rPr lang="cs-CZ" dirty="0" smtClean="0"/>
              <a:t>Obrana: WIPO.int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496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Sniffing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Odposlouchávání komunikace</a:t>
            </a:r>
          </a:p>
          <a:p>
            <a:pPr lvl="1"/>
            <a:r>
              <a:rPr lang="cs-CZ" dirty="0" smtClean="0"/>
              <a:t>Zachycování hesel.</a:t>
            </a:r>
          </a:p>
          <a:p>
            <a:pPr lvl="1"/>
            <a:r>
              <a:rPr lang="cs-CZ" dirty="0" smtClean="0"/>
              <a:t>Získávání obchodních tajemství.</a:t>
            </a:r>
          </a:p>
          <a:p>
            <a:pPr lvl="1"/>
            <a:r>
              <a:rPr lang="cs-CZ" dirty="0" smtClean="0"/>
              <a:t>Získávání e-mailových zpráv v plném znění.</a:t>
            </a:r>
          </a:p>
          <a:p>
            <a:r>
              <a:rPr lang="cs-CZ" dirty="0" smtClean="0"/>
              <a:t>Browser </a:t>
            </a:r>
            <a:r>
              <a:rPr lang="cs-CZ" dirty="0" err="1" smtClean="0"/>
              <a:t>sniffing</a:t>
            </a:r>
            <a:endParaRPr lang="cs-CZ" dirty="0" smtClean="0"/>
          </a:p>
          <a:p>
            <a:pPr lvl="1"/>
            <a:r>
              <a:rPr lang="cs-CZ" dirty="0" smtClean="0"/>
              <a:t>Hrozba především pro osoby s nízkou počítačovou gramotností.</a:t>
            </a:r>
          </a:p>
          <a:p>
            <a:pPr lvl="1"/>
            <a:r>
              <a:rPr lang="cs-CZ" dirty="0" smtClean="0"/>
              <a:t>Získávání osobních údajů poškozené osoby prostřednictvím webové aplikace v internetových prohlížečích.</a:t>
            </a:r>
          </a:p>
          <a:p>
            <a:pPr lvl="1"/>
            <a:r>
              <a:rPr lang="cs-CZ" dirty="0" smtClean="0"/>
              <a:t>Následný prodej osobních údajů.</a:t>
            </a:r>
          </a:p>
        </p:txBody>
      </p:sp>
    </p:spTree>
    <p:extLst>
      <p:ext uri="{BB962C8B-B14F-4D97-AF65-F5344CB8AC3E}">
        <p14:creationId xmlns:p14="http://schemas.microsoft.com/office/powerpoint/2010/main" val="282032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Kyberšikana</a:t>
            </a:r>
            <a:r>
              <a:rPr lang="cs-CZ" dirty="0" smtClean="0">
                <a:solidFill>
                  <a:srgbClr val="FF0000"/>
                </a:solidFill>
              </a:rPr>
              <a:t> (</a:t>
            </a:r>
            <a:r>
              <a:rPr lang="cs-CZ" dirty="0" err="1" smtClean="0">
                <a:solidFill>
                  <a:srgbClr val="FF0000"/>
                </a:solidFill>
              </a:rPr>
              <a:t>cyberbullying</a:t>
            </a:r>
            <a:r>
              <a:rPr lang="cs-CZ" dirty="0" smtClean="0">
                <a:solidFill>
                  <a:srgbClr val="FF0000"/>
                </a:solidFill>
              </a:rPr>
              <a:t>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Druh šikany, při které se využívají elektronické prostředky (mobilní telefony, e-maily, sociální média, …).</a:t>
            </a:r>
          </a:p>
          <a:p>
            <a:r>
              <a:rPr lang="cs-CZ" dirty="0" smtClean="0"/>
              <a:t>Nejčastěji se jedná o zasílání urážlivých, obtěžujících  a útočných zpráv s cílem </a:t>
            </a:r>
            <a:r>
              <a:rPr lang="cs-CZ" dirty="0" err="1" smtClean="0"/>
              <a:t>dehonestovat</a:t>
            </a:r>
            <a:r>
              <a:rPr lang="cs-CZ" dirty="0" smtClean="0"/>
              <a:t> oběť, popř. podpořit vlastní šikanu v reálném světě.</a:t>
            </a:r>
          </a:p>
          <a:p>
            <a:r>
              <a:rPr lang="cs-CZ" dirty="0" smtClean="0"/>
              <a:t>Pachatelé využívají síťového efektu (př. </a:t>
            </a:r>
            <a:r>
              <a:rPr lang="cs-CZ" dirty="0" err="1" smtClean="0"/>
              <a:t>upload</a:t>
            </a:r>
            <a:r>
              <a:rPr lang="cs-CZ" dirty="0" smtClean="0"/>
              <a:t> videa na </a:t>
            </a:r>
            <a:r>
              <a:rPr lang="cs-CZ" dirty="0" err="1" smtClean="0"/>
              <a:t>YouTube</a:t>
            </a:r>
            <a:r>
              <a:rPr lang="cs-CZ" dirty="0" smtClean="0"/>
              <a:t> a následné sdílení s velkou komunitou lidí)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845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Časté formy </a:t>
            </a:r>
            <a:r>
              <a:rPr lang="cs-CZ" dirty="0" err="1" smtClean="0">
                <a:solidFill>
                  <a:srgbClr val="FF0000"/>
                </a:solidFill>
              </a:rPr>
              <a:t>kyberšikany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Fyzické napadení oběti </a:t>
            </a:r>
            <a:r>
              <a:rPr lang="cs-CZ" dirty="0" smtClean="0"/>
              <a:t>spojené s </a:t>
            </a:r>
            <a:r>
              <a:rPr lang="cs-CZ" dirty="0"/>
              <a:t>natáčením </a:t>
            </a:r>
            <a:r>
              <a:rPr lang="cs-CZ" dirty="0" smtClean="0"/>
              <a:t>videozáznamu.</a:t>
            </a:r>
            <a:endParaRPr lang="cs-CZ" dirty="0"/>
          </a:p>
          <a:p>
            <a:r>
              <a:rPr lang="cs-CZ" dirty="0" smtClean="0"/>
              <a:t>Vyvedení </a:t>
            </a:r>
            <a:r>
              <a:rPr lang="cs-CZ" dirty="0"/>
              <a:t>oběti z </a:t>
            </a:r>
            <a:r>
              <a:rPr lang="cs-CZ" dirty="0" smtClean="0"/>
              <a:t>rovnováhy spojené </a:t>
            </a:r>
            <a:r>
              <a:rPr lang="cs-CZ" dirty="0"/>
              <a:t>s </a:t>
            </a:r>
            <a:r>
              <a:rPr lang="cs-CZ" dirty="0" smtClean="0"/>
              <a:t>natáčením videozáznamu.</a:t>
            </a:r>
          </a:p>
          <a:p>
            <a:r>
              <a:rPr lang="cs-CZ" dirty="0"/>
              <a:t>Provokování a </a:t>
            </a:r>
            <a:r>
              <a:rPr lang="cs-CZ" dirty="0" smtClean="0"/>
              <a:t>napadání uživatelů </a:t>
            </a:r>
            <a:r>
              <a:rPr lang="cs-CZ" dirty="0"/>
              <a:t>v diskuzních </a:t>
            </a:r>
            <a:r>
              <a:rPr lang="cs-CZ" dirty="0" smtClean="0"/>
              <a:t>fórech.</a:t>
            </a:r>
          </a:p>
          <a:p>
            <a:r>
              <a:rPr lang="cs-CZ" dirty="0"/>
              <a:t>Pomlouvání </a:t>
            </a:r>
            <a:r>
              <a:rPr lang="cs-CZ" dirty="0" smtClean="0"/>
              <a:t>prostřednictvím internetu </a:t>
            </a:r>
            <a:r>
              <a:rPr lang="cs-CZ" dirty="0"/>
              <a:t>a </a:t>
            </a:r>
            <a:r>
              <a:rPr lang="cs-CZ" dirty="0" smtClean="0"/>
              <a:t>mobilních telefonů.</a:t>
            </a:r>
          </a:p>
          <a:p>
            <a:r>
              <a:rPr lang="cs-CZ" dirty="0"/>
              <a:t>Odhalování cizích </a:t>
            </a:r>
            <a:r>
              <a:rPr lang="cs-CZ" dirty="0" smtClean="0"/>
              <a:t>tajemství.</a:t>
            </a:r>
          </a:p>
          <a:p>
            <a:r>
              <a:rPr lang="cs-CZ" dirty="0"/>
              <a:t>Vydírání s </a:t>
            </a:r>
            <a:r>
              <a:rPr lang="cs-CZ" dirty="0" smtClean="0"/>
              <a:t>pomocí informačních </a:t>
            </a:r>
            <a:r>
              <a:rPr lang="cs-CZ" dirty="0"/>
              <a:t>a </a:t>
            </a:r>
            <a:r>
              <a:rPr lang="cs-CZ" dirty="0" smtClean="0"/>
              <a:t>komunikačních technologií.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636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Phishing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Phishing</a:t>
            </a:r>
            <a:r>
              <a:rPr lang="cs-CZ" dirty="0" smtClean="0"/>
              <a:t> = rybaření</a:t>
            </a:r>
          </a:p>
          <a:p>
            <a:r>
              <a:rPr lang="pt-BR" dirty="0" smtClean="0"/>
              <a:t>Podstatou </a:t>
            </a:r>
            <a:r>
              <a:rPr lang="cs-CZ" dirty="0" smtClean="0"/>
              <a:t>této </a:t>
            </a:r>
            <a:r>
              <a:rPr lang="pt-BR" dirty="0" smtClean="0"/>
              <a:t>metody</a:t>
            </a:r>
            <a:r>
              <a:rPr lang="cs-CZ" dirty="0" smtClean="0"/>
              <a:t> je </a:t>
            </a:r>
            <a:r>
              <a:rPr lang="pt-BR" dirty="0" smtClean="0"/>
              <a:t>zcizování </a:t>
            </a:r>
            <a:r>
              <a:rPr lang="pt-BR" dirty="0"/>
              <a:t>digitální </a:t>
            </a:r>
            <a:r>
              <a:rPr lang="pt-BR" dirty="0" smtClean="0"/>
              <a:t>identit</a:t>
            </a:r>
            <a:r>
              <a:rPr lang="cs-CZ" dirty="0" smtClean="0"/>
              <a:t>y uživatele</a:t>
            </a:r>
            <a:r>
              <a:rPr lang="cs-CZ" dirty="0"/>
              <a:t>, jeho </a:t>
            </a:r>
            <a:r>
              <a:rPr lang="cs-CZ" dirty="0" smtClean="0"/>
              <a:t>přihlašovacích </a:t>
            </a:r>
            <a:r>
              <a:rPr lang="cs-CZ" dirty="0"/>
              <a:t>jmen, hesel, </a:t>
            </a:r>
            <a:r>
              <a:rPr lang="cs-CZ" dirty="0" smtClean="0"/>
              <a:t>čísel </a:t>
            </a:r>
            <a:r>
              <a:rPr lang="cs-CZ" dirty="0"/>
              <a:t>bankovních karet a </a:t>
            </a:r>
            <a:r>
              <a:rPr lang="cs-CZ" dirty="0" smtClean="0"/>
              <a:t>účtu </a:t>
            </a:r>
            <a:r>
              <a:rPr lang="cs-CZ" dirty="0"/>
              <a:t>apod. za </a:t>
            </a:r>
            <a:r>
              <a:rPr lang="cs-CZ" dirty="0" smtClean="0"/>
              <a:t>účelem </a:t>
            </a:r>
            <a:r>
              <a:rPr lang="cs-CZ" dirty="0"/>
              <a:t>jejich </a:t>
            </a:r>
            <a:r>
              <a:rPr lang="cs-CZ" dirty="0" smtClean="0"/>
              <a:t>následného zneužití (výběr </a:t>
            </a:r>
            <a:r>
              <a:rPr lang="cs-CZ" dirty="0"/>
              <a:t>hotovosti z konta, </a:t>
            </a:r>
            <a:r>
              <a:rPr lang="cs-CZ" dirty="0" smtClean="0"/>
              <a:t>neoprávněný přístup </a:t>
            </a:r>
            <a:r>
              <a:rPr lang="cs-CZ" dirty="0"/>
              <a:t>k </a:t>
            </a:r>
            <a:r>
              <a:rPr lang="cs-CZ" dirty="0" smtClean="0"/>
              <a:t>datům </a:t>
            </a:r>
            <a:r>
              <a:rPr lang="cs-CZ" dirty="0"/>
              <a:t>atd</a:t>
            </a:r>
            <a:r>
              <a:rPr lang="cs-CZ" dirty="0" smtClean="0"/>
              <a:t>.).</a:t>
            </a:r>
          </a:p>
          <a:p>
            <a:r>
              <a:rPr lang="cs-CZ" dirty="0" smtClean="0"/>
              <a:t>Pachatel vytvoří </a:t>
            </a:r>
            <a:r>
              <a:rPr lang="cs-CZ" dirty="0"/>
              <a:t>podvodné zprávy, </a:t>
            </a:r>
            <a:r>
              <a:rPr lang="cs-CZ" dirty="0" smtClean="0"/>
              <a:t>šířené většinou </a:t>
            </a:r>
            <a:r>
              <a:rPr lang="cs-CZ" dirty="0"/>
              <a:t>elektronickou poštou, jež se snaží </a:t>
            </a:r>
            <a:r>
              <a:rPr lang="cs-CZ" dirty="0" smtClean="0"/>
              <a:t>zmíněné </a:t>
            </a:r>
            <a:r>
              <a:rPr lang="cs-CZ" dirty="0"/>
              <a:t>údaje </a:t>
            </a:r>
            <a:r>
              <a:rPr lang="cs-CZ" dirty="0" smtClean="0"/>
              <a:t>          z </a:t>
            </a:r>
            <a:r>
              <a:rPr lang="cs-CZ" dirty="0"/>
              <a:t>uživatele vylákat. </a:t>
            </a:r>
            <a:endParaRPr lang="cs-CZ" dirty="0" smtClean="0"/>
          </a:p>
          <a:p>
            <a:r>
              <a:rPr lang="cs-CZ" dirty="0" smtClean="0"/>
              <a:t>Zprávy </a:t>
            </a:r>
            <a:r>
              <a:rPr lang="cs-CZ" dirty="0"/>
              <a:t>mohou </a:t>
            </a:r>
            <a:r>
              <a:rPr lang="cs-CZ" dirty="0" smtClean="0"/>
              <a:t>být maskovány </a:t>
            </a:r>
            <a:r>
              <a:rPr lang="cs-CZ" dirty="0"/>
              <a:t>tak, aby co nejvíce imitovaly </a:t>
            </a:r>
            <a:r>
              <a:rPr lang="cs-CZ" dirty="0" smtClean="0"/>
              <a:t>důvěryhodného </a:t>
            </a:r>
            <a:r>
              <a:rPr lang="cs-CZ" dirty="0"/>
              <a:t>odesílatele.</a:t>
            </a:r>
          </a:p>
        </p:txBody>
      </p:sp>
    </p:spTree>
    <p:extLst>
      <p:ext uri="{BB962C8B-B14F-4D97-AF65-F5344CB8AC3E}">
        <p14:creationId xmlns:p14="http://schemas.microsoft.com/office/powerpoint/2010/main" val="1766402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On-line zneužívání dětí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Sexuální zneužívání dětí.</a:t>
            </a:r>
          </a:p>
          <a:p>
            <a:r>
              <a:rPr lang="cs-CZ" dirty="0" smtClean="0"/>
              <a:t>Komerční sexuální zneužívání dětí</a:t>
            </a:r>
          </a:p>
          <a:p>
            <a:pPr lvl="1"/>
            <a:r>
              <a:rPr lang="cs-CZ" dirty="0" smtClean="0"/>
              <a:t>Dětská prostituce</a:t>
            </a:r>
          </a:p>
          <a:p>
            <a:pPr lvl="1"/>
            <a:r>
              <a:rPr lang="cs-CZ" dirty="0" smtClean="0"/>
              <a:t>Dětská pornografie</a:t>
            </a:r>
          </a:p>
          <a:p>
            <a:pPr lvl="1"/>
            <a:r>
              <a:rPr lang="cs-CZ" dirty="0" smtClean="0"/>
              <a:t>Obchod s dětmi.</a:t>
            </a:r>
            <a:endParaRPr lang="cs-CZ" dirty="0"/>
          </a:p>
          <a:p>
            <a:r>
              <a:rPr lang="cs-CZ" dirty="0" smtClean="0"/>
              <a:t>Dokumenty, z kterých vychází EU pro boj se zneužíváním dětí: </a:t>
            </a:r>
          </a:p>
          <a:p>
            <a:r>
              <a:rPr lang="cs-CZ" dirty="0" smtClean="0"/>
              <a:t>Úmluva </a:t>
            </a:r>
            <a:r>
              <a:rPr lang="cs-CZ" dirty="0"/>
              <a:t>o tom, kterak potírat rozšiřování </a:t>
            </a:r>
            <a:r>
              <a:rPr lang="cs-CZ" dirty="0" smtClean="0"/>
              <a:t>necudných </a:t>
            </a:r>
            <a:r>
              <a:rPr lang="cs-CZ" dirty="0"/>
              <a:t>publikací (1910) </a:t>
            </a:r>
            <a:r>
              <a:rPr lang="cs-CZ" dirty="0" smtClean="0"/>
              <a:t>vyhlášena </a:t>
            </a:r>
            <a:r>
              <a:rPr lang="cs-CZ" dirty="0"/>
              <a:t>pod č. 116/1912, </a:t>
            </a:r>
            <a:r>
              <a:rPr lang="cs-CZ" dirty="0" smtClean="0"/>
              <a:t>Úmluva o </a:t>
            </a:r>
            <a:r>
              <a:rPr lang="cs-CZ" dirty="0"/>
              <a:t>potlačování obchodu </a:t>
            </a:r>
            <a:r>
              <a:rPr lang="cs-CZ" dirty="0" smtClean="0"/>
              <a:t> s necudnými </a:t>
            </a:r>
            <a:r>
              <a:rPr lang="cs-CZ" dirty="0"/>
              <a:t>publikacemi a jejich rozšiřování (1923), Čl. 34 Úmluvy </a:t>
            </a:r>
            <a:r>
              <a:rPr lang="cs-CZ" dirty="0" smtClean="0"/>
              <a:t> o </a:t>
            </a:r>
            <a:r>
              <a:rPr lang="cs-CZ" dirty="0"/>
              <a:t>právech dítěte </a:t>
            </a:r>
            <a:r>
              <a:rPr lang="cs-CZ" dirty="0" smtClean="0"/>
              <a:t>(</a:t>
            </a:r>
            <a:r>
              <a:rPr lang="cs-CZ" dirty="0"/>
              <a:t>1989), </a:t>
            </a:r>
            <a:r>
              <a:rPr lang="cs-CZ" dirty="0" smtClean="0"/>
              <a:t>Úmluva o </a:t>
            </a:r>
            <a:r>
              <a:rPr lang="cs-CZ" dirty="0"/>
              <a:t>zákazu a </a:t>
            </a:r>
            <a:r>
              <a:rPr lang="cs-CZ" dirty="0" smtClean="0"/>
              <a:t>okamžitých </a:t>
            </a:r>
            <a:r>
              <a:rPr lang="cs-CZ" dirty="0"/>
              <a:t>opatřeních </a:t>
            </a:r>
            <a:r>
              <a:rPr lang="cs-CZ" dirty="0" smtClean="0"/>
              <a:t> k odstranění </a:t>
            </a:r>
            <a:r>
              <a:rPr lang="cs-CZ" dirty="0"/>
              <a:t>nejhorších forem dětské </a:t>
            </a:r>
            <a:r>
              <a:rPr lang="cs-CZ" dirty="0" smtClean="0"/>
              <a:t>práce </a:t>
            </a:r>
            <a:r>
              <a:rPr lang="cs-CZ" dirty="0"/>
              <a:t>(</a:t>
            </a:r>
            <a:r>
              <a:rPr lang="cs-CZ" dirty="0" smtClean="0"/>
              <a:t>1999</a:t>
            </a:r>
            <a:r>
              <a:rPr lang="cs-CZ" dirty="0"/>
              <a:t>) a rámcové rozhodnutí Rady </a:t>
            </a:r>
            <a:r>
              <a:rPr lang="cs-CZ" dirty="0" smtClean="0"/>
              <a:t>Evropské unie </a:t>
            </a:r>
            <a:r>
              <a:rPr lang="cs-CZ" dirty="0"/>
              <a:t>č.2007/68/VV o boji proti </a:t>
            </a:r>
            <a:r>
              <a:rPr lang="cs-CZ" dirty="0" smtClean="0"/>
              <a:t>pohlavnímu </a:t>
            </a:r>
            <a:r>
              <a:rPr lang="cs-CZ" dirty="0"/>
              <a:t>vykořisťování dětí a dětské </a:t>
            </a:r>
            <a:r>
              <a:rPr lang="cs-CZ" dirty="0" smtClean="0"/>
              <a:t>pornografii, </a:t>
            </a:r>
            <a:r>
              <a:rPr lang="cs-CZ" dirty="0"/>
              <a:t>Úmluva </a:t>
            </a:r>
            <a:r>
              <a:rPr lang="cs-CZ" dirty="0" smtClean="0"/>
              <a:t>             o </a:t>
            </a:r>
            <a:r>
              <a:rPr lang="cs-CZ" dirty="0"/>
              <a:t>počítačové </a:t>
            </a:r>
            <a:r>
              <a:rPr lang="cs-CZ" dirty="0" smtClean="0"/>
              <a:t>kriminalitě</a:t>
            </a:r>
            <a:endParaRPr lang="cs-CZ" dirty="0"/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312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Kyberterorismus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Nejdestruktivnější forma kybernetické kriminality</a:t>
            </a:r>
          </a:p>
          <a:p>
            <a:r>
              <a:rPr lang="cs-CZ" altLang="cs-CZ" sz="1800" dirty="0"/>
              <a:t>Definice (D</a:t>
            </a:r>
            <a:r>
              <a:rPr lang="cs-CZ" altLang="cs-CZ" sz="1800" dirty="0" smtClean="0"/>
              <a:t>. E</a:t>
            </a:r>
            <a:r>
              <a:rPr lang="cs-CZ" altLang="cs-CZ" sz="1800" dirty="0"/>
              <a:t>. </a:t>
            </a:r>
            <a:r>
              <a:rPr lang="cs-CZ" altLang="cs-CZ" sz="1800" dirty="0" err="1"/>
              <a:t>Denning</a:t>
            </a:r>
            <a:r>
              <a:rPr lang="cs-CZ" altLang="cs-CZ" sz="1800" dirty="0"/>
              <a:t>)</a:t>
            </a:r>
          </a:p>
          <a:p>
            <a:pPr lvl="1"/>
            <a:r>
              <a:rPr lang="cs-CZ" altLang="cs-CZ" sz="1650" dirty="0"/>
              <a:t>Kyberterorismus je konvergencí terorismu a kyberprostoru obecně chápaný jako nezákonný útok nebo nebezpečí útoku proti počítačům, počítačovým sítím a informacím v nich </a:t>
            </a:r>
            <a:r>
              <a:rPr lang="cs-CZ" altLang="cs-CZ" sz="1650" dirty="0" smtClean="0"/>
              <a:t>skladovaných </a:t>
            </a:r>
            <a:r>
              <a:rPr lang="cs-CZ" altLang="cs-CZ" sz="1650" dirty="0"/>
              <a:t>v případě, že útok je konán za účelem zastrašit nebo donutit </a:t>
            </a:r>
            <a:r>
              <a:rPr lang="cs-CZ" altLang="cs-CZ" sz="1650" dirty="0" smtClean="0"/>
              <a:t>vládu </a:t>
            </a:r>
            <a:r>
              <a:rPr lang="cs-CZ" altLang="cs-CZ" sz="1650" dirty="0"/>
              <a:t>nebo obyvatele k podporování sociálních nebo politických cílů.</a:t>
            </a:r>
          </a:p>
          <a:p>
            <a:r>
              <a:rPr lang="cs-CZ" altLang="cs-CZ" sz="1950" dirty="0"/>
              <a:t>Kybernetický terorismus si klade za cíl především kolaps infrastruktury.</a:t>
            </a:r>
          </a:p>
        </p:txBody>
      </p:sp>
    </p:spTree>
    <p:extLst>
      <p:ext uri="{BB962C8B-B14F-4D97-AF65-F5344CB8AC3E}">
        <p14:creationId xmlns:p14="http://schemas.microsoft.com/office/powerpoint/2010/main" val="1847277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3300"/>
                </a:solidFill>
              </a:rPr>
              <a:t>Děkuji za pozornost.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8" name="Podnadpis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600" dirty="0" smtClean="0">
                <a:solidFill>
                  <a:schemeClr val="tx1"/>
                </a:solidFill>
              </a:rPr>
              <a:t>PhDr. Jan Černý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jan13cerny@gmail.com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Vzdělávání dotykem CZ.1.07/1.3.00/51.0031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390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3300"/>
                </a:solidFill>
              </a:rPr>
              <a:t>Struktura semináře</a:t>
            </a:r>
            <a:endParaRPr lang="cs-CZ" b="1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Kybernetická kriminalita současnosti</a:t>
            </a:r>
          </a:p>
          <a:p>
            <a:r>
              <a:rPr lang="cs-CZ" dirty="0" smtClean="0"/>
              <a:t>Bezpečné hledání informací</a:t>
            </a:r>
          </a:p>
          <a:p>
            <a:r>
              <a:rPr lang="cs-CZ" dirty="0" smtClean="0"/>
              <a:t>Rizika sdílení informací</a:t>
            </a:r>
          </a:p>
          <a:p>
            <a:r>
              <a:rPr lang="cs-CZ" dirty="0" smtClean="0"/>
              <a:t>Nástroje pro zlepšování informační bezpečnosti</a:t>
            </a:r>
          </a:p>
          <a:p>
            <a:r>
              <a:rPr lang="cs-CZ" dirty="0" smtClean="0"/>
              <a:t>Praktická cvičení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700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Kybernetická kriminalita současnosti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1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Základní pojmy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Internet</a:t>
            </a:r>
          </a:p>
          <a:p>
            <a:pPr lvl="1"/>
            <a:r>
              <a:rPr lang="cs-CZ" dirty="0" smtClean="0"/>
              <a:t>Globální systém propojených počítačových sítí, které využívají pro komunikaci protokol TCP/IP. V současné době se v této síti sítí nachází miliardy zařízeních z privátní, veřejné, akademické, firemní a vládní sféry. Internet poskytuje řadu informačních zdrojů a služeb, aplikací a dokumentů spojených zejména s prostředím WWW (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 smtClean="0"/>
              <a:t>Wide</a:t>
            </a:r>
            <a:r>
              <a:rPr lang="cs-CZ" dirty="0" smtClean="0"/>
              <a:t> Web).</a:t>
            </a:r>
          </a:p>
          <a:p>
            <a:pPr lvl="1"/>
            <a:r>
              <a:rPr lang="cs-CZ" dirty="0" smtClean="0"/>
              <a:t>V rámci internetu je WWW systém propojených hypertextových dokumentů tvořících webové stránky. Ty mohou vedle textu obsahovat obrazové dokumenty, audiovizuální dokumenty a jiná multimédia a jsou propojené </a:t>
            </a:r>
            <a:r>
              <a:rPr lang="cs-CZ" dirty="0" err="1" smtClean="0"/>
              <a:t>hyperlinky</a:t>
            </a:r>
            <a:r>
              <a:rPr lang="cs-CZ" dirty="0" smtClean="0"/>
              <a:t> (odkazy).  </a:t>
            </a:r>
          </a:p>
          <a:p>
            <a:pPr lvl="1"/>
            <a:r>
              <a:rPr lang="cs-CZ" dirty="0" smtClean="0"/>
              <a:t>Základem pro komunikaci dat z webového prostředí slouží protokol HTTP (Hypertext Transfer </a:t>
            </a:r>
            <a:r>
              <a:rPr lang="cs-CZ" dirty="0" err="1" smtClean="0"/>
              <a:t>Protocol</a:t>
            </a:r>
            <a:r>
              <a:rPr lang="cs-CZ" dirty="0" smtClean="0"/>
              <a:t>). Základním modelem komunikace je potom vztah klient-server.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6977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Základní pojmy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Kyberprostor</a:t>
            </a:r>
          </a:p>
          <a:p>
            <a:pPr lvl="1"/>
            <a:r>
              <a:rPr lang="cs-CZ" dirty="0" smtClean="0"/>
              <a:t>Označení pro virtuální svět propojených počítačových zařízení a sítí.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Kybernetická kriminalita</a:t>
            </a:r>
          </a:p>
          <a:p>
            <a:pPr lvl="1"/>
            <a:r>
              <a:rPr lang="cs-CZ" dirty="0" smtClean="0"/>
              <a:t>Jedná se o kriminální činnost spojenou s využitím počítači, nebo telekomunikační sítě  v podobě útoku proti jedinci, skupině či státu. </a:t>
            </a:r>
          </a:p>
        </p:txBody>
      </p:sp>
    </p:spTree>
    <p:extLst>
      <p:ext uri="{BB962C8B-B14F-4D97-AF65-F5344CB8AC3E}">
        <p14:creationId xmlns:p14="http://schemas.microsoft.com/office/powerpoint/2010/main" val="3816756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Typologie on-line kriminality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56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Spam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Nevyžádané zprávy, které jsou nejčastěji distribuovány pomocí elektronické pošty, dále pak zejména v rámci sociálních médií, </a:t>
            </a:r>
            <a:r>
              <a:rPr lang="cs-CZ" dirty="0" err="1" smtClean="0"/>
              <a:t>newsgroups</a:t>
            </a:r>
            <a:r>
              <a:rPr lang="cs-CZ" dirty="0" smtClean="0"/>
              <a:t>, on-line her, blogů, chatovacích platforem a mobilních telefonů.</a:t>
            </a:r>
          </a:p>
          <a:p>
            <a:r>
              <a:rPr lang="cs-CZ" dirty="0" smtClean="0"/>
              <a:t>Spam ve většině případů obsahuje: </a:t>
            </a:r>
          </a:p>
          <a:p>
            <a:pPr lvl="1"/>
            <a:r>
              <a:rPr lang="cs-CZ" dirty="0" smtClean="0"/>
              <a:t>Obchodní nabídky od firem bez registrace u Úřadu pro ochranu osobních údajů (ÚOOÚ)</a:t>
            </a:r>
          </a:p>
          <a:p>
            <a:pPr lvl="1"/>
            <a:r>
              <a:rPr lang="cs-CZ" dirty="0" smtClean="0"/>
              <a:t>Reklamní sdělení</a:t>
            </a:r>
          </a:p>
          <a:p>
            <a:pPr lvl="1"/>
            <a:r>
              <a:rPr lang="cs-CZ" dirty="0" smtClean="0"/>
              <a:t>Podvodné nabídky z Nigérie či dalších zejména afrických států</a:t>
            </a:r>
          </a:p>
          <a:p>
            <a:pPr lvl="1"/>
            <a:r>
              <a:rPr lang="cs-CZ" dirty="0" smtClean="0"/>
              <a:t>Podvodné loterie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981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Hoax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Šíření poplašných zpráv</a:t>
            </a:r>
          </a:p>
          <a:p>
            <a:r>
              <a:rPr lang="cs-CZ" dirty="0" err="1" smtClean="0"/>
              <a:t>Hoax</a:t>
            </a:r>
            <a:r>
              <a:rPr lang="cs-CZ" dirty="0" smtClean="0"/>
              <a:t> se dělí dle serveru Hoax.cz následovně: </a:t>
            </a:r>
          </a:p>
          <a:p>
            <a:pPr lvl="1"/>
            <a:r>
              <a:rPr lang="cs-CZ" dirty="0" smtClean="0"/>
              <a:t>Popis nebezpečí (viru)</a:t>
            </a:r>
          </a:p>
          <a:p>
            <a:pPr lvl="1"/>
            <a:r>
              <a:rPr lang="cs-CZ" dirty="0" smtClean="0"/>
              <a:t>Ničivé účinky viru</a:t>
            </a:r>
          </a:p>
          <a:p>
            <a:pPr lvl="1"/>
            <a:r>
              <a:rPr lang="cs-CZ" dirty="0" smtClean="0"/>
              <a:t>Důvěryhodné zdroje varují</a:t>
            </a:r>
          </a:p>
          <a:p>
            <a:pPr lvl="1"/>
            <a:r>
              <a:rPr lang="cs-CZ" dirty="0" smtClean="0"/>
              <a:t>Výzva k dalšímu rozeslání</a:t>
            </a:r>
          </a:p>
          <a:p>
            <a:pPr lvl="1"/>
            <a:r>
              <a:rPr lang="cs-CZ" dirty="0" smtClean="0"/>
              <a:t>Popis jiného nereálného nebezpečí</a:t>
            </a:r>
          </a:p>
          <a:p>
            <a:pPr lvl="1"/>
            <a:r>
              <a:rPr lang="cs-CZ" dirty="0" smtClean="0"/>
              <a:t>Petice a výzvy </a:t>
            </a:r>
          </a:p>
          <a:p>
            <a:pPr lvl="1"/>
            <a:r>
              <a:rPr lang="cs-CZ" dirty="0" smtClean="0"/>
              <a:t>Pyramidové hry a různé nabídky na snadné výdělky </a:t>
            </a:r>
          </a:p>
          <a:p>
            <a:pPr lvl="1"/>
            <a:r>
              <a:rPr lang="cs-CZ" dirty="0" smtClean="0"/>
              <a:t>Řetězové dopisy štěstí</a:t>
            </a:r>
          </a:p>
          <a:p>
            <a:pPr lvl="1"/>
            <a:r>
              <a:rPr lang="cs-CZ" dirty="0" smtClean="0"/>
              <a:t>Žertovné zprávy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7139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Hacking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Neoprávněný průnik </a:t>
            </a:r>
            <a:r>
              <a:rPr lang="cs-CZ" dirty="0"/>
              <a:t>do konkrétního </a:t>
            </a:r>
            <a:r>
              <a:rPr lang="cs-CZ" dirty="0" smtClean="0"/>
              <a:t>informačního systému </a:t>
            </a:r>
            <a:r>
              <a:rPr lang="cs-CZ" dirty="0"/>
              <a:t>provedený </a:t>
            </a:r>
            <a:r>
              <a:rPr lang="cs-CZ" dirty="0" smtClean="0"/>
              <a:t>zvnějšku, zpravidla ze vzdáleného počítače.</a:t>
            </a:r>
            <a:endParaRPr lang="cs-CZ" dirty="0"/>
          </a:p>
          <a:p>
            <a:r>
              <a:rPr lang="cs-CZ" dirty="0"/>
              <a:t>Pachatelé se zpravidla </a:t>
            </a:r>
            <a:r>
              <a:rPr lang="cs-CZ" dirty="0" smtClean="0"/>
              <a:t>nepřipojují </a:t>
            </a:r>
            <a:r>
              <a:rPr lang="cs-CZ" dirty="0"/>
              <a:t>k objektu útoku </a:t>
            </a:r>
            <a:r>
              <a:rPr lang="cs-CZ" dirty="0" smtClean="0"/>
              <a:t>(počítači) přímo, </a:t>
            </a:r>
            <a:r>
              <a:rPr lang="cs-CZ" dirty="0"/>
              <a:t>ale </a:t>
            </a:r>
            <a:r>
              <a:rPr lang="cs-CZ" dirty="0" smtClean="0"/>
              <a:t>přes </a:t>
            </a:r>
            <a:r>
              <a:rPr lang="cs-CZ" dirty="0"/>
              <a:t>jeden i </a:t>
            </a:r>
            <a:r>
              <a:rPr lang="cs-CZ" dirty="0" smtClean="0"/>
              <a:t>více internetových serverů </a:t>
            </a:r>
            <a:r>
              <a:rPr lang="cs-CZ" dirty="0"/>
              <a:t>v </a:t>
            </a:r>
            <a:r>
              <a:rPr lang="cs-CZ" dirty="0" smtClean="0"/>
              <a:t>různých částech světa. </a:t>
            </a:r>
            <a:r>
              <a:rPr lang="cs-CZ" dirty="0"/>
              <a:t>Cílem takového postupu je podstatné snížení </a:t>
            </a:r>
            <a:r>
              <a:rPr lang="cs-CZ" dirty="0" smtClean="0"/>
              <a:t>možnosti identifikace skutečného umístění počítače, </a:t>
            </a:r>
            <a:r>
              <a:rPr lang="cs-CZ" dirty="0"/>
              <a:t>který byl </a:t>
            </a:r>
            <a:r>
              <a:rPr lang="cs-CZ" dirty="0" smtClean="0"/>
              <a:t>při </a:t>
            </a:r>
            <a:r>
              <a:rPr lang="cs-CZ" dirty="0"/>
              <a:t>útoku užit</a:t>
            </a:r>
            <a:r>
              <a:rPr lang="cs-CZ" dirty="0" smtClean="0"/>
              <a:t>.</a:t>
            </a:r>
          </a:p>
          <a:p>
            <a:r>
              <a:rPr lang="cs-CZ" dirty="0"/>
              <a:t>Jednotlivé </a:t>
            </a:r>
            <a:r>
              <a:rPr lang="cs-CZ" dirty="0" smtClean="0"/>
              <a:t>případy </a:t>
            </a:r>
            <a:r>
              <a:rPr lang="cs-CZ" dirty="0"/>
              <a:t>takových </a:t>
            </a:r>
            <a:r>
              <a:rPr lang="cs-CZ" dirty="0" smtClean="0"/>
              <a:t>incidentů </a:t>
            </a:r>
            <a:r>
              <a:rPr lang="cs-CZ" dirty="0"/>
              <a:t>se liší zejména </a:t>
            </a:r>
            <a:r>
              <a:rPr lang="cs-CZ" dirty="0" smtClean="0"/>
              <a:t>podle své motivace </a:t>
            </a:r>
            <a:r>
              <a:rPr lang="cs-CZ" dirty="0"/>
              <a:t>(vzrušení, zábava, msta, </a:t>
            </a:r>
            <a:r>
              <a:rPr lang="cs-CZ" dirty="0" smtClean="0"/>
              <a:t>zvědavost, </a:t>
            </a:r>
            <a:r>
              <a:rPr lang="cs-CZ" dirty="0"/>
              <a:t>hmotný zisk).</a:t>
            </a:r>
          </a:p>
        </p:txBody>
      </p:sp>
    </p:spTree>
    <p:extLst>
      <p:ext uri="{BB962C8B-B14F-4D97-AF65-F5344CB8AC3E}">
        <p14:creationId xmlns:p14="http://schemas.microsoft.com/office/powerpoint/2010/main" val="17523492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922</Words>
  <Application>Microsoft Office PowerPoint</Application>
  <PresentationFormat>Předvádění na obrazovce (4:3)</PresentationFormat>
  <Paragraphs>105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Calibri</vt:lpstr>
      <vt:lpstr>Motiv systému Office</vt:lpstr>
      <vt:lpstr>Projekt „ Vzdělávání dotykem“ CZ.1.07/1.3.00/51.0031</vt:lpstr>
      <vt:lpstr>Struktura semináře</vt:lpstr>
      <vt:lpstr>Kybernetická kriminalita současnosti</vt:lpstr>
      <vt:lpstr>Základní pojmy</vt:lpstr>
      <vt:lpstr>Základní pojmy</vt:lpstr>
      <vt:lpstr>Typologie on-line kriminality</vt:lpstr>
      <vt:lpstr>Spam</vt:lpstr>
      <vt:lpstr>Hoax</vt:lpstr>
      <vt:lpstr>Hacking</vt:lpstr>
      <vt:lpstr>Cracking</vt:lpstr>
      <vt:lpstr>Malware</vt:lpstr>
      <vt:lpstr>Cybersquatting</vt:lpstr>
      <vt:lpstr>Sniffing</vt:lpstr>
      <vt:lpstr>Kyberšikana (cyberbullying)</vt:lpstr>
      <vt:lpstr>Časté formy kyberšikany</vt:lpstr>
      <vt:lpstr>Phishing</vt:lpstr>
      <vt:lpstr>On-line zneužívání dětí</vt:lpstr>
      <vt:lpstr>Kyberterorismus</vt:lpstr>
      <vt:lpstr>Děkuji za pozornost.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Maruška</dc:creator>
  <cp:lastModifiedBy>Alena Boukalová</cp:lastModifiedBy>
  <cp:revision>6</cp:revision>
  <dcterms:created xsi:type="dcterms:W3CDTF">2014-10-29T08:04:52Z</dcterms:created>
  <dcterms:modified xsi:type="dcterms:W3CDTF">2015-04-23T09:41:36Z</dcterms:modified>
</cp:coreProperties>
</file>