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694" r:id="rId2"/>
    <p:sldId id="421" r:id="rId3"/>
    <p:sldId id="614" r:id="rId4"/>
    <p:sldId id="615" r:id="rId5"/>
    <p:sldId id="667" r:id="rId6"/>
    <p:sldId id="672" r:id="rId7"/>
    <p:sldId id="671" r:id="rId8"/>
    <p:sldId id="670" r:id="rId9"/>
    <p:sldId id="669" r:id="rId10"/>
    <p:sldId id="668" r:id="rId11"/>
    <p:sldId id="478" r:id="rId12"/>
    <p:sldId id="485" r:id="rId13"/>
    <p:sldId id="486" r:id="rId14"/>
    <p:sldId id="690" r:id="rId15"/>
    <p:sldId id="688" r:id="rId16"/>
    <p:sldId id="402" r:id="rId17"/>
    <p:sldId id="487" r:id="rId18"/>
    <p:sldId id="488" r:id="rId19"/>
    <p:sldId id="661" r:id="rId20"/>
    <p:sldId id="662" r:id="rId21"/>
    <p:sldId id="663" r:id="rId22"/>
    <p:sldId id="664" r:id="rId23"/>
    <p:sldId id="665" r:id="rId24"/>
    <p:sldId id="666" r:id="rId25"/>
    <p:sldId id="489" r:id="rId26"/>
    <p:sldId id="490" r:id="rId27"/>
    <p:sldId id="491" r:id="rId28"/>
    <p:sldId id="691" r:id="rId29"/>
    <p:sldId id="687" r:id="rId30"/>
    <p:sldId id="403" r:id="rId31"/>
    <p:sldId id="494" r:id="rId32"/>
    <p:sldId id="495" r:id="rId33"/>
    <p:sldId id="655" r:id="rId34"/>
    <p:sldId id="656" r:id="rId35"/>
    <p:sldId id="657" r:id="rId36"/>
    <p:sldId id="658" r:id="rId37"/>
    <p:sldId id="659" r:id="rId38"/>
    <p:sldId id="660" r:id="rId39"/>
    <p:sldId id="496" r:id="rId40"/>
    <p:sldId id="497" r:id="rId41"/>
    <p:sldId id="498" r:id="rId42"/>
    <p:sldId id="692" r:id="rId43"/>
    <p:sldId id="686" r:id="rId44"/>
    <p:sldId id="404" r:id="rId45"/>
    <p:sldId id="501" r:id="rId46"/>
    <p:sldId id="502" r:id="rId47"/>
    <p:sldId id="649" r:id="rId48"/>
    <p:sldId id="650" r:id="rId49"/>
    <p:sldId id="651" r:id="rId50"/>
    <p:sldId id="652" r:id="rId51"/>
    <p:sldId id="653" r:id="rId52"/>
    <p:sldId id="654" r:id="rId53"/>
    <p:sldId id="503" r:id="rId54"/>
    <p:sldId id="504" r:id="rId55"/>
    <p:sldId id="505" r:id="rId56"/>
    <p:sldId id="693" r:id="rId57"/>
    <p:sldId id="685" r:id="rId5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0" autoAdjust="0"/>
    <p:restoredTop sz="68174" autoAdjust="0"/>
  </p:normalViewPr>
  <p:slideViewPr>
    <p:cSldViewPr>
      <p:cViewPr varScale="1">
        <p:scale>
          <a:sx n="101" d="100"/>
          <a:sy n="101" d="100"/>
        </p:scale>
        <p:origin x="12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2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9ED68-A909-49F6-B180-2846491E9D84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2EEA7-A970-4EA0-BCF9-470E47224A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7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Učitel oznámí program 2. vyučovací</a:t>
            </a:r>
            <a:r>
              <a:rPr lang="cs-CZ" sz="1200" b="1" baseline="0" dirty="0" smtClean="0"/>
              <a:t> hodiny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 smtClean="0"/>
              <a:t>Didaktický postup:</a:t>
            </a:r>
            <a:br>
              <a:rPr lang="cs-CZ" b="1" i="1" dirty="0" smtClean="0"/>
            </a:br>
            <a:r>
              <a:rPr lang="cs-CZ" i="1" dirty="0" smtClean="0"/>
              <a:t>2.1. Část </a:t>
            </a:r>
            <a:r>
              <a:rPr lang="cs-CZ" b="1" i="1" dirty="0" smtClean="0"/>
              <a:t>„Láska“</a:t>
            </a:r>
            <a:r>
              <a:rPr lang="cs-CZ" i="1" dirty="0" smtClean="0"/>
              <a:t> (cca 20 minut / aktivita 10 minut)</a:t>
            </a:r>
            <a:br>
              <a:rPr lang="cs-CZ" i="1" dirty="0" smtClean="0"/>
            </a:br>
            <a:r>
              <a:rPr lang="cs-CZ" i="1" dirty="0" smtClean="0"/>
              <a:t>2.2. Část </a:t>
            </a:r>
            <a:r>
              <a:rPr lang="cs-CZ" b="1" i="1" dirty="0" smtClean="0"/>
              <a:t>„Miss Hodnota“ </a:t>
            </a:r>
            <a:r>
              <a:rPr lang="cs-CZ" i="1" dirty="0" smtClean="0"/>
              <a:t>(cca 20 minut / aktivita 10 minut)</a:t>
            </a:r>
            <a:br>
              <a:rPr lang="cs-CZ" i="1" dirty="0" smtClean="0"/>
            </a:br>
            <a:r>
              <a:rPr lang="cs-CZ" i="1" dirty="0" smtClean="0"/>
              <a:t>2.3. Závěr hodiny a programu (cca 5 minut)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03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[online]. [cit. 2015-11-12]. Dostupné z: http://www2.holocaust.cz/cz/history/events/brundibar</a:t>
            </a:r>
            <a:endParaRPr lang="cs-CZ" dirty="0" smtClean="0"/>
          </a:p>
          <a:p>
            <a:r>
              <a:rPr lang="cs-CZ" dirty="0" smtClean="0"/>
              <a:t>https://commons.wikimedia.org/wiki/File:Terezin_CZ_Memorial_Cemetery_01.JPG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56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Učitel oznámí program 2. vyučovací</a:t>
            </a:r>
            <a:r>
              <a:rPr lang="cs-CZ" sz="1200" b="1" baseline="0" dirty="0" smtClean="0"/>
              <a:t> hodiny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 smtClean="0"/>
              <a:t>Didaktický postup:</a:t>
            </a:r>
            <a:br>
              <a:rPr lang="cs-CZ" b="1" i="1" dirty="0" smtClean="0"/>
            </a:br>
            <a:r>
              <a:rPr lang="cs-CZ" i="1" dirty="0" smtClean="0"/>
              <a:t>2.1. Část </a:t>
            </a:r>
            <a:r>
              <a:rPr lang="cs-CZ" b="1" i="1" dirty="0" smtClean="0"/>
              <a:t>„Láska“</a:t>
            </a:r>
            <a:r>
              <a:rPr lang="cs-CZ" i="1" dirty="0" smtClean="0"/>
              <a:t> (cca 20 minut / aktivita 10 minut)</a:t>
            </a:r>
            <a:br>
              <a:rPr lang="cs-CZ" i="1" dirty="0" smtClean="0"/>
            </a:br>
            <a:r>
              <a:rPr lang="cs-CZ" i="1" dirty="0" smtClean="0"/>
              <a:t>2.2. Část </a:t>
            </a:r>
            <a:r>
              <a:rPr lang="cs-CZ" b="1" i="1" dirty="0" smtClean="0"/>
              <a:t>„Miss Hodnota“ </a:t>
            </a:r>
            <a:r>
              <a:rPr lang="cs-CZ" i="1" dirty="0" smtClean="0"/>
              <a:t>(cca 20 minut / aktivita 10 minut)</a:t>
            </a:r>
            <a:br>
              <a:rPr lang="cs-CZ" i="1" dirty="0" smtClean="0"/>
            </a:br>
            <a:r>
              <a:rPr lang="cs-CZ" i="1" dirty="0" smtClean="0"/>
              <a:t>2.3. Závěr hodiny a programu (cca 5 minut)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912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87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potichu sám</a:t>
            </a:r>
            <a:r>
              <a:rPr lang="cs-CZ" baseline="0" dirty="0" smtClean="0"/>
              <a:t> z PPT – vstupuje do scény komiksu.</a:t>
            </a:r>
            <a:br>
              <a:rPr lang="cs-CZ" baseline="0" dirty="0" smtClean="0"/>
            </a:br>
            <a:r>
              <a:rPr lang="cs-CZ" sz="12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Heslo „Pravda vítězí“ pak přijal první československý prezident Masaryk jako heslo prezidentské standarty, která vlaje nad Pražským hradem.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2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prstClr val="white"/>
                </a:solidFill>
              </a:rPr>
              <a:t>Nacisté uvěřili tvrzení, že německá rasa je nadřazená a Židé jsou „podlidi“.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prstClr val="white"/>
                </a:solidFill>
              </a:rPr>
              <a:t>Pro Husa byla pravda zosobněná v Ježíši. Pro pravdu ochotně zemřel, miloval ji víc než vlastní život.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59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https://www.flickr.com/photos/libormichalek/9568962362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200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Učitel oznámí program 2. vyučovací</a:t>
            </a:r>
            <a:r>
              <a:rPr lang="cs-CZ" sz="1200" b="1" baseline="0" dirty="0" smtClean="0"/>
              <a:t> hodiny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 smtClean="0"/>
              <a:t>Didaktický postup:</a:t>
            </a:r>
            <a:br>
              <a:rPr lang="cs-CZ" b="1" i="1" dirty="0" smtClean="0"/>
            </a:br>
            <a:r>
              <a:rPr lang="cs-CZ" i="1" dirty="0" smtClean="0"/>
              <a:t>2.1. Část </a:t>
            </a:r>
            <a:r>
              <a:rPr lang="cs-CZ" b="1" i="1" dirty="0" smtClean="0"/>
              <a:t>„Láska“</a:t>
            </a:r>
            <a:r>
              <a:rPr lang="cs-CZ" i="1" dirty="0" smtClean="0"/>
              <a:t> (cca 20 minut / aktivita 10 minut)</a:t>
            </a:r>
            <a:br>
              <a:rPr lang="cs-CZ" i="1" dirty="0" smtClean="0"/>
            </a:br>
            <a:r>
              <a:rPr lang="cs-CZ" i="1" dirty="0" smtClean="0"/>
              <a:t>2.2. Část </a:t>
            </a:r>
            <a:r>
              <a:rPr lang="cs-CZ" b="1" i="1" dirty="0" smtClean="0"/>
              <a:t>„Miss Hodnota“ </a:t>
            </a:r>
            <a:r>
              <a:rPr lang="cs-CZ" i="1" dirty="0" smtClean="0"/>
              <a:t>(cca 20 minut / aktivita 10 minut)</a:t>
            </a:r>
            <a:br>
              <a:rPr lang="cs-CZ" i="1" dirty="0" smtClean="0"/>
            </a:br>
            <a:r>
              <a:rPr lang="cs-CZ" i="1" dirty="0" smtClean="0"/>
              <a:t>2.3. Závěr hodiny a programu (cca 5 minut)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864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2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potichu sám</a:t>
            </a:r>
            <a:r>
              <a:rPr lang="cs-CZ" baseline="0" dirty="0" smtClean="0"/>
              <a:t> z PPT – vstupuje do scény komiksu.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95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Open Sans Condensed Light" pitchFamily="34" charset="0"/>
                <a:cs typeface="Open Sans Condensed Light" pitchFamily="34" charset="0"/>
              </a:rPr>
              <a:t>Hus nebyl proti sexu (sám jako kněz žil v celibátu).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8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126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Crissy</a:t>
            </a:r>
            <a:r>
              <a:rPr lang="cs-CZ" dirty="0" smtClean="0"/>
              <a:t> Moran“ od Net227, </a:t>
            </a:r>
            <a:r>
              <a:rPr lang="cs-CZ" dirty="0" err="1" smtClean="0"/>
              <a:t>Inc</a:t>
            </a:r>
            <a:r>
              <a:rPr lang="cs-CZ" dirty="0" smtClean="0"/>
              <a:t> – </a:t>
            </a:r>
            <a:r>
              <a:rPr lang="cs-CZ" dirty="0" err="1" smtClean="0"/>
              <a:t>Wikipedia:Contact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/</a:t>
            </a:r>
            <a:r>
              <a:rPr lang="cs-CZ" dirty="0" err="1" smtClean="0"/>
              <a:t>Photo</a:t>
            </a:r>
            <a:r>
              <a:rPr lang="cs-CZ" dirty="0" smtClean="0"/>
              <a:t> </a:t>
            </a:r>
            <a:r>
              <a:rPr lang="cs-CZ" dirty="0" err="1" smtClean="0"/>
              <a:t>submission</a:t>
            </a:r>
            <a:r>
              <a:rPr lang="cs-CZ" dirty="0" smtClean="0"/>
              <a:t>. Licencováno pod CC BY-SA 3.0 via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- https://commons.wikimedia.org/wiki/File:Crissy_Moran.jpg#/media/File:Crissy_Moran.jpg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80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Učitel oznámí program 2. vyučovací</a:t>
            </a:r>
            <a:r>
              <a:rPr lang="cs-CZ" sz="1200" b="1" baseline="0" dirty="0" smtClean="0"/>
              <a:t> hodiny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 smtClean="0"/>
              <a:t>Didaktický postup:</a:t>
            </a:r>
            <a:br>
              <a:rPr lang="cs-CZ" b="1" i="1" dirty="0" smtClean="0"/>
            </a:br>
            <a:r>
              <a:rPr lang="cs-CZ" i="1" dirty="0" smtClean="0"/>
              <a:t>2.1. Část </a:t>
            </a:r>
            <a:r>
              <a:rPr lang="cs-CZ" b="1" i="1" dirty="0" smtClean="0"/>
              <a:t>„Láska“</a:t>
            </a:r>
            <a:r>
              <a:rPr lang="cs-CZ" i="1" dirty="0" smtClean="0"/>
              <a:t> (cca 20 minut / aktivita 10 minut)</a:t>
            </a:r>
            <a:br>
              <a:rPr lang="cs-CZ" i="1" dirty="0" smtClean="0"/>
            </a:br>
            <a:r>
              <a:rPr lang="cs-CZ" i="1" dirty="0" smtClean="0"/>
              <a:t>2.2. Část </a:t>
            </a:r>
            <a:r>
              <a:rPr lang="cs-CZ" b="1" i="1" dirty="0" smtClean="0"/>
              <a:t>„Miss Hodnota“ </a:t>
            </a:r>
            <a:r>
              <a:rPr lang="cs-CZ" i="1" dirty="0" smtClean="0"/>
              <a:t>(cca 20 minut / aktivita 10 minut)</a:t>
            </a:r>
            <a:br>
              <a:rPr lang="cs-CZ" i="1" dirty="0" smtClean="0"/>
            </a:br>
            <a:r>
              <a:rPr lang="cs-CZ" i="1" dirty="0" smtClean="0"/>
              <a:t>2.3. Závěr hodiny a programu (cca 5 minut)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581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45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04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potichu sám</a:t>
            </a:r>
            <a:r>
              <a:rPr lang="cs-CZ" baseline="0" dirty="0" smtClean="0"/>
              <a:t> z PPT – vstupuje do scény komiksu.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46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64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716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Open Sans Condensed Light" pitchFamily="34" charset="0"/>
                <a:cs typeface="Open Sans Condensed Light" pitchFamily="34" charset="0"/>
              </a:rPr>
              <a:t>Mohu být svobodný od strachu z lidí, snahy zalíbit se za každou cenu, od systému, který všem vnucuje, aby byli stejní, stejně mysleli a stejně se chovali.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155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https://commons.wikimedia.org/wiki/File:Milada_Hor%C3%A1kov%C3%A1_-_barva.jpg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47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03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potichu sám</a:t>
            </a:r>
            <a:r>
              <a:rPr lang="cs-CZ" baseline="0" dirty="0" smtClean="0"/>
              <a:t> z PPT – vstupuje do scény komiksu.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3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01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91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Jsme-li nemocní, léčíme se a věříme, že léčba bude úspěšná.</a:t>
            </a:r>
            <a:endParaRPr lang="cs-CZ" sz="12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2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Když nezištně pomáháme druhým, věříme, že budeme odměněni radostí lidí, kterým sloužíme.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2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30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eskatelevize.cz/porady/1186000189-13-komnata/210562210800011-13-komnata-roberta-chudeho/" TargetMode="External"/><Relationship Id="rId4" Type="http://schemas.openxmlformats.org/officeDocument/2006/relationships/hyperlink" Target="http://www2.holocaust.cz/cz/history/events/brundiba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porady/1186000189-13-komnata/210562210800011-13-komnata-roberta-chudeh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rnojeloz.sk/pribeh_byvalej_pornohviezdy_crissy_moran.htm" TargetMode="External"/><Relationship Id="rId5" Type="http://schemas.openxmlformats.org/officeDocument/2006/relationships/hyperlink" Target="https://www.youtube.com/watch?v=AqRjvpwsvZk" TargetMode="External"/><Relationship Id="rId4" Type="http://schemas.openxmlformats.org/officeDocument/2006/relationships/hyperlink" Target="http://zpravy.idnes.cz/gross-se-kal-v-televizi-prijal-krista-a-omluvil-se-vsem-jez-zklamal-1d4-/domaci.aspx?c=A140428_090300_domaci_jp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trcr.cz/cs/milada-horakov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15616" y="483518"/>
            <a:ext cx="734481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4. soubor „Hus, jak ho neznáte“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cs-CZ" altLang="cs-CZ" sz="1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OBSAH: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cs-CZ" altLang="cs-CZ" sz="1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3" action="ppaction://hlinksldjump"/>
              </a:rPr>
              <a:t>1) Víra</a:t>
            </a:r>
            <a:endParaRPr lang="cs-CZ" altLang="cs-CZ" sz="4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4" action="ppaction://hlinksldjump"/>
              </a:rPr>
              <a:t>2) Pravda</a:t>
            </a:r>
            <a:endParaRPr lang="cs-CZ" altLang="cs-CZ" sz="4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5" action="ppaction://hlinksldjump"/>
              </a:rPr>
              <a:t>3) Čistota duše</a:t>
            </a:r>
            <a:endParaRPr lang="cs-CZ" altLang="cs-CZ" sz="4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6" action="ppaction://hlinksldjump"/>
              </a:rPr>
              <a:t>4) Svoboda</a:t>
            </a:r>
            <a:endParaRPr lang="cs-CZ" altLang="cs-CZ" sz="4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ír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27" y="377451"/>
            <a:ext cx="9070347" cy="435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3568" y="81161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Víra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Je základem lidské činnosti.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Kdo </a:t>
            </a:r>
            <a:r>
              <a:rPr lang="cs-CZ" sz="2800" dirty="0">
                <a:solidFill>
                  <a:schemeClr val="bg1"/>
                </a:solidFill>
                <a:ea typeface="Times New Roman" panose="02020603050405020304" pitchFamily="18" charset="0"/>
              </a:rPr>
              <a:t>ničemu nevěří, nic nedělá a je, jako by nebyl.</a:t>
            </a:r>
            <a:endParaRPr lang="cs-CZ" sz="28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bg1"/>
                </a:solidFill>
                <a:ea typeface="Times New Roman" panose="02020603050405020304" pitchFamily="18" charset="0"/>
              </a:rPr>
              <a:t>Učíme </a:t>
            </a:r>
            <a:r>
              <a:rPr lang="cs-CZ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se s</a:t>
            </a:r>
            <a:r>
              <a:rPr lang="cs-CZ" sz="2800" dirty="0">
                <a:solidFill>
                  <a:schemeClr val="bg1"/>
                </a:solidFill>
                <a:ea typeface="Times New Roman" panose="02020603050405020304" pitchFamily="18" charset="0"/>
              </a:rPr>
              <a:t> vírou, že </a:t>
            </a:r>
            <a:r>
              <a:rPr lang="cs-CZ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najdeme </a:t>
            </a:r>
            <a:r>
              <a:rPr lang="cs-CZ" sz="2800" dirty="0">
                <a:solidFill>
                  <a:schemeClr val="bg1"/>
                </a:solidFill>
                <a:ea typeface="Times New Roman" panose="02020603050405020304" pitchFamily="18" charset="0"/>
              </a:rPr>
              <a:t>práci, </a:t>
            </a:r>
            <a:r>
              <a:rPr lang="cs-CZ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pracujeme a věříme, že z ní budeme </a:t>
            </a:r>
            <a:r>
              <a:rPr lang="cs-CZ" sz="2800" dirty="0">
                <a:solidFill>
                  <a:schemeClr val="bg1"/>
                </a:solidFill>
                <a:ea typeface="Times New Roman" panose="02020603050405020304" pitchFamily="18" charset="0"/>
              </a:rPr>
              <a:t>mít obživu.</a:t>
            </a:r>
            <a:endParaRPr lang="cs-CZ" sz="28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Při sportu věříme</a:t>
            </a:r>
            <a:r>
              <a:rPr lang="cs-CZ" sz="2800" dirty="0">
                <a:solidFill>
                  <a:schemeClr val="bg1"/>
                </a:solidFill>
                <a:ea typeface="Times New Roman" panose="02020603050405020304" pitchFamily="18" charset="0"/>
              </a:rPr>
              <a:t>, že z toho má naše tělo </a:t>
            </a:r>
            <a:r>
              <a:rPr lang="cs-CZ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užitek.</a:t>
            </a:r>
            <a:endParaRPr lang="cs-CZ" sz="28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Hus </a:t>
            </a:r>
            <a:r>
              <a:rPr lang="cs-CZ" sz="2800" dirty="0">
                <a:solidFill>
                  <a:schemeClr val="bg1"/>
                </a:solidFill>
                <a:ea typeface="Times New Roman" panose="02020603050405020304" pitchFamily="18" charset="0"/>
              </a:rPr>
              <a:t>věřil, že s věrností Bohu bude žít věčný život</a:t>
            </a:r>
            <a:r>
              <a:rPr lang="cs-CZ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  <a:endParaRPr lang="cs-CZ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2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844004"/>
            <a:ext cx="8064896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</a:t>
            </a:r>
            <a:r>
              <a:rPr lang="cs-CZ" sz="24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zveřejněna.</a:t>
            </a:r>
            <a:endParaRPr lang="cs-CZ" sz="24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2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V co, komu nebo čemu věříš?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Ve které situaci jsi zpětně poznal, že ses mýlil v tom, </a:t>
            </a:r>
            <a:br>
              <a:rPr lang="cs-CZ" sz="2400" b="1" dirty="0" smtClean="0">
                <a:solidFill>
                  <a:prstClr val="white"/>
                </a:solidFill>
                <a:latin typeface="+mn-lt"/>
              </a:rPr>
            </a:b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komu nebo čemu jsi věřil?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Kdo věří tobě? Co může tuto víru posílit/ohrozit?</a:t>
            </a:r>
            <a:endParaRPr lang="cs-CZ" altLang="cs-CZ" sz="2250" b="1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55528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79750" y="771996"/>
            <a:ext cx="7512730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+mn-lt"/>
              </a:rPr>
              <a:t>Otázky pro skupinu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cs-CZ" altLang="cs-CZ" sz="1200" b="1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400" dirty="0" smtClean="0">
                <a:solidFill>
                  <a:prstClr val="white"/>
                </a:solidFill>
                <a:latin typeface="+mn-lt"/>
              </a:rPr>
              <a:t>Skupina </a:t>
            </a:r>
            <a:r>
              <a:rPr lang="cs-CZ" sz="2400" dirty="0">
                <a:solidFill>
                  <a:prstClr val="white"/>
                </a:solidFill>
                <a:latin typeface="+mn-lt"/>
              </a:rPr>
              <a:t>si vybere </a:t>
            </a:r>
            <a:r>
              <a:rPr lang="cs-CZ" sz="2400" dirty="0" smtClean="0">
                <a:solidFill>
                  <a:prstClr val="white"/>
                </a:solidFill>
                <a:latin typeface="+mn-lt"/>
              </a:rPr>
              <a:t>otázku a zapíše odpověď.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 smtClean="0">
              <a:solidFill>
                <a:prstClr val="white"/>
              </a:solidFill>
              <a:latin typeface="+mn-lt"/>
            </a:endParaRPr>
          </a:p>
          <a:p>
            <a:pPr marL="971550" lvl="1" indent="-514350">
              <a:lnSpc>
                <a:spcPct val="100000"/>
              </a:lnSpc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Proč je podle tebe důležité, aby člověk věřil,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k čemu je víra dobrá?</a:t>
            </a: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Byl Hus naivní, když věřil, že přesvědčí koncil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o pravdě, kterou hlásal?</a:t>
            </a: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3)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Jak mohla víra způsobit, že se Hus nebál smrti?</a:t>
            </a: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8597" y="2715766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ZSVí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491880" y="1635646"/>
            <a:ext cx="53285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/>
              <a:t>Ve víře, že přežijí válku, jim pomáhala divadelní hra Brundibár, která končí porážkou padoucha Brundibára.</a:t>
            </a:r>
          </a:p>
          <a:p>
            <a:r>
              <a:rPr lang="cs-CZ" sz="2600" b="1" dirty="0" smtClean="0"/>
              <a:t>Poselstvím hry byli povzbuzeni, aby se nevzdali, protože nakonec zvítězí právo. Věřili</a:t>
            </a:r>
            <a:r>
              <a:rPr lang="cs-CZ" sz="2600" b="1" dirty="0"/>
              <a:t>, že Hitler bude poražen.</a:t>
            </a:r>
            <a:endParaRPr lang="cs-CZ" sz="2600" b="1" dirty="0" smtClean="0"/>
          </a:p>
          <a:p>
            <a:endParaRPr lang="cs-CZ" sz="1400" b="1" dirty="0" smtClean="0"/>
          </a:p>
          <a:p>
            <a:r>
              <a:rPr lang="cs-CZ" sz="1200" dirty="0" smtClean="0">
                <a:hlinkClick r:id="rId4"/>
              </a:rPr>
              <a:t>http://www2.holocaust.cz/</a:t>
            </a:r>
            <a:r>
              <a:rPr lang="cs-CZ" sz="1200" dirty="0" err="1" smtClean="0">
                <a:hlinkClick r:id="rId4"/>
              </a:rPr>
              <a:t>cz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history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events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brundibar</a:t>
            </a:r>
            <a:endParaRPr lang="cs-CZ" sz="1200" dirty="0" smtClean="0"/>
          </a:p>
          <a:p>
            <a:endParaRPr lang="cs-CZ" sz="2200" b="1" u="sng" dirty="0" smtClean="0">
              <a:solidFill>
                <a:schemeClr val="bg1"/>
              </a:solidFill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51520" y="1708100"/>
            <a:ext cx="8232810" cy="26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2) Pravda</a:t>
            </a:r>
            <a:endParaRPr lang="cs-CZ" altLang="cs-CZ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757010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prstClr val="white"/>
                </a:solidFill>
              </a:rPr>
              <a:t>Nejmilejší</a:t>
            </a:r>
            <a:r>
              <a:rPr lang="cs-CZ" sz="3200" b="1" i="1" dirty="0">
                <a:solidFill>
                  <a:prstClr val="white"/>
                </a:solidFill>
              </a:rPr>
              <a:t>, žijte podle poznané pravdy</a:t>
            </a:r>
            <a:r>
              <a:rPr lang="cs-CZ" sz="3200" b="1" i="1" dirty="0" smtClean="0">
                <a:solidFill>
                  <a:prstClr val="white"/>
                </a:solidFill>
              </a:rPr>
              <a:t>,</a:t>
            </a:r>
          </a:p>
          <a:p>
            <a:r>
              <a:rPr lang="cs-CZ" sz="3200" b="1" i="1" dirty="0" smtClean="0">
                <a:solidFill>
                  <a:prstClr val="white"/>
                </a:solidFill>
              </a:rPr>
              <a:t>která </a:t>
            </a:r>
            <a:r>
              <a:rPr lang="cs-CZ" sz="3200" b="1" i="1" dirty="0">
                <a:solidFill>
                  <a:prstClr val="white"/>
                </a:solidFill>
              </a:rPr>
              <a:t>vítězí nade vším a mocná je až </a:t>
            </a:r>
            <a:r>
              <a:rPr lang="cs-CZ" sz="3200" b="1" i="1" dirty="0" smtClean="0">
                <a:solidFill>
                  <a:prstClr val="white"/>
                </a:solidFill>
              </a:rPr>
              <a:t>navěky.</a:t>
            </a:r>
            <a:r>
              <a:rPr lang="cs-CZ" sz="2800" dirty="0" smtClean="0">
                <a:solidFill>
                  <a:prstClr val="white"/>
                </a:solidFill>
              </a:rPr>
              <a:t> </a:t>
            </a:r>
          </a:p>
          <a:p>
            <a:r>
              <a:rPr lang="cs-CZ" sz="1400" dirty="0" smtClean="0">
                <a:solidFill>
                  <a:prstClr val="white"/>
                </a:solidFill>
              </a:rPr>
              <a:t>(</a:t>
            </a:r>
            <a:r>
              <a:rPr lang="cs-CZ" sz="1400" dirty="0">
                <a:solidFill>
                  <a:prstClr val="white"/>
                </a:solidFill>
              </a:rPr>
              <a:t>HUS, Jan. </a:t>
            </a:r>
            <a:r>
              <a:rPr lang="cs-CZ" sz="1400" i="1" dirty="0">
                <a:solidFill>
                  <a:prstClr val="white"/>
                </a:solidFill>
              </a:rPr>
              <a:t>Výklad víry</a:t>
            </a:r>
            <a:r>
              <a:rPr lang="cs-CZ" sz="1400" dirty="0">
                <a:solidFill>
                  <a:prstClr val="white"/>
                </a:solidFill>
              </a:rPr>
              <a:t>, kap. 32. In Opera Omnia. 1. vyd., sv. I</a:t>
            </a:r>
            <a:r>
              <a:rPr lang="cs-CZ" sz="1400" dirty="0" smtClean="0">
                <a:solidFill>
                  <a:prstClr val="white"/>
                </a:solidFill>
              </a:rPr>
              <a:t>. Praha</a:t>
            </a:r>
            <a:r>
              <a:rPr lang="cs-CZ" sz="1400" dirty="0" smtClean="0">
                <a:solidFill>
                  <a:prstClr val="white"/>
                </a:solidFill>
              </a:rPr>
              <a:t>: </a:t>
            </a:r>
            <a:r>
              <a:rPr lang="cs-CZ" sz="1400" dirty="0">
                <a:solidFill>
                  <a:prstClr val="white"/>
                </a:solidFill>
              </a:rPr>
              <a:t>Academia, 1975. </a:t>
            </a:r>
            <a:r>
              <a:rPr lang="cs-CZ" sz="1400" dirty="0" smtClean="0">
                <a:solidFill>
                  <a:prstClr val="white"/>
                </a:solidFill>
              </a:rPr>
              <a:t>s. 69</a:t>
            </a:r>
            <a:r>
              <a:rPr lang="cs-CZ" sz="1400" dirty="0" smtClean="0">
                <a:solidFill>
                  <a:prstClr val="white"/>
                </a:solidFill>
              </a:rPr>
              <a:t>)</a:t>
            </a:r>
            <a:endParaRPr lang="cs-CZ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770964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Papež vyhlásil nad Prahou interdikt, tj. zákaz vykonávání náboženských obřadů (mše, svatby, pohřby…) ve městě.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Lidé pohřbívali mrtvé sami na polích, hrozilo šíření nemocí.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Interdikt měl platit, dokud bude v Praze kacíř Hus.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na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přání krále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Prahu opouští a loučí se povzbuzením: „Pravda vítězí.“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0070" y="699543"/>
            <a:ext cx="205999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avd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13" y="382409"/>
            <a:ext cx="9021375" cy="437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3302" y="1858765"/>
            <a:ext cx="8027130" cy="179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1) Víra</a:t>
            </a:r>
          </a:p>
        </p:txBody>
      </p:sp>
    </p:spTree>
    <p:extLst>
      <p:ext uri="{BB962C8B-B14F-4D97-AF65-F5344CB8AC3E}">
        <p14:creationId xmlns:p14="http://schemas.microsoft.com/office/powerpoint/2010/main" val="30769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avd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48" y="369501"/>
            <a:ext cx="9054104" cy="436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avd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3" name="Obrázek 2" descr="pravd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75" y="388819"/>
            <a:ext cx="9047251" cy="436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avd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22" y="345193"/>
            <a:ext cx="9005156" cy="438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avd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8" y="369619"/>
            <a:ext cx="9054344" cy="4362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avd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9" y="377353"/>
            <a:ext cx="9001183" cy="438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964922"/>
            <a:ext cx="7056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Pravda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Život </a:t>
            </a:r>
            <a:r>
              <a:rPr lang="cs-CZ" sz="2400" dirty="0">
                <a:solidFill>
                  <a:prstClr val="white"/>
                </a:solidFill>
              </a:rPr>
              <a:t>v pravdě je soulad </a:t>
            </a:r>
            <a:r>
              <a:rPr lang="cs-CZ" sz="2400" dirty="0" smtClean="0">
                <a:solidFill>
                  <a:prstClr val="white"/>
                </a:solidFill>
              </a:rPr>
              <a:t>slov, skutků a skutečnosti.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Opakem pravdy je </a:t>
            </a:r>
            <a:r>
              <a:rPr lang="cs-CZ" sz="2400" dirty="0">
                <a:solidFill>
                  <a:prstClr val="white"/>
                </a:solidFill>
              </a:rPr>
              <a:t>lež a přetvářka.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Jde </a:t>
            </a:r>
            <a:r>
              <a:rPr lang="cs-CZ" sz="2400" dirty="0">
                <a:solidFill>
                  <a:prstClr val="white"/>
                </a:solidFill>
              </a:rPr>
              <a:t>o to podle </a:t>
            </a:r>
            <a:r>
              <a:rPr lang="cs-CZ" sz="2400" dirty="0" smtClean="0">
                <a:solidFill>
                  <a:prstClr val="white"/>
                </a:solidFill>
              </a:rPr>
              <a:t>poznání pravdy žít. Nestačí např</a:t>
            </a:r>
            <a:r>
              <a:rPr lang="cs-CZ" sz="2400" dirty="0">
                <a:solidFill>
                  <a:prstClr val="white"/>
                </a:solidFill>
              </a:rPr>
              <a:t>. </a:t>
            </a:r>
            <a:r>
              <a:rPr lang="cs-CZ" sz="2400" dirty="0" smtClean="0">
                <a:solidFill>
                  <a:prstClr val="white"/>
                </a:solidFill>
              </a:rPr>
              <a:t>vědět</a:t>
            </a:r>
            <a:r>
              <a:rPr lang="cs-CZ" sz="2400" dirty="0">
                <a:solidFill>
                  <a:prstClr val="white"/>
                </a:solidFill>
              </a:rPr>
              <a:t>, že podvádět se </a:t>
            </a:r>
            <a:r>
              <a:rPr lang="cs-CZ" sz="2400" dirty="0" smtClean="0">
                <a:solidFill>
                  <a:prstClr val="white"/>
                </a:solidFill>
              </a:rPr>
              <a:t>nemá</a:t>
            </a:r>
            <a:r>
              <a:rPr lang="cs-CZ" sz="2400" dirty="0">
                <a:solidFill>
                  <a:prstClr val="white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</a:rPr>
              <a:t>Ukázalo se, že pravdu měl Hus, ne koncil.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Pravda </a:t>
            </a:r>
            <a:r>
              <a:rPr lang="cs-CZ" sz="2400" dirty="0">
                <a:solidFill>
                  <a:prstClr val="white"/>
                </a:solidFill>
              </a:rPr>
              <a:t>může být na čas poražena, </a:t>
            </a:r>
            <a:r>
              <a:rPr lang="cs-CZ" sz="2400" dirty="0" smtClean="0">
                <a:solidFill>
                  <a:prstClr val="white"/>
                </a:solidFill>
              </a:rPr>
              <a:t>ale nakonec </a:t>
            </a:r>
            <a:r>
              <a:rPr lang="cs-CZ" sz="2400" dirty="0">
                <a:solidFill>
                  <a:prstClr val="white"/>
                </a:solidFill>
              </a:rPr>
              <a:t>vítězí</a:t>
            </a:r>
            <a:r>
              <a:rPr lang="cs-CZ" sz="2400" dirty="0" smtClean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2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809378"/>
            <a:ext cx="8064896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24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Kdy ve tvém životě pravda prohrála a jaké byly důsledky?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Ve které situaci </a:t>
            </a:r>
            <a:r>
              <a:rPr lang="cs-CZ" sz="2400" b="1" dirty="0">
                <a:solidFill>
                  <a:prstClr val="white"/>
                </a:solidFill>
              </a:rPr>
              <a:t>pravda 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ve tvém životě vyhrála?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Ve kterých případech se ti vyplatilo, že ses pravdy zastal?</a:t>
            </a:r>
            <a:endParaRPr lang="cs-CZ" altLang="cs-CZ" sz="2250" b="1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5486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771550"/>
            <a:ext cx="8064896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</a:t>
            </a: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pro skupinu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</a:t>
            </a: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si vybere otázku a zapíše </a:t>
            </a:r>
            <a:r>
              <a:rPr lang="cs-CZ" sz="24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odpověď.</a:t>
            </a:r>
            <a:endParaRPr lang="cs-CZ" sz="2400" dirty="0" smtClean="0">
              <a:solidFill>
                <a:prstClr val="white"/>
              </a:solidFill>
              <a:latin typeface="+mn-lt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 smtClean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Má každý svou pravdu, nebo platí obecná pravda?</a:t>
            </a: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Platí Husovo: „Pravda vítězí, ač na čas poražena bývá“? Kdy byla poražena a kdy zvítězila?</a:t>
            </a: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Jaká je souvislost mezi pravdou, opravdovostí 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a poctivostí?</a:t>
            </a: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" name="Zástupný symbol pro obsah 7" descr="kl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2613" y="2715766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ZSPrav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1"/>
            <a:ext cx="9252520" cy="52045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779912" y="1561891"/>
            <a:ext cx="4968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schemeClr val="bg1"/>
                </a:solidFill>
              </a:rPr>
              <a:t>Nahrál si rozhovor s nadřízeným úředníkem, který po něm požadoval korupční jednání. Nahrávku zveřejnil, a byl okamžitě odvolán z funkce. Zdálo, že pravda prohrála. Ale druhý den podal demisi sám ministr. Michálek se stal senátorem a bojuje proti korupci a hájí pravdu.</a:t>
            </a:r>
            <a:endParaRPr lang="cs-CZ" sz="2500" b="1" u="sng" dirty="0" smtClean="0">
              <a:solidFill>
                <a:schemeClr val="bg1"/>
              </a:solidFill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15616" y="163564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prstClr val="white"/>
                </a:solidFill>
              </a:rPr>
              <a:t>Víra </a:t>
            </a:r>
            <a:r>
              <a:rPr lang="cs-CZ" sz="3200" b="1" i="1" dirty="0">
                <a:solidFill>
                  <a:prstClr val="white"/>
                </a:solidFill>
              </a:rPr>
              <a:t>znamená spolehnout se na pravdu</a:t>
            </a:r>
            <a:r>
              <a:rPr lang="cs-CZ" sz="3200" b="1" i="1" dirty="0" smtClean="0">
                <a:solidFill>
                  <a:prstClr val="white"/>
                </a:solidFill>
              </a:rPr>
              <a:t>,</a:t>
            </a:r>
          </a:p>
          <a:p>
            <a:r>
              <a:rPr lang="cs-CZ" sz="3200" b="1" i="1" dirty="0" smtClean="0">
                <a:solidFill>
                  <a:prstClr val="white"/>
                </a:solidFill>
              </a:rPr>
              <a:t>pro </a:t>
            </a:r>
            <a:r>
              <a:rPr lang="cs-CZ" sz="3200" b="1" i="1" dirty="0">
                <a:solidFill>
                  <a:prstClr val="white"/>
                </a:solidFill>
              </a:rPr>
              <a:t>kterou nemáš viditelný </a:t>
            </a:r>
            <a:r>
              <a:rPr lang="cs-CZ" sz="3200" b="1" i="1" dirty="0" smtClean="0">
                <a:solidFill>
                  <a:prstClr val="white"/>
                </a:solidFill>
              </a:rPr>
              <a:t>důkaz.</a:t>
            </a:r>
          </a:p>
          <a:p>
            <a:r>
              <a:rPr lang="cs-CZ" sz="1400" dirty="0" smtClean="0">
                <a:solidFill>
                  <a:prstClr val="white"/>
                </a:solidFill>
              </a:rPr>
              <a:t>(</a:t>
            </a:r>
            <a:r>
              <a:rPr lang="cs-CZ" sz="1400" dirty="0">
                <a:solidFill>
                  <a:prstClr val="white"/>
                </a:solidFill>
              </a:rPr>
              <a:t>HUS, Jan. </a:t>
            </a:r>
            <a:r>
              <a:rPr lang="cs-CZ" sz="1400" i="1" dirty="0">
                <a:solidFill>
                  <a:prstClr val="white"/>
                </a:solidFill>
              </a:rPr>
              <a:t>Výklad víry</a:t>
            </a:r>
            <a:r>
              <a:rPr lang="cs-CZ" sz="1400" dirty="0">
                <a:solidFill>
                  <a:prstClr val="white"/>
                </a:solidFill>
              </a:rPr>
              <a:t>, kap. 32. In Opera Omnia. 1. vyd., sv. I. </a:t>
            </a:r>
            <a:r>
              <a:rPr lang="cs-CZ" sz="1400" dirty="0" smtClean="0">
                <a:solidFill>
                  <a:prstClr val="white"/>
                </a:solidFill>
              </a:rPr>
              <a:t>Praha: </a:t>
            </a:r>
            <a:r>
              <a:rPr lang="cs-CZ" sz="1400" dirty="0">
                <a:solidFill>
                  <a:prstClr val="white"/>
                </a:solidFill>
              </a:rPr>
              <a:t>Academia, 1975. </a:t>
            </a:r>
            <a:r>
              <a:rPr lang="cs-CZ" sz="1400" dirty="0" smtClean="0">
                <a:solidFill>
                  <a:prstClr val="white"/>
                </a:solidFill>
              </a:rPr>
              <a:t>s. 65)</a:t>
            </a:r>
            <a:endParaRPr lang="cs-CZ" sz="2000" dirty="0" smtClean="0">
              <a:solidFill>
                <a:prstClr val="white"/>
              </a:solidFill>
            </a:endParaRPr>
          </a:p>
          <a:p>
            <a:endParaRPr lang="cs-CZ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7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43646" y="699988"/>
            <a:ext cx="8232810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cs-CZ" altLang="cs-CZ" sz="72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7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3) Čistota duše</a:t>
            </a:r>
            <a:endParaRPr lang="cs-CZ" altLang="cs-CZ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36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cs-CZ" altLang="cs-CZ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2059563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>
                <a:solidFill>
                  <a:prstClr val="white"/>
                </a:solidFill>
              </a:rPr>
              <a:t>V</a:t>
            </a:r>
            <a:r>
              <a:rPr lang="cs-CZ" sz="3200" b="1" i="1" dirty="0" smtClean="0">
                <a:solidFill>
                  <a:prstClr val="white"/>
                </a:solidFill>
              </a:rPr>
              <a:t>až </a:t>
            </a:r>
            <a:r>
              <a:rPr lang="cs-CZ" sz="3200" b="1" i="1" dirty="0">
                <a:solidFill>
                  <a:prstClr val="white"/>
                </a:solidFill>
              </a:rPr>
              <a:t>si důstojnosti své duše a udržuj ji v </a:t>
            </a:r>
            <a:r>
              <a:rPr lang="cs-CZ" sz="3200" b="1" i="1" dirty="0" smtClean="0">
                <a:solidFill>
                  <a:prstClr val="white"/>
                </a:solidFill>
              </a:rPr>
              <a:t>čistotě.</a:t>
            </a:r>
          </a:p>
          <a:p>
            <a:r>
              <a:rPr lang="cs-CZ" sz="1400" dirty="0" smtClean="0">
                <a:solidFill>
                  <a:prstClr val="white"/>
                </a:solidFill>
              </a:rPr>
              <a:t>(HUS</a:t>
            </a:r>
            <a:r>
              <a:rPr lang="cs-CZ" sz="1400" dirty="0">
                <a:solidFill>
                  <a:prstClr val="white"/>
                </a:solidFill>
              </a:rPr>
              <a:t>, Jan. </a:t>
            </a:r>
            <a:r>
              <a:rPr lang="cs-CZ" sz="1400" i="1" dirty="0" smtClean="0">
                <a:solidFill>
                  <a:prstClr val="white"/>
                </a:solidFill>
              </a:rPr>
              <a:t>Dcerka</a:t>
            </a:r>
            <a:r>
              <a:rPr lang="cs-CZ" sz="1400" dirty="0" smtClean="0">
                <a:solidFill>
                  <a:prstClr val="white"/>
                </a:solidFill>
              </a:rPr>
              <a:t>, </a:t>
            </a:r>
            <a:r>
              <a:rPr lang="cs-CZ" sz="1400" dirty="0">
                <a:solidFill>
                  <a:prstClr val="white"/>
                </a:solidFill>
              </a:rPr>
              <a:t>kap. 7. 2. vyd. </a:t>
            </a:r>
            <a:r>
              <a:rPr lang="cs-CZ" sz="1400" dirty="0" smtClean="0">
                <a:solidFill>
                  <a:prstClr val="white"/>
                </a:solidFill>
              </a:rPr>
              <a:t>Praha: </a:t>
            </a:r>
            <a:r>
              <a:rPr lang="cs-CZ" sz="1400" dirty="0">
                <a:solidFill>
                  <a:prstClr val="white"/>
                </a:solidFill>
              </a:rPr>
              <a:t>Kalich, 1995. </a:t>
            </a:r>
            <a:r>
              <a:rPr lang="cs-CZ" sz="1400" dirty="0" smtClean="0">
                <a:solidFill>
                  <a:prstClr val="white"/>
                </a:solidFill>
              </a:rPr>
              <a:t>s. </a:t>
            </a:r>
            <a:r>
              <a:rPr lang="cs-CZ" sz="1400" dirty="0">
                <a:solidFill>
                  <a:prstClr val="white"/>
                </a:solidFill>
              </a:rPr>
              <a:t>54</a:t>
            </a:r>
            <a:r>
              <a:rPr lang="cs-CZ" sz="1400" dirty="0" smtClean="0">
                <a:solidFill>
                  <a:prstClr val="white"/>
                </a:solidFill>
              </a:rPr>
              <a:t>)</a:t>
            </a:r>
            <a:endParaRPr lang="cs-CZ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915566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svými názory ovlivňoval mladou generaci Čechů.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Mladí mu naslouchali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Betlémské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kapli i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na univerzitě.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Na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univerzitě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studenti stáli na jeho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straně.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Dva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tisíce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jich jednou doprovázely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Husa a Jeronýma domů.</a:t>
            </a:r>
            <a:endParaRPr lang="cs-CZ" sz="24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Josef, Pavel a Franta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si vyprávějí, jak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se Husovo učení projevuje v jejich životě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0070" y="843559"/>
            <a:ext cx="205999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či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54" y="386460"/>
            <a:ext cx="9037692" cy="4370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či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0" y="383653"/>
            <a:ext cx="9035141" cy="4376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či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0" y="369475"/>
            <a:ext cx="9035141" cy="440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čis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0" y="366170"/>
            <a:ext cx="9035141" cy="441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čist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56" y="395392"/>
            <a:ext cx="9074089" cy="4352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čis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57" y="393636"/>
            <a:ext cx="9066886" cy="435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730314"/>
            <a:ext cx="7656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Čistota duše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Pohled na čerstvý sníh přináší příjemný pocit čistoty.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Čistota duše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není vidět, ale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člověk touží po čistém nitru neznečištěném nenávistí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, hořkostí, pomluvami, závistí, pýchou a myšlením na „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nečisté“ věci.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ukazoval, jak čistoty duše dosáhnout – nepropadnout nečistému (nevázanému a rozmařilému) způsobu života.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ukazoval hodnotu manželského života a úcty mezi manželi. </a:t>
            </a:r>
            <a:endParaRPr lang="cs-CZ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5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842972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Papež vyhlásil odpustky hříchů za peníze.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Praze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probíhají nesouhlasné odpustkové bouře.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hlásá, že odpuštění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hříchů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není na prodej.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Tři mladíci protestující proti odpustkům jsou popraveni.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Mezi protestujícími je i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mladá 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Judita,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sestra popraveného mladíka Jana.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Rodí se povstání. Konšelé proto zatčené propouští.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879" y="915566"/>
            <a:ext cx="161856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809378"/>
            <a:ext cx="8064896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4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2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>
                <a:solidFill>
                  <a:prstClr val="white"/>
                </a:solidFill>
                <a:latin typeface="+mn-lt"/>
              </a:rPr>
              <a:t>Znečistilo něco tvoji duši? Co to bylo?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>
                <a:solidFill>
                  <a:prstClr val="white"/>
                </a:solidFill>
                <a:latin typeface="+mn-lt"/>
              </a:rPr>
              <a:t>Jak lze dosáhnout </a:t>
            </a:r>
            <a:r>
              <a:rPr lang="cs-CZ" altLang="cs-CZ" sz="2400" b="1" i="1" dirty="0" smtClean="0">
                <a:solidFill>
                  <a:prstClr val="white"/>
                </a:solidFill>
                <a:latin typeface="+mn-lt"/>
              </a:rPr>
              <a:t>čistoty duše</a:t>
            </a:r>
            <a:r>
              <a:rPr lang="cs-CZ" altLang="cs-CZ" sz="2400" b="1" dirty="0" smtClean="0">
                <a:solidFill>
                  <a:prstClr val="white"/>
                </a:solidFill>
                <a:latin typeface="+mn-lt"/>
              </a:rPr>
              <a:t>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 smtClean="0">
                <a:solidFill>
                  <a:prstClr val="white"/>
                </a:solidFill>
                <a:latin typeface="+mn-lt"/>
              </a:rPr>
              <a:t>Může sex přinést lidem pocit lásky a přijetí?</a:t>
            </a:r>
            <a:endParaRPr lang="cs-CZ" altLang="cs-CZ" sz="2250" b="1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5486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63726" y="916012"/>
            <a:ext cx="7800762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skupinu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si vybere otázku a zapíše odpověď.</a:t>
            </a:r>
            <a:endParaRPr lang="cs-CZ" sz="2400" dirty="0" smtClean="0">
              <a:solidFill>
                <a:prstClr val="white"/>
              </a:solidFill>
              <a:latin typeface="+mn-lt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 smtClean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1) 	Co znamená pojem </a:t>
            </a:r>
            <a:r>
              <a:rPr lang="cs-CZ" altLang="cs-CZ" b="1" i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čistota duše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2) 	Je Husovo pojetí sexuality přijatelné v dnešní době?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3) 	Jak pornografie a střídání sexuálních partnerů ničí 	lidskou důstojnost?</a:t>
            </a: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0605" y="2715766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2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ris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39952" y="1563638"/>
            <a:ext cx="48965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Byla </a:t>
            </a:r>
            <a:r>
              <a:rPr lang="cs-CZ" sz="2400" b="1" dirty="0"/>
              <a:t>stydlivým a plachým </a:t>
            </a:r>
            <a:r>
              <a:rPr lang="cs-CZ" sz="2400" b="1" dirty="0" smtClean="0"/>
              <a:t>děvčetem. V dětství byla sexuálně zneužívaná. Stala se z ní pornohvězda.</a:t>
            </a:r>
          </a:p>
          <a:p>
            <a:r>
              <a:rPr lang="cs-CZ" sz="2400" b="1" dirty="0" smtClean="0"/>
              <a:t>Později s natáčením porna skončila. Předává svůj příběh jako </a:t>
            </a:r>
            <a:r>
              <a:rPr lang="cs-CZ" sz="2400" b="1" dirty="0"/>
              <a:t>varování před nebezpečím pornografie.</a:t>
            </a:r>
            <a:endParaRPr lang="cs-CZ" sz="2400" b="1" dirty="0" smtClean="0"/>
          </a:p>
          <a:p>
            <a:endParaRPr lang="cs-CZ" sz="1000" dirty="0" smtClean="0">
              <a:solidFill>
                <a:schemeClr val="bg1"/>
              </a:solidFill>
              <a:hlinkClick r:id="rId4"/>
            </a:endParaRPr>
          </a:p>
          <a:p>
            <a:r>
              <a:rPr lang="cs-CZ" sz="1200" dirty="0" smtClean="0">
                <a:hlinkClick r:id="rId5"/>
              </a:rPr>
              <a:t>https://www.youtube.com/watch?v=AqRjvpwsvZk</a:t>
            </a:r>
            <a:endParaRPr lang="cs-CZ" sz="1200" dirty="0" smtClean="0"/>
          </a:p>
          <a:p>
            <a:r>
              <a:rPr lang="cs-CZ" sz="1200" u="sng" dirty="0" smtClean="0">
                <a:hlinkClick r:id="rId6"/>
              </a:rPr>
              <a:t>http://www.</a:t>
            </a:r>
            <a:r>
              <a:rPr lang="cs-CZ" sz="1200" u="sng" dirty="0" err="1" smtClean="0">
                <a:hlinkClick r:id="rId6"/>
              </a:rPr>
              <a:t>pornojeloz.sk</a:t>
            </a:r>
            <a:r>
              <a:rPr lang="cs-CZ" sz="1200" u="sng" dirty="0" smtClean="0">
                <a:hlinkClick r:id="rId6"/>
              </a:rPr>
              <a:t>/</a:t>
            </a:r>
            <a:r>
              <a:rPr lang="cs-CZ" sz="1200" u="sng" dirty="0" err="1" smtClean="0">
                <a:hlinkClick r:id="rId6"/>
              </a:rPr>
              <a:t>pribeh</a:t>
            </a:r>
            <a:r>
              <a:rPr lang="cs-CZ" sz="1200" u="sng" dirty="0" smtClean="0">
                <a:hlinkClick r:id="rId6"/>
              </a:rPr>
              <a:t>_</a:t>
            </a:r>
            <a:r>
              <a:rPr lang="cs-CZ" sz="1200" u="sng" dirty="0" err="1" smtClean="0">
                <a:hlinkClick r:id="rId6"/>
              </a:rPr>
              <a:t>byvalej</a:t>
            </a:r>
            <a:r>
              <a:rPr lang="cs-CZ" sz="1200" u="sng" dirty="0" smtClean="0">
                <a:hlinkClick r:id="rId6"/>
              </a:rPr>
              <a:t>_</a:t>
            </a:r>
            <a:r>
              <a:rPr lang="cs-CZ" sz="1200" u="sng" dirty="0" err="1" smtClean="0">
                <a:hlinkClick r:id="rId6"/>
              </a:rPr>
              <a:t>pornohviezdy</a:t>
            </a:r>
            <a:r>
              <a:rPr lang="cs-CZ" sz="1200" u="sng" dirty="0" smtClean="0">
                <a:hlinkClick r:id="rId6"/>
              </a:rPr>
              <a:t>_</a:t>
            </a:r>
            <a:r>
              <a:rPr lang="cs-CZ" sz="1200" u="sng" dirty="0" err="1" smtClean="0">
                <a:hlinkClick r:id="rId6"/>
              </a:rPr>
              <a:t>crissy</a:t>
            </a:r>
            <a:r>
              <a:rPr lang="cs-CZ" sz="1200" u="sng" dirty="0" smtClean="0">
                <a:hlinkClick r:id="rId6"/>
              </a:rPr>
              <a:t>_</a:t>
            </a:r>
            <a:r>
              <a:rPr lang="cs-CZ" sz="1200" u="sng" dirty="0" err="1" smtClean="0">
                <a:hlinkClick r:id="rId6"/>
              </a:rPr>
              <a:t>moran.htm</a:t>
            </a:r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43646" y="699542"/>
            <a:ext cx="8232810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cs-CZ" altLang="cs-CZ" sz="72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4) Svoboda</a:t>
            </a:r>
          </a:p>
          <a:p>
            <a:pPr algn="ctr" eaLnBrk="1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36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cs-CZ" altLang="cs-CZ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9612" y="2079308"/>
            <a:ext cx="698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prstClr val="white"/>
                </a:solidFill>
              </a:rPr>
              <a:t>Poznáte pravdu, </a:t>
            </a:r>
            <a:r>
              <a:rPr lang="cs-CZ" sz="3200" b="1" i="1" dirty="0">
                <a:solidFill>
                  <a:prstClr val="white"/>
                </a:solidFill>
              </a:rPr>
              <a:t>a pravda vás </a:t>
            </a:r>
            <a:r>
              <a:rPr lang="cs-CZ" sz="3200" b="1" i="1" dirty="0" smtClean="0">
                <a:solidFill>
                  <a:prstClr val="white"/>
                </a:solidFill>
              </a:rPr>
              <a:t>osvobodí.</a:t>
            </a:r>
          </a:p>
          <a:p>
            <a:r>
              <a:rPr lang="cs-CZ" sz="1400" dirty="0" smtClean="0">
                <a:solidFill>
                  <a:prstClr val="white"/>
                </a:solidFill>
              </a:rPr>
              <a:t>(</a:t>
            </a:r>
            <a:r>
              <a:rPr lang="cs-CZ" sz="1400" dirty="0">
                <a:solidFill>
                  <a:prstClr val="white"/>
                </a:solidFill>
              </a:rPr>
              <a:t>HUS, Jan. </a:t>
            </a:r>
            <a:r>
              <a:rPr lang="cs-CZ" sz="1400" i="1" dirty="0">
                <a:solidFill>
                  <a:prstClr val="white"/>
                </a:solidFill>
              </a:rPr>
              <a:t>Výklad víry</a:t>
            </a:r>
            <a:r>
              <a:rPr lang="cs-CZ" sz="1400" dirty="0">
                <a:solidFill>
                  <a:prstClr val="white"/>
                </a:solidFill>
              </a:rPr>
              <a:t>, kap. </a:t>
            </a:r>
            <a:r>
              <a:rPr lang="cs-CZ" sz="1400" dirty="0" smtClean="0">
                <a:solidFill>
                  <a:prstClr val="white"/>
                </a:solidFill>
              </a:rPr>
              <a:t>5. </a:t>
            </a:r>
            <a:r>
              <a:rPr lang="cs-CZ" sz="1400" dirty="0">
                <a:solidFill>
                  <a:prstClr val="white"/>
                </a:solidFill>
              </a:rPr>
              <a:t>In Opera Omnia. 1. vyd., sv. I. </a:t>
            </a:r>
            <a:r>
              <a:rPr lang="cs-CZ" sz="1400" dirty="0" smtClean="0">
                <a:solidFill>
                  <a:prstClr val="white"/>
                </a:solidFill>
              </a:rPr>
              <a:t>Praha: </a:t>
            </a:r>
            <a:r>
              <a:rPr lang="cs-CZ" sz="1400" dirty="0">
                <a:solidFill>
                  <a:prstClr val="white"/>
                </a:solidFill>
              </a:rPr>
              <a:t>Academia, 1975. </a:t>
            </a:r>
            <a:r>
              <a:rPr lang="cs-CZ" sz="1400" dirty="0" smtClean="0">
                <a:solidFill>
                  <a:prstClr val="white"/>
                </a:solidFill>
              </a:rPr>
              <a:t>s. 68)</a:t>
            </a:r>
          </a:p>
          <a:p>
            <a:endParaRPr lang="cs-CZ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1059582"/>
            <a:ext cx="70567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hlásá: „Hledej pravdu, slyš pravdu, uč se pravdě, miluj pravdu, mluv pravdu, drž pravdu, braň pravdu až do smrti, protože pravda tě vysvobodí...“</a:t>
            </a:r>
            <a:endParaRPr lang="cs-CZ" sz="24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Petra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a </a:t>
            </a:r>
            <a:r>
              <a:rPr lang="cs-CZ" sz="2400" b="1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Ludmila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rozmlouvají při práci o pravdě, která člověka osvobozuje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0070" y="987575"/>
            <a:ext cx="205999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vo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75" y="375750"/>
            <a:ext cx="9047651" cy="43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vo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9" y="404342"/>
            <a:ext cx="9035142" cy="433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vo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8406"/>
            <a:ext cx="9101198" cy="448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í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44" y="384830"/>
            <a:ext cx="9031113" cy="437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vo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0" y="380536"/>
            <a:ext cx="9035141" cy="4382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vo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0" y="398051"/>
            <a:ext cx="9035141" cy="4347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vo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56" y="394223"/>
            <a:ext cx="9069289" cy="435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843558"/>
            <a:ext cx="7488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Svoboda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Svobodu často zaměňujeme s volností.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Může být 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vnější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(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občanská)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nebo 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vnitřní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(od závislosti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na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komkoliv a čemkoliv).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ukázal: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navzdory vnější nesvobodě lze mít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svobodu vnitřní.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Život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podle poznané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pravdy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osvobozuje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od nenávistných myšlenek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na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odplatu, trest, pomstu.</a:t>
            </a:r>
            <a:endParaRPr lang="cs-CZ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6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916012"/>
            <a:ext cx="8064896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4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4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Je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nějaká životní oblast, kde bys chtěl více svobody?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Jak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může pravda osvobodit od strachu z lidí?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Čím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mohu narušit svobodu druhého?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endParaRPr lang="cs-CZ" altLang="cs-CZ" sz="2250" b="1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5486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59632" y="1060028"/>
            <a:ext cx="7344816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skupinu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4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si vybere otázku a zapíše odpověď.</a:t>
            </a:r>
            <a:endParaRPr lang="cs-CZ" sz="2400" dirty="0" smtClean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altLang="cs-CZ" sz="1400" b="1" dirty="0" smtClean="0">
              <a:solidFill>
                <a:prstClr val="white"/>
              </a:solidFill>
              <a:latin typeface="+mn-lt"/>
            </a:endParaRPr>
          </a:p>
          <a:p>
            <a:pPr marL="914400" lvl="1" indent="-457200">
              <a:lnSpc>
                <a:spcPct val="100000"/>
              </a:lnSpc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Co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je podle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vás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svoboda?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2)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Jak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člověk pozná, že je svobodný?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3)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	Jaký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je rozdíl mezi svobodou osobní a občanskou?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1" y="2643758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583"/>
            <a:ext cx="9143999" cy="515266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ZSsv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490" y="1"/>
            <a:ext cx="9186490" cy="514349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131840" y="4515966"/>
            <a:ext cx="6012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131840" y="1434792"/>
            <a:ext cx="5760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Za odpor proti komunismu byla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po nespravedlivém procesu v roce 1950 popravena oběšením. Psala: </a:t>
            </a:r>
            <a:r>
              <a:rPr lang="cs-CZ" sz="2400" b="1" i="1" dirty="0" smtClean="0">
                <a:solidFill>
                  <a:schemeClr val="bg1"/>
                </a:solidFill>
              </a:rPr>
              <a:t>„Nejsem bezradná a zoufalá – nehraji, je to ve mně tak klidné, poněvadž mám klid</a:t>
            </a:r>
          </a:p>
          <a:p>
            <a:r>
              <a:rPr lang="cs-CZ" sz="2400" b="1" i="1" dirty="0" smtClean="0">
                <a:solidFill>
                  <a:schemeClr val="bg1"/>
                </a:solidFill>
              </a:rPr>
              <a:t>ve svém svědomí… Ptáci už se probouzejí,  začíná svítat. Jdu s hlavou vztyčenou.</a:t>
            </a:r>
          </a:p>
          <a:p>
            <a:r>
              <a:rPr lang="cs-CZ" sz="2400" b="1" i="1" dirty="0" smtClean="0">
                <a:solidFill>
                  <a:schemeClr val="bg1"/>
                </a:solidFill>
              </a:rPr>
              <a:t>Musí se umět i prohrát. To není hanba.“</a:t>
            </a:r>
            <a:endParaRPr lang="cs-CZ" sz="2200" b="1" i="1" dirty="0" smtClean="0">
              <a:solidFill>
                <a:schemeClr val="bg1"/>
              </a:solidFill>
            </a:endParaRPr>
          </a:p>
          <a:p>
            <a:endParaRPr lang="cs-CZ" sz="600" b="1" dirty="0" smtClean="0"/>
          </a:p>
          <a:p>
            <a:r>
              <a:rPr lang="cs-CZ" sz="1200" dirty="0" smtClean="0">
                <a:hlinkClick r:id="rId4"/>
              </a:rPr>
              <a:t>http://www.</a:t>
            </a:r>
            <a:r>
              <a:rPr lang="cs-CZ" sz="1200" dirty="0" err="1" smtClean="0">
                <a:hlinkClick r:id="rId4"/>
              </a:rPr>
              <a:t>ustrcr.cz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cs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milada</a:t>
            </a:r>
            <a:r>
              <a:rPr lang="cs-CZ" sz="1200" dirty="0" smtClean="0">
                <a:hlinkClick r:id="rId4"/>
              </a:rPr>
              <a:t>-</a:t>
            </a:r>
            <a:r>
              <a:rPr lang="cs-CZ" sz="1200" dirty="0" err="1" smtClean="0">
                <a:hlinkClick r:id="rId4"/>
              </a:rPr>
              <a:t>horakova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ír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08" y="390329"/>
            <a:ext cx="9053384" cy="4362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ír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4" y="387923"/>
            <a:ext cx="9043613" cy="436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ír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50" y="384728"/>
            <a:ext cx="9030701" cy="4374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ír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49" y="357712"/>
            <a:ext cx="9070102" cy="4428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1198</Words>
  <Application>Microsoft Office PowerPoint</Application>
  <PresentationFormat>Předvádění na obrazovce (16:9)</PresentationFormat>
  <Paragraphs>204</Paragraphs>
  <Slides>57</Slides>
  <Notes>26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Arial</vt:lpstr>
      <vt:lpstr>Calibri</vt:lpstr>
      <vt:lpstr>Droid Sans Fallback</vt:lpstr>
      <vt:lpstr>Open Sans Condensed Light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Ladislav Hanuš a kol.</dc:creator>
  <cp:lastModifiedBy>Lada</cp:lastModifiedBy>
  <cp:revision>340</cp:revision>
  <dcterms:created xsi:type="dcterms:W3CDTF">2015-10-14T15:18:22Z</dcterms:created>
  <dcterms:modified xsi:type="dcterms:W3CDTF">2015-11-13T18:02:06Z</dcterms:modified>
</cp:coreProperties>
</file>