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75" r:id="rId7"/>
    <p:sldId id="261" r:id="rId8"/>
    <p:sldId id="262" r:id="rId9"/>
    <p:sldId id="264" r:id="rId10"/>
    <p:sldId id="272" r:id="rId11"/>
    <p:sldId id="276" r:id="rId12"/>
    <p:sldId id="282" r:id="rId13"/>
    <p:sldId id="283" r:id="rId14"/>
    <p:sldId id="278" r:id="rId15"/>
    <p:sldId id="279" r:id="rId16"/>
    <p:sldId id="280" r:id="rId17"/>
    <p:sldId id="281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306" y="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D4E968-80E1-4D58-8722-B6919C28774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1753DAB-B401-4C3D-B9B8-030FA63925BE}">
      <dgm:prSet phldrT="[Text]"/>
      <dgm:spPr/>
      <dgm:t>
        <a:bodyPr/>
        <a:lstStyle/>
        <a:p>
          <a:r>
            <a:rPr lang="cs-CZ" dirty="0" smtClean="0"/>
            <a:t>Příprava podmínek</a:t>
          </a:r>
          <a:endParaRPr lang="cs-CZ" dirty="0"/>
        </a:p>
      </dgm:t>
    </dgm:pt>
    <dgm:pt modelId="{BC28CD45-AC02-463F-B815-3928BC49A4C3}" type="parTrans" cxnId="{0855B2FF-BF3B-407D-85F6-18EB41F65385}">
      <dgm:prSet/>
      <dgm:spPr/>
      <dgm:t>
        <a:bodyPr/>
        <a:lstStyle/>
        <a:p>
          <a:endParaRPr lang="cs-CZ"/>
        </a:p>
      </dgm:t>
    </dgm:pt>
    <dgm:pt modelId="{9848DAB6-7007-4E53-862D-2E9940D6A824}" type="sibTrans" cxnId="{0855B2FF-BF3B-407D-85F6-18EB41F65385}">
      <dgm:prSet/>
      <dgm:spPr/>
      <dgm:t>
        <a:bodyPr/>
        <a:lstStyle/>
        <a:p>
          <a:endParaRPr lang="cs-CZ"/>
        </a:p>
      </dgm:t>
    </dgm:pt>
    <dgm:pt modelId="{527F6320-CAB3-48F9-958C-89805FF9D04A}">
      <dgm:prSet phldrT="[Text]"/>
      <dgm:spPr/>
      <dgm:t>
        <a:bodyPr/>
        <a:lstStyle/>
        <a:p>
          <a:r>
            <a:rPr lang="cs-CZ" dirty="0" smtClean="0"/>
            <a:t>výběr pracovníků</a:t>
          </a:r>
          <a:endParaRPr lang="cs-CZ" dirty="0"/>
        </a:p>
      </dgm:t>
    </dgm:pt>
    <dgm:pt modelId="{4F723388-C617-450D-86BE-DE7231E418B4}" type="parTrans" cxnId="{0909AB93-BA14-4F82-AC73-AC718444EC97}">
      <dgm:prSet/>
      <dgm:spPr/>
      <dgm:t>
        <a:bodyPr/>
        <a:lstStyle/>
        <a:p>
          <a:endParaRPr lang="cs-CZ"/>
        </a:p>
      </dgm:t>
    </dgm:pt>
    <dgm:pt modelId="{601608E7-BAEB-49C1-8404-11C5D627B64A}" type="sibTrans" cxnId="{0909AB93-BA14-4F82-AC73-AC718444EC97}">
      <dgm:prSet/>
      <dgm:spPr/>
      <dgm:t>
        <a:bodyPr/>
        <a:lstStyle/>
        <a:p>
          <a:endParaRPr lang="cs-CZ"/>
        </a:p>
      </dgm:t>
    </dgm:pt>
    <dgm:pt modelId="{5A0E5D1B-008F-4A15-8FF4-60B2FB4356DE}">
      <dgm:prSet phldrT="[Text]"/>
      <dgm:spPr/>
      <dgm:t>
        <a:bodyPr/>
        <a:lstStyle/>
        <a:p>
          <a:r>
            <a:rPr lang="cs-CZ" dirty="0" smtClean="0"/>
            <a:t>přidělení úvazků</a:t>
          </a:r>
          <a:endParaRPr lang="cs-CZ" dirty="0"/>
        </a:p>
      </dgm:t>
    </dgm:pt>
    <dgm:pt modelId="{0998EF40-C8C7-4A30-8225-46DEC896FDAF}" type="parTrans" cxnId="{1C0F0F2E-D978-4E85-8522-FD653F95CEA7}">
      <dgm:prSet/>
      <dgm:spPr/>
      <dgm:t>
        <a:bodyPr/>
        <a:lstStyle/>
        <a:p>
          <a:endParaRPr lang="cs-CZ"/>
        </a:p>
      </dgm:t>
    </dgm:pt>
    <dgm:pt modelId="{AF8A23E4-50C9-440A-BFAA-5C70512BD98A}" type="sibTrans" cxnId="{1C0F0F2E-D978-4E85-8522-FD653F95CEA7}">
      <dgm:prSet/>
      <dgm:spPr/>
      <dgm:t>
        <a:bodyPr/>
        <a:lstStyle/>
        <a:p>
          <a:endParaRPr lang="cs-CZ"/>
        </a:p>
      </dgm:t>
    </dgm:pt>
    <dgm:pt modelId="{B3ADAD29-E92F-4F26-B482-B9820596623A}">
      <dgm:prSet phldrT="[Text]"/>
      <dgm:spPr/>
      <dgm:t>
        <a:bodyPr/>
        <a:lstStyle/>
        <a:p>
          <a:r>
            <a:rPr lang="cs-CZ" dirty="0" smtClean="0"/>
            <a:t>Průběžná kultivace </a:t>
          </a:r>
          <a:r>
            <a:rPr lang="cs-CZ" dirty="0" err="1" smtClean="0"/>
            <a:t>pdomínek</a:t>
          </a:r>
          <a:endParaRPr lang="cs-CZ" dirty="0"/>
        </a:p>
      </dgm:t>
    </dgm:pt>
    <dgm:pt modelId="{4621F94E-208D-45CE-8012-35012A2B8079}" type="parTrans" cxnId="{A02A51C5-11C9-4FC8-A6A4-6DE65DDBE075}">
      <dgm:prSet/>
      <dgm:spPr/>
      <dgm:t>
        <a:bodyPr/>
        <a:lstStyle/>
        <a:p>
          <a:endParaRPr lang="cs-CZ"/>
        </a:p>
      </dgm:t>
    </dgm:pt>
    <dgm:pt modelId="{12B435A5-B188-4B65-BEE4-3B264B5E25DE}" type="sibTrans" cxnId="{A02A51C5-11C9-4FC8-A6A4-6DE65DDBE075}">
      <dgm:prSet/>
      <dgm:spPr/>
      <dgm:t>
        <a:bodyPr/>
        <a:lstStyle/>
        <a:p>
          <a:endParaRPr lang="cs-CZ"/>
        </a:p>
      </dgm:t>
    </dgm:pt>
    <dgm:pt modelId="{C4065539-5A0E-4E7A-AE58-D17AD78B4948}">
      <dgm:prSet phldrT="[Text]"/>
      <dgm:spPr/>
      <dgm:t>
        <a:bodyPr/>
        <a:lstStyle/>
        <a:p>
          <a:r>
            <a:rPr lang="cs-CZ" dirty="0" smtClean="0"/>
            <a:t>udržování ŠVP v aktuálním stavu</a:t>
          </a:r>
          <a:endParaRPr lang="cs-CZ" dirty="0"/>
        </a:p>
      </dgm:t>
    </dgm:pt>
    <dgm:pt modelId="{5AA14610-12A1-4071-BF95-B9D06C78B946}" type="parTrans" cxnId="{43D9542B-9E4D-4EEB-8779-1C212CFBCBC5}">
      <dgm:prSet/>
      <dgm:spPr/>
      <dgm:t>
        <a:bodyPr/>
        <a:lstStyle/>
        <a:p>
          <a:endParaRPr lang="cs-CZ"/>
        </a:p>
      </dgm:t>
    </dgm:pt>
    <dgm:pt modelId="{64F10544-D945-4A6C-9942-89DD228A5440}" type="sibTrans" cxnId="{43D9542B-9E4D-4EEB-8779-1C212CFBCBC5}">
      <dgm:prSet/>
      <dgm:spPr/>
      <dgm:t>
        <a:bodyPr/>
        <a:lstStyle/>
        <a:p>
          <a:endParaRPr lang="cs-CZ"/>
        </a:p>
      </dgm:t>
    </dgm:pt>
    <dgm:pt modelId="{9B386F6C-34ED-4FD7-8FD8-6DE2D0651597}">
      <dgm:prSet phldrT="[Text]"/>
      <dgm:spPr/>
      <dgm:t>
        <a:bodyPr/>
        <a:lstStyle/>
        <a:p>
          <a:r>
            <a:rPr lang="cs-CZ" dirty="0" smtClean="0"/>
            <a:t>hospitace a její vyhodnocování</a:t>
          </a:r>
          <a:endParaRPr lang="cs-CZ" dirty="0"/>
        </a:p>
      </dgm:t>
    </dgm:pt>
    <dgm:pt modelId="{900D74C1-B583-4439-A309-1EB055170CF1}" type="parTrans" cxnId="{E7E0F81F-A1C4-459C-98EC-F341C0AB322E}">
      <dgm:prSet/>
      <dgm:spPr/>
      <dgm:t>
        <a:bodyPr/>
        <a:lstStyle/>
        <a:p>
          <a:endParaRPr lang="cs-CZ"/>
        </a:p>
      </dgm:t>
    </dgm:pt>
    <dgm:pt modelId="{B23D5458-3903-4DE5-951F-1F541F95548F}" type="sibTrans" cxnId="{E7E0F81F-A1C4-459C-98EC-F341C0AB322E}">
      <dgm:prSet/>
      <dgm:spPr/>
      <dgm:t>
        <a:bodyPr/>
        <a:lstStyle/>
        <a:p>
          <a:endParaRPr lang="cs-CZ"/>
        </a:p>
      </dgm:t>
    </dgm:pt>
    <dgm:pt modelId="{F5F9D79F-99EC-4F32-932B-AB4A85E18027}">
      <dgm:prSet phldrT="[Text]"/>
      <dgm:spPr/>
      <dgm:t>
        <a:bodyPr/>
        <a:lstStyle/>
        <a:p>
          <a:r>
            <a:rPr lang="cs-CZ" dirty="0" smtClean="0"/>
            <a:t>Kontinuální reflexe</a:t>
          </a:r>
          <a:endParaRPr lang="cs-CZ" dirty="0"/>
        </a:p>
      </dgm:t>
    </dgm:pt>
    <dgm:pt modelId="{3677B48A-0624-42E5-8801-A863460D3223}" type="parTrans" cxnId="{72AD2691-04ED-45FA-931D-AA72E70D46EC}">
      <dgm:prSet/>
      <dgm:spPr/>
      <dgm:t>
        <a:bodyPr/>
        <a:lstStyle/>
        <a:p>
          <a:endParaRPr lang="cs-CZ"/>
        </a:p>
      </dgm:t>
    </dgm:pt>
    <dgm:pt modelId="{DCFAFF47-F531-4EC2-BC70-86BDBF869FEC}" type="sibTrans" cxnId="{72AD2691-04ED-45FA-931D-AA72E70D46EC}">
      <dgm:prSet/>
      <dgm:spPr/>
      <dgm:t>
        <a:bodyPr/>
        <a:lstStyle/>
        <a:p>
          <a:endParaRPr lang="cs-CZ"/>
        </a:p>
      </dgm:t>
    </dgm:pt>
    <dgm:pt modelId="{B045FBEE-5462-4039-A28C-76A0440B7B74}">
      <dgm:prSet phldrT="[Text]"/>
      <dgm:spPr/>
      <dgm:t>
        <a:bodyPr/>
        <a:lstStyle/>
        <a:p>
          <a:r>
            <a:rPr lang="cs-CZ" dirty="0" err="1" smtClean="0"/>
            <a:t>autoevaluační</a:t>
          </a:r>
          <a:r>
            <a:rPr lang="cs-CZ" dirty="0" smtClean="0"/>
            <a:t> procesy</a:t>
          </a:r>
          <a:endParaRPr lang="cs-CZ" dirty="0"/>
        </a:p>
      </dgm:t>
    </dgm:pt>
    <dgm:pt modelId="{7C2E7DD9-4FA9-4560-A59D-5E82A542DEEB}" type="parTrans" cxnId="{88A14F2D-435A-463D-BA54-F1865FF12B4F}">
      <dgm:prSet/>
      <dgm:spPr/>
      <dgm:t>
        <a:bodyPr/>
        <a:lstStyle/>
        <a:p>
          <a:endParaRPr lang="cs-CZ"/>
        </a:p>
      </dgm:t>
    </dgm:pt>
    <dgm:pt modelId="{1F8FF0EA-D54E-412E-A1A8-9E89B0236288}" type="sibTrans" cxnId="{88A14F2D-435A-463D-BA54-F1865FF12B4F}">
      <dgm:prSet/>
      <dgm:spPr/>
      <dgm:t>
        <a:bodyPr/>
        <a:lstStyle/>
        <a:p>
          <a:endParaRPr lang="cs-CZ"/>
        </a:p>
      </dgm:t>
    </dgm:pt>
    <dgm:pt modelId="{2004305B-AECA-4EF9-A00C-DD10FBC2A431}">
      <dgm:prSet phldrT="[Text]"/>
      <dgm:spPr/>
      <dgm:t>
        <a:bodyPr/>
        <a:lstStyle/>
        <a:p>
          <a:r>
            <a:rPr lang="cs-CZ" dirty="0" smtClean="0"/>
            <a:t>celostní pojetí zpětné vazby</a:t>
          </a:r>
          <a:endParaRPr lang="cs-CZ" dirty="0"/>
        </a:p>
      </dgm:t>
    </dgm:pt>
    <dgm:pt modelId="{D9E9536B-4A7B-45CA-BA8F-E93CB6316C5E}" type="parTrans" cxnId="{F99247F3-D5C5-437A-9119-2D5488CE0F77}">
      <dgm:prSet/>
      <dgm:spPr/>
      <dgm:t>
        <a:bodyPr/>
        <a:lstStyle/>
        <a:p>
          <a:endParaRPr lang="cs-CZ"/>
        </a:p>
      </dgm:t>
    </dgm:pt>
    <dgm:pt modelId="{18437F40-C48F-4354-8A0D-E0D878BE95B0}" type="sibTrans" cxnId="{F99247F3-D5C5-437A-9119-2D5488CE0F77}">
      <dgm:prSet/>
      <dgm:spPr/>
      <dgm:t>
        <a:bodyPr/>
        <a:lstStyle/>
        <a:p>
          <a:endParaRPr lang="cs-CZ"/>
        </a:p>
      </dgm:t>
    </dgm:pt>
    <dgm:pt modelId="{0F656E60-8A13-4C96-B129-AE39F2BC6E25}">
      <dgm:prSet phldrT="[Text]"/>
      <dgm:spPr/>
      <dgm:t>
        <a:bodyPr/>
        <a:lstStyle/>
        <a:p>
          <a:r>
            <a:rPr lang="cs-CZ" dirty="0" smtClean="0"/>
            <a:t>sestavení tříd</a:t>
          </a:r>
          <a:endParaRPr lang="cs-CZ" dirty="0"/>
        </a:p>
      </dgm:t>
    </dgm:pt>
    <dgm:pt modelId="{74F93654-58F4-4A0D-85E4-DB1B54D4B6D2}" type="parTrans" cxnId="{81B70617-3F82-4C6C-9667-D0172250AAA1}">
      <dgm:prSet/>
      <dgm:spPr/>
      <dgm:t>
        <a:bodyPr/>
        <a:lstStyle/>
        <a:p>
          <a:endParaRPr lang="cs-CZ"/>
        </a:p>
      </dgm:t>
    </dgm:pt>
    <dgm:pt modelId="{4739D8EC-778D-4C87-A612-6B9099EBA39C}" type="sibTrans" cxnId="{81B70617-3F82-4C6C-9667-D0172250AAA1}">
      <dgm:prSet/>
      <dgm:spPr/>
      <dgm:t>
        <a:bodyPr/>
        <a:lstStyle/>
        <a:p>
          <a:endParaRPr lang="cs-CZ"/>
        </a:p>
      </dgm:t>
    </dgm:pt>
    <dgm:pt modelId="{9B5F5EE9-79B6-4CF5-B539-77D768F24373}">
      <dgm:prSet phldrT="[Text]"/>
      <dgm:spPr/>
      <dgm:t>
        <a:bodyPr/>
        <a:lstStyle/>
        <a:p>
          <a:r>
            <a:rPr lang="cs-CZ" dirty="0" smtClean="0"/>
            <a:t>práce s žáky a rodiči</a:t>
          </a:r>
          <a:endParaRPr lang="cs-CZ" dirty="0"/>
        </a:p>
      </dgm:t>
    </dgm:pt>
    <dgm:pt modelId="{5AABAA53-69B7-401F-9230-3C2153B07179}" type="parTrans" cxnId="{87E02F32-B723-4023-BDC3-7664BC74DF05}">
      <dgm:prSet/>
      <dgm:spPr/>
      <dgm:t>
        <a:bodyPr/>
        <a:lstStyle/>
        <a:p>
          <a:endParaRPr lang="cs-CZ"/>
        </a:p>
      </dgm:t>
    </dgm:pt>
    <dgm:pt modelId="{DB862B7F-4546-4A1A-B2E4-D629638818E8}" type="sibTrans" cxnId="{87E02F32-B723-4023-BDC3-7664BC74DF05}">
      <dgm:prSet/>
      <dgm:spPr/>
      <dgm:t>
        <a:bodyPr/>
        <a:lstStyle/>
        <a:p>
          <a:endParaRPr lang="cs-CZ"/>
        </a:p>
      </dgm:t>
    </dgm:pt>
    <dgm:pt modelId="{44113FD3-EE1D-4EF6-9705-FC2B9E10B418}" type="pres">
      <dgm:prSet presAssocID="{EFD4E968-80E1-4D58-8722-B6919C28774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D19A455-5E36-4F31-BC19-F40F66CB2A09}" type="pres">
      <dgm:prSet presAssocID="{B1753DAB-B401-4C3D-B9B8-030FA63925BE}" presName="composite" presStyleCnt="0"/>
      <dgm:spPr/>
    </dgm:pt>
    <dgm:pt modelId="{9E3266F0-1E3D-446A-A694-88530A1C935D}" type="pres">
      <dgm:prSet presAssocID="{B1753DAB-B401-4C3D-B9B8-030FA63925B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45BAD90-6FB9-46D7-8F2D-35E3F689DA72}" type="pres">
      <dgm:prSet presAssocID="{B1753DAB-B401-4C3D-B9B8-030FA63925B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FCCA851-953F-488F-810E-EA7367D32816}" type="pres">
      <dgm:prSet presAssocID="{9848DAB6-7007-4E53-862D-2E9940D6A824}" presName="sp" presStyleCnt="0"/>
      <dgm:spPr/>
    </dgm:pt>
    <dgm:pt modelId="{D2B91ECE-E2B8-43EB-A58B-3D6BAB7FFBC3}" type="pres">
      <dgm:prSet presAssocID="{B3ADAD29-E92F-4F26-B482-B9820596623A}" presName="composite" presStyleCnt="0"/>
      <dgm:spPr/>
    </dgm:pt>
    <dgm:pt modelId="{AE90C52A-A13C-4248-A299-14365519B453}" type="pres">
      <dgm:prSet presAssocID="{B3ADAD29-E92F-4F26-B482-B9820596623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933F723-569D-4785-989E-9C20BC4F64F6}" type="pres">
      <dgm:prSet presAssocID="{B3ADAD29-E92F-4F26-B482-B9820596623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92A4963-15F7-4F7A-BD5C-1BCBFCF585D9}" type="pres">
      <dgm:prSet presAssocID="{12B435A5-B188-4B65-BEE4-3B264B5E25DE}" presName="sp" presStyleCnt="0"/>
      <dgm:spPr/>
    </dgm:pt>
    <dgm:pt modelId="{53C500A0-143F-4596-BD4C-101F8B1565D3}" type="pres">
      <dgm:prSet presAssocID="{F5F9D79F-99EC-4F32-932B-AB4A85E18027}" presName="composite" presStyleCnt="0"/>
      <dgm:spPr/>
    </dgm:pt>
    <dgm:pt modelId="{651FBD36-C146-4335-AA81-4D9B77C08795}" type="pres">
      <dgm:prSet presAssocID="{F5F9D79F-99EC-4F32-932B-AB4A85E1802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4AE9226-9CB9-413C-A62B-8161727D7A8E}" type="pres">
      <dgm:prSet presAssocID="{F5F9D79F-99EC-4F32-932B-AB4A85E1802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95D3713-34A3-4584-94C4-6AAC11735DB1}" type="presOf" srcId="{C4065539-5A0E-4E7A-AE58-D17AD78B4948}" destId="{D933F723-569D-4785-989E-9C20BC4F64F6}" srcOrd="0" destOrd="0" presId="urn:microsoft.com/office/officeart/2005/8/layout/chevron2"/>
    <dgm:cxn modelId="{F24CF2B5-E92D-4694-A4B0-42F4E3E3D995}" type="presOf" srcId="{527F6320-CAB3-48F9-958C-89805FF9D04A}" destId="{945BAD90-6FB9-46D7-8F2D-35E3F689DA72}" srcOrd="0" destOrd="0" presId="urn:microsoft.com/office/officeart/2005/8/layout/chevron2"/>
    <dgm:cxn modelId="{88A14F2D-435A-463D-BA54-F1865FF12B4F}" srcId="{F5F9D79F-99EC-4F32-932B-AB4A85E18027}" destId="{B045FBEE-5462-4039-A28C-76A0440B7B74}" srcOrd="0" destOrd="0" parTransId="{7C2E7DD9-4FA9-4560-A59D-5E82A542DEEB}" sibTransId="{1F8FF0EA-D54E-412E-A1A8-9E89B0236288}"/>
    <dgm:cxn modelId="{E7E0F81F-A1C4-459C-98EC-F341C0AB322E}" srcId="{B3ADAD29-E92F-4F26-B482-B9820596623A}" destId="{9B386F6C-34ED-4FD7-8FD8-6DE2D0651597}" srcOrd="1" destOrd="0" parTransId="{900D74C1-B583-4439-A309-1EB055170CF1}" sibTransId="{B23D5458-3903-4DE5-951F-1F541F95548F}"/>
    <dgm:cxn modelId="{0855B2FF-BF3B-407D-85F6-18EB41F65385}" srcId="{EFD4E968-80E1-4D58-8722-B6919C28774A}" destId="{B1753DAB-B401-4C3D-B9B8-030FA63925BE}" srcOrd="0" destOrd="0" parTransId="{BC28CD45-AC02-463F-B815-3928BC49A4C3}" sibTransId="{9848DAB6-7007-4E53-862D-2E9940D6A824}"/>
    <dgm:cxn modelId="{3330BD55-9FB1-44A5-96F1-2BF5E6DE55D9}" type="presOf" srcId="{9B386F6C-34ED-4FD7-8FD8-6DE2D0651597}" destId="{D933F723-569D-4785-989E-9C20BC4F64F6}" srcOrd="0" destOrd="1" presId="urn:microsoft.com/office/officeart/2005/8/layout/chevron2"/>
    <dgm:cxn modelId="{81B70617-3F82-4C6C-9667-D0172250AAA1}" srcId="{B1753DAB-B401-4C3D-B9B8-030FA63925BE}" destId="{0F656E60-8A13-4C96-B129-AE39F2BC6E25}" srcOrd="2" destOrd="0" parTransId="{74F93654-58F4-4A0D-85E4-DB1B54D4B6D2}" sibTransId="{4739D8EC-778D-4C87-A612-6B9099EBA39C}"/>
    <dgm:cxn modelId="{FE493E21-982E-4A3F-A147-3F5A637797D7}" type="presOf" srcId="{9B5F5EE9-79B6-4CF5-B539-77D768F24373}" destId="{D933F723-569D-4785-989E-9C20BC4F64F6}" srcOrd="0" destOrd="2" presId="urn:microsoft.com/office/officeart/2005/8/layout/chevron2"/>
    <dgm:cxn modelId="{34325843-8357-4BC3-969A-28AC987A0360}" type="presOf" srcId="{EFD4E968-80E1-4D58-8722-B6919C28774A}" destId="{44113FD3-EE1D-4EF6-9705-FC2B9E10B418}" srcOrd="0" destOrd="0" presId="urn:microsoft.com/office/officeart/2005/8/layout/chevron2"/>
    <dgm:cxn modelId="{72AD2691-04ED-45FA-931D-AA72E70D46EC}" srcId="{EFD4E968-80E1-4D58-8722-B6919C28774A}" destId="{F5F9D79F-99EC-4F32-932B-AB4A85E18027}" srcOrd="2" destOrd="0" parTransId="{3677B48A-0624-42E5-8801-A863460D3223}" sibTransId="{DCFAFF47-F531-4EC2-BC70-86BDBF869FEC}"/>
    <dgm:cxn modelId="{5E3EEA31-2E2E-4D06-B9C6-7B3CFEEE7684}" type="presOf" srcId="{F5F9D79F-99EC-4F32-932B-AB4A85E18027}" destId="{651FBD36-C146-4335-AA81-4D9B77C08795}" srcOrd="0" destOrd="0" presId="urn:microsoft.com/office/officeart/2005/8/layout/chevron2"/>
    <dgm:cxn modelId="{E7A4DA3D-212F-44FE-8EC1-3F730B307DE2}" type="presOf" srcId="{2004305B-AECA-4EF9-A00C-DD10FBC2A431}" destId="{34AE9226-9CB9-413C-A62B-8161727D7A8E}" srcOrd="0" destOrd="1" presId="urn:microsoft.com/office/officeart/2005/8/layout/chevron2"/>
    <dgm:cxn modelId="{1D41B63B-B912-4983-8661-F61310EDD0CA}" type="presOf" srcId="{5A0E5D1B-008F-4A15-8FF4-60B2FB4356DE}" destId="{945BAD90-6FB9-46D7-8F2D-35E3F689DA72}" srcOrd="0" destOrd="1" presId="urn:microsoft.com/office/officeart/2005/8/layout/chevron2"/>
    <dgm:cxn modelId="{1C0F0F2E-D978-4E85-8522-FD653F95CEA7}" srcId="{B1753DAB-B401-4C3D-B9B8-030FA63925BE}" destId="{5A0E5D1B-008F-4A15-8FF4-60B2FB4356DE}" srcOrd="1" destOrd="0" parTransId="{0998EF40-C8C7-4A30-8225-46DEC896FDAF}" sibTransId="{AF8A23E4-50C9-440A-BFAA-5C70512BD98A}"/>
    <dgm:cxn modelId="{F99247F3-D5C5-437A-9119-2D5488CE0F77}" srcId="{F5F9D79F-99EC-4F32-932B-AB4A85E18027}" destId="{2004305B-AECA-4EF9-A00C-DD10FBC2A431}" srcOrd="1" destOrd="0" parTransId="{D9E9536B-4A7B-45CA-BA8F-E93CB6316C5E}" sibTransId="{18437F40-C48F-4354-8A0D-E0D878BE95B0}"/>
    <dgm:cxn modelId="{0909AB93-BA14-4F82-AC73-AC718444EC97}" srcId="{B1753DAB-B401-4C3D-B9B8-030FA63925BE}" destId="{527F6320-CAB3-48F9-958C-89805FF9D04A}" srcOrd="0" destOrd="0" parTransId="{4F723388-C617-450D-86BE-DE7231E418B4}" sibTransId="{601608E7-BAEB-49C1-8404-11C5D627B64A}"/>
    <dgm:cxn modelId="{87E02F32-B723-4023-BDC3-7664BC74DF05}" srcId="{B3ADAD29-E92F-4F26-B482-B9820596623A}" destId="{9B5F5EE9-79B6-4CF5-B539-77D768F24373}" srcOrd="2" destOrd="0" parTransId="{5AABAA53-69B7-401F-9230-3C2153B07179}" sibTransId="{DB862B7F-4546-4A1A-B2E4-D629638818E8}"/>
    <dgm:cxn modelId="{43D9542B-9E4D-4EEB-8779-1C212CFBCBC5}" srcId="{B3ADAD29-E92F-4F26-B482-B9820596623A}" destId="{C4065539-5A0E-4E7A-AE58-D17AD78B4948}" srcOrd="0" destOrd="0" parTransId="{5AA14610-12A1-4071-BF95-B9D06C78B946}" sibTransId="{64F10544-D945-4A6C-9942-89DD228A5440}"/>
    <dgm:cxn modelId="{88EE5C66-B033-440F-B8A9-3AF9A4A85F43}" type="presOf" srcId="{B045FBEE-5462-4039-A28C-76A0440B7B74}" destId="{34AE9226-9CB9-413C-A62B-8161727D7A8E}" srcOrd="0" destOrd="0" presId="urn:microsoft.com/office/officeart/2005/8/layout/chevron2"/>
    <dgm:cxn modelId="{A02A51C5-11C9-4FC8-A6A4-6DE65DDBE075}" srcId="{EFD4E968-80E1-4D58-8722-B6919C28774A}" destId="{B3ADAD29-E92F-4F26-B482-B9820596623A}" srcOrd="1" destOrd="0" parTransId="{4621F94E-208D-45CE-8012-35012A2B8079}" sibTransId="{12B435A5-B188-4B65-BEE4-3B264B5E25DE}"/>
    <dgm:cxn modelId="{3B470F01-5A30-4E7C-9C44-BE02C0793A7F}" type="presOf" srcId="{B3ADAD29-E92F-4F26-B482-B9820596623A}" destId="{AE90C52A-A13C-4248-A299-14365519B453}" srcOrd="0" destOrd="0" presId="urn:microsoft.com/office/officeart/2005/8/layout/chevron2"/>
    <dgm:cxn modelId="{92E7F37F-5C8A-4824-B166-8D41F605F222}" type="presOf" srcId="{B1753DAB-B401-4C3D-B9B8-030FA63925BE}" destId="{9E3266F0-1E3D-446A-A694-88530A1C935D}" srcOrd="0" destOrd="0" presId="urn:microsoft.com/office/officeart/2005/8/layout/chevron2"/>
    <dgm:cxn modelId="{4D519C57-8D7B-45F2-9330-A0AD482E7DFF}" type="presOf" srcId="{0F656E60-8A13-4C96-B129-AE39F2BC6E25}" destId="{945BAD90-6FB9-46D7-8F2D-35E3F689DA72}" srcOrd="0" destOrd="2" presId="urn:microsoft.com/office/officeart/2005/8/layout/chevron2"/>
    <dgm:cxn modelId="{F9ACEB0A-BB32-4B67-8C98-AA64217D6641}" type="presParOf" srcId="{44113FD3-EE1D-4EF6-9705-FC2B9E10B418}" destId="{4D19A455-5E36-4F31-BC19-F40F66CB2A09}" srcOrd="0" destOrd="0" presId="urn:microsoft.com/office/officeart/2005/8/layout/chevron2"/>
    <dgm:cxn modelId="{F852F4C1-84D2-459F-BAFE-29FC66FEDCB0}" type="presParOf" srcId="{4D19A455-5E36-4F31-BC19-F40F66CB2A09}" destId="{9E3266F0-1E3D-446A-A694-88530A1C935D}" srcOrd="0" destOrd="0" presId="urn:microsoft.com/office/officeart/2005/8/layout/chevron2"/>
    <dgm:cxn modelId="{E4B50111-85A6-441D-8B8D-60A8F61C9D85}" type="presParOf" srcId="{4D19A455-5E36-4F31-BC19-F40F66CB2A09}" destId="{945BAD90-6FB9-46D7-8F2D-35E3F689DA72}" srcOrd="1" destOrd="0" presId="urn:microsoft.com/office/officeart/2005/8/layout/chevron2"/>
    <dgm:cxn modelId="{577B2A13-7795-4AD5-817A-513AD8699A21}" type="presParOf" srcId="{44113FD3-EE1D-4EF6-9705-FC2B9E10B418}" destId="{6FCCA851-953F-488F-810E-EA7367D32816}" srcOrd="1" destOrd="0" presId="urn:microsoft.com/office/officeart/2005/8/layout/chevron2"/>
    <dgm:cxn modelId="{68D51FE6-3738-41A5-9CEA-07EBC7026A1D}" type="presParOf" srcId="{44113FD3-EE1D-4EF6-9705-FC2B9E10B418}" destId="{D2B91ECE-E2B8-43EB-A58B-3D6BAB7FFBC3}" srcOrd="2" destOrd="0" presId="urn:microsoft.com/office/officeart/2005/8/layout/chevron2"/>
    <dgm:cxn modelId="{D7B317D0-052C-40FF-9B97-B62815AA7264}" type="presParOf" srcId="{D2B91ECE-E2B8-43EB-A58B-3D6BAB7FFBC3}" destId="{AE90C52A-A13C-4248-A299-14365519B453}" srcOrd="0" destOrd="0" presId="urn:microsoft.com/office/officeart/2005/8/layout/chevron2"/>
    <dgm:cxn modelId="{BCBF923A-789A-4445-89ED-F5BA514E72AF}" type="presParOf" srcId="{D2B91ECE-E2B8-43EB-A58B-3D6BAB7FFBC3}" destId="{D933F723-569D-4785-989E-9C20BC4F64F6}" srcOrd="1" destOrd="0" presId="urn:microsoft.com/office/officeart/2005/8/layout/chevron2"/>
    <dgm:cxn modelId="{90CFDB8F-D2A8-4C47-A460-D60BB4A201F8}" type="presParOf" srcId="{44113FD3-EE1D-4EF6-9705-FC2B9E10B418}" destId="{A92A4963-15F7-4F7A-BD5C-1BCBFCF585D9}" srcOrd="3" destOrd="0" presId="urn:microsoft.com/office/officeart/2005/8/layout/chevron2"/>
    <dgm:cxn modelId="{24E21623-3657-43AC-93BD-B1A21AC5A02E}" type="presParOf" srcId="{44113FD3-EE1D-4EF6-9705-FC2B9E10B418}" destId="{53C500A0-143F-4596-BD4C-101F8B1565D3}" srcOrd="4" destOrd="0" presId="urn:microsoft.com/office/officeart/2005/8/layout/chevron2"/>
    <dgm:cxn modelId="{6FCD93AD-61EF-4DAF-8E86-DAD2548B9057}" type="presParOf" srcId="{53C500A0-143F-4596-BD4C-101F8B1565D3}" destId="{651FBD36-C146-4335-AA81-4D9B77C08795}" srcOrd="0" destOrd="0" presId="urn:microsoft.com/office/officeart/2005/8/layout/chevron2"/>
    <dgm:cxn modelId="{FDC2DB43-FE31-43F9-A5C2-5094F9CD87BE}" type="presParOf" srcId="{53C500A0-143F-4596-BD4C-101F8B1565D3}" destId="{34AE9226-9CB9-413C-A62B-8161727D7A8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3266F0-1E3D-446A-A694-88530A1C935D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 smtClean="0"/>
            <a:t>Příprava podmínek</a:t>
          </a:r>
          <a:endParaRPr lang="cs-CZ" sz="900" kern="1200" dirty="0"/>
        </a:p>
      </dsp:txBody>
      <dsp:txXfrm rot="-5400000">
        <a:off x="1" y="520688"/>
        <a:ext cx="1039018" cy="445294"/>
      </dsp:txXfrm>
    </dsp:sp>
    <dsp:sp modelId="{945BAD90-6FB9-46D7-8F2D-35E3F689DA72}">
      <dsp:nvSpPr>
        <dsp:cNvPr id="0" name=""/>
        <dsp:cNvSpPr/>
      </dsp:nvSpPr>
      <dsp:spPr>
        <a:xfrm rot="5400000">
          <a:off x="3085107" y="-2044909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výběr pracovníků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přidělení úvazků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sestavení tříd</a:t>
          </a:r>
          <a:endParaRPr lang="cs-CZ" sz="1600" kern="1200" dirty="0"/>
        </a:p>
      </dsp:txBody>
      <dsp:txXfrm rot="-5400000">
        <a:off x="1039018" y="48278"/>
        <a:ext cx="5009883" cy="870607"/>
      </dsp:txXfrm>
    </dsp:sp>
    <dsp:sp modelId="{AE90C52A-A13C-4248-A299-14365519B453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 smtClean="0"/>
            <a:t>Průběžná kultivace </a:t>
          </a:r>
          <a:r>
            <a:rPr lang="cs-CZ" sz="900" kern="1200" dirty="0" err="1" smtClean="0"/>
            <a:t>pdomínek</a:t>
          </a:r>
          <a:endParaRPr lang="cs-CZ" sz="900" kern="1200" dirty="0"/>
        </a:p>
      </dsp:txBody>
      <dsp:txXfrm rot="-5400000">
        <a:off x="1" y="1809352"/>
        <a:ext cx="1039018" cy="445294"/>
      </dsp:txXfrm>
    </dsp:sp>
    <dsp:sp modelId="{D933F723-569D-4785-989E-9C20BC4F64F6}">
      <dsp:nvSpPr>
        <dsp:cNvPr id="0" name=""/>
        <dsp:cNvSpPr/>
      </dsp:nvSpPr>
      <dsp:spPr>
        <a:xfrm rot="5400000">
          <a:off x="3085107" y="-756245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udržování ŠVP v aktuálním stavu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hospitace a její vyhodnocování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práce s žáky a rodiči</a:t>
          </a:r>
          <a:endParaRPr lang="cs-CZ" sz="1600" kern="1200" dirty="0"/>
        </a:p>
      </dsp:txBody>
      <dsp:txXfrm rot="-5400000">
        <a:off x="1039018" y="1336942"/>
        <a:ext cx="5009883" cy="870607"/>
      </dsp:txXfrm>
    </dsp:sp>
    <dsp:sp modelId="{651FBD36-C146-4335-AA81-4D9B77C08795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kern="1200" dirty="0" smtClean="0"/>
            <a:t>Kontinuální reflexe</a:t>
          </a:r>
          <a:endParaRPr lang="cs-CZ" sz="900" kern="1200" dirty="0"/>
        </a:p>
      </dsp:txBody>
      <dsp:txXfrm rot="-5400000">
        <a:off x="1" y="3098016"/>
        <a:ext cx="1039018" cy="445294"/>
      </dsp:txXfrm>
    </dsp:sp>
    <dsp:sp modelId="{34AE9226-9CB9-413C-A62B-8161727D7A8E}">
      <dsp:nvSpPr>
        <dsp:cNvPr id="0" name=""/>
        <dsp:cNvSpPr/>
      </dsp:nvSpPr>
      <dsp:spPr>
        <a:xfrm rot="5400000">
          <a:off x="3085107" y="532418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err="1" smtClean="0"/>
            <a:t>autoevaluační</a:t>
          </a:r>
          <a:r>
            <a:rPr lang="cs-CZ" sz="1600" kern="1200" dirty="0" smtClean="0"/>
            <a:t> procesy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celostní pojetí zpětné vazby</a:t>
          </a:r>
          <a:endParaRPr lang="cs-CZ" sz="1600" kern="1200" dirty="0"/>
        </a:p>
      </dsp:txBody>
      <dsp:txXfrm rot="-5400000">
        <a:off x="1039018" y="2625605"/>
        <a:ext cx="5009883" cy="870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1488" y="533400"/>
            <a:ext cx="6248400" cy="3352799"/>
          </a:xfrm>
        </p:spPr>
        <p:txBody>
          <a:bodyPr>
            <a:noAutofit/>
          </a:bodyPr>
          <a:lstStyle/>
          <a:p>
            <a:r>
              <a:rPr lang="cs-CZ" sz="4800" dirty="0" smtClean="0"/>
              <a:t>Hodnocení kvality školy</a:t>
            </a:r>
            <a:br>
              <a:rPr lang="cs-CZ" sz="4800" dirty="0" smtClean="0"/>
            </a:br>
            <a:r>
              <a:rPr lang="cs-CZ" sz="4800" dirty="0" smtClean="0"/>
              <a:t>- autoevaluační aktivity</a:t>
            </a:r>
            <a:endParaRPr lang="cs-CZ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488" y="4419600"/>
            <a:ext cx="6182912" cy="152400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UNI-PROJEKTING s.r.o</a:t>
            </a:r>
            <a:r>
              <a:rPr lang="cs-CZ" dirty="0" smtClean="0"/>
              <a:t>.</a:t>
            </a:r>
          </a:p>
          <a:p>
            <a:r>
              <a:rPr lang="cs-CZ" dirty="0" smtClean="0"/>
              <a:t>Mgr. Pavlína Částková, PhD.</a:t>
            </a:r>
          </a:p>
          <a:p>
            <a:r>
              <a:rPr lang="cs-CZ" dirty="0" smtClean="0"/>
              <a:t>Mgr. Dominika Provázková </a:t>
            </a:r>
            <a:r>
              <a:rPr lang="cs-CZ" dirty="0" err="1" smtClean="0"/>
              <a:t>Stolinská</a:t>
            </a:r>
            <a:r>
              <a:rPr lang="cs-CZ" smtClean="0"/>
              <a:t>, PhD.</a:t>
            </a:r>
            <a:endParaRPr lang="cs-CZ" dirty="0" smtClean="0"/>
          </a:p>
          <a:p>
            <a:endParaRPr lang="cs-CZ" dirty="0" smtClean="0">
              <a:solidFill>
                <a:srgbClr val="0070C0"/>
              </a:solidFill>
            </a:endParaRPr>
          </a:p>
          <a:p>
            <a:r>
              <a:rPr lang="cs-CZ" sz="1800" dirty="0" smtClean="0">
                <a:solidFill>
                  <a:schemeClr val="tx1"/>
                </a:solidFill>
              </a:rPr>
              <a:t>Vzdělávání pedagogů pomocí tabletů</a:t>
            </a:r>
            <a:br>
              <a:rPr lang="cs-CZ" sz="1800" dirty="0" smtClean="0">
                <a:solidFill>
                  <a:schemeClr val="tx1"/>
                </a:solidFill>
              </a:rPr>
            </a:br>
            <a:r>
              <a:rPr lang="cs-CZ" sz="1200" dirty="0" err="1" smtClean="0">
                <a:solidFill>
                  <a:schemeClr val="tx1"/>
                </a:solidFill>
              </a:rPr>
              <a:t>reg</a:t>
            </a:r>
            <a:r>
              <a:rPr lang="cs-CZ" sz="1200" dirty="0" smtClean="0">
                <a:solidFill>
                  <a:schemeClr val="tx1"/>
                </a:solidFill>
              </a:rPr>
              <a:t>. č. CZ.1.07/1.3.00/51.0005</a:t>
            </a:r>
            <a:endParaRPr lang="cs-CZ" sz="1200" dirty="0">
              <a:solidFill>
                <a:schemeClr val="tx1"/>
              </a:solidFill>
            </a:endParaRPr>
          </a:p>
        </p:txBody>
      </p:sp>
      <p:pic>
        <p:nvPicPr>
          <p:cNvPr id="4" name="Picture 4" descr="OPVK_ver_zakladni_logolink_RG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76" y="533400"/>
            <a:ext cx="1801812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cs-CZ" dirty="0" smtClean="0"/>
              <a:t>Co všechno hodnotíme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Finance</a:t>
            </a:r>
          </a:p>
          <a:p>
            <a:r>
              <a:rPr lang="cs-CZ" dirty="0" smtClean="0"/>
              <a:t>Legislativní zajištění školy</a:t>
            </a:r>
          </a:p>
          <a:p>
            <a:r>
              <a:rPr lang="cs-CZ" dirty="0" smtClean="0"/>
              <a:t>Osobnost Ž</a:t>
            </a:r>
          </a:p>
          <a:p>
            <a:r>
              <a:rPr lang="cs-CZ" dirty="0" smtClean="0"/>
              <a:t>Individuální vzdělávací potřeby</a:t>
            </a:r>
          </a:p>
          <a:p>
            <a:r>
              <a:rPr lang="cs-CZ" dirty="0" smtClean="0"/>
              <a:t>Obsah zdělávání</a:t>
            </a:r>
          </a:p>
          <a:p>
            <a:r>
              <a:rPr lang="cs-CZ" dirty="0" smtClean="0"/>
              <a:t>Strategie vzdělávání</a:t>
            </a:r>
          </a:p>
          <a:p>
            <a:r>
              <a:rPr lang="cs-CZ" dirty="0" smtClean="0"/>
              <a:t>Výsledky vzdělávání</a:t>
            </a:r>
          </a:p>
          <a:p>
            <a:r>
              <a:rPr lang="cs-CZ" dirty="0" smtClean="0"/>
              <a:t>Materiální podmínky vzdělávání</a:t>
            </a:r>
          </a:p>
          <a:p>
            <a:r>
              <a:rPr lang="cs-CZ" dirty="0" smtClean="0"/>
              <a:t>Způsoby hodnocení výsledků vzdělávání (průběžné i závěrečné)</a:t>
            </a:r>
          </a:p>
          <a:p>
            <a:r>
              <a:rPr lang="cs-CZ" dirty="0" smtClean="0"/>
              <a:t>Charakteristiky tříd</a:t>
            </a:r>
          </a:p>
          <a:p>
            <a:r>
              <a:rPr lang="cs-CZ" dirty="0" smtClean="0"/>
              <a:t>Charakteristika pedagogického týmu</a:t>
            </a:r>
          </a:p>
          <a:p>
            <a:r>
              <a:rPr lang="cs-CZ" dirty="0" smtClean="0"/>
              <a:t>Pojetí práce U</a:t>
            </a:r>
          </a:p>
          <a:p>
            <a:r>
              <a:rPr lang="cs-CZ" dirty="0" smtClean="0"/>
              <a:t>Doplňkové pedagogické aktivity (kroužky)</a:t>
            </a:r>
          </a:p>
          <a:p>
            <a:r>
              <a:rPr lang="cs-CZ" dirty="0" smtClean="0"/>
              <a:t>Organizace práce školy</a:t>
            </a:r>
          </a:p>
          <a:p>
            <a:r>
              <a:rPr lang="cs-CZ" dirty="0" smtClean="0"/>
              <a:t>Spolupráce s rodiči</a:t>
            </a:r>
          </a:p>
          <a:p>
            <a:r>
              <a:rPr lang="cs-CZ" dirty="0" smtClean="0"/>
              <a:t>Klima školy</a:t>
            </a:r>
          </a:p>
          <a:p>
            <a:r>
              <a:rPr lang="cs-CZ" dirty="0" smtClean="0"/>
              <a:t>Situační proměnné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Shadowing</a:t>
            </a:r>
            <a:r>
              <a:rPr lang="cs-CZ" dirty="0" smtClean="0"/>
              <a:t> jako příklad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600" b="1" dirty="0" err="1" smtClean="0"/>
              <a:t>Shadowing</a:t>
            </a:r>
            <a:r>
              <a:rPr lang="cs-CZ" sz="2600" dirty="0" smtClean="0"/>
              <a:t> (stínování</a:t>
            </a:r>
            <a:r>
              <a:rPr lang="cs-CZ" sz="2600" dirty="0"/>
              <a:t>) je proces, kdy na základě dohody jeden pracovník sleduje druhého pracovníka na jeho pracovišti během jeho pracovního </a:t>
            </a:r>
            <a:r>
              <a:rPr lang="cs-CZ" sz="2600" dirty="0" smtClean="0"/>
              <a:t>dne a </a:t>
            </a:r>
            <a:r>
              <a:rPr lang="cs-CZ" sz="2600" dirty="0"/>
              <a:t>na závěr poskytne sledovanému pracovníku zpětnou vazbu. </a:t>
            </a:r>
            <a:endParaRPr lang="cs-CZ" sz="2600" dirty="0" smtClean="0"/>
          </a:p>
          <a:p>
            <a:r>
              <a:rPr lang="cs-CZ" sz="2600" b="1" dirty="0" smtClean="0"/>
              <a:t>pozorování</a:t>
            </a:r>
            <a:r>
              <a:rPr lang="cs-CZ" sz="2600" dirty="0" smtClean="0"/>
              <a:t> (bez zásahu pozorovatele, předem stanovená pravidla),</a:t>
            </a:r>
          </a:p>
          <a:p>
            <a:r>
              <a:rPr lang="cs-CZ" sz="2600" b="1" dirty="0" smtClean="0"/>
              <a:t>zpětnovazební diskuse </a:t>
            </a:r>
            <a:r>
              <a:rPr lang="cs-CZ" sz="2600" dirty="0" smtClean="0"/>
              <a:t>-  získání nových poznatků, vnímání sebe sama a své práce z jiného úhlu pohledu, uvědomění </a:t>
            </a:r>
            <a:r>
              <a:rPr lang="cs-CZ" sz="2600" dirty="0"/>
              <a:t>si </a:t>
            </a:r>
            <a:r>
              <a:rPr lang="cs-CZ" sz="2600" dirty="0" smtClean="0"/>
              <a:t>silných </a:t>
            </a:r>
            <a:r>
              <a:rPr lang="cs-CZ" sz="2600" dirty="0"/>
              <a:t>a </a:t>
            </a:r>
            <a:r>
              <a:rPr lang="cs-CZ" sz="2600" dirty="0" smtClean="0"/>
              <a:t>slabých stránek, posun na </a:t>
            </a:r>
            <a:r>
              <a:rPr lang="cs-CZ" sz="2600" dirty="0"/>
              <a:t>vyšší profesionální úroveň. </a:t>
            </a:r>
          </a:p>
          <a:p>
            <a:endParaRPr lang="cs-CZ" sz="2600" dirty="0"/>
          </a:p>
          <a:p>
            <a:r>
              <a:rPr lang="cs-CZ" sz="2600" b="1" dirty="0"/>
              <a:t>Job-</a:t>
            </a:r>
            <a:r>
              <a:rPr lang="cs-CZ" sz="2600" b="1" dirty="0" err="1"/>
              <a:t>shadowing</a:t>
            </a:r>
            <a:r>
              <a:rPr lang="cs-CZ" sz="2600" dirty="0"/>
              <a:t> - stáže nebo hospitace ve škole nebo jiné vhodné instituci (začínající učitel, hospitace, nevládní organizace, zahraniční pobyty aj.).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637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Pozitivní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cs-CZ" altLang="cs-CZ" dirty="0"/>
              <a:t>Kontingence reakcí,</a:t>
            </a:r>
          </a:p>
          <a:p>
            <a:r>
              <a:rPr lang="cs-CZ" altLang="cs-CZ" dirty="0"/>
              <a:t>kognitivní přizpůsobování,</a:t>
            </a:r>
          </a:p>
          <a:p>
            <a:r>
              <a:rPr lang="cs-CZ" altLang="cs-CZ" dirty="0"/>
              <a:t>zájem o druhého,</a:t>
            </a:r>
          </a:p>
          <a:p>
            <a:r>
              <a:rPr lang="cs-CZ" altLang="cs-CZ" dirty="0"/>
              <a:t>reciprocita,</a:t>
            </a:r>
          </a:p>
          <a:p>
            <a:r>
              <a:rPr lang="cs-CZ" altLang="cs-CZ" dirty="0"/>
              <a:t>humor,</a:t>
            </a:r>
          </a:p>
          <a:p>
            <a:r>
              <a:rPr lang="cs-CZ" altLang="cs-CZ" dirty="0"/>
              <a:t>třikrát ne,</a:t>
            </a:r>
          </a:p>
          <a:p>
            <a:r>
              <a:rPr lang="cs-CZ" altLang="cs-CZ" dirty="0"/>
              <a:t>podpora vývoje a flexibility,</a:t>
            </a:r>
          </a:p>
          <a:p>
            <a:r>
              <a:rPr lang="cs-CZ" altLang="cs-CZ" dirty="0"/>
              <a:t>konzistence </a:t>
            </a:r>
            <a:r>
              <a:rPr lang="cs-CZ" altLang="cs-CZ" dirty="0" smtClean="0"/>
              <a:t>interakcí</a:t>
            </a:r>
            <a:r>
              <a:rPr lang="cs-CZ" alt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1109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Pravidla asertivity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r>
              <a:rPr lang="cs-CZ" altLang="cs-CZ" dirty="0" smtClean="0"/>
              <a:t>Nebojte </a:t>
            </a:r>
            <a:r>
              <a:rPr lang="cs-CZ" altLang="cs-CZ" dirty="0"/>
              <a:t>se uchýlit k tzv. feeling talk – vyjadřování svých pocitů, jasně a spontánně vyjádřit, co cítíte,</a:t>
            </a:r>
          </a:p>
          <a:p>
            <a:r>
              <a:rPr lang="cs-CZ" altLang="cs-CZ" dirty="0"/>
              <a:t>vaše mimika má odrážet, co cítíte,</a:t>
            </a:r>
          </a:p>
          <a:p>
            <a:r>
              <a:rPr lang="cs-CZ" altLang="cs-CZ" dirty="0"/>
              <a:t>nebojte se říct „ne“, nemějte strach odmítnout,</a:t>
            </a:r>
          </a:p>
          <a:p>
            <a:r>
              <a:rPr lang="cs-CZ" altLang="cs-CZ" dirty="0"/>
              <a:t>nemluvte za skupinu, užívejte „já“, vyjadřujte se za sebe, neschovávejte se za „my“, nemluvte obecně,</a:t>
            </a:r>
          </a:p>
          <a:p>
            <a:r>
              <a:rPr lang="cs-CZ" altLang="cs-CZ" dirty="0"/>
              <a:t>jste-li chváleni, nedělejte kolem toho okolky, dejte průchod své radosti a pochvalu přijměte.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2767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Škola</a:t>
            </a:r>
            <a:r>
              <a:rPr lang="cs-CZ" baseline="30000" dirty="0"/>
              <a:t>21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Profil </a:t>
            </a:r>
            <a:r>
              <a:rPr lang="cs-CZ" dirty="0" smtClean="0"/>
              <a:t>Škola</a:t>
            </a:r>
            <a:r>
              <a:rPr lang="cs-CZ" baseline="30000" dirty="0" smtClean="0"/>
              <a:t>21</a:t>
            </a:r>
            <a:r>
              <a:rPr lang="cs-CZ" dirty="0" smtClean="0"/>
              <a:t> </a:t>
            </a:r>
          </a:p>
          <a:p>
            <a:r>
              <a:rPr lang="cs-CZ" dirty="0" smtClean="0"/>
              <a:t>model </a:t>
            </a:r>
            <a:r>
              <a:rPr lang="cs-CZ" dirty="0"/>
              <a:t>integrace technologií do života </a:t>
            </a:r>
            <a:r>
              <a:rPr lang="cs-CZ" dirty="0" smtClean="0"/>
              <a:t>školy,</a:t>
            </a:r>
          </a:p>
          <a:p>
            <a:r>
              <a:rPr lang="cs-CZ" dirty="0" smtClean="0"/>
              <a:t>evaluační </a:t>
            </a:r>
            <a:r>
              <a:rPr lang="cs-CZ" dirty="0"/>
              <a:t>nástroj, který na základě sledování více různých indikátorů pomáhá školám zjistit, do jaké míry se jim daří začlenit informační a komunikační technologie (ICT) do života celé </a:t>
            </a:r>
            <a:r>
              <a:rPr lang="cs-CZ" dirty="0" smtClean="0"/>
              <a:t>školy,</a:t>
            </a:r>
            <a:endParaRPr lang="cs-CZ" dirty="0"/>
          </a:p>
          <a:p>
            <a:r>
              <a:rPr lang="cs-CZ" dirty="0"/>
              <a:t>Na webovém portálu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http://skola21.rvp.cz/ </a:t>
            </a:r>
            <a:r>
              <a:rPr lang="cs-CZ" dirty="0"/>
              <a:t>je </a:t>
            </a:r>
            <a:r>
              <a:rPr lang="cs-CZ" dirty="0" smtClean="0"/>
              <a:t>možné projít </a:t>
            </a:r>
            <a:r>
              <a:rPr lang="cs-CZ" dirty="0"/>
              <a:t>celý Profil Škola</a:t>
            </a:r>
            <a:r>
              <a:rPr lang="cs-CZ" baseline="30000" dirty="0"/>
              <a:t>21</a:t>
            </a:r>
            <a:r>
              <a:rPr lang="cs-CZ" dirty="0"/>
              <a:t> anonymně a vyzkoušet jeho možnosti. </a:t>
            </a:r>
          </a:p>
          <a:p>
            <a:r>
              <a:rPr lang="cs-CZ" dirty="0"/>
              <a:t>Zjistěte, v jaké fázi začlenění ICT do života školy se vaše škola nachází, porovnejte se s ostatními školami, naplánujte si jednotlivé kroky budoucího rozvoje školy. </a:t>
            </a:r>
          </a:p>
        </p:txBody>
      </p:sp>
    </p:spTree>
    <p:extLst>
      <p:ext uri="{BB962C8B-B14F-4D97-AF65-F5344CB8AC3E}">
        <p14:creationId xmlns:p14="http://schemas.microsoft.com/office/powerpoint/2010/main" val="379968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Návrh pro </a:t>
            </a:r>
            <a:r>
              <a:rPr lang="cs-CZ" dirty="0" err="1">
                <a:effectLst/>
              </a:rPr>
              <a:t>autoevaluaci</a:t>
            </a:r>
            <a:r>
              <a:rPr lang="cs-CZ" dirty="0">
                <a:effectLst/>
              </a:rPr>
              <a:t> </a:t>
            </a:r>
            <a:r>
              <a:rPr lang="cs-CZ" dirty="0" smtClean="0">
                <a:effectLst/>
              </a:rPr>
              <a:t>managementu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985279"/>
              </p:ext>
            </p:extLst>
          </p:nvPr>
        </p:nvGraphicFramePr>
        <p:xfrm>
          <a:off x="1143000" y="1676400"/>
          <a:ext cx="6400804" cy="4693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0201"/>
                <a:gridCol w="1600201"/>
                <a:gridCol w="1600201"/>
                <a:gridCol w="1600201"/>
              </a:tblGrid>
              <a:tr h="1340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Zamýšlený cílový stav (obecně formulovaný)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474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FFFF00"/>
                          </a:solidFill>
                          <a:effectLst/>
                        </a:rPr>
                        <a:t>OBLAST ŘÍZENÍ</a:t>
                      </a:r>
                      <a:endParaRPr lang="cs-CZ" sz="11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 gridSpan="3"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kvalifikovaně zpracována koncepce rozvoje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zřejmá cílevědomá práce s vizemi, cíli a úkoly, škola má zpracován roční plán práce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jsou delegovány úkoly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na škole existuje promyšlený funkční informační systém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kvalifikovaně jsou připravovány a prováděny porady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pedagogická rada plní své funkce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na škole pracují metodické orgány v souladu s koncepcí rozvoje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vedena povinná dokumentace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správní úkony jsou kompletně prováděny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681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Návrh metod evaluace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Respondent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zdroj informací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Hodnotitel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Riziko navržené metody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</a:tr>
              <a:tr h="241324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studium dokumentů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pozorování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rozhovor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dotazník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dokumentace škol vedených zkušenými a vzdělanými řediteli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názory učitelů a ostatních pracovníků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názor ČŠI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názor školského úřadu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soustavné další vzdělávání v oblasti řízení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vedení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vedoucí učitel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ostatní učitele a zaměstnanci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rada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obec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školský úřad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ČŠI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 dirty="0">
                          <a:effectLst/>
                        </a:rPr>
                        <a:t>hodnotitelé nemají požadované znalosti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 dirty="0">
                          <a:effectLst/>
                        </a:rPr>
                        <a:t>uplatňování subjektivních názorů a pocitů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 dirty="0">
                          <a:effectLst/>
                        </a:rPr>
                        <a:t>složitost hodnocené oblasti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11434"/>
              </p:ext>
            </p:extLst>
          </p:nvPr>
        </p:nvGraphicFramePr>
        <p:xfrm>
          <a:off x="1295400" y="1447800"/>
          <a:ext cx="6658612" cy="4869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4653"/>
                <a:gridCol w="1664653"/>
                <a:gridCol w="1664653"/>
                <a:gridCol w="1664653"/>
              </a:tblGrid>
              <a:tr h="2318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Zamýšlený cílový stav (obecně formulovaný)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185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FFFF00"/>
                          </a:solidFill>
                          <a:effectLst/>
                        </a:rPr>
                        <a:t>PERSONÁLNÍ OBLAST</a:t>
                      </a:r>
                      <a:endParaRPr lang="cs-CZ" sz="11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zajištěna stabilizace personálu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existuje promyšlený systém uvádění začínajících učitelů do praxe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zajištěno další vzdělávání pedagogických pracovníků v souladu s koncepcí rozvoje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ředitel školy se systematicky vzdělává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na škole funguje systém pravidelného hodnocení pracovníků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zajištěn podíl pracovníků na řízení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klima na škole je dobré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vedení školy se stará o sociální potřeby pracovníků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637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Návrh metod evaluace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Respondent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zdroj informací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Hodnotitel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Riziko navržené metody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5486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studium dokumentů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pozorování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rozhovor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dotazník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učitelé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žáci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ostatní zaměstnanci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rodiče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ostatní veřejnost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vedení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učitelé školy a ostatní zaměstnanci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rada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obec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školský úřad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ČŠI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 dirty="0" smtClean="0">
                          <a:effectLst/>
                        </a:rPr>
                        <a:t>nekompetentnost hodnotitelů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77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Osnova závěrečné </a:t>
            </a:r>
            <a:r>
              <a:rPr lang="cs-CZ" dirty="0" err="1" smtClean="0"/>
              <a:t>sebeevaluační</a:t>
            </a:r>
            <a:r>
              <a:rPr lang="cs-CZ" dirty="0" smtClean="0"/>
              <a:t> zprávy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cs-CZ" sz="1800" dirty="0" smtClean="0"/>
              <a:t>Základní data o škole, komunitě a prostředí, ve kterém působí (statistické údaje, základní charakteristiky).</a:t>
            </a:r>
          </a:p>
          <a:p>
            <a:r>
              <a:rPr lang="cs-CZ" sz="1800" dirty="0" smtClean="0"/>
              <a:t>Vize a stanovené cíle rozvoje školy – jak a proč byly stanoveny.</a:t>
            </a:r>
          </a:p>
          <a:p>
            <a:r>
              <a:rPr lang="cs-CZ" sz="1800" dirty="0" smtClean="0"/>
              <a:t>Charakteristika vzdělávacího programu – jaké modifikace a proč byly provedeny.</a:t>
            </a:r>
          </a:p>
          <a:p>
            <a:r>
              <a:rPr lang="cs-CZ" sz="1800" dirty="0" smtClean="0"/>
              <a:t>Jak je organizována výchova a vzdělávání – organizační členění, zaměření a priority.</a:t>
            </a:r>
          </a:p>
          <a:p>
            <a:r>
              <a:rPr lang="cs-CZ" sz="1800" dirty="0" smtClean="0"/>
              <a:t>Jaký stav byl (vzhledem k zaměření a cíli zjištěn na začátku sběru relevantních dat.</a:t>
            </a:r>
          </a:p>
          <a:p>
            <a:r>
              <a:rPr lang="cs-CZ" sz="1800" dirty="0" smtClean="0"/>
              <a:t>Jaký stav, jaký změna stavu byla zjištěna za období…</a:t>
            </a:r>
          </a:p>
          <a:p>
            <a:r>
              <a:rPr lang="cs-CZ" sz="1800" dirty="0" smtClean="0"/>
              <a:t>Jaké výsledky a výsledné informace byly zjištěny v rámci evaluačního projektu.</a:t>
            </a:r>
          </a:p>
          <a:p>
            <a:r>
              <a:rPr lang="cs-CZ" sz="1800" dirty="0" smtClean="0"/>
              <a:t>Jaké problémy a jejich příčiny byly identifikovány.</a:t>
            </a:r>
          </a:p>
          <a:p>
            <a:r>
              <a:rPr lang="cs-CZ" sz="1800" dirty="0" smtClean="0"/>
              <a:t>Jaké hypotézy je možné na základě zjištěných výsledků vyslovit?</a:t>
            </a:r>
          </a:p>
          <a:p>
            <a:r>
              <a:rPr lang="cs-CZ" sz="1800" dirty="0" smtClean="0"/>
              <a:t>Kdo reagoval jak a proč, jaká konkrétní opatření byla přijata.</a:t>
            </a:r>
          </a:p>
          <a:p>
            <a:r>
              <a:rPr lang="cs-CZ" sz="1800" dirty="0" smtClean="0"/>
              <a:t>Kdo, kdy, jak a v jakém rozsahu bude informován o účinnosti přijatých opatření.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88291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Děkujeme za pozornost.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Dominika.stolinska@gmail.com</a:t>
            </a:r>
          </a:p>
          <a:p>
            <a:pPr marL="0" indent="0" algn="ctr">
              <a:buNone/>
            </a:pPr>
            <a:r>
              <a:rPr lang="cs-CZ" dirty="0" smtClean="0"/>
              <a:t>Pavlina.castkova@upol.cz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čeká?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Aspekty řízení pedagogického procesu.</a:t>
            </a:r>
          </a:p>
          <a:p>
            <a:r>
              <a:rPr lang="cs-CZ" dirty="0" smtClean="0"/>
              <a:t>Evaluace.</a:t>
            </a:r>
          </a:p>
          <a:p>
            <a:r>
              <a:rPr lang="cs-CZ" dirty="0" smtClean="0"/>
              <a:t>Úvod do </a:t>
            </a:r>
            <a:r>
              <a:rPr lang="cs-CZ" dirty="0" err="1" smtClean="0"/>
              <a:t>autoevaluace</a:t>
            </a:r>
            <a:r>
              <a:rPr lang="cs-CZ" dirty="0" smtClean="0"/>
              <a:t>.</a:t>
            </a:r>
          </a:p>
          <a:p>
            <a:r>
              <a:rPr lang="cs-CZ" dirty="0" err="1"/>
              <a:t>Shadowing</a:t>
            </a:r>
            <a:r>
              <a:rPr lang="cs-CZ" dirty="0"/>
              <a:t> jako příklad hodnocení.</a:t>
            </a:r>
          </a:p>
          <a:p>
            <a:r>
              <a:rPr lang="cs-CZ" dirty="0" smtClean="0"/>
              <a:t>Systém řízení kvality.</a:t>
            </a:r>
          </a:p>
          <a:p>
            <a:r>
              <a:rPr lang="cs-CZ" dirty="0" smtClean="0"/>
              <a:t>Škola</a:t>
            </a:r>
            <a:r>
              <a:rPr lang="cs-CZ" baseline="30000" dirty="0" smtClean="0"/>
              <a:t>21.</a:t>
            </a:r>
          </a:p>
          <a:p>
            <a:r>
              <a:rPr lang="cs-CZ" dirty="0"/>
              <a:t>Návrh pro </a:t>
            </a:r>
            <a:r>
              <a:rPr lang="cs-CZ" dirty="0" err="1"/>
              <a:t>autoevaluaci</a:t>
            </a:r>
            <a:r>
              <a:rPr lang="cs-CZ" dirty="0"/>
              <a:t> </a:t>
            </a:r>
            <a:r>
              <a:rPr lang="cs-CZ" dirty="0" smtClean="0"/>
              <a:t>managementu.</a:t>
            </a:r>
            <a:endParaRPr lang="cs-CZ" dirty="0"/>
          </a:p>
          <a:p>
            <a:r>
              <a:rPr lang="cs-CZ" dirty="0" smtClean="0"/>
              <a:t>Závěrečná </a:t>
            </a:r>
            <a:r>
              <a:rPr lang="cs-CZ" dirty="0" err="1" smtClean="0"/>
              <a:t>autoevaluační</a:t>
            </a:r>
            <a:r>
              <a:rPr lang="cs-CZ" dirty="0" smtClean="0"/>
              <a:t> zpráva.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Aspekty řízení pedagogického procesu</a:t>
            </a:r>
            <a:endParaRPr lang="cs-CZ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059470250"/>
              </p:ext>
            </p:extLst>
          </p:nvPr>
        </p:nvGraphicFramePr>
        <p:xfrm>
          <a:off x="1524000" y="1905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Výsledky rodičovských názorů na činnost školy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Vzbudí v žácích zájem učit se.</a:t>
            </a:r>
          </a:p>
          <a:p>
            <a:r>
              <a:rPr lang="cs-CZ" dirty="0" smtClean="0"/>
              <a:t>Dítě se do školy těší.</a:t>
            </a:r>
          </a:p>
          <a:p>
            <a:r>
              <a:rPr lang="cs-CZ" dirty="0" smtClean="0"/>
              <a:t>Dítě si odnese domů hodně poznatků.</a:t>
            </a:r>
          </a:p>
          <a:p>
            <a:r>
              <a:rPr lang="cs-CZ" dirty="0" smtClean="0"/>
              <a:t>Učitelé jsou plně kvalifikovaní, vzdělávají se.</a:t>
            </a:r>
          </a:p>
          <a:p>
            <a:r>
              <a:rPr lang="cs-CZ" dirty="0" smtClean="0"/>
              <a:t>Připraví dobře žáky na přijímací zkoušky.</a:t>
            </a:r>
          </a:p>
          <a:p>
            <a:r>
              <a:rPr lang="cs-CZ" dirty="0" smtClean="0"/>
              <a:t>Nabízí mimoškolní aktivity.</a:t>
            </a:r>
          </a:p>
          <a:p>
            <a:r>
              <a:rPr lang="cs-CZ" dirty="0" smtClean="0"/>
              <a:t>Učitelé jsou v komunikaci vstřícní.</a:t>
            </a:r>
          </a:p>
          <a:p>
            <a:r>
              <a:rPr lang="cs-CZ" dirty="0" smtClean="0"/>
              <a:t>Je pěkně zařízena a vybavena.</a:t>
            </a:r>
          </a:p>
          <a:p>
            <a:r>
              <a:rPr lang="cs-CZ" dirty="0" smtClean="0"/>
              <a:t>Umožní zažívat každému žákovi úspěch.</a:t>
            </a:r>
          </a:p>
          <a:p>
            <a:r>
              <a:rPr lang="cs-CZ" dirty="0" smtClean="0"/>
              <a:t>Rodiče mají přístup k informacím.</a:t>
            </a:r>
          </a:p>
          <a:p>
            <a:r>
              <a:rPr lang="cs-CZ" dirty="0" smtClean="0"/>
              <a:t>Rodiče ovlivňují její chod.</a:t>
            </a:r>
          </a:p>
          <a:p>
            <a:r>
              <a:rPr lang="cs-CZ" dirty="0" smtClean="0"/>
              <a:t>Vyhledává </a:t>
            </a:r>
            <a:r>
              <a:rPr lang="cs-CZ" dirty="0"/>
              <a:t>spolupráci s </a:t>
            </a:r>
            <a:r>
              <a:rPr lang="cs-CZ" dirty="0" smtClean="0"/>
              <a:t>rodiči.</a:t>
            </a:r>
            <a:endParaRPr lang="cs-CZ" dirty="0"/>
          </a:p>
          <a:p>
            <a:r>
              <a:rPr lang="cs-CZ" dirty="0" smtClean="0"/>
              <a:t>Spolupracuje s veřejností.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 toho vyplývají otázky k zamyšlení…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cs-CZ" dirty="0" smtClean="0"/>
              <a:t>Jak učitel působí na žáka?</a:t>
            </a:r>
          </a:p>
          <a:p>
            <a:r>
              <a:rPr lang="cs-CZ" dirty="0" smtClean="0"/>
              <a:t>Jak ředitel pozná, že působí dobře?</a:t>
            </a:r>
          </a:p>
          <a:p>
            <a:r>
              <a:rPr lang="cs-CZ" dirty="0" smtClean="0"/>
              <a:t>Ví, v jaké kondici je jeho tým?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Jakým způsobem hledáte odpovědi?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Hledáte?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 smtClean="0"/>
          </a:p>
          <a:p>
            <a:r>
              <a:rPr lang="cs-CZ" dirty="0" smtClean="0"/>
              <a:t>Co pro Vás </a:t>
            </a:r>
            <a:r>
              <a:rPr lang="cs-CZ" dirty="0" err="1" smtClean="0"/>
              <a:t>autoevaluace</a:t>
            </a:r>
            <a:r>
              <a:rPr lang="cs-CZ" dirty="0" smtClean="0"/>
              <a:t> znamená?</a:t>
            </a:r>
          </a:p>
          <a:p>
            <a:pPr lvl="1"/>
            <a:r>
              <a:rPr lang="cs-CZ" sz="1800" dirty="0" smtClean="0"/>
              <a:t>další administrativní požadavek shora, který přináší pouze zátěž,</a:t>
            </a:r>
          </a:p>
          <a:p>
            <a:pPr lvl="1"/>
            <a:r>
              <a:rPr lang="cs-CZ" sz="1800" dirty="0" smtClean="0"/>
              <a:t>nic nového, co jsme před tím nedělali – nepřináší až takový efekt v porovnání s tím, co si vyžaduje,</a:t>
            </a:r>
          </a:p>
          <a:p>
            <a:pPr lvl="1"/>
            <a:r>
              <a:rPr lang="cs-CZ" sz="1800" dirty="0" err="1" smtClean="0"/>
              <a:t>autoevaluaci</a:t>
            </a:r>
            <a:r>
              <a:rPr lang="cs-CZ" sz="1800" dirty="0" smtClean="0"/>
              <a:t> jsme realizovali dříve, než vznikl legislativní požadavek,</a:t>
            </a:r>
          </a:p>
          <a:p>
            <a:pPr lvl="1"/>
            <a:r>
              <a:rPr lang="cs-CZ" sz="1800" dirty="0" smtClean="0"/>
              <a:t>bez procesu </a:t>
            </a:r>
            <a:r>
              <a:rPr lang="cs-CZ" sz="1800" dirty="0" err="1" smtClean="0"/>
              <a:t>autoevaluace</a:t>
            </a:r>
            <a:r>
              <a:rPr lang="cs-CZ" sz="1800" dirty="0" smtClean="0"/>
              <a:t> si nedovedu představit zkvalitňování práce školy,</a:t>
            </a:r>
          </a:p>
          <a:p>
            <a:pPr lvl="1"/>
            <a:r>
              <a:rPr lang="cs-CZ" sz="1800" dirty="0" smtClean="0"/>
              <a:t>učitelé pociťují strach z kontroly a postihu při zjištění nedostatku,</a:t>
            </a:r>
          </a:p>
          <a:p>
            <a:pPr lvl="1"/>
            <a:r>
              <a:rPr lang="cs-CZ" sz="1800" dirty="0" smtClean="0"/>
              <a:t>nemáme dostatečné znalosti a kvalifikaci k provádění </a:t>
            </a:r>
            <a:r>
              <a:rPr lang="cs-CZ" sz="1800" dirty="0" err="1" smtClean="0"/>
              <a:t>autoevaluace</a:t>
            </a:r>
            <a:r>
              <a:rPr lang="cs-CZ" sz="1800" dirty="0" smtClean="0"/>
              <a:t>,</a:t>
            </a:r>
          </a:p>
          <a:p>
            <a:pPr lvl="1"/>
            <a:r>
              <a:rPr lang="cs-CZ" sz="1800" dirty="0" smtClean="0"/>
              <a:t>učitelé nechápou </a:t>
            </a:r>
            <a:r>
              <a:rPr lang="cs-CZ" sz="1800" dirty="0" err="1" smtClean="0"/>
              <a:t>autoevaluaci</a:t>
            </a:r>
            <a:r>
              <a:rPr lang="cs-CZ" sz="1800" dirty="0" smtClean="0"/>
              <a:t> jako nutné zlo, ale jako užitečnou aktivitu,</a:t>
            </a:r>
          </a:p>
          <a:p>
            <a:pPr lvl="1"/>
            <a:r>
              <a:rPr lang="cs-CZ" sz="1800" dirty="0" smtClean="0"/>
              <a:t>učitelé mají velký zájem o výsledky </a:t>
            </a:r>
            <a:r>
              <a:rPr lang="cs-CZ" sz="1800" dirty="0" err="1" smtClean="0"/>
              <a:t>autoevaluace</a:t>
            </a:r>
            <a:r>
              <a:rPr lang="cs-CZ" sz="1800" dirty="0" smtClean="0"/>
              <a:t>,</a:t>
            </a:r>
          </a:p>
          <a:p>
            <a:pPr lvl="1"/>
            <a:r>
              <a:rPr lang="cs-CZ" sz="1800" dirty="0" smtClean="0"/>
              <a:t>nevíme si rady s interpretacemi výsledků, obáváme se jejich nepochopení, dezinterpretace, zneužití, …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698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82962"/>
          </a:xfrm>
        </p:spPr>
        <p:txBody>
          <a:bodyPr/>
          <a:lstStyle/>
          <a:p>
            <a:r>
              <a:rPr lang="cs-CZ" dirty="0" smtClean="0"/>
              <a:t>Autoevaluace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Původně značně nepochopena! Ze zákona (Vyhláška 15/2005 Sb.) špatně vymezena!</a:t>
            </a:r>
          </a:p>
          <a:p>
            <a:endParaRPr lang="cs-CZ" dirty="0" smtClean="0"/>
          </a:p>
          <a:p>
            <a:r>
              <a:rPr lang="cs-CZ" sz="2400" dirty="0" smtClean="0"/>
              <a:t>Stanovena povinnost sestavovat zprávu a zveřejnit ji (z toho vyplynulo formální zpracovávání)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Pravý význam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Zlepšení stavu!</a:t>
            </a:r>
          </a:p>
          <a:p>
            <a:endParaRPr lang="cs-CZ" dirty="0" smtClean="0"/>
          </a:p>
          <a:p>
            <a:r>
              <a:rPr lang="cs-CZ" dirty="0" smtClean="0"/>
              <a:t>Škola získá citlivá data, odhaluje svoje nedostatky a analyzuje příčiny.</a:t>
            </a:r>
          </a:p>
          <a:p>
            <a:endParaRPr lang="cs-CZ" dirty="0" smtClean="0"/>
          </a:p>
          <a:p>
            <a:r>
              <a:rPr lang="cs-CZ" dirty="0" smtClean="0"/>
              <a:t>Funkce </a:t>
            </a:r>
          </a:p>
          <a:p>
            <a:pPr lvl="1"/>
            <a:r>
              <a:rPr lang="cs-CZ" dirty="0" smtClean="0"/>
              <a:t>Motivační </a:t>
            </a:r>
          </a:p>
          <a:p>
            <a:pPr lvl="1"/>
            <a:r>
              <a:rPr lang="cs-CZ" dirty="0" smtClean="0"/>
              <a:t>Poznávací – orientační, didaktická a oficiální</a:t>
            </a:r>
          </a:p>
          <a:p>
            <a:pPr lvl="1"/>
            <a:r>
              <a:rPr lang="cs-CZ" dirty="0" smtClean="0"/>
              <a:t>Konativní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244</TotalTime>
  <Words>1047</Words>
  <Application>Microsoft Office PowerPoint</Application>
  <PresentationFormat>Předvádění na obrazovce (4:3)</PresentationFormat>
  <Paragraphs>200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Exekutivní</vt:lpstr>
      <vt:lpstr>Hodnocení kvality školy - autoevaluační aktivity</vt:lpstr>
      <vt:lpstr>Co nás čeká?</vt:lpstr>
      <vt:lpstr>Aspekty řízení pedagogického procesu</vt:lpstr>
      <vt:lpstr>Výsledky rodičovských názorů na činnost školy</vt:lpstr>
      <vt:lpstr>Z toho vyplývají otázky k zamyšlení…</vt:lpstr>
      <vt:lpstr>Jakým způsobem hledáte odpovědi?</vt:lpstr>
      <vt:lpstr>Autoevaluace</vt:lpstr>
      <vt:lpstr>Prezentace aplikace PowerPoint</vt:lpstr>
      <vt:lpstr>Pravý význam</vt:lpstr>
      <vt:lpstr>Co všechno hodnotíme</vt:lpstr>
      <vt:lpstr>Shadowing jako příklad hodnocení</vt:lpstr>
      <vt:lpstr>Pozitivní komunikace</vt:lpstr>
      <vt:lpstr>Pravidla asertivity</vt:lpstr>
      <vt:lpstr>Škola21</vt:lpstr>
      <vt:lpstr>Návrh pro autoevaluaci managementu</vt:lpstr>
      <vt:lpstr>Prezentace aplikace PowerPoint</vt:lpstr>
      <vt:lpstr>Osnova závěrečné sebeevaluační zprávy</vt:lpstr>
      <vt:lpstr>Děkujeme za pozornost.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Hodnocení kvality školy - autoevaluační aktivity</dc:title>
  <dc:creator>Stolinská Dominika</dc:creator>
  <cp:lastModifiedBy>blazkova</cp:lastModifiedBy>
  <cp:revision>51</cp:revision>
  <dcterms:created xsi:type="dcterms:W3CDTF">2006-08-16T00:00:00Z</dcterms:created>
  <dcterms:modified xsi:type="dcterms:W3CDTF">2016-01-14T10:16:04Z</dcterms:modified>
</cp:coreProperties>
</file>