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lvl1pPr>
      <a:defRPr>
        <a:latin typeface="Century Schoolbook"/>
        <a:ea typeface="Century Schoolbook"/>
        <a:cs typeface="Century Schoolbook"/>
        <a:sym typeface="Century Schoolbook"/>
      </a:defRPr>
    </a:lvl1pPr>
    <a:lvl2pPr indent="457200">
      <a:defRPr>
        <a:latin typeface="Century Schoolbook"/>
        <a:ea typeface="Century Schoolbook"/>
        <a:cs typeface="Century Schoolbook"/>
        <a:sym typeface="Century Schoolbook"/>
      </a:defRPr>
    </a:lvl2pPr>
    <a:lvl3pPr indent="914400">
      <a:defRPr>
        <a:latin typeface="Century Schoolbook"/>
        <a:ea typeface="Century Schoolbook"/>
        <a:cs typeface="Century Schoolbook"/>
        <a:sym typeface="Century Schoolbook"/>
      </a:defRPr>
    </a:lvl3pPr>
    <a:lvl4pPr indent="1371600">
      <a:defRPr>
        <a:latin typeface="Century Schoolbook"/>
        <a:ea typeface="Century Schoolbook"/>
        <a:cs typeface="Century Schoolbook"/>
        <a:sym typeface="Century Schoolbook"/>
      </a:defRPr>
    </a:lvl4pPr>
    <a:lvl5pPr indent="1828800">
      <a:defRPr>
        <a:latin typeface="Century Schoolbook"/>
        <a:ea typeface="Century Schoolbook"/>
        <a:cs typeface="Century Schoolbook"/>
        <a:sym typeface="Century Schoolbook"/>
      </a:defRPr>
    </a:lvl5pPr>
    <a:lvl6pPr indent="2286000">
      <a:defRPr>
        <a:latin typeface="Century Schoolbook"/>
        <a:ea typeface="Century Schoolbook"/>
        <a:cs typeface="Century Schoolbook"/>
        <a:sym typeface="Century Schoolbook"/>
      </a:defRPr>
    </a:lvl6pPr>
    <a:lvl7pPr indent="2743200">
      <a:defRPr>
        <a:latin typeface="Century Schoolbook"/>
        <a:ea typeface="Century Schoolbook"/>
        <a:cs typeface="Century Schoolbook"/>
        <a:sym typeface="Century Schoolbook"/>
      </a:defRPr>
    </a:lvl7pPr>
    <a:lvl8pPr indent="3200400">
      <a:defRPr>
        <a:latin typeface="Century Schoolbook"/>
        <a:ea typeface="Century Schoolbook"/>
        <a:cs typeface="Century Schoolbook"/>
        <a:sym typeface="Century Schoolbook"/>
      </a:defRPr>
    </a:lvl8pPr>
    <a:lvl9pPr indent="3657600">
      <a:defRPr>
        <a:latin typeface="Century Schoolbook"/>
        <a:ea typeface="Century Schoolbook"/>
        <a:cs typeface="Century Schoolbook"/>
        <a:sym typeface="Century School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8CC"/>
          </a:solidFill>
        </a:fill>
      </a:tcStyle>
    </a:wholeTbl>
    <a:band2H>
      <a:tcTxStyle b="def" i="def"/>
      <a:tcStyle>
        <a:tcBdr/>
        <a:fill>
          <a:solidFill>
            <a:srgbClr val="FFEDE7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CBCA"/>
          </a:solidFill>
        </a:fill>
      </a:tcStyle>
    </a:wholeTbl>
    <a:band2H>
      <a:tcTxStyle b="def" i="def"/>
      <a:tcStyle>
        <a:tcBdr/>
        <a:fill>
          <a:solidFill>
            <a:srgbClr val="F2E7E7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D6D8"/>
          </a:solidFill>
        </a:fill>
      </a:tcStyle>
    </a:wholeTbl>
    <a:band2H>
      <a:tcTxStyle b="def" i="def"/>
      <a:tcStyle>
        <a:tcBdr/>
        <a:fill>
          <a:solidFill>
            <a:srgbClr val="EBECEC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8637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8637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2286000" y="3124200"/>
            <a:ext cx="6172200" cy="1894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small" sz="3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2286000" y="5003322"/>
            <a:ext cx="6172200" cy="13716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b="1" sz="1800">
                <a:solidFill>
                  <a:srgbClr val="575F6D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Klepnutím lze upravit styl předlohy podnadpisů.</a:t>
            </a:r>
          </a:p>
        </p:txBody>
      </p:sp>
      <p:sp>
        <p:nvSpPr>
          <p:cNvPr id="14" name="Shape 1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990599" y="0"/>
            <a:ext cx="181874" cy="6858000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Shape 17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" name="Shape 18"/>
          <p:cNvSpPr/>
          <p:nvPr/>
        </p:nvSpPr>
        <p:spPr>
          <a:xfrm flipH="1">
            <a:off x="106344" y="0"/>
            <a:ext cx="1" cy="6858001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 flipH="1">
            <a:off x="854112" y="0"/>
            <a:ext cx="1" cy="6858001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" name="Shape 21"/>
          <p:cNvSpPr/>
          <p:nvPr/>
        </p:nvSpPr>
        <p:spPr>
          <a:xfrm flipH="1">
            <a:off x="1726639" y="0"/>
            <a:ext cx="1" cy="6858001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 flipH="1">
            <a:off x="1066799" y="0"/>
            <a:ext cx="2" cy="6858001"/>
          </a:xfrm>
          <a:prstGeom prst="line">
            <a:avLst/>
          </a:prstGeom>
          <a:ln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 flipH="1">
            <a:off x="9113856" y="0"/>
            <a:ext cx="1" cy="6858001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1309632" y="4866752"/>
            <a:ext cx="641424" cy="64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1091080" y="5500632"/>
            <a:ext cx="137161" cy="1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1664207" y="5788152"/>
            <a:ext cx="274321" cy="27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1904999" y="4495799"/>
            <a:ext cx="365762" cy="365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xfrm>
            <a:off x="1325543" y="5033793"/>
            <a:ext cx="609601" cy="3073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3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Klepnutím lze upravit styly předlohy textu.</a:t>
            </a:r>
            <a:endParaRPr sz="2400"/>
          </a:p>
          <a:p>
            <a:pPr lvl="1">
              <a:defRPr sz="1800"/>
            </a:pPr>
            <a:r>
              <a:rPr sz="2400"/>
              <a:t>Druhá úroveň</a:t>
            </a:r>
            <a:endParaRPr sz="2400"/>
          </a:p>
          <a:p>
            <a:pPr lvl="2">
              <a:defRPr sz="1800"/>
            </a:pPr>
            <a:r>
              <a:rPr sz="2400"/>
              <a:t>Třetí úroveň</a:t>
            </a:r>
            <a:endParaRPr sz="2400"/>
          </a:p>
          <a:p>
            <a:pPr lvl="3">
              <a:defRPr sz="1800"/>
            </a:pPr>
            <a:r>
              <a:rPr sz="2400"/>
              <a:t>Čtvrtá úroveň</a:t>
            </a:r>
            <a:endParaRPr sz="2400"/>
          </a:p>
          <a:p>
            <a:pPr lvl="4">
              <a:defRPr sz="1800"/>
            </a:pPr>
            <a:r>
              <a:rPr sz="2400"/>
              <a:t>Pátá úroveň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6629400" y="0"/>
            <a:ext cx="1676400" cy="6126165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3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Klepnutím lze upravit styly předlohy textu.</a:t>
            </a:r>
            <a:endParaRPr sz="2400"/>
          </a:p>
          <a:p>
            <a:pPr lvl="1">
              <a:defRPr sz="1800"/>
            </a:pPr>
            <a:r>
              <a:rPr sz="2400"/>
              <a:t>Druhá úroveň</a:t>
            </a:r>
            <a:endParaRPr sz="2400"/>
          </a:p>
          <a:p>
            <a:pPr lvl="2">
              <a:defRPr sz="1800"/>
            </a:pPr>
            <a:r>
              <a:rPr sz="2400"/>
              <a:t>Třetí úroveň</a:t>
            </a:r>
            <a:endParaRPr sz="2400"/>
          </a:p>
          <a:p>
            <a:pPr lvl="3">
              <a:defRPr sz="1800"/>
            </a:pPr>
            <a:r>
              <a:rPr sz="2400"/>
              <a:t>Čtvrtá úroveň</a:t>
            </a:r>
            <a:endParaRPr sz="2400"/>
          </a:p>
          <a:p>
            <a:pPr lvl="4">
              <a:defRPr sz="1800"/>
            </a:pPr>
            <a:r>
              <a:rPr sz="2400"/>
              <a:t>Pátá úroveň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3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Klepnutím lze upravit styly předlohy textu.</a:t>
            </a:r>
            <a:endParaRPr sz="2400"/>
          </a:p>
          <a:p>
            <a:pPr lvl="1">
              <a:defRPr sz="1800"/>
            </a:pPr>
            <a:r>
              <a:rPr sz="2400"/>
              <a:t>Druhá úroveň</a:t>
            </a:r>
            <a:endParaRPr sz="2400"/>
          </a:p>
          <a:p>
            <a:pPr lvl="2">
              <a:defRPr sz="1800"/>
            </a:pPr>
            <a:r>
              <a:rPr sz="2400"/>
              <a:t>Třetí úroveň</a:t>
            </a:r>
            <a:endParaRPr sz="2400"/>
          </a:p>
          <a:p>
            <a:pPr lvl="3">
              <a:defRPr sz="1800"/>
            </a:pPr>
            <a:r>
              <a:rPr sz="2400"/>
              <a:t>Čtvrtá úroveň</a:t>
            </a:r>
            <a:endParaRPr sz="2400"/>
          </a:p>
          <a:p>
            <a:pPr lvl="4">
              <a:defRPr sz="1800"/>
            </a:pPr>
            <a:r>
              <a:rPr sz="2400"/>
              <a:t>Pátá úroveň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Záhlaví části">
    <p:bg>
      <p:bgPr>
        <a:solidFill>
          <a:srgbClr val="575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2286000" y="1181100"/>
            <a:ext cx="6172200" cy="376809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small" sz="3000">
                <a:solidFill>
                  <a:srgbClr val="FFF39D"/>
                </a:solidFill>
              </a:rPr>
              <a:t>Klepnutím lze upravit styl předlohy nadpisů.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2286000" y="5010150"/>
            <a:ext cx="6172200" cy="18478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b="1" sz="1800">
                <a:solidFill>
                  <a:srgbClr val="FFF39D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Klepnutím lze upravit styly předlohy textu.</a:t>
            </a:r>
          </a:p>
        </p:txBody>
      </p:sp>
      <p:sp>
        <p:nvSpPr>
          <p:cNvPr id="38" name="Shape 38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990599" y="0"/>
            <a:ext cx="181874" cy="6858000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Shape 42"/>
          <p:cNvSpPr/>
          <p:nvPr/>
        </p:nvSpPr>
        <p:spPr>
          <a:xfrm flipH="1">
            <a:off x="106344" y="0"/>
            <a:ext cx="1" cy="6858001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 flipH="1">
            <a:off x="854112" y="0"/>
            <a:ext cx="1" cy="6858001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5" name="Shape 45"/>
          <p:cNvSpPr/>
          <p:nvPr/>
        </p:nvSpPr>
        <p:spPr>
          <a:xfrm flipH="1">
            <a:off x="1726639" y="0"/>
            <a:ext cx="1" cy="6858001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6" name="Shape 46"/>
          <p:cNvSpPr/>
          <p:nvPr/>
        </p:nvSpPr>
        <p:spPr>
          <a:xfrm flipH="1">
            <a:off x="1066799" y="0"/>
            <a:ext cx="2" cy="6858001"/>
          </a:xfrm>
          <a:prstGeom prst="line">
            <a:avLst/>
          </a:prstGeom>
          <a:ln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" name="Shape 49"/>
          <p:cNvSpPr/>
          <p:nvPr/>
        </p:nvSpPr>
        <p:spPr>
          <a:xfrm>
            <a:off x="1324704" y="4866752"/>
            <a:ext cx="641424" cy="64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1091080" y="5500632"/>
            <a:ext cx="137161" cy="1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1664207" y="5791199"/>
            <a:ext cx="274321" cy="274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1879039" y="4479888"/>
            <a:ext cx="365761" cy="365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Shape 53"/>
          <p:cNvSpPr/>
          <p:nvPr/>
        </p:nvSpPr>
        <p:spPr>
          <a:xfrm flipH="1">
            <a:off x="9097943" y="0"/>
            <a:ext cx="1" cy="6858001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xfrm>
            <a:off x="1340616" y="5033793"/>
            <a:ext cx="609601" cy="3073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3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457200" y="1600200"/>
            <a:ext cx="3657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Klepnutím lze upravit styly předlohy textu.</a:t>
            </a:r>
            <a:endParaRPr sz="2400"/>
          </a:p>
          <a:p>
            <a:pPr lvl="1">
              <a:defRPr sz="1800"/>
            </a:pPr>
            <a:r>
              <a:rPr sz="2400"/>
              <a:t>Druhá úroveň</a:t>
            </a:r>
            <a:endParaRPr sz="2400"/>
          </a:p>
          <a:p>
            <a:pPr lvl="2">
              <a:defRPr sz="1800"/>
            </a:pPr>
            <a:r>
              <a:rPr sz="2400"/>
              <a:t>Třetí úroveň</a:t>
            </a:r>
            <a:endParaRPr sz="2400"/>
          </a:p>
          <a:p>
            <a:pPr lvl="3">
              <a:defRPr sz="1800"/>
            </a:pPr>
            <a:r>
              <a:rPr sz="2400"/>
              <a:t>Čtvrtá úroveň</a:t>
            </a:r>
            <a:endParaRPr sz="2400"/>
          </a:p>
          <a:p>
            <a:pPr lvl="4">
              <a:defRPr sz="1800"/>
            </a:pPr>
            <a:r>
              <a:rPr sz="2400"/>
              <a:t>Pátá úroveň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457200" y="0"/>
            <a:ext cx="7543800" cy="141605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3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457200" y="2362200"/>
            <a:ext cx="3657600" cy="449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Klepnutím lze upravit styly předlohy textu.</a:t>
            </a:r>
            <a:endParaRPr sz="2400"/>
          </a:p>
          <a:p>
            <a:pPr lvl="1">
              <a:defRPr sz="1800"/>
            </a:pPr>
            <a:r>
              <a:rPr sz="2400"/>
              <a:t>Druhá úroveň</a:t>
            </a:r>
            <a:endParaRPr sz="2400"/>
          </a:p>
          <a:p>
            <a:pPr lvl="2">
              <a:defRPr sz="1800"/>
            </a:pPr>
            <a:r>
              <a:rPr sz="2400"/>
              <a:t>Třetí úroveň</a:t>
            </a:r>
            <a:endParaRPr sz="2400"/>
          </a:p>
          <a:p>
            <a:pPr lvl="3">
              <a:defRPr sz="1800"/>
            </a:pPr>
            <a:r>
              <a:rPr sz="2400"/>
              <a:t>Čtvrtá úroveň</a:t>
            </a:r>
            <a:endParaRPr sz="2400"/>
          </a:p>
          <a:p>
            <a:pPr lvl="4">
              <a:defRPr sz="1800"/>
            </a:pPr>
            <a:r>
              <a:rPr sz="2400"/>
              <a:t>Pátá úroveň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3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small" sz="2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6812280" y="274320"/>
            <a:ext cx="1527049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200"/>
            </a:lvl1pPr>
          </a:lstStyle>
          <a:p>
            <a:pPr lvl="0">
              <a:defRPr sz="1800"/>
            </a:pPr>
            <a:r>
              <a:rPr sz="1200"/>
              <a:t>Klepnutím lze upravit styly předlohy textu.</a:t>
            </a:r>
          </a:p>
        </p:txBody>
      </p:sp>
      <p:sp>
        <p:nvSpPr>
          <p:cNvPr id="72" name="Shape 72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3" name="Shape 73"/>
          <p:cNvSpPr/>
          <p:nvPr/>
        </p:nvSpPr>
        <p:spPr>
          <a:xfrm flipH="1">
            <a:off x="6192296" y="0"/>
            <a:ext cx="1" cy="6858001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4" name="Shape 74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" name="Shape 76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8156447" y="5714999"/>
            <a:ext cx="548641" cy="548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8156447" y="5714999"/>
            <a:ext cx="548641" cy="548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Shape 82"/>
          <p:cNvSpPr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small" sz="2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6765797" y="264795"/>
            <a:ext cx="1524001" cy="4956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200"/>
            </a:lvl1pPr>
          </a:lstStyle>
          <a:p>
            <a:pPr lvl="0">
              <a:defRPr sz="1800"/>
            </a:pPr>
            <a:r>
              <a:rPr sz="1200"/>
              <a:t>Klepnutím lze upravit styly předlohy textu.</a:t>
            </a:r>
          </a:p>
        </p:txBody>
      </p:sp>
      <p:sp>
        <p:nvSpPr>
          <p:cNvPr id="84" name="Shape 84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Shape 86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7" name="Shape 87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8" name="Shape 88"/>
          <p:cNvSpPr/>
          <p:nvPr/>
        </p:nvSpPr>
        <p:spPr>
          <a:xfrm flipH="1">
            <a:off x="6192296" y="0"/>
            <a:ext cx="1" cy="6858001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H="1">
            <a:off x="76199" y="0"/>
            <a:ext cx="2" cy="6858001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Shape 6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8156447" y="5714999"/>
            <a:ext cx="548641" cy="548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457200" y="0"/>
            <a:ext cx="7467600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3000">
                <a:solidFill>
                  <a:srgbClr val="575F6D"/>
                </a:solidFill>
              </a:rPr>
              <a:t>Klepnutím lze upravit styl předlohy nadpisů.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1600200"/>
            <a:ext cx="7467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400"/>
              <a:t>Klepnutím lze upravit styly předlohy textu.</a:t>
            </a:r>
            <a:endParaRPr sz="2400"/>
          </a:p>
          <a:p>
            <a:pPr lvl="1">
              <a:defRPr sz="1800"/>
            </a:pPr>
            <a:r>
              <a:rPr sz="2400"/>
              <a:t>Druhá úroveň</a:t>
            </a:r>
            <a:endParaRPr sz="2400"/>
          </a:p>
          <a:p>
            <a:pPr lvl="2">
              <a:defRPr sz="1800"/>
            </a:pPr>
            <a:r>
              <a:rPr sz="2400"/>
              <a:t>Třetí úroveň</a:t>
            </a:r>
            <a:endParaRPr sz="2400"/>
          </a:p>
          <a:p>
            <a:pPr lvl="3">
              <a:defRPr sz="1800"/>
            </a:pPr>
            <a:r>
              <a:rPr sz="2400"/>
              <a:t>Čtvrtá úroveň</a:t>
            </a:r>
            <a:endParaRPr sz="2400"/>
          </a:p>
          <a:p>
            <a:pPr lvl="4">
              <a:defRPr sz="1800"/>
            </a:pPr>
            <a:r>
              <a:rPr sz="2400"/>
              <a:t>Pátá úroveň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8129016" y="5840984"/>
            <a:ext cx="609601" cy="307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1pPr>
      <a:lvl2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2pPr>
      <a:lvl3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3pPr>
      <a:lvl4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4pPr>
      <a:lvl5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5pPr>
      <a:lvl6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6pPr>
      <a:lvl7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7pPr>
      <a:lvl8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8pPr>
      <a:lvl9pPr>
        <a:defRPr cap="small" sz="3000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274320" indent="-274320">
        <a:spcBef>
          <a:spcPts val="600"/>
        </a:spcBef>
        <a:buClr>
          <a:srgbClr val="FE8637"/>
        </a:buClr>
        <a:buSzPct val="7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1pPr>
      <a:lvl2pPr marL="679268" indent="-313508">
        <a:spcBef>
          <a:spcPts val="600"/>
        </a:spcBef>
        <a:buClr>
          <a:srgbClr val="FE8637"/>
        </a:buClr>
        <a:buSzPct val="80000"/>
        <a:buFont typeface="Wingdings"/>
        <a:buChar char="●"/>
        <a:defRPr sz="2400">
          <a:latin typeface="Century Schoolbook"/>
          <a:ea typeface="Century Schoolbook"/>
          <a:cs typeface="Century Schoolbook"/>
          <a:sym typeface="Century Schoolbook"/>
        </a:defRPr>
      </a:lvl2pPr>
      <a:lvl3pPr marL="975360" indent="-243840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3pPr>
      <a:lvl4pPr marL="1249679" indent="-243839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4pPr>
      <a:lvl5pPr marL="1554479" indent="-274319">
        <a:spcBef>
          <a:spcPts val="600"/>
        </a:spcBef>
        <a:buClr>
          <a:srgbClr val="FE8637"/>
        </a:buClr>
        <a:buSzPct val="68000"/>
        <a:buFont typeface="Wingdings"/>
        <a:buChar char="●"/>
        <a:defRPr sz="2400">
          <a:latin typeface="Century Schoolbook"/>
          <a:ea typeface="Century Schoolbook"/>
          <a:cs typeface="Century Schoolbook"/>
          <a:sym typeface="Century Schoolbook"/>
        </a:defRPr>
      </a:lvl5pPr>
      <a:lvl6pPr marL="1828800" indent="-274319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6pPr>
      <a:lvl7pPr marL="2142308" indent="-313508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7pPr>
      <a:lvl8pPr marL="2416628" indent="-313508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8pPr>
      <a:lvl9pPr marL="2690948" indent="-313508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1pPr>
      <a:lvl2pPr indent="457200"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2pPr>
      <a:lvl3pPr indent="914400"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3pPr>
      <a:lvl4pPr indent="1371600"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4pPr>
      <a:lvl5pPr indent="1828800"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5pPr>
      <a:lvl6pPr indent="2286000"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6pPr>
      <a:lvl7pPr indent="2743200"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7pPr>
      <a:lvl8pPr indent="3200400"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8pPr>
      <a:lvl9pPr indent="3657600" algn="ctr">
        <a:defRPr b="1" sz="14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youtu.be/fG6wQkhxzOk?list=PLDOx75HfDRcHoUrOQQcx_NH-_1jmwK4z-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2286000" y="3124199"/>
            <a:ext cx="6172200" cy="189436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15000"/>
              </a:lnSpc>
              <a:spcBef>
                <a:spcPts val="1000"/>
              </a:spcBef>
              <a:defRPr b="0" cap="none" sz="1800">
                <a:solidFill>
                  <a:srgbClr val="000000"/>
                </a:solidFill>
              </a:defRPr>
            </a:pPr>
            <a:br>
              <a:rPr b="1" cap="small" sz="3000">
                <a:solidFill>
                  <a:srgbClr val="575F6D"/>
                </a:solidFill>
              </a:rPr>
            </a:br>
            <a:br>
              <a:rPr b="1" cap="small" sz="3000">
                <a:solidFill>
                  <a:srgbClr val="575F6D"/>
                </a:solidFill>
              </a:rPr>
            </a:b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571472" y="3143248"/>
            <a:ext cx="7786742" cy="3143273"/>
          </a:xfrm>
          <a:prstGeom prst="rect">
            <a:avLst/>
          </a:prstGeom>
        </p:spPr>
        <p:txBody>
          <a:bodyPr/>
          <a:lstStyle/>
          <a:p>
            <a:pPr lvl="0" defTabSz="896111">
              <a:lnSpc>
                <a:spcPct val="90000"/>
              </a:lnSpc>
              <a:spcBef>
                <a:spcPts val="500"/>
              </a:spcBef>
              <a:defRPr b="0">
                <a:solidFill>
                  <a:srgbClr val="000000"/>
                </a:solidFill>
              </a:defRPr>
            </a:pPr>
            <a:r>
              <a:rPr b="1" sz="1764">
                <a:solidFill>
                  <a:srgbClr val="575F6D"/>
                </a:solidFill>
              </a:rPr>
              <a:t>Metodický rámec kurzu ke vzdělávacímu programu  B3 ,,Práce s dotykovými zařízeními – aplikace pro český jazyk"</a:t>
            </a:r>
            <a:endParaRPr b="1" sz="1764">
              <a:solidFill>
                <a:srgbClr val="575F6D"/>
              </a:solidFill>
            </a:endParaRPr>
          </a:p>
          <a:p>
            <a:pPr lvl="0" defTabSz="896111">
              <a:lnSpc>
                <a:spcPct val="90000"/>
              </a:lnSpc>
              <a:spcBef>
                <a:spcPts val="500"/>
              </a:spcBef>
              <a:defRPr b="0">
                <a:solidFill>
                  <a:srgbClr val="000000"/>
                </a:solidFill>
              </a:defRPr>
            </a:pPr>
            <a:r>
              <a:rPr b="1" sz="1764">
                <a:solidFill>
                  <a:srgbClr val="575F6D"/>
                </a:solidFill>
              </a:rPr>
              <a:t> </a:t>
            </a:r>
            <a:endParaRPr b="1" sz="1764">
              <a:solidFill>
                <a:srgbClr val="575F6D"/>
              </a:solidFill>
            </a:endParaRPr>
          </a:p>
          <a:p>
            <a:pPr lvl="0" defTabSz="896111">
              <a:lnSpc>
                <a:spcPct val="90000"/>
              </a:lnSpc>
              <a:spcBef>
                <a:spcPts val="500"/>
              </a:spcBef>
              <a:defRPr b="0">
                <a:solidFill>
                  <a:srgbClr val="000000"/>
                </a:solidFill>
              </a:defRPr>
            </a:pPr>
            <a:r>
              <a:rPr b="1" sz="1764">
                <a:solidFill>
                  <a:srgbClr val="575F6D"/>
                </a:solidFill>
              </a:rPr>
              <a:t> </a:t>
            </a:r>
            <a:endParaRPr b="1" sz="1764">
              <a:solidFill>
                <a:srgbClr val="575F6D"/>
              </a:solidFill>
            </a:endParaRPr>
          </a:p>
          <a:p>
            <a:pPr lvl="0" defTabSz="896111">
              <a:lnSpc>
                <a:spcPct val="90000"/>
              </a:lnSpc>
              <a:spcBef>
                <a:spcPts val="500"/>
              </a:spcBef>
              <a:defRPr b="0">
                <a:solidFill>
                  <a:srgbClr val="000000"/>
                </a:solidFill>
              </a:defRPr>
            </a:pPr>
            <a:r>
              <a:rPr b="1" sz="1764">
                <a:solidFill>
                  <a:srgbClr val="575F6D"/>
                </a:solidFill>
              </a:rPr>
              <a:t> Název projektu:“Další vzdělávání pedagogických pracovníků k jejich vyšší konkurenceschopnosti”</a:t>
            </a:r>
            <a:endParaRPr b="1" sz="1764">
              <a:solidFill>
                <a:srgbClr val="575F6D"/>
              </a:solidFill>
            </a:endParaRPr>
          </a:p>
          <a:p>
            <a:pPr lvl="0" defTabSz="896111">
              <a:lnSpc>
                <a:spcPct val="90000"/>
              </a:lnSpc>
              <a:spcBef>
                <a:spcPts val="500"/>
              </a:spcBef>
              <a:defRPr b="0">
                <a:solidFill>
                  <a:srgbClr val="000000"/>
                </a:solidFill>
              </a:defRPr>
            </a:pPr>
            <a:r>
              <a:rPr b="1" sz="1764">
                <a:solidFill>
                  <a:srgbClr val="575F6D"/>
                </a:solidFill>
              </a:rPr>
              <a:t>Číslo projektu: CZ.1.07/1.3.00/51/0029</a:t>
            </a:r>
            <a:endParaRPr b="1" sz="1764">
              <a:solidFill>
                <a:srgbClr val="575F6D"/>
              </a:solidFill>
            </a:endParaRPr>
          </a:p>
          <a:p>
            <a:pPr lvl="0" defTabSz="896111">
              <a:lnSpc>
                <a:spcPct val="90000"/>
              </a:lnSpc>
              <a:spcBef>
                <a:spcPts val="500"/>
              </a:spcBef>
              <a:defRPr b="0">
                <a:solidFill>
                  <a:srgbClr val="000000"/>
                </a:solidFill>
              </a:defRPr>
            </a:pPr>
            <a:r>
              <a:rPr b="1" sz="1764">
                <a:solidFill>
                  <a:srgbClr val="575F6D"/>
                </a:solidFill>
              </a:rPr>
              <a:t> </a:t>
            </a:r>
            <a:endParaRPr b="1" sz="1764">
              <a:solidFill>
                <a:srgbClr val="575F6D"/>
              </a:solidFill>
            </a:endParaRPr>
          </a:p>
          <a:p>
            <a:pPr lvl="0" defTabSz="896111">
              <a:lnSpc>
                <a:spcPct val="90000"/>
              </a:lnSpc>
              <a:spcBef>
                <a:spcPts val="500"/>
              </a:spcBef>
              <a:defRPr b="0">
                <a:solidFill>
                  <a:srgbClr val="000000"/>
                </a:solidFill>
              </a:defRPr>
            </a:pPr>
            <a:r>
              <a:rPr b="1" sz="1764">
                <a:solidFill>
                  <a:srgbClr val="575F6D"/>
                </a:solidFill>
              </a:rPr>
              <a:t> </a:t>
            </a:r>
            <a:endParaRPr b="1" sz="1764">
              <a:solidFill>
                <a:srgbClr val="575F6D"/>
              </a:solidFill>
            </a:endParaRPr>
          </a:p>
          <a:p>
            <a:pPr lvl="0" defTabSz="896111">
              <a:lnSpc>
                <a:spcPct val="90000"/>
              </a:lnSpc>
              <a:spcBef>
                <a:spcPts val="500"/>
              </a:spcBef>
              <a:defRPr b="0">
                <a:solidFill>
                  <a:srgbClr val="000000"/>
                </a:solidFill>
              </a:defRPr>
            </a:pPr>
            <a:r>
              <a:rPr b="1" sz="1764">
                <a:solidFill>
                  <a:srgbClr val="575F6D"/>
                </a:solidFill>
              </a:rPr>
              <a:t>Vypracovala: Pavla Kubánková (lektor)</a:t>
            </a:r>
          </a:p>
        </p:txBody>
      </p:sp>
      <p:pic>
        <p:nvPicPr>
          <p:cNvPr id="103" name="image2.jpg" descr="OPVK_hor_zakladni_logolink_CB_cz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57" y="857231"/>
            <a:ext cx="8501122" cy="1928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small" sz="3000">
                <a:solidFill>
                  <a:srgbClr val="575F6D"/>
                </a:solidFill>
              </a:rPr>
              <a:t>Stahování a nakupování aplikací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457200" y="4714883"/>
            <a:ext cx="8229600" cy="114300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/>
            </a:pPr>
            <a:r>
              <a:rPr sz="2000"/>
              <a:t> Apple                 Android            Windows</a:t>
            </a:r>
            <a:endParaRPr sz="2000"/>
          </a:p>
          <a:p>
            <a:pPr lvl="0">
              <a:lnSpc>
                <a:spcPct val="90000"/>
              </a:lnSpc>
              <a:defRPr sz="1800"/>
            </a:pPr>
            <a:endParaRPr sz="20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2000"/>
              <a:t>Aplikace </a:t>
            </a:r>
            <a:r>
              <a:rPr b="1" sz="2000"/>
              <a:t>Škola dotykem-zde </a:t>
            </a:r>
            <a:r>
              <a:rPr sz="2000"/>
              <a:t>najdete přehled aplikací do výuky</a:t>
            </a:r>
          </a:p>
        </p:txBody>
      </p:sp>
      <p:pic>
        <p:nvPicPr>
          <p:cNvPr id="107" name="image3.jpeg" descr="C:\Users\Martin\Dropbox\Camera Uploads\2015-02-15 19.36.3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1857363"/>
            <a:ext cx="4714909" cy="2286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4.png" descr="C:\Users\Martin\Dropbox\Camera Uploads\2015-02-15 19.32.0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2065" y="1928802"/>
            <a:ext cx="3214711" cy="2000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457200" y="274638"/>
            <a:ext cx="8229600" cy="1868479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b="1" cap="small" sz="3000">
                <a:solidFill>
                  <a:srgbClr val="575F6D"/>
                </a:solidFill>
              </a:rPr>
              <a:t>Grafomotorika – logopedie</a:t>
            </a:r>
            <a:br>
              <a:rPr b="1" cap="small" sz="3000">
                <a:solidFill>
                  <a:srgbClr val="575F6D"/>
                </a:solidFill>
              </a:rPr>
            </a:br>
            <a:r>
              <a:rPr b="1" cap="small" sz="3000">
                <a:solidFill>
                  <a:srgbClr val="575F6D"/>
                </a:solidFill>
              </a:rPr>
              <a:t>Android</a:t>
            </a:r>
            <a:br>
              <a:rPr b="1" cap="small" sz="3000">
                <a:solidFill>
                  <a:srgbClr val="575F6D"/>
                </a:solidFill>
              </a:rPr>
            </a:br>
          </a:p>
        </p:txBody>
      </p:sp>
      <p:pic>
        <p:nvPicPr>
          <p:cNvPr id="111" name="image5.png" descr="C:\Users\Martin\Dropbox\Camera Uploads\2015-02-16 08.35.0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34" y="2000239"/>
            <a:ext cx="4857783" cy="378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5357817" y="2000239"/>
            <a:ext cx="3000397" cy="4358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/>
              <a:t> Patchimals</a:t>
            </a:r>
            <a:endParaRPr sz="2000"/>
          </a:p>
          <a:p>
            <a:pPr lvl="0"/>
            <a:r>
              <a:rPr sz="2000"/>
              <a:t>First Lines</a:t>
            </a:r>
            <a:endParaRPr sz="2000"/>
          </a:p>
          <a:p>
            <a:pPr lvl="0"/>
            <a:r>
              <a:rPr sz="2000"/>
              <a:t> ABC Write</a:t>
            </a:r>
            <a:endParaRPr sz="2000"/>
          </a:p>
          <a:p>
            <a:pPr lvl="0"/>
            <a:r>
              <a:rPr sz="2000"/>
              <a:t> Traza las vocales</a:t>
            </a:r>
            <a:endParaRPr sz="2000"/>
          </a:p>
          <a:p>
            <a:pPr lvl="0"/>
            <a:r>
              <a:rPr sz="2000"/>
              <a:t>ABC pro děti</a:t>
            </a:r>
            <a:endParaRPr sz="2000"/>
          </a:p>
          <a:p>
            <a:pPr lvl="0"/>
            <a:r>
              <a:rPr sz="2000"/>
              <a:t>LetterSchool</a:t>
            </a:r>
            <a:endParaRPr sz="2000"/>
          </a:p>
          <a:p>
            <a:pPr lvl="0"/>
            <a:endParaRPr sz="2000"/>
          </a:p>
          <a:p>
            <a:pPr lvl="0"/>
            <a:r>
              <a:rPr sz="2000"/>
              <a:t> Logopedie</a:t>
            </a:r>
            <a:endParaRPr sz="2000"/>
          </a:p>
          <a:p>
            <a:pPr lvl="0"/>
            <a:r>
              <a:rPr sz="2000"/>
              <a:t> Výukové kartičky</a:t>
            </a:r>
            <a:endParaRPr sz="2000"/>
          </a:p>
          <a:p>
            <a:pPr lvl="0"/>
            <a:r>
              <a:rPr sz="2000"/>
              <a:t> Co to je?</a:t>
            </a:r>
            <a:endParaRPr sz="2000"/>
          </a:p>
          <a:p>
            <a:pPr lvl="0"/>
            <a:r>
              <a:rPr sz="2000"/>
              <a:t> Řeč</a:t>
            </a:r>
            <a:endParaRPr sz="2000"/>
          </a:p>
          <a:p>
            <a:pPr lvl="0"/>
            <a:endParaRPr sz="2000"/>
          </a:p>
          <a:p>
            <a:pPr lvl="0"/>
            <a:endParaRPr sz="2000"/>
          </a:p>
          <a:p>
            <a:pPr lvl="0"/>
            <a:r>
              <a:t> 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b="1" cap="small" sz="3000">
                <a:solidFill>
                  <a:srgbClr val="575F6D"/>
                </a:solidFill>
              </a:rPr>
              <a:t>Abeceda pro Android</a:t>
            </a:r>
            <a:br>
              <a:rPr b="1" cap="small" sz="3000">
                <a:solidFill>
                  <a:srgbClr val="575F6D"/>
                </a:solidFill>
              </a:rPr>
            </a:br>
          </a:p>
        </p:txBody>
      </p:sp>
      <p:pic>
        <p:nvPicPr>
          <p:cNvPr id="115" name="image6.png" descr="C:\Users\Martin\Dropbox\Camera Uploads\2015-02-16 09.37.5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2000239"/>
            <a:ext cx="4071967" cy="3786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5072065" y="2000239"/>
            <a:ext cx="2571769" cy="316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/>
              <a:t>Abeceda</a:t>
            </a:r>
            <a:endParaRPr sz="2000"/>
          </a:p>
          <a:p>
            <a:pPr lvl="0"/>
            <a:r>
              <a:rPr sz="2000"/>
              <a:t>Abeceda pro děti</a:t>
            </a:r>
            <a:endParaRPr sz="2000"/>
          </a:p>
          <a:p>
            <a:pPr lvl="0"/>
            <a:r>
              <a:rPr sz="2000"/>
              <a:t>ABC pro děti</a:t>
            </a:r>
            <a:endParaRPr sz="2000"/>
          </a:p>
          <a:p>
            <a:pPr lvl="0"/>
            <a:r>
              <a:rPr sz="2000"/>
              <a:t>Živá abeceda</a:t>
            </a:r>
            <a:endParaRPr sz="2000"/>
          </a:p>
          <a:p>
            <a:pPr lvl="0"/>
            <a:r>
              <a:rPr sz="2000"/>
              <a:t>První slova</a:t>
            </a:r>
            <a:endParaRPr sz="2000"/>
          </a:p>
          <a:p>
            <a:pPr lvl="0"/>
            <a:endParaRPr sz="2000"/>
          </a:p>
          <a:p>
            <a:pPr lvl="0"/>
            <a:r>
              <a:rPr sz="2000"/>
              <a:t>Jdu do školy!</a:t>
            </a:r>
            <a:endParaRPr sz="2000"/>
          </a:p>
          <a:p>
            <a:pPr lvl="0"/>
            <a:r>
              <a:rPr sz="2000"/>
              <a:t>Brumíkova školička</a:t>
            </a:r>
            <a:endParaRPr sz="2000"/>
          </a:p>
          <a:p>
            <a:pPr lvl="0"/>
            <a:endParaRPr sz="200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b="1" cap="small" sz="2700">
                <a:solidFill>
                  <a:srgbClr val="575F6D"/>
                </a:solidFill>
              </a:rPr>
              <a:t>Český jazyk – gramatika pro Android</a:t>
            </a:r>
            <a:br>
              <a:rPr b="1" cap="small" sz="2700">
                <a:solidFill>
                  <a:srgbClr val="575F6D"/>
                </a:solidFill>
              </a:rPr>
            </a:br>
          </a:p>
        </p:txBody>
      </p:sp>
      <p:pic>
        <p:nvPicPr>
          <p:cNvPr id="119" name="image7.png" descr="C:\Users\Martin\Dropbox\Camera Uploads\2015-02-16 10.02.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25" y="1600200"/>
            <a:ext cx="4214842" cy="36147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5429255" y="1357298"/>
            <a:ext cx="3143273" cy="5680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/>
              <a:t>Český jazyk – pravopis</a:t>
            </a:r>
            <a:endParaRPr sz="2000"/>
          </a:p>
          <a:p>
            <a:pPr lvl="0"/>
            <a:r>
              <a:rPr sz="2000"/>
              <a:t>Český jazyk pro 1.r.</a:t>
            </a:r>
            <a:endParaRPr sz="2000"/>
          </a:p>
          <a:p>
            <a:pPr lvl="0"/>
            <a:r>
              <a:rPr sz="2000"/>
              <a:t>Diktáty pro 2.r.</a:t>
            </a:r>
            <a:endParaRPr sz="2000"/>
          </a:p>
          <a:p>
            <a:pPr lvl="0"/>
            <a:r>
              <a:rPr sz="2000"/>
              <a:t>Nauč se pravopis</a:t>
            </a:r>
            <a:endParaRPr sz="2000"/>
          </a:p>
          <a:p>
            <a:pPr lvl="0"/>
            <a:r>
              <a:rPr sz="2000"/>
              <a:t>A poučky z pravopisu</a:t>
            </a:r>
            <a:endParaRPr sz="2000"/>
          </a:p>
          <a:p>
            <a:pPr lvl="0"/>
            <a:r>
              <a:rPr sz="2000"/>
              <a:t>Český jazyk testy</a:t>
            </a:r>
            <a:endParaRPr sz="2000"/>
          </a:p>
          <a:p>
            <a:pPr lvl="0"/>
            <a:r>
              <a:rPr sz="2000"/>
              <a:t>ČJ – diktáty pro 1.-5.roč </a:t>
            </a:r>
            <a:endParaRPr sz="2000"/>
          </a:p>
          <a:p>
            <a:pPr lvl="0"/>
            <a:r>
              <a:rPr sz="2000"/>
              <a:t>Přehled českého jazyka</a:t>
            </a:r>
            <a:endParaRPr sz="2000"/>
          </a:p>
          <a:p>
            <a:pPr lvl="0"/>
            <a:r>
              <a:rPr sz="2000"/>
              <a:t>Český jazyk pro 1.-5. ročník</a:t>
            </a:r>
            <a:endParaRPr sz="2000"/>
          </a:p>
          <a:p>
            <a:pPr lvl="0"/>
            <a:r>
              <a:rPr sz="2000"/>
              <a:t>Větné rozbory</a:t>
            </a:r>
            <a:endParaRPr sz="2000"/>
          </a:p>
          <a:p>
            <a:pPr lvl="0"/>
            <a:r>
              <a:rPr sz="2000"/>
              <a:t>Pravopis </a:t>
            </a:r>
            <a:endParaRPr sz="2000"/>
          </a:p>
          <a:p>
            <a:pPr lvl="0"/>
            <a:r>
              <a:rPr sz="2000"/>
              <a:t>Český jazyk – Literatura</a:t>
            </a:r>
            <a:endParaRPr sz="2000"/>
          </a:p>
          <a:p>
            <a:pPr lvl="0"/>
            <a:r>
              <a:rPr sz="2000"/>
              <a:t>Literatura</a:t>
            </a:r>
            <a:endParaRPr sz="2000"/>
          </a:p>
          <a:p>
            <a:pPr lvl="0"/>
            <a:r>
              <a:rPr sz="2000"/>
              <a:t>Taháky do kapsy</a:t>
            </a:r>
            <a:endParaRPr sz="2000"/>
          </a:p>
          <a:p>
            <a:pPr lvl="0"/>
            <a:r>
              <a:rPr sz="2000"/>
              <a:t>Vševěd</a:t>
            </a:r>
            <a:endParaRPr sz="2000"/>
          </a:p>
          <a:p>
            <a:pPr lvl="0"/>
            <a:r>
              <a:rPr sz="2000"/>
              <a:t>Wikipedie</a:t>
            </a:r>
            <a:endParaRPr sz="200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b="1" cap="small" sz="3000">
                <a:solidFill>
                  <a:srgbClr val="575F6D"/>
                </a:solidFill>
              </a:rPr>
              <a:t>Tvořivé aplikace pro andrid</a:t>
            </a:r>
            <a:br>
              <a:rPr b="1" cap="small" sz="3000">
                <a:solidFill>
                  <a:srgbClr val="575F6D"/>
                </a:solidFill>
              </a:rPr>
            </a:br>
          </a:p>
        </p:txBody>
      </p:sp>
      <p:pic>
        <p:nvPicPr>
          <p:cNvPr id="123" name="image8.png" descr="C:\Users\Martin\Dropbox\Camera Uploads\2015-02-16 10.27.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917" y="1600200"/>
            <a:ext cx="4344464" cy="347187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5572131" y="1714487"/>
            <a:ext cx="235745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/>
              <a:t>Book Creator</a:t>
            </a:r>
            <a:endParaRPr sz="2000"/>
          </a:p>
          <a:p>
            <a:pPr lvl="0"/>
            <a:r>
              <a:rPr sz="2000"/>
              <a:t>Nearpod</a:t>
            </a:r>
          </a:p>
        </p:txBody>
      </p:sp>
      <p:sp>
        <p:nvSpPr>
          <p:cNvPr id="125" name="Shape 125"/>
          <p:cNvSpPr/>
          <p:nvPr/>
        </p:nvSpPr>
        <p:spPr>
          <a:xfrm>
            <a:off x="642910" y="5783938"/>
            <a:ext cx="620231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>
                <a:hlinkClick r:id="rId3" invalidUrl="" action="" tgtFrame="" tooltip="" history="1" highlightClick="0" endSnd="0"/>
              </a:rPr>
              <a:t>https://youtu.be/fG6wQkhxzOk?list=PLDOx75HfDRcHoUrOQQcx_NH-_1jmwK4z-</a:t>
            </a:r>
            <a:r>
              <a:rPr sz="2000"/>
              <a:t>  video pro aplikaci Book Creator</a:t>
            </a:r>
            <a:endParaRPr sz="200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b="1" cap="small" sz="3000">
                <a:solidFill>
                  <a:srgbClr val="575F6D"/>
                </a:solidFill>
              </a:rPr>
              <a:t>Volné výchovy</a:t>
            </a:r>
            <a:br>
              <a:rPr b="1" cap="small" sz="3000">
                <a:solidFill>
                  <a:srgbClr val="575F6D"/>
                </a:solidFill>
              </a:rPr>
            </a:br>
          </a:p>
        </p:txBody>
      </p:sp>
      <p:pic>
        <p:nvPicPr>
          <p:cNvPr id="128" name="image9.png" descr="C:\Users\Martin\Dropbox\Camera Uploads\2015-02-12 18.34.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09" y="1357299"/>
            <a:ext cx="4701656" cy="385765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5786446" y="1428736"/>
            <a:ext cx="2357455" cy="286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/>
              <a:t>Značky</a:t>
            </a:r>
            <a:endParaRPr sz="2000"/>
          </a:p>
          <a:p>
            <a:pPr lvl="0"/>
            <a:r>
              <a:rPr sz="2000"/>
              <a:t>Dopravka</a:t>
            </a:r>
            <a:endParaRPr sz="2000"/>
          </a:p>
          <a:p>
            <a:pPr lvl="0"/>
            <a:r>
              <a:rPr sz="2000"/>
              <a:t>Záchranář</a:t>
            </a:r>
            <a:endParaRPr sz="2000"/>
          </a:p>
          <a:p>
            <a:pPr lvl="0"/>
            <a:r>
              <a:rPr sz="2000"/>
              <a:t>Ekontíci</a:t>
            </a:r>
            <a:endParaRPr sz="2000"/>
          </a:p>
          <a:p>
            <a:pPr lvl="0"/>
            <a:r>
              <a:rPr sz="2000"/>
              <a:t>Kybergrooming</a:t>
            </a:r>
            <a:endParaRPr sz="2000"/>
          </a:p>
          <a:p>
            <a:pPr lvl="0"/>
            <a:r>
              <a:rPr sz="2000"/>
              <a:t>mZnačky CZ</a:t>
            </a:r>
            <a:endParaRPr sz="2000"/>
          </a:p>
          <a:p>
            <a:pPr lvl="0"/>
            <a:r>
              <a:rPr sz="2000"/>
              <a:t>První úpmoc</a:t>
            </a:r>
            <a:endParaRPr sz="2000"/>
          </a:p>
          <a:p>
            <a:pPr lvl="0"/>
            <a:r>
              <a:rPr sz="2000"/>
              <a:t>Dopravní výchova</a:t>
            </a:r>
            <a:endParaRPr sz="2000"/>
          </a:p>
          <a:p>
            <a:pPr lvl="0"/>
            <a:r>
              <a:rPr sz="2000"/>
              <a:t>První pomoc II</a:t>
            </a:r>
          </a:p>
        </p:txBody>
      </p:sp>
      <p:sp>
        <p:nvSpPr>
          <p:cNvPr id="130" name="Shape 130"/>
          <p:cNvSpPr/>
          <p:nvPr/>
        </p:nvSpPr>
        <p:spPr>
          <a:xfrm>
            <a:off x="357158" y="5214949"/>
            <a:ext cx="8001056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/>
              <a:t>Android</a:t>
            </a:r>
            <a:r>
              <a:t> – Dopravní výchova, Malý záchranář, Ekontíci, První pomoc, Nauč se dopravní značky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small" sz="3000">
                <a:solidFill>
                  <a:srgbClr val="575F6D"/>
                </a:solidFill>
              </a:rPr>
              <a:t>Hry pro rozvoj slovní zásoby pro Android</a:t>
            </a:r>
          </a:p>
        </p:txBody>
      </p:sp>
      <p:pic>
        <p:nvPicPr>
          <p:cNvPr id="133" name="image10.png" descr="C:\Users\Martin\Dropbox\Camera Uploads\2015-02-20 20.52.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1600200"/>
            <a:ext cx="5072100" cy="487362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6000760" y="1785926"/>
            <a:ext cx="2428893" cy="410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/>
              <a:t>Oběšenec –hádej slovo</a:t>
            </a:r>
            <a:endParaRPr sz="2000"/>
          </a:p>
          <a:p>
            <a:pPr lvl="0"/>
            <a:r>
              <a:rPr sz="2000"/>
              <a:t>Šibenice světa</a:t>
            </a:r>
            <a:endParaRPr sz="2000"/>
          </a:p>
          <a:p>
            <a:pPr lvl="0"/>
            <a:r>
              <a:rPr sz="2000"/>
              <a:t>Hledání slov</a:t>
            </a:r>
            <a:endParaRPr sz="2000"/>
          </a:p>
          <a:p>
            <a:pPr lvl="0"/>
            <a:r>
              <a:rPr sz="2000"/>
              <a:t>Hádej obrázek</a:t>
            </a:r>
            <a:endParaRPr sz="2000"/>
          </a:p>
          <a:p>
            <a:pPr lvl="0"/>
            <a:r>
              <a:rPr sz="2000"/>
              <a:t>Poznej slovo</a:t>
            </a:r>
            <a:endParaRPr sz="2000"/>
          </a:p>
          <a:p>
            <a:pPr lvl="0"/>
            <a:r>
              <a:rPr sz="2000"/>
              <a:t>Osmisměrka</a:t>
            </a:r>
            <a:endParaRPr sz="2000"/>
          </a:p>
          <a:p>
            <a:pPr lvl="0"/>
            <a:r>
              <a:rPr sz="2000"/>
              <a:t>Slovní Fotbal</a:t>
            </a:r>
            <a:endParaRPr sz="2000"/>
          </a:p>
          <a:p>
            <a:pPr lvl="0"/>
            <a:r>
              <a:rPr sz="2000"/>
              <a:t>Slovní duel</a:t>
            </a:r>
            <a:endParaRPr sz="2000"/>
          </a:p>
          <a:p>
            <a:pPr lvl="0"/>
            <a:r>
              <a:rPr sz="2000"/>
              <a:t>Slovíčka</a:t>
            </a:r>
            <a:endParaRPr sz="2000"/>
          </a:p>
          <a:p>
            <a:pPr lvl="0"/>
            <a:r>
              <a:rPr sz="2000"/>
              <a:t>Česko kvíz</a:t>
            </a:r>
            <a:endParaRPr sz="2000"/>
          </a:p>
          <a:p>
            <a:pPr lvl="0"/>
            <a:r>
              <a:rPr sz="2000"/>
              <a:t>Milionář</a:t>
            </a:r>
            <a:endParaRPr sz="2000"/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0000" dir="5400000">
              <a:srgbClr val="000000">
                <a:alpha val="42000"/>
              </a:srgbClr>
            </a:outerShdw>
          </a:effectLst>
        </a:effectStyle>
        <a:effectStyle>
          <a:effectLst>
            <a:outerShdw sx="100000" sy="100000" kx="0" ky="0" algn="b" rotWithShape="0" blurRad="50800" dist="20000" dir="5400000">
              <a:srgbClr val="000000">
                <a:alpha val="42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E8637"/>
          </a:solidFill>
          <a:prstDash val="solid"/>
          <a:bevel/>
        </a:ln>
        <a:effectLst>
          <a:outerShdw sx="100000" sy="100000" kx="0" ky="0" algn="b" rotWithShape="0" blurRad="50800" dist="20000" dir="5400000">
            <a:srgbClr val="000000">
              <a:alpha val="42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E8637"/>
          </a:solidFill>
          <a:prstDash val="solid"/>
          <a:bevel/>
        </a:ln>
        <a:effectLst>
          <a:outerShdw sx="100000" sy="100000" kx="0" ky="0" algn="b" rotWithShape="0" blurRad="50800" dist="250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0000" dir="5400000">
              <a:srgbClr val="000000">
                <a:alpha val="42000"/>
              </a:srgbClr>
            </a:outerShdw>
          </a:effectLst>
        </a:effectStyle>
        <a:effectStyle>
          <a:effectLst>
            <a:outerShdw sx="100000" sy="100000" kx="0" ky="0" algn="b" rotWithShape="0" blurRad="50800" dist="20000" dir="5400000">
              <a:srgbClr val="000000">
                <a:alpha val="42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E8637"/>
          </a:solidFill>
          <a:prstDash val="solid"/>
          <a:bevel/>
        </a:ln>
        <a:effectLst>
          <a:outerShdw sx="100000" sy="100000" kx="0" ky="0" algn="b" rotWithShape="0" blurRad="50800" dist="20000" dir="5400000">
            <a:srgbClr val="000000">
              <a:alpha val="42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E8637"/>
          </a:solidFill>
          <a:prstDash val="solid"/>
          <a:bevel/>
        </a:ln>
        <a:effectLst>
          <a:outerShdw sx="100000" sy="100000" kx="0" ky="0" algn="b" rotWithShape="0" blurRad="50800" dist="250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