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7" r:id="rId2"/>
    <p:sldMasterId id="2147483709" r:id="rId3"/>
    <p:sldMasterId id="2147483721" r:id="rId4"/>
    <p:sldMasterId id="2147483733" r:id="rId5"/>
    <p:sldMasterId id="2147483745" r:id="rId6"/>
  </p:sldMasterIdLst>
  <p:notesMasterIdLst>
    <p:notesMasterId r:id="rId73"/>
  </p:notesMasterIdLst>
  <p:sldIdLst>
    <p:sldId id="260" r:id="rId7"/>
    <p:sldId id="344" r:id="rId8"/>
    <p:sldId id="345" r:id="rId9"/>
    <p:sldId id="346" r:id="rId10"/>
    <p:sldId id="347" r:id="rId11"/>
    <p:sldId id="348" r:id="rId12"/>
    <p:sldId id="349" r:id="rId13"/>
    <p:sldId id="319" r:id="rId14"/>
    <p:sldId id="281" r:id="rId15"/>
    <p:sldId id="261" r:id="rId16"/>
    <p:sldId id="303" r:id="rId17"/>
    <p:sldId id="291" r:id="rId18"/>
    <p:sldId id="290" r:id="rId19"/>
    <p:sldId id="292" r:id="rId20"/>
    <p:sldId id="293" r:id="rId21"/>
    <p:sldId id="294" r:id="rId22"/>
    <p:sldId id="306" r:id="rId23"/>
    <p:sldId id="278" r:id="rId24"/>
    <p:sldId id="338" r:id="rId25"/>
    <p:sldId id="334" r:id="rId26"/>
    <p:sldId id="275" r:id="rId27"/>
    <p:sldId id="274" r:id="rId28"/>
    <p:sldId id="333" r:id="rId29"/>
    <p:sldId id="332" r:id="rId30"/>
    <p:sldId id="331" r:id="rId31"/>
    <p:sldId id="279" r:id="rId32"/>
    <p:sldId id="262" r:id="rId33"/>
    <p:sldId id="330" r:id="rId34"/>
    <p:sldId id="273" r:id="rId35"/>
    <p:sldId id="343" r:id="rId36"/>
    <p:sldId id="280" r:id="rId37"/>
    <p:sldId id="335" r:id="rId38"/>
    <p:sldId id="336" r:id="rId39"/>
    <p:sldId id="316" r:id="rId40"/>
    <p:sldId id="315" r:id="rId41"/>
    <p:sldId id="323" r:id="rId42"/>
    <p:sldId id="337" r:id="rId43"/>
    <p:sldId id="297" r:id="rId44"/>
    <p:sldId id="342" r:id="rId45"/>
    <p:sldId id="317" r:id="rId46"/>
    <p:sldId id="301" r:id="rId47"/>
    <p:sldId id="307" r:id="rId48"/>
    <p:sldId id="339" r:id="rId49"/>
    <p:sldId id="340" r:id="rId50"/>
    <p:sldId id="341" r:id="rId51"/>
    <p:sldId id="272" r:id="rId52"/>
    <p:sldId id="268" r:id="rId53"/>
    <p:sldId id="282" r:id="rId54"/>
    <p:sldId id="283" r:id="rId55"/>
    <p:sldId id="284" r:id="rId56"/>
    <p:sldId id="286" r:id="rId57"/>
    <p:sldId id="270" r:id="rId58"/>
    <p:sldId id="325" r:id="rId59"/>
    <p:sldId id="326" r:id="rId60"/>
    <p:sldId id="327" r:id="rId61"/>
    <p:sldId id="324" r:id="rId62"/>
    <p:sldId id="310" r:id="rId63"/>
    <p:sldId id="311" r:id="rId64"/>
    <p:sldId id="308" r:id="rId65"/>
    <p:sldId id="321" r:id="rId66"/>
    <p:sldId id="266" r:id="rId67"/>
    <p:sldId id="269" r:id="rId68"/>
    <p:sldId id="328" r:id="rId69"/>
    <p:sldId id="263" r:id="rId70"/>
    <p:sldId id="298" r:id="rId71"/>
    <p:sldId id="289" r:id="rId7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16">
          <p15:clr>
            <a:srgbClr val="A4A3A4"/>
          </p15:clr>
        </p15:guide>
        <p15:guide id="2" pos="42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042" autoAdjust="0"/>
    <p:restoredTop sz="95275" autoAdjust="0"/>
  </p:normalViewPr>
  <p:slideViewPr>
    <p:cSldViewPr>
      <p:cViewPr varScale="1">
        <p:scale>
          <a:sx n="116" d="100"/>
          <a:sy n="116" d="100"/>
        </p:scale>
        <p:origin x="-1446" y="-102"/>
      </p:cViewPr>
      <p:guideLst>
        <p:guide orient="horz" pos="1616"/>
        <p:guide pos="42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-374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E52A4-0FF1-48EA-9DA6-1C789BEAAFCA}" type="datetimeFigureOut">
              <a:rPr lang="cs-CZ" smtClean="0"/>
              <a:t>20.3.2015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4FDCA-D951-4414-AD70-301E4D7155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9179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9104A8-359E-41EF-B747-428964369989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4274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E7474-AAEC-4019-936C-A84E801FF64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1962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8E2EC-DBEB-46F8-81EE-6A2433A8E292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913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9104A8-359E-41EF-B747-428964369989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277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0CCD8D-B0F2-4171-9BE1-52806473194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5153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830EAC-F78C-47DF-AF59-E1DF80CA2BA7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3545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B23F0-9DC6-4BB6-9382-61D3D966563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970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6F22C-D0C3-45EB-8DD1-0870F9A4E38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8822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F2AA2D-A594-472B-953C-3D412CF29FB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7208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31F54-8CB2-4EC3-8057-C326D6672AA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342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50122-1BEB-461A-9E68-1C49CFEAFFB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6816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0CCD8D-B0F2-4171-9BE1-52806473194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5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48626-F9F5-4D63-A512-54BE9C0C0E1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3906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E7474-AAEC-4019-936C-A84E801FF64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7316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8E2EC-DBEB-46F8-81EE-6A2433A8E292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3184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9104A8-359E-41EF-B747-428964369989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87777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0CCD8D-B0F2-4171-9BE1-52806473194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7954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830EAC-F78C-47DF-AF59-E1DF80CA2BA7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4588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B23F0-9DC6-4BB6-9382-61D3D966563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36093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6F22C-D0C3-45EB-8DD1-0870F9A4E38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40964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F2AA2D-A594-472B-953C-3D412CF29FB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64096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31F54-8CB2-4EC3-8057-C326D6672AA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9712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830EAC-F78C-47DF-AF59-E1DF80CA2BA7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53005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50122-1BEB-461A-9E68-1C49CFEAFFB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8357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48626-F9F5-4D63-A512-54BE9C0C0E1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41817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E7474-AAEC-4019-936C-A84E801FF64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36715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8E2EC-DBEB-46F8-81EE-6A2433A8E292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20575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9104A8-359E-41EF-B747-428964369989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39041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0CCD8D-B0F2-4171-9BE1-52806473194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4050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830EAC-F78C-47DF-AF59-E1DF80CA2BA7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72761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B23F0-9DC6-4BB6-9382-61D3D966563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21000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6F22C-D0C3-45EB-8DD1-0870F9A4E38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44753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F2AA2D-A594-472B-953C-3D412CF29FB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353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B23F0-9DC6-4BB6-9382-61D3D966563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68359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31F54-8CB2-4EC3-8057-C326D6672AA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15040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50122-1BEB-461A-9E68-1C49CFEAFFB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87655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48626-F9F5-4D63-A512-54BE9C0C0E1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96541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E7474-AAEC-4019-936C-A84E801FF64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01821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8E2EC-DBEB-46F8-81EE-6A2433A8E292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59899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9104A8-359E-41EF-B747-428964369989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78477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0CCD8D-B0F2-4171-9BE1-52806473194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1470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830EAC-F78C-47DF-AF59-E1DF80CA2BA7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02408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B23F0-9DC6-4BB6-9382-61D3D966563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14393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6F22C-D0C3-45EB-8DD1-0870F9A4E38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575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6F22C-D0C3-45EB-8DD1-0870F9A4E38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3630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F2AA2D-A594-472B-953C-3D412CF29FB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53101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31F54-8CB2-4EC3-8057-C326D6672AA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12730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50122-1BEB-461A-9E68-1C49CFEAFFB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17317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48626-F9F5-4D63-A512-54BE9C0C0E1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2829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E7474-AAEC-4019-936C-A84E801FF64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55232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8E2EC-DBEB-46F8-81EE-6A2433A8E292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67864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9104A8-359E-41EF-B747-428964369989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84215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0CCD8D-B0F2-4171-9BE1-52806473194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3716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830EAC-F78C-47DF-AF59-E1DF80CA2BA7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23854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B23F0-9DC6-4BB6-9382-61D3D966563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3057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F2AA2D-A594-472B-953C-3D412CF29FB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20328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6F22C-D0C3-45EB-8DD1-0870F9A4E38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31707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971600" y="6237312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F2AA2D-A594-472B-953C-3D412CF29FB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524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31F54-8CB2-4EC3-8057-C326D6672AA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87947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50122-1BEB-461A-9E68-1C49CFEAFFB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88900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48626-F9F5-4D63-A512-54BE9C0C0E1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37802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E7474-AAEC-4019-936C-A84E801FF64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97430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8E2EC-DBEB-46F8-81EE-6A2433A8E292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6358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31F54-8CB2-4EC3-8057-C326D6672AA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8542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50122-1BEB-461A-9E68-1C49CFEAFFB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0847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48626-F9F5-4D63-A512-54BE9C0C0E1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4597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409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cs-CZ" sz="2400">
                <a:latin typeface="Times New Roman" pitchFamily="18" charset="0"/>
              </a:endParaRPr>
            </a:p>
          </p:txBody>
        </p:sp>
        <p:grpSp>
          <p:nvGrpSpPr>
            <p:cNvPr id="4100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  <a:grpFill/>
          </p:grpSpPr>
          <p:sp>
            <p:nvSpPr>
              <p:cNvPr id="4101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cs-CZ" sz="2400">
                  <a:latin typeface="Times New Roman" pitchFamily="18" charset="0"/>
                </a:endParaRPr>
              </a:p>
            </p:txBody>
          </p:sp>
          <p:sp>
            <p:nvSpPr>
              <p:cNvPr id="4102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grpFill/>
              <a:ln w="19050">
                <a:solidFill>
                  <a:schemeClr val="accent5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410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 smtClean="0"/>
              <a:t>Klepnutím lze upravit styl předlohy nadpisů.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cs-CZ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cs-CZ"/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5A8CAB96-1672-4E10-AD3A-B57288AED568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3560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Calibri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5"/>
        </a:buClr>
        <a:buSzPct val="90000"/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5"/>
        </a:buClr>
        <a:buSzPct val="75000"/>
        <a:buFont typeface="Wingdings" pitchFamily="2" charset="2"/>
        <a:buChar char="§"/>
        <a:defRPr sz="2600">
          <a:solidFill>
            <a:schemeClr val="tx1"/>
          </a:solidFill>
          <a:latin typeface="Calibri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5"/>
        </a:buClr>
        <a:buSzPct val="55000"/>
        <a:buFont typeface="Wingdings" pitchFamily="2" charset="2"/>
        <a:buChar char="§"/>
        <a:defRPr sz="2300">
          <a:solidFill>
            <a:schemeClr val="tx1"/>
          </a:solidFill>
          <a:latin typeface="Calibri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5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5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  <a:solidFill>
            <a:schemeClr val="bg2">
              <a:lumMod val="50000"/>
            </a:schemeClr>
          </a:solidFill>
        </p:grpSpPr>
        <p:sp>
          <p:nvSpPr>
            <p:cNvPr id="409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cs-CZ" sz="2400">
                <a:latin typeface="Times New Roman" pitchFamily="18" charset="0"/>
              </a:endParaRPr>
            </a:p>
          </p:txBody>
        </p:sp>
        <p:grpSp>
          <p:nvGrpSpPr>
            <p:cNvPr id="4100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  <a:grpFill/>
          </p:grpSpPr>
          <p:sp>
            <p:nvSpPr>
              <p:cNvPr id="4101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cs-CZ" sz="2400">
                  <a:latin typeface="Times New Roman" pitchFamily="18" charset="0"/>
                </a:endParaRPr>
              </a:p>
            </p:txBody>
          </p:sp>
          <p:sp>
            <p:nvSpPr>
              <p:cNvPr id="4102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grpFill/>
              <a:ln w="19050">
                <a:solidFill>
                  <a:schemeClr val="accent5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410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08707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 smtClean="0"/>
              <a:t>Klepnutím lze upravit styl předlohy nadpisů.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cs-CZ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cs-CZ"/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5A8CAB96-1672-4E10-AD3A-B57288AED568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001474" y="0"/>
            <a:ext cx="1142526" cy="107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29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Calibri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5"/>
        </a:buClr>
        <a:buSzPct val="90000"/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5"/>
        </a:buClr>
        <a:buSzPct val="75000"/>
        <a:buFont typeface="Wingdings" pitchFamily="2" charset="2"/>
        <a:buChar char="§"/>
        <a:defRPr sz="2600">
          <a:solidFill>
            <a:schemeClr val="tx1"/>
          </a:solidFill>
          <a:latin typeface="Calibri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5"/>
        </a:buClr>
        <a:buSzPct val="55000"/>
        <a:buFont typeface="Wingdings" pitchFamily="2" charset="2"/>
        <a:buChar char="§"/>
        <a:defRPr sz="2300">
          <a:solidFill>
            <a:schemeClr val="tx1"/>
          </a:solidFill>
          <a:latin typeface="Calibri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5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5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09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cs-CZ" sz="2400">
                <a:latin typeface="Times New Roman" pitchFamily="18" charset="0"/>
              </a:endParaRPr>
            </a:p>
          </p:txBody>
        </p:sp>
        <p:grpSp>
          <p:nvGrpSpPr>
            <p:cNvPr id="4100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  <a:grpFill/>
          </p:grpSpPr>
          <p:sp>
            <p:nvSpPr>
              <p:cNvPr id="4101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cs-CZ" sz="2400">
                  <a:latin typeface="Times New Roman" pitchFamily="18" charset="0"/>
                </a:endParaRPr>
              </a:p>
            </p:txBody>
          </p:sp>
          <p:sp>
            <p:nvSpPr>
              <p:cNvPr id="4102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grpFill/>
              <a:ln w="19050">
                <a:solidFill>
                  <a:schemeClr val="accent5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410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08707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 smtClean="0"/>
              <a:t>Klepnutím lze upravit styl předlohy nadpisů.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cs-CZ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cs-CZ"/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5A8CAB96-1672-4E10-AD3A-B57288AED568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001474" y="0"/>
            <a:ext cx="1142525" cy="107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813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Calibri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5"/>
        </a:buClr>
        <a:buSzPct val="90000"/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5"/>
        </a:buClr>
        <a:buSzPct val="75000"/>
        <a:buFont typeface="Wingdings" pitchFamily="2" charset="2"/>
        <a:buChar char="§"/>
        <a:defRPr sz="2600">
          <a:solidFill>
            <a:schemeClr val="tx1"/>
          </a:solidFill>
          <a:latin typeface="Calibri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5"/>
        </a:buClr>
        <a:buSzPct val="55000"/>
        <a:buFont typeface="Wingdings" pitchFamily="2" charset="2"/>
        <a:buChar char="§"/>
        <a:defRPr sz="2300">
          <a:solidFill>
            <a:schemeClr val="tx1"/>
          </a:solidFill>
          <a:latin typeface="Calibri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5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5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  <a:solidFill>
            <a:schemeClr val="accent5"/>
          </a:solidFill>
        </p:grpSpPr>
        <p:sp>
          <p:nvSpPr>
            <p:cNvPr id="409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cs-CZ" sz="2400">
                <a:latin typeface="Times New Roman" pitchFamily="18" charset="0"/>
              </a:endParaRPr>
            </a:p>
          </p:txBody>
        </p:sp>
        <p:grpSp>
          <p:nvGrpSpPr>
            <p:cNvPr id="4100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  <a:grpFill/>
          </p:grpSpPr>
          <p:sp>
            <p:nvSpPr>
              <p:cNvPr id="4101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cs-CZ" sz="2400">
                  <a:latin typeface="Times New Roman" pitchFamily="18" charset="0"/>
                </a:endParaRPr>
              </a:p>
            </p:txBody>
          </p:sp>
          <p:sp>
            <p:nvSpPr>
              <p:cNvPr id="4102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grpFill/>
              <a:ln w="19050">
                <a:solidFill>
                  <a:schemeClr val="accent5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410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08707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 smtClean="0"/>
              <a:t>Klepnutím lze upravit styl předlohy nadpisů.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cs-CZ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cs-CZ"/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5A8CAB96-1672-4E10-AD3A-B57288AED568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001474" y="0"/>
            <a:ext cx="1142525" cy="107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025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Calibri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5"/>
        </a:buClr>
        <a:buSzPct val="90000"/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5"/>
        </a:buClr>
        <a:buSzPct val="75000"/>
        <a:buFont typeface="Wingdings" pitchFamily="2" charset="2"/>
        <a:buChar char="§"/>
        <a:defRPr sz="2600">
          <a:solidFill>
            <a:schemeClr val="tx1"/>
          </a:solidFill>
          <a:latin typeface="Calibri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5"/>
        </a:buClr>
        <a:buSzPct val="55000"/>
        <a:buFont typeface="Wingdings" pitchFamily="2" charset="2"/>
        <a:buChar char="§"/>
        <a:defRPr sz="2300">
          <a:solidFill>
            <a:schemeClr val="tx1"/>
          </a:solidFill>
          <a:latin typeface="Calibri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5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5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09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cs-CZ" sz="2400">
                <a:latin typeface="Times New Roman" pitchFamily="18" charset="0"/>
              </a:endParaRPr>
            </a:p>
          </p:txBody>
        </p:sp>
        <p:grpSp>
          <p:nvGrpSpPr>
            <p:cNvPr id="4100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  <a:grpFill/>
          </p:grpSpPr>
          <p:sp>
            <p:nvSpPr>
              <p:cNvPr id="4101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cs-CZ" sz="2400">
                  <a:latin typeface="Times New Roman" pitchFamily="18" charset="0"/>
                </a:endParaRPr>
              </a:p>
            </p:txBody>
          </p:sp>
          <p:sp>
            <p:nvSpPr>
              <p:cNvPr id="4102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grpFill/>
              <a:ln w="19050">
                <a:solidFill>
                  <a:schemeClr val="accent5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410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08707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 smtClean="0"/>
              <a:t>Klepnutím lze upravit styl předlohy nadpisů.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cs-CZ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cs-CZ"/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5A8CAB96-1672-4E10-AD3A-B57288AED568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001474" y="0"/>
            <a:ext cx="1142524" cy="107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77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Calibri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5"/>
        </a:buClr>
        <a:buSzPct val="90000"/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5"/>
        </a:buClr>
        <a:buSzPct val="75000"/>
        <a:buFont typeface="Wingdings" pitchFamily="2" charset="2"/>
        <a:buChar char="§"/>
        <a:defRPr sz="2600">
          <a:solidFill>
            <a:schemeClr val="tx1"/>
          </a:solidFill>
          <a:latin typeface="Calibri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5"/>
        </a:buClr>
        <a:buSzPct val="55000"/>
        <a:buFont typeface="Wingdings" pitchFamily="2" charset="2"/>
        <a:buChar char="§"/>
        <a:defRPr sz="2300">
          <a:solidFill>
            <a:schemeClr val="tx1"/>
          </a:solidFill>
          <a:latin typeface="Calibri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5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5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09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cs-CZ" sz="2400">
                <a:latin typeface="Times New Roman" pitchFamily="18" charset="0"/>
              </a:endParaRPr>
            </a:p>
          </p:txBody>
        </p:sp>
        <p:grpSp>
          <p:nvGrpSpPr>
            <p:cNvPr id="4100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  <a:grpFill/>
          </p:grpSpPr>
          <p:sp>
            <p:nvSpPr>
              <p:cNvPr id="4101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cs-CZ" sz="2400">
                  <a:latin typeface="Times New Roman" pitchFamily="18" charset="0"/>
                </a:endParaRPr>
              </a:p>
            </p:txBody>
          </p:sp>
          <p:sp>
            <p:nvSpPr>
              <p:cNvPr id="4102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grpFill/>
              <a:ln w="19050">
                <a:solidFill>
                  <a:schemeClr val="accent5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410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08707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 smtClean="0"/>
              <a:t>Klepnutím lze upravit styl předlohy nadpisů.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cs-CZ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cs-CZ"/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5A8CAB96-1672-4E10-AD3A-B57288AED568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530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Calibri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5"/>
        </a:buClr>
        <a:buSzPct val="90000"/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5"/>
        </a:buClr>
        <a:buSzPct val="75000"/>
        <a:buFont typeface="Wingdings" pitchFamily="2" charset="2"/>
        <a:buChar char="§"/>
        <a:defRPr sz="2600">
          <a:solidFill>
            <a:schemeClr val="tx1"/>
          </a:solidFill>
          <a:latin typeface="Calibri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5"/>
        </a:buClr>
        <a:buSzPct val="55000"/>
        <a:buFont typeface="Wingdings" pitchFamily="2" charset="2"/>
        <a:buChar char="§"/>
        <a:defRPr sz="2300">
          <a:solidFill>
            <a:schemeClr val="tx1"/>
          </a:solidFill>
          <a:latin typeface="Calibri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5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5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video/seznam-se-1-alenka.mp4" TargetMode="External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video/google-datacenter.mp4" TargetMode="Externa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rnetlivestats.com/watch/facebook-users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facebookstories.com/stories/1574/interactive-mapping-the-world-s-friendships#color=continent&amp;story=1&amp;country=CZ" TargetMode="External"/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hyperlink" Target="https://www.facebook.com/davida.ratha" TargetMode="External"/><Relationship Id="rId1" Type="http://schemas.openxmlformats.org/officeDocument/2006/relationships/slideLayout" Target="../slideLayouts/slideLayout61.xml"/><Relationship Id="rId6" Type="http://schemas.openxmlformats.org/officeDocument/2006/relationships/hyperlink" Target="https://www.facebook.com/rath.david" TargetMode="External"/><Relationship Id="rId5" Type="http://schemas.openxmlformats.org/officeDocument/2006/relationships/image" Target="../media/image28.png"/><Relationship Id="rId4" Type="http://schemas.openxmlformats.org/officeDocument/2006/relationships/hyperlink" Target="https://www.facebook.com/david.rath.184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facebook.com/novinkyzgymplu" TargetMode="External"/><Relationship Id="rId1" Type="http://schemas.openxmlformats.org/officeDocument/2006/relationships/slideLayout" Target="../slideLayouts/slideLayout6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instagram.com/dschwen" TargetMode="External"/><Relationship Id="rId1" Type="http://schemas.openxmlformats.org/officeDocument/2006/relationships/slideLayout" Target="../slideLayouts/slideLayout6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plus.google.com/" TargetMode="Externa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44.png"/><Relationship Id="rId4" Type="http://schemas.openxmlformats.org/officeDocument/2006/relationships/hyperlink" Target="https://www.google.com/edu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outlook.com/gymnaziumjihlava.cz" TargetMode="External"/><Relationship Id="rId1" Type="http://schemas.openxmlformats.org/officeDocument/2006/relationships/slideLayout" Target="../slideLayouts/slideLayout6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video/check-dein-profil.mp4" TargetMode="External"/><Relationship Id="rId1" Type="http://schemas.openxmlformats.org/officeDocument/2006/relationships/slideLayout" Target="../slideLayouts/slideLayout6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www.washingtonpost.com/blogs/answer-sheet/wp/2014/09/25/why-a-leading-professor-of-new-media-just-banned-technology-use-in-class/" TargetMode="External"/><Relationship Id="rId1" Type="http://schemas.openxmlformats.org/officeDocument/2006/relationships/slideLayout" Target="../slideLayouts/slideLayout6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video/batolata-na-socialnich-sitich-sestrih.mp4" TargetMode="External"/><Relationship Id="rId1" Type="http://schemas.openxmlformats.org/officeDocument/2006/relationships/slideLayout" Target="../slideLayouts/slideLayout6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goo.gl/SQV411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video/kde-je-peta.mp4" TargetMode="Externa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ive.cz/clanky/odsouzeny-pirat-vinu-nesou-i-sdileci-servery-rozhovor/dopadeni-a-soud-trest-a-pokuta/sc-3-a-166428-ch-84174/default.aspx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video/stefanie-joosten-quiet.mp4" TargetMode="External"/><Relationship Id="rId1" Type="http://schemas.openxmlformats.org/officeDocument/2006/relationships/slideLayout" Target="../slideLayouts/slideLayout3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://jakouhru.cz/" TargetMode="Externa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video/battlefield4-mp-trailer.mp4" TargetMode="External"/><Relationship Id="rId1" Type="http://schemas.openxmlformats.org/officeDocument/2006/relationships/slideLayout" Target="../slideLayouts/slideLayout3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video/seznam-se-1-monika-grooming-sestrih.mp4" TargetMode="External"/><Relationship Id="rId1" Type="http://schemas.openxmlformats.org/officeDocument/2006/relationships/slideLayout" Target="../slideLayouts/slideLayout5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video/seznam-se-2-pedofil-sestrih.mp4" TargetMode="External"/><Relationship Id="rId1" Type="http://schemas.openxmlformats.org/officeDocument/2006/relationships/slideLayout" Target="../slideLayouts/slideLayout5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video/kybersikana-prevencekybersikany.mp4" TargetMode="External"/><Relationship Id="rId1" Type="http://schemas.openxmlformats.org/officeDocument/2006/relationships/slideLayout" Target="../slideLayouts/slideLayout6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video/carolina-sestrih.mp4" TargetMode="External"/><Relationship Id="rId1" Type="http://schemas.openxmlformats.org/officeDocument/2006/relationships/slideLayout" Target="../slideLayouts/slideLayout6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video/septej-sestrih.mp4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3200" dirty="0"/>
              <a:t>Název projektu: ICT nás baví</a:t>
            </a:r>
            <a:br>
              <a:rPr lang="cs-CZ" sz="3200" dirty="0"/>
            </a:br>
            <a:r>
              <a:rPr lang="cs-CZ" sz="3200" dirty="0"/>
              <a:t>Registrační číslo: CZ.1.07/1.3.00/51.0015</a:t>
            </a: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cs-CZ" dirty="0"/>
              <a:t>Jméno a příjmení lektora</a:t>
            </a:r>
            <a:r>
              <a:rPr lang="cs-CZ" dirty="0" smtClean="0"/>
              <a:t>: Milan Taláček</a:t>
            </a:r>
            <a:endParaRPr lang="cs-CZ" dirty="0"/>
          </a:p>
          <a:p>
            <a:pPr algn="l"/>
            <a:r>
              <a:rPr lang="cs-CZ" dirty="0"/>
              <a:t>Název modulu</a:t>
            </a:r>
            <a:r>
              <a:rPr lang="cs-CZ" dirty="0" smtClean="0"/>
              <a:t>: Sociální sítě</a:t>
            </a:r>
          </a:p>
          <a:p>
            <a:pPr algn="l"/>
            <a:r>
              <a:rPr lang="cs-CZ" sz="2000" dirty="0" smtClean="0"/>
              <a:t>17. 3. 2015, Žďár nad Sázavou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" y="116632"/>
            <a:ext cx="5616664" cy="1227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4824"/>
            <a:ext cx="4882877" cy="4571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Online komunikace</a:t>
            </a:r>
            <a:endParaRPr lang="cs-CZ" dirty="0"/>
          </a:p>
        </p:txBody>
      </p:sp>
      <p:sp>
        <p:nvSpPr>
          <p:cNvPr id="4" name="Mrak 3"/>
          <p:cNvSpPr/>
          <p:nvPr/>
        </p:nvSpPr>
        <p:spPr>
          <a:xfrm>
            <a:off x="5076056" y="1628800"/>
            <a:ext cx="1872208" cy="100811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latin typeface="+mj-lt"/>
              </a:rPr>
              <a:t>CHAT</a:t>
            </a:r>
            <a:endParaRPr lang="cs-CZ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089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Alenka</a:t>
            </a:r>
            <a:endParaRPr lang="cs-CZ" dirty="0"/>
          </a:p>
        </p:txBody>
      </p:sp>
      <p:pic>
        <p:nvPicPr>
          <p:cNvPr id="1026" name="Picture 2" descr="C:\temp\vlcsnap-00001.png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" r="1437"/>
          <a:stretch/>
        </p:blipFill>
        <p:spPr bwMode="auto">
          <a:xfrm>
            <a:off x="899591" y="1772816"/>
            <a:ext cx="7140793" cy="4032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13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Online komunikace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3"/>
                </a:solidFill>
              </a:rPr>
              <a:t>Fanda</a:t>
            </a:r>
            <a:r>
              <a:rPr lang="en-US" dirty="0" smtClean="0">
                <a:solidFill>
                  <a:schemeClr val="accent3"/>
                </a:solidFill>
              </a:rPr>
              <a:t>:</a:t>
            </a:r>
            <a:r>
              <a:rPr lang="en-US" dirty="0" smtClean="0"/>
              <a:t> </a:t>
            </a:r>
            <a:r>
              <a:rPr lang="cs-CZ" i="1" dirty="0" smtClean="0"/>
              <a:t>Tak mi o sobě něco řekni…</a:t>
            </a:r>
            <a:endParaRPr lang="en-US" i="1" dirty="0"/>
          </a:p>
          <a:p>
            <a:r>
              <a:rPr lang="cs-CZ" dirty="0" smtClean="0">
                <a:solidFill>
                  <a:schemeClr val="accent1"/>
                </a:solidFill>
              </a:rPr>
              <a:t>Zuzka</a:t>
            </a:r>
            <a:r>
              <a:rPr lang="en-US" dirty="0" smtClean="0">
                <a:solidFill>
                  <a:schemeClr val="accent1"/>
                </a:solidFill>
              </a:rPr>
              <a:t>:</a:t>
            </a:r>
            <a:r>
              <a:rPr lang="en-US" dirty="0" smtClean="0"/>
              <a:t> </a:t>
            </a:r>
            <a:r>
              <a:rPr lang="cs-CZ" i="1" dirty="0" smtClean="0"/>
              <a:t>Měřím metr padesát, modrý oči, velký…</a:t>
            </a:r>
            <a:endParaRPr lang="en-US" i="1" dirty="0"/>
          </a:p>
          <a:p>
            <a:r>
              <a:rPr lang="cs-CZ" dirty="0" smtClean="0">
                <a:solidFill>
                  <a:schemeClr val="accent1"/>
                </a:solidFill>
              </a:rPr>
              <a:t>Zuzka</a:t>
            </a:r>
            <a:r>
              <a:rPr lang="en-US" dirty="0" smtClean="0">
                <a:solidFill>
                  <a:schemeClr val="accent1"/>
                </a:solidFill>
              </a:rPr>
              <a:t>:</a:t>
            </a:r>
            <a:r>
              <a:rPr lang="en-US" dirty="0" smtClean="0"/>
              <a:t> </a:t>
            </a:r>
            <a:r>
              <a:rPr lang="en-US" i="1" dirty="0"/>
              <a:t>P911</a:t>
            </a:r>
            <a:r>
              <a:rPr lang="en-US" i="1" dirty="0">
                <a:solidFill>
                  <a:schemeClr val="accent1"/>
                </a:solidFill>
              </a:rPr>
              <a:t> </a:t>
            </a:r>
          </a:p>
          <a:p>
            <a:r>
              <a:rPr lang="cs-CZ" dirty="0" smtClean="0">
                <a:solidFill>
                  <a:schemeClr val="accent3"/>
                </a:solidFill>
              </a:rPr>
              <a:t>Fanda</a:t>
            </a:r>
            <a:r>
              <a:rPr lang="en-US" dirty="0" smtClean="0">
                <a:solidFill>
                  <a:schemeClr val="accent3"/>
                </a:solidFill>
              </a:rPr>
              <a:t>:</a:t>
            </a:r>
            <a:r>
              <a:rPr lang="en-US" dirty="0" smtClean="0"/>
              <a:t> </a:t>
            </a:r>
            <a:r>
              <a:rPr lang="cs-CZ" i="1" dirty="0" smtClean="0"/>
              <a:t>Když počítáš ideální stechiometrický poměr, kolik kterých reaktantů je potřeba přidat, aby došlo ke správné oxidační reakci?</a:t>
            </a:r>
            <a:endParaRPr lang="en-US" i="1" dirty="0"/>
          </a:p>
          <a:p>
            <a:r>
              <a:rPr lang="cs-CZ" dirty="0" smtClean="0">
                <a:solidFill>
                  <a:schemeClr val="accent1"/>
                </a:solidFill>
              </a:rPr>
              <a:t>Zuzka</a:t>
            </a:r>
            <a:r>
              <a:rPr lang="en-US" dirty="0" smtClean="0">
                <a:solidFill>
                  <a:schemeClr val="accent1"/>
                </a:solidFill>
              </a:rPr>
              <a:t>:</a:t>
            </a:r>
            <a:r>
              <a:rPr lang="en-US" dirty="0" smtClean="0"/>
              <a:t> </a:t>
            </a:r>
            <a:r>
              <a:rPr lang="cs-CZ" i="1" dirty="0" smtClean="0"/>
              <a:t>A objem má zůstat zachovaný?</a:t>
            </a:r>
            <a:endParaRPr lang="en-US" i="1" dirty="0"/>
          </a:p>
          <a:p>
            <a:r>
              <a:rPr lang="cs-CZ" dirty="0" smtClean="0">
                <a:solidFill>
                  <a:schemeClr val="accent3"/>
                </a:solidFill>
              </a:rPr>
              <a:t>Fanda</a:t>
            </a:r>
            <a:r>
              <a:rPr lang="en-US" dirty="0" smtClean="0">
                <a:solidFill>
                  <a:schemeClr val="accent3"/>
                </a:solidFill>
              </a:rPr>
              <a:t>:</a:t>
            </a:r>
            <a:r>
              <a:rPr lang="en-US" dirty="0" smtClean="0"/>
              <a:t> </a:t>
            </a:r>
            <a:r>
              <a:rPr lang="cs-CZ" i="1" dirty="0" smtClean="0"/>
              <a:t>Jasně.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52514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Online komunikace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LOL – </a:t>
            </a:r>
            <a:r>
              <a:rPr lang="cs-CZ" dirty="0" err="1"/>
              <a:t>Laugh</a:t>
            </a:r>
            <a:r>
              <a:rPr lang="cs-CZ" dirty="0"/>
              <a:t>(</a:t>
            </a:r>
            <a:r>
              <a:rPr lang="cs-CZ" dirty="0" err="1"/>
              <a:t>ing</a:t>
            </a:r>
            <a:r>
              <a:rPr lang="cs-CZ" dirty="0"/>
              <a:t>) </a:t>
            </a:r>
            <a:r>
              <a:rPr lang="cs-CZ" dirty="0" err="1"/>
              <a:t>Out</a:t>
            </a:r>
            <a:r>
              <a:rPr lang="cs-CZ" dirty="0"/>
              <a:t> </a:t>
            </a:r>
            <a:r>
              <a:rPr lang="cs-CZ" dirty="0" err="1" smtClean="0"/>
              <a:t>Loud</a:t>
            </a:r>
            <a:endParaRPr lang="cs-CZ" dirty="0" smtClean="0"/>
          </a:p>
          <a:p>
            <a:r>
              <a:rPr lang="cs-CZ" dirty="0" smtClean="0"/>
              <a:t>ASAP – As </a:t>
            </a:r>
            <a:r>
              <a:rPr lang="cs-CZ" dirty="0" err="1" smtClean="0"/>
              <a:t>Soon</a:t>
            </a:r>
            <a:r>
              <a:rPr lang="cs-CZ" dirty="0" smtClean="0"/>
              <a:t> As </a:t>
            </a:r>
            <a:r>
              <a:rPr lang="cs-CZ" dirty="0" err="1" smtClean="0"/>
              <a:t>Possible</a:t>
            </a:r>
            <a:endParaRPr lang="cs-CZ" dirty="0" smtClean="0"/>
          </a:p>
          <a:p>
            <a:r>
              <a:rPr lang="cs-CZ" dirty="0" smtClean="0"/>
              <a:t>PAW – </a:t>
            </a:r>
            <a:r>
              <a:rPr lang="cs-CZ" dirty="0" err="1" smtClean="0"/>
              <a:t>Parrents</a:t>
            </a:r>
            <a:r>
              <a:rPr lang="cs-CZ" dirty="0" smtClean="0"/>
              <a:t> Are </a:t>
            </a:r>
            <a:r>
              <a:rPr lang="cs-CZ" dirty="0" err="1" smtClean="0"/>
              <a:t>Watching</a:t>
            </a:r>
            <a:endParaRPr lang="cs-CZ" dirty="0" smtClean="0"/>
          </a:p>
          <a:p>
            <a:r>
              <a:rPr lang="cs-CZ" dirty="0" smtClean="0"/>
              <a:t>PAL – </a:t>
            </a:r>
            <a:r>
              <a:rPr lang="cs-CZ" dirty="0" err="1" smtClean="0"/>
              <a:t>Parrents</a:t>
            </a:r>
            <a:r>
              <a:rPr lang="cs-CZ" dirty="0" smtClean="0"/>
              <a:t> Are </a:t>
            </a:r>
            <a:r>
              <a:rPr lang="cs-CZ" dirty="0" err="1" smtClean="0"/>
              <a:t>Listening</a:t>
            </a:r>
            <a:endParaRPr lang="cs-CZ" dirty="0" smtClean="0"/>
          </a:p>
          <a:p>
            <a:r>
              <a:rPr lang="en-US" dirty="0" smtClean="0"/>
              <a:t>IWSN </a:t>
            </a:r>
            <a:r>
              <a:rPr lang="cs-CZ" dirty="0" smtClean="0"/>
              <a:t>–</a:t>
            </a:r>
            <a:r>
              <a:rPr lang="en-US" dirty="0" smtClean="0"/>
              <a:t> </a:t>
            </a:r>
            <a:r>
              <a:rPr lang="en-US" dirty="0"/>
              <a:t>I Want Sex </a:t>
            </a:r>
            <a:r>
              <a:rPr lang="en-US" dirty="0" smtClean="0"/>
              <a:t>Now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997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Online komunikace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i="1" dirty="0" smtClean="0"/>
              <a:t>IMHO, </a:t>
            </a:r>
            <a:r>
              <a:rPr lang="cs-CZ" i="1" dirty="0" err="1" smtClean="0"/>
              <a:t>tos</a:t>
            </a:r>
            <a:r>
              <a:rPr lang="cs-CZ" i="1" dirty="0" smtClean="0"/>
              <a:t> musela mít TTLY kliku, </a:t>
            </a:r>
            <a:r>
              <a:rPr lang="cs-CZ" i="1" dirty="0" err="1" smtClean="0"/>
              <a:t>žes</a:t>
            </a:r>
            <a:r>
              <a:rPr lang="cs-CZ" i="1" dirty="0" smtClean="0"/>
              <a:t> přešla tak rychle z OLL na LDR.</a:t>
            </a:r>
            <a:r>
              <a:rPr lang="cs-CZ" i="1" dirty="0"/>
              <a:t/>
            </a:r>
            <a:br>
              <a:rPr lang="cs-CZ" i="1" dirty="0"/>
            </a:br>
            <a:r>
              <a:rPr lang="cs-CZ" i="1" dirty="0" smtClean="0"/>
              <a:t>AFAIK, MIRL většinou končí LMAO.</a:t>
            </a:r>
            <a:br>
              <a:rPr lang="cs-CZ" i="1" dirty="0" smtClean="0"/>
            </a:br>
            <a:r>
              <a:rPr lang="cs-CZ" i="1" dirty="0" smtClean="0"/>
              <a:t>AWTC?</a:t>
            </a:r>
          </a:p>
          <a:p>
            <a:r>
              <a:rPr lang="cs-CZ" sz="2400" dirty="0" smtClean="0"/>
              <a:t>TTLY = </a:t>
            </a:r>
            <a:r>
              <a:rPr lang="cs-CZ" sz="2400" dirty="0" err="1" smtClean="0"/>
              <a:t>totally</a:t>
            </a:r>
            <a:r>
              <a:rPr lang="cs-CZ" sz="2400" dirty="0" smtClean="0"/>
              <a:t>; OLL = online love; LDR = long distance </a:t>
            </a:r>
            <a:r>
              <a:rPr lang="cs-CZ" sz="2400" dirty="0" err="1" smtClean="0"/>
              <a:t>relationship</a:t>
            </a:r>
            <a:r>
              <a:rPr lang="cs-CZ" sz="2400" dirty="0" smtClean="0"/>
              <a:t>; AFAIK = as far as i </a:t>
            </a:r>
            <a:r>
              <a:rPr lang="cs-CZ" sz="2400" dirty="0" err="1" smtClean="0"/>
              <a:t>know</a:t>
            </a:r>
            <a:r>
              <a:rPr lang="cs-CZ" sz="2400" dirty="0" smtClean="0"/>
              <a:t>; MIRL = </a:t>
            </a:r>
            <a:r>
              <a:rPr lang="cs-CZ" sz="2400" dirty="0" err="1" smtClean="0"/>
              <a:t>meet</a:t>
            </a:r>
            <a:r>
              <a:rPr lang="cs-CZ" sz="2400" dirty="0" smtClean="0"/>
              <a:t> in </a:t>
            </a:r>
            <a:r>
              <a:rPr lang="cs-CZ" sz="2400" dirty="0" err="1" smtClean="0"/>
              <a:t>real</a:t>
            </a:r>
            <a:r>
              <a:rPr lang="cs-CZ" sz="2400" dirty="0" smtClean="0"/>
              <a:t> </a:t>
            </a:r>
            <a:r>
              <a:rPr lang="cs-CZ" sz="2400" dirty="0" err="1" smtClean="0"/>
              <a:t>life</a:t>
            </a:r>
            <a:r>
              <a:rPr lang="cs-CZ" sz="2400" dirty="0"/>
              <a:t>; LMAO = </a:t>
            </a:r>
            <a:r>
              <a:rPr lang="cs-CZ" sz="2400" dirty="0" err="1"/>
              <a:t>laughing</a:t>
            </a:r>
            <a:r>
              <a:rPr lang="cs-CZ" sz="2400" dirty="0"/>
              <a:t> my </a:t>
            </a:r>
            <a:r>
              <a:rPr lang="cs-CZ" sz="2400" dirty="0" err="1" smtClean="0"/>
              <a:t>ass</a:t>
            </a:r>
            <a:r>
              <a:rPr lang="cs-CZ" sz="2400" dirty="0" smtClean="0"/>
              <a:t> </a:t>
            </a:r>
            <a:r>
              <a:rPr lang="cs-CZ" sz="2400" dirty="0" err="1" smtClean="0"/>
              <a:t>off</a:t>
            </a:r>
            <a:r>
              <a:rPr lang="cs-CZ" sz="2400" dirty="0" smtClean="0"/>
              <a:t>; AWTC = </a:t>
            </a:r>
            <a:r>
              <a:rPr lang="cs-CZ" sz="2400" dirty="0" err="1" smtClean="0"/>
              <a:t>agree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dirty="0" err="1" smtClean="0"/>
              <a:t>this</a:t>
            </a:r>
            <a:r>
              <a:rPr lang="cs-CZ" sz="2400" dirty="0" smtClean="0"/>
              <a:t> comment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14116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Online komunikace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3"/>
                </a:solidFill>
              </a:rPr>
              <a:t>Fanda:</a:t>
            </a:r>
            <a:r>
              <a:rPr lang="cs-CZ" dirty="0" smtClean="0"/>
              <a:t> |-|</a:t>
            </a:r>
            <a:r>
              <a:rPr lang="cs-CZ" dirty="0"/>
              <a:t>R4j35 j3573 \/\/0\/\/|&lt;0</a:t>
            </a:r>
            <a:r>
              <a:rPr lang="cs-CZ" dirty="0" smtClean="0"/>
              <a:t>?</a:t>
            </a:r>
          </a:p>
          <a:p>
            <a:r>
              <a:rPr lang="cs-CZ" dirty="0" smtClean="0">
                <a:solidFill>
                  <a:schemeClr val="accent1"/>
                </a:solidFill>
              </a:rPr>
              <a:t>Zuzka:</a:t>
            </a:r>
            <a:r>
              <a:rPr lang="cs-CZ" dirty="0" smtClean="0"/>
              <a:t> \/\/</a:t>
            </a:r>
            <a:r>
              <a:rPr lang="cs-CZ" dirty="0"/>
              <a:t>7pH, pR0</a:t>
            </a:r>
            <a:r>
              <a:rPr lang="cs-CZ" dirty="0" smtClean="0"/>
              <a:t>(?</a:t>
            </a:r>
          </a:p>
          <a:p>
            <a:r>
              <a:rPr lang="cs-CZ" dirty="0" smtClean="0">
                <a:solidFill>
                  <a:schemeClr val="accent3"/>
                </a:solidFill>
              </a:rPr>
              <a:t>Fanda:</a:t>
            </a:r>
            <a:r>
              <a:rPr lang="cs-CZ" dirty="0" smtClean="0"/>
              <a:t> \/ </a:t>
            </a:r>
            <a:r>
              <a:rPr lang="cs-CZ" dirty="0"/>
              <a:t>|\|0\/'//\/\ UPD47U Z|-|0U57L'/ |\|P( 4 p07R3BUjU |-|3LP|\|0U7</a:t>
            </a:r>
            <a:r>
              <a:rPr lang="cs-CZ" dirty="0" smtClean="0"/>
              <a:t>.</a:t>
            </a:r>
          </a:p>
          <a:p>
            <a:r>
              <a:rPr lang="cs-CZ" dirty="0">
                <a:solidFill>
                  <a:schemeClr val="accent3"/>
                </a:solidFill>
              </a:rPr>
              <a:t>Fanda:</a:t>
            </a:r>
            <a:r>
              <a:rPr lang="cs-CZ" dirty="0"/>
              <a:t> </a:t>
            </a:r>
            <a:r>
              <a:rPr lang="cs-CZ" dirty="0" err="1" smtClean="0"/>
              <a:t>Hrajes</a:t>
            </a:r>
            <a:r>
              <a:rPr lang="cs-CZ" dirty="0" smtClean="0"/>
              <a:t> </a:t>
            </a:r>
            <a:r>
              <a:rPr lang="cs-CZ" dirty="0" err="1"/>
              <a:t>jeste</a:t>
            </a:r>
            <a:r>
              <a:rPr lang="cs-CZ" dirty="0"/>
              <a:t> </a:t>
            </a:r>
            <a:r>
              <a:rPr lang="cs-CZ" dirty="0" err="1" smtClean="0"/>
              <a:t>WOWko</a:t>
            </a:r>
            <a:r>
              <a:rPr lang="cs-CZ" dirty="0" smtClean="0"/>
              <a:t>?</a:t>
            </a:r>
          </a:p>
          <a:p>
            <a:r>
              <a:rPr lang="cs-CZ" dirty="0">
                <a:solidFill>
                  <a:schemeClr val="accent1"/>
                </a:solidFill>
              </a:rPr>
              <a:t>Zuzka:</a:t>
            </a:r>
            <a:r>
              <a:rPr lang="cs-CZ" dirty="0"/>
              <a:t> </a:t>
            </a:r>
            <a:r>
              <a:rPr lang="cs-CZ" dirty="0" smtClean="0"/>
              <a:t>WTF, </a:t>
            </a:r>
            <a:r>
              <a:rPr lang="cs-CZ" dirty="0" err="1"/>
              <a:t>proc</a:t>
            </a:r>
            <a:r>
              <a:rPr lang="cs-CZ" dirty="0" smtClean="0"/>
              <a:t>?</a:t>
            </a:r>
          </a:p>
          <a:p>
            <a:r>
              <a:rPr lang="cs-CZ" dirty="0">
                <a:solidFill>
                  <a:schemeClr val="accent3"/>
                </a:solidFill>
              </a:rPr>
              <a:t>Fanda:</a:t>
            </a:r>
            <a:r>
              <a:rPr lang="cs-CZ" dirty="0"/>
              <a:t> </a:t>
            </a:r>
            <a:r>
              <a:rPr lang="cs-CZ" dirty="0" smtClean="0"/>
              <a:t>V </a:t>
            </a:r>
            <a:r>
              <a:rPr lang="cs-CZ" dirty="0" err="1"/>
              <a:t>novym</a:t>
            </a:r>
            <a:r>
              <a:rPr lang="cs-CZ" dirty="0"/>
              <a:t> updatu zhoustly </a:t>
            </a:r>
            <a:r>
              <a:rPr lang="cs-CZ" dirty="0" smtClean="0"/>
              <a:t>NPC a </a:t>
            </a:r>
            <a:r>
              <a:rPr lang="cs-CZ" dirty="0" err="1"/>
              <a:t>potrebuju</a:t>
            </a:r>
            <a:r>
              <a:rPr lang="cs-CZ" dirty="0"/>
              <a:t> </a:t>
            </a:r>
            <a:r>
              <a:rPr lang="cs-CZ" dirty="0" err="1"/>
              <a:t>helpnout</a:t>
            </a:r>
            <a:r>
              <a:rPr lang="cs-CZ" dirty="0"/>
              <a:t>.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899592" y="3573016"/>
            <a:ext cx="777686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06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Dětský čin roku 2011 v kategorii Pomoc na netu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85301"/>
            <a:ext cx="3672408" cy="4415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67233" y="6169256"/>
            <a:ext cx="4137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2"/>
                </a:solidFill>
                <a:latin typeface="Calibri Light" panose="020F0302020204030204" pitchFamily="34" charset="0"/>
              </a:rPr>
              <a:t>http://www.blesk.cz/clanek/zpravy-udalosti/164121/ondra-a-tomas-13-zachranili-divku-pres-internet.html</a:t>
            </a:r>
          </a:p>
        </p:txBody>
      </p:sp>
      <p:pic>
        <p:nvPicPr>
          <p:cNvPr id="2050" name="Picture 2" descr="facebook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88757"/>
            <a:ext cx="2520280" cy="4480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292081" y="6261588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2"/>
                </a:solidFill>
                <a:latin typeface="Calibri Light" panose="020F0302020204030204" pitchFamily="34" charset="0"/>
              </a:rPr>
              <a:t>http://mashable.com/2015/02/26/facebook-suicide-tools</a:t>
            </a:r>
            <a:r>
              <a:rPr lang="cs-CZ" sz="1200" dirty="0" smtClean="0">
                <a:solidFill>
                  <a:schemeClr val="bg2"/>
                </a:solidFill>
                <a:latin typeface="Calibri Light" panose="020F0302020204030204" pitchFamily="34" charset="0"/>
              </a:rPr>
              <a:t>/   [2015]</a:t>
            </a:r>
            <a:endParaRPr lang="cs-CZ" sz="1200" dirty="0">
              <a:solidFill>
                <a:schemeClr val="bg2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10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SOCIÁLNÍ SÍTĚ</a:t>
            </a:r>
            <a:endParaRPr lang="cs-CZ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872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D:\dokumenty\skydrive\i-bezpecna-skola\_rodice\rodicovske-seminare\gfx\blueman\eart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3541358" cy="354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Sociální sítě</a:t>
            </a:r>
            <a:endParaRPr lang="cs-CZ" dirty="0"/>
          </a:p>
        </p:txBody>
      </p:sp>
      <p:pic>
        <p:nvPicPr>
          <p:cNvPr id="2050" name="Picture 2" descr="C:\temp\downloads\comicServer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577" y="3027395"/>
            <a:ext cx="28575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temp\downloads\SteveLambert_Library_Book_C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078636"/>
            <a:ext cx="2857500" cy="336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temp\downloads\wipp_Address_Boo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3904369" y="1754122"/>
            <a:ext cx="4774758" cy="401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dokumenty\skydrive\i-bezpecna-skola\_rodice\rodicovske-seminare\gfx\blueman\redman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362" y="3894170"/>
            <a:ext cx="435623" cy="88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dokumenty\skydrive\i-bezpecna-skola\_rodice\rodicovske-seminare\gfx\blueman\redman-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828" y="2955678"/>
            <a:ext cx="883020" cy="57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dokumenty\skydrive\i-bezpecna-skola\_rodice\rodicovske-seminare\gfx\blueman\redman-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946" y="2026022"/>
            <a:ext cx="550416" cy="88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Šipka doprava se zářezem 3"/>
          <p:cNvSpPr/>
          <p:nvPr/>
        </p:nvSpPr>
        <p:spPr>
          <a:xfrm rot="900000">
            <a:off x="1832472" y="2707606"/>
            <a:ext cx="3784858" cy="360040"/>
          </a:xfrm>
          <a:prstGeom prst="notchedRightArrow">
            <a:avLst>
              <a:gd name="adj1" fmla="val 49999"/>
              <a:gd name="adj2" fmla="val 118532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 doprava se zářezem 15"/>
          <p:cNvSpPr/>
          <p:nvPr/>
        </p:nvSpPr>
        <p:spPr>
          <a:xfrm>
            <a:off x="3225499" y="3349621"/>
            <a:ext cx="1649236" cy="360040"/>
          </a:xfrm>
          <a:prstGeom prst="notchedRightArrow">
            <a:avLst>
              <a:gd name="adj1" fmla="val 49999"/>
              <a:gd name="adj2" fmla="val 118532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 doprava se zářezem 16"/>
          <p:cNvSpPr/>
          <p:nvPr/>
        </p:nvSpPr>
        <p:spPr>
          <a:xfrm rot="20700000">
            <a:off x="2396697" y="4055501"/>
            <a:ext cx="2719851" cy="360040"/>
          </a:xfrm>
          <a:prstGeom prst="notchedRightArrow">
            <a:avLst>
              <a:gd name="adj1" fmla="val 49999"/>
              <a:gd name="adj2" fmla="val 118532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394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 decel="100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decel="100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decel="100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decel="100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 decel="100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decel="100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decel="100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decel="100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" decel="100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Datacentrum</a:t>
            </a:r>
            <a:endParaRPr lang="cs-CZ" dirty="0"/>
          </a:p>
        </p:txBody>
      </p:sp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2003039"/>
            <a:ext cx="6258957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30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Nastavujete si na Internetu osobní profil. Použijete</a:t>
            </a:r>
            <a:r>
              <a:rPr lang="cs-CZ" dirty="0" smtClean="0"/>
              <a:t>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3200" dirty="0" smtClean="0"/>
              <a:t>a</a:t>
            </a:r>
            <a:r>
              <a:rPr lang="cs-CZ" sz="3200" dirty="0"/>
              <a:t>) Svoje skutečné jméno a pěknou fotku.</a:t>
            </a:r>
          </a:p>
          <a:p>
            <a:pPr marL="0" indent="0">
              <a:buNone/>
            </a:pPr>
            <a:endParaRPr lang="cs-CZ" sz="3200" dirty="0" smtClean="0"/>
          </a:p>
          <a:p>
            <a:pPr marL="0" indent="0">
              <a:buNone/>
            </a:pPr>
            <a:r>
              <a:rPr lang="cs-CZ" sz="3200" dirty="0" smtClean="0"/>
              <a:t>b</a:t>
            </a:r>
            <a:r>
              <a:rPr lang="cs-CZ" sz="3200" dirty="0"/>
              <a:t>) Svoje skutečné jméno a falešnou fotku.</a:t>
            </a:r>
          </a:p>
          <a:p>
            <a:pPr marL="0" indent="0">
              <a:buNone/>
            </a:pPr>
            <a:endParaRPr lang="cs-CZ" sz="3200" dirty="0" smtClean="0"/>
          </a:p>
          <a:p>
            <a:pPr marL="0" indent="0">
              <a:buNone/>
            </a:pPr>
            <a:r>
              <a:rPr lang="cs-CZ" sz="3200" dirty="0" smtClean="0"/>
              <a:t>c</a:t>
            </a:r>
            <a:r>
              <a:rPr lang="cs-CZ" sz="3200" dirty="0"/>
              <a:t>) Přezdívku a falešnou fotku.</a:t>
            </a:r>
          </a:p>
          <a:p>
            <a:pPr marL="0" indent="0">
              <a:buNone/>
            </a:pPr>
            <a:endParaRPr lang="cs-CZ" sz="3200" dirty="0" smtClean="0"/>
          </a:p>
          <a:p>
            <a:pPr marL="0" indent="0">
              <a:buNone/>
            </a:pPr>
            <a:r>
              <a:rPr lang="cs-CZ" sz="3200" dirty="0" smtClean="0"/>
              <a:t>d</a:t>
            </a:r>
            <a:r>
              <a:rPr lang="cs-CZ" sz="3200" dirty="0"/>
              <a:t>) Přezdívku a skutečnou fotku.</a:t>
            </a:r>
          </a:p>
        </p:txBody>
      </p:sp>
    </p:spTree>
    <p:extLst>
      <p:ext uri="{BB962C8B-B14F-4D97-AF65-F5344CB8AC3E}">
        <p14:creationId xmlns:p14="http://schemas.microsoft.com/office/powerpoint/2010/main" val="4147306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Sociální sítě</a:t>
            </a:r>
            <a:endParaRPr lang="cs-CZ" dirty="0"/>
          </a:p>
        </p:txBody>
      </p:sp>
      <p:pic>
        <p:nvPicPr>
          <p:cNvPr id="7170" name="Picture 2" descr="D:\dokumenty\GoogleDrive\vys-edu\2013-i-bezpecna-skola\01-Rizika sociálních sítí a co by děti měly vědět\social-networks-20130828-Zdar\01-prehled-a-principy\dobrovolne\share-fetu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491094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691680" y="2132856"/>
            <a:ext cx="6192688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cs-CZ" sz="13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ource Sans Pro Black" pitchFamily="34" charset="-18"/>
              </a:rPr>
              <a:t>SDÍLET</a:t>
            </a:r>
            <a:endParaRPr lang="cs-CZ" sz="13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Source Sans Pro Black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9710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Facebook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4752528" cy="4391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C:\temp\downloads\tra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37267"/>
            <a:ext cx="4702405" cy="43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310" y="4221088"/>
            <a:ext cx="3048000" cy="165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temp\downloads\fb_icon_325x32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" y="1554324"/>
            <a:ext cx="581000" cy="5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30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Facebook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79847" y="6008492"/>
            <a:ext cx="8445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2"/>
                </a:solidFill>
                <a:latin typeface="Calibri Light" panose="020F0302020204030204" pitchFamily="34" charset="0"/>
              </a:rPr>
              <a:t>http://www.pageviral.com/facebook-stats.php?cc=cz</a:t>
            </a:r>
          </a:p>
        </p:txBody>
      </p:sp>
      <p:pic>
        <p:nvPicPr>
          <p:cNvPr id="5124" name="Picture 4" descr="C:\temp\downloads\fb_icon_325x32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" y="1554324"/>
            <a:ext cx="581000" cy="5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temp\downloads\fb_icon_325x325.png">
            <a:hlinkClick r:id="rId3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255499"/>
            <a:ext cx="2736304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67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Facebook</a:t>
            </a:r>
            <a:endParaRPr lang="cs-CZ" dirty="0"/>
          </a:p>
        </p:txBody>
      </p:sp>
      <p:pic>
        <p:nvPicPr>
          <p:cNvPr id="614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7488832" cy="4016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55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Facebook</a:t>
            </a:r>
            <a:r>
              <a:rPr lang="cs-CZ" dirty="0" smtClean="0"/>
              <a:t> – profil</a:t>
            </a:r>
            <a:endParaRPr lang="cs-CZ" dirty="0"/>
          </a:p>
        </p:txBody>
      </p:sp>
      <p:pic>
        <p:nvPicPr>
          <p:cNvPr id="512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3429000" cy="207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34853"/>
            <a:ext cx="3619500" cy="2028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77072"/>
            <a:ext cx="3581400" cy="199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28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Facebook</a:t>
            </a:r>
            <a:endParaRPr lang="cs-CZ" dirty="0"/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6817766" cy="3929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42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Twitter</a:t>
            </a:r>
            <a:endParaRPr lang="cs-CZ" dirty="0"/>
          </a:p>
        </p:txBody>
      </p:sp>
      <p:pic>
        <p:nvPicPr>
          <p:cNvPr id="4099" name="Picture 3" descr="C:\temp\downloads\twitter-bird-light-bg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556792"/>
            <a:ext cx="786383" cy="78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4824"/>
            <a:ext cx="6396888" cy="4459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80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Tumblr</a:t>
            </a:r>
            <a:endParaRPr lang="cs-CZ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611560" cy="174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39" y="1966997"/>
            <a:ext cx="7709810" cy="4031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205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 smtClean="0"/>
              <a:t>В</a:t>
            </a:r>
            <a:r>
              <a:rPr lang="cs-CZ" dirty="0" smtClean="0"/>
              <a:t> </a:t>
            </a:r>
            <a:r>
              <a:rPr lang="az-Cyrl-AZ" dirty="0" smtClean="0"/>
              <a:t>контакте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4973236" cy="4344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0605"/>
            <a:ext cx="611560" cy="271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374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Pinterest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11560" y="6597352"/>
            <a:ext cx="8445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2"/>
                </a:solidFill>
                <a:latin typeface="Calibri Light" panose="020F0302020204030204" pitchFamily="34" charset="0"/>
              </a:rPr>
              <a:t>http://gs.statcounter.com/#social_media-CZ-monthly-201208-201307</a:t>
            </a:r>
          </a:p>
        </p:txBody>
      </p:sp>
      <p:pic>
        <p:nvPicPr>
          <p:cNvPr id="6146" name="Picture 2" descr="D:\dokumenty\skydrive\i-bezpecna-skola\_rodice\rodicovske-seminare\gfx\pinterest_badge_r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3406"/>
            <a:ext cx="579835" cy="57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5184576" cy="4344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47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Někdo z chatu vám začne posílat zprávy s nadávkami.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a) Začnu </a:t>
            </a:r>
            <a:r>
              <a:rPr lang="cs-CZ" dirty="0"/>
              <a:t>nadávat taky - začal si s tím sám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b) Budu zprávy ignorovat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c) Řeknu to rodičům nebo jiným dospělým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d) Nahlásím jej správci stránek.</a:t>
            </a:r>
          </a:p>
        </p:txBody>
      </p:sp>
    </p:spTree>
    <p:extLst>
      <p:ext uri="{BB962C8B-B14F-4D97-AF65-F5344CB8AC3E}">
        <p14:creationId xmlns:p14="http://schemas.microsoft.com/office/powerpoint/2010/main" val="375534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Instagram</a:t>
            </a:r>
            <a:endParaRPr lang="cs-CZ" dirty="0"/>
          </a:p>
        </p:txBody>
      </p:sp>
      <p:pic>
        <p:nvPicPr>
          <p:cNvPr id="3" name="Obrázek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853135"/>
            <a:ext cx="5688632" cy="445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818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Lide.cz</a:t>
            </a: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4608512" cy="4493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4" descr="http://www.emgom.estranky.cz/img/picture/30/lide-logo-central2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611560" cy="2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87" y="2091487"/>
            <a:ext cx="7135229" cy="3723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345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Google Plus</a:t>
            </a:r>
            <a:endParaRPr lang="cs-CZ" dirty="0"/>
          </a:p>
        </p:txBody>
      </p:sp>
      <p:pic>
        <p:nvPicPr>
          <p:cNvPr id="10242" name="Picture 2" descr="D:\dokumenty\GoogleDrive\vys-edu\2014-ict-nas-bavi\g+128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085" y="2559969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22" y="4360168"/>
            <a:ext cx="3362325" cy="61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12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Microsoft</a:t>
            </a:r>
            <a:endParaRPr lang="cs-CZ" dirty="0"/>
          </a:p>
        </p:txBody>
      </p:sp>
      <p:pic>
        <p:nvPicPr>
          <p:cNvPr id="9218" name="Picture 2" descr="https://www.uclan.ac.uk/students/study/it/assets/Office-365-New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92896"/>
            <a:ext cx="6652043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2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Foursquare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6336704" cy="4430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31966"/>
            <a:ext cx="3044648" cy="4223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34" y="1731966"/>
            <a:ext cx="6465386" cy="4125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05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Přejete si vykrást?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5328592" cy="4092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8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Elektronická stopa</a:t>
            </a:r>
            <a:endParaRPr lang="cs-CZ" dirty="0"/>
          </a:p>
        </p:txBody>
      </p:sp>
      <p:pic>
        <p:nvPicPr>
          <p:cNvPr id="1026" name="Picture 2" descr="C:\temp\vlcsnap-00001.png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12396" r="17568" b="12604"/>
          <a:stretch/>
        </p:blipFill>
        <p:spPr bwMode="auto">
          <a:xfrm>
            <a:off x="1475656" y="1844824"/>
            <a:ext cx="6400800" cy="36008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49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Multitasking</a:t>
            </a:r>
            <a:endParaRPr lang="cs-CZ" dirty="0"/>
          </a:p>
        </p:txBody>
      </p:sp>
      <p:pic>
        <p:nvPicPr>
          <p:cNvPr id="1229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844824"/>
            <a:ext cx="5772825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20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Sociální sítě – pět pravidel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 smtClean="0"/>
              <a:t>„Ukaž mi svoje oblíbené stránky.“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„Svůj profil měj soukromý.“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Zajímejte se o přátele z internetu.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„Kontroluj své fotografie.“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Budujte si vzájemnou důvěru.</a:t>
            </a:r>
          </a:p>
          <a:p>
            <a:pPr marL="514350" indent="-514350">
              <a:buFont typeface="+mj-lt"/>
              <a:buAutoNum type="arabicPeriod"/>
            </a:pPr>
            <a:endParaRPr lang="cs-CZ" dirty="0" smtClean="0"/>
          </a:p>
          <a:p>
            <a:pPr marL="514350" indent="-514350">
              <a:buFont typeface="+mj-lt"/>
              <a:buAutoNum type="arabicPeriod"/>
            </a:pPr>
            <a:endParaRPr lang="cs-CZ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84984"/>
            <a:ext cx="192563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38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E-Bezpečí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49441"/>
            <a:ext cx="6094065" cy="4677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87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Z neznámé adresy vám přijde e-mail s přílohou.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a) Podívám </a:t>
            </a:r>
            <a:r>
              <a:rPr lang="cs-CZ" dirty="0"/>
              <a:t>se - zní to zajímavě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b) Okamžitě to smažu - otevírám e-maily jenom od lidí, které znám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c) Smažu to, pokud to vypadá podezřele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d) Otevřu to a pošlu každému, koho znám.</a:t>
            </a:r>
          </a:p>
        </p:txBody>
      </p:sp>
    </p:spTree>
    <p:extLst>
      <p:ext uri="{BB962C8B-B14F-4D97-AF65-F5344CB8AC3E}">
        <p14:creationId xmlns:p14="http://schemas.microsoft.com/office/powerpoint/2010/main" val="16815417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Ochrana prohlížeče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6696744" cy="4097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6696744" cy="4084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03" y="1772816"/>
            <a:ext cx="6739465" cy="1953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02" y="1772816"/>
            <a:ext cx="6235409" cy="4076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494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Batolata na sociálních sítích</a:t>
            </a:r>
            <a:endParaRPr lang="cs-CZ" dirty="0"/>
          </a:p>
        </p:txBody>
      </p:sp>
      <p:pic>
        <p:nvPicPr>
          <p:cNvPr id="4098" name="Picture 2" descr="C:\temp\vlcsnap-00001.pn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587" y="1844824"/>
            <a:ext cx="6675367" cy="3672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707904" y="5661248"/>
            <a:ext cx="5112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2"/>
                </a:solidFill>
                <a:latin typeface="Calibri Light" panose="020F0302020204030204" pitchFamily="34" charset="0"/>
              </a:rPr>
              <a:t>http://www.ceskatelevize.cz/ivysilani/1096902795-studio-6/213411010100226/obsah/246074-batolata-na-socialnich-sitich/</a:t>
            </a:r>
          </a:p>
        </p:txBody>
      </p:sp>
    </p:spTree>
    <p:extLst>
      <p:ext uri="{BB962C8B-B14F-4D97-AF65-F5344CB8AC3E}">
        <p14:creationId xmlns:p14="http://schemas.microsoft.com/office/powerpoint/2010/main" val="268766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OBSAH na SOCIÁLNÍCH SÍTÍCH</a:t>
            </a:r>
            <a:endParaRPr lang="cs-CZ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4149080"/>
            <a:ext cx="3920480" cy="622920"/>
          </a:xfrm>
        </p:spPr>
        <p:txBody>
          <a:bodyPr/>
          <a:lstStyle/>
          <a:p>
            <a:pPr algn="l"/>
            <a:r>
              <a:rPr lang="cs-CZ" sz="2400" b="1" dirty="0">
                <a:latin typeface="Source Code Pro Black" pitchFamily="49" charset="-18"/>
              </a:rPr>
              <a:t>http://goo.gl/SQV411</a:t>
            </a:r>
          </a:p>
        </p:txBody>
      </p:sp>
      <p:pic>
        <p:nvPicPr>
          <p:cNvPr id="2" name="Obrázek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120" y="3356992"/>
            <a:ext cx="3120579" cy="312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8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Fotografie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04864"/>
            <a:ext cx="4943475" cy="318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1213" y="6453336"/>
            <a:ext cx="88204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chemeClr val="bg2"/>
                </a:solidFill>
                <a:latin typeface="Calibri" panose="020F0502020204030204" pitchFamily="34" charset="0"/>
              </a:rPr>
              <a:t>http://www.technologyreview.com/news/525586/facebook-creates-software-that-matches-faces-almost-as-well-as-you-do/</a:t>
            </a:r>
          </a:p>
        </p:txBody>
      </p:sp>
    </p:spTree>
    <p:extLst>
      <p:ext uri="{BB962C8B-B14F-4D97-AF65-F5344CB8AC3E}">
        <p14:creationId xmlns:p14="http://schemas.microsoft.com/office/powerpoint/2010/main" val="223627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Fotografie</a:t>
            </a:r>
            <a:endParaRPr lang="cs-CZ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88840"/>
            <a:ext cx="6048672" cy="3629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1213" y="6453336"/>
            <a:ext cx="88204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chemeClr val="bg2"/>
                </a:solidFill>
                <a:latin typeface="Calibri" panose="020F0502020204030204" pitchFamily="34" charset="0"/>
              </a:rPr>
              <a:t>http://www.theguardian.com/media/2009/jun/11/smith-family-photo-czech-advertisement</a:t>
            </a:r>
          </a:p>
        </p:txBody>
      </p:sp>
    </p:spTree>
    <p:extLst>
      <p:ext uri="{BB962C8B-B14F-4D97-AF65-F5344CB8AC3E}">
        <p14:creationId xmlns:p14="http://schemas.microsoft.com/office/powerpoint/2010/main" val="165118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Fotografie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88840"/>
            <a:ext cx="4576167" cy="4147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88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Petříček</a:t>
            </a:r>
            <a:endParaRPr lang="cs-CZ" dirty="0"/>
          </a:p>
        </p:txBody>
      </p:sp>
      <p:pic>
        <p:nvPicPr>
          <p:cNvPr id="1026" name="Picture 2" descr="C:\temp\vlcsnap-00001.png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4829" r="5261" b="5665"/>
          <a:stretch/>
        </p:blipFill>
        <p:spPr bwMode="auto">
          <a:xfrm>
            <a:off x="1400117" y="1988840"/>
            <a:ext cx="6552728" cy="40006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7421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Nezákonný obsah</a:t>
            </a:r>
            <a:endParaRPr 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9"/>
            <a:ext cx="5400600" cy="4394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962700" y="2276872"/>
            <a:ext cx="18722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Calibri" panose="020F0502020204030204" pitchFamily="34" charset="0"/>
              </a:rPr>
              <a:t>Zákon č. 140/1961 Sb., trestní zákon, </a:t>
            </a:r>
            <a:r>
              <a:rPr lang="cs-CZ" sz="2000" dirty="0" smtClean="0">
                <a:latin typeface="Calibri" panose="020F0502020204030204" pitchFamily="34" charset="0"/>
              </a:rPr>
              <a:t>§ 260:</a:t>
            </a:r>
          </a:p>
          <a:p>
            <a:r>
              <a:rPr lang="cs-CZ" sz="2000" i="1" dirty="0">
                <a:latin typeface="Calibri" panose="020F0502020204030204" pitchFamily="34" charset="0"/>
              </a:rPr>
              <a:t>Podpora a propagace hnutí směřujících k potlačení práv a svobod člověka</a:t>
            </a:r>
          </a:p>
        </p:txBody>
      </p:sp>
    </p:spTree>
    <p:extLst>
      <p:ext uri="{BB962C8B-B14F-4D97-AF65-F5344CB8AC3E}">
        <p14:creationId xmlns:p14="http://schemas.microsoft.com/office/powerpoint/2010/main" val="170963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Nezákonný obsah</a:t>
            </a:r>
            <a:endParaRPr lang="cs-CZ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90514"/>
            <a:ext cx="5112568" cy="4324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962700" y="2276872"/>
            <a:ext cx="18722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Calibri" panose="020F0502020204030204" pitchFamily="34" charset="0"/>
              </a:rPr>
              <a:t>Zákon č. 140/1961 Sb., trestní zákon, </a:t>
            </a:r>
            <a:r>
              <a:rPr lang="cs-CZ" sz="2000" dirty="0" smtClean="0">
                <a:latin typeface="Calibri" panose="020F0502020204030204" pitchFamily="34" charset="0"/>
              </a:rPr>
              <a:t>§ 152:</a:t>
            </a:r>
          </a:p>
          <a:p>
            <a:r>
              <a:rPr lang="cs-CZ" sz="2000" i="1" dirty="0">
                <a:latin typeface="Calibri" panose="020F0502020204030204" pitchFamily="34" charset="0"/>
              </a:rPr>
              <a:t>Porušování autorského práva, práv souvisejících </a:t>
            </a:r>
            <a:r>
              <a:rPr lang="cs-CZ" sz="2000" i="1" dirty="0" smtClean="0">
                <a:latin typeface="Calibri" panose="020F0502020204030204" pitchFamily="34" charset="0"/>
              </a:rPr>
              <a:t>s právem </a:t>
            </a:r>
            <a:r>
              <a:rPr lang="cs-CZ" sz="2000" i="1" dirty="0">
                <a:latin typeface="Calibri" panose="020F0502020204030204" pitchFamily="34" charset="0"/>
              </a:rPr>
              <a:t>autorským </a:t>
            </a:r>
            <a:r>
              <a:rPr lang="cs-CZ" sz="2000" i="1" dirty="0" smtClean="0">
                <a:latin typeface="Calibri" panose="020F0502020204030204" pitchFamily="34" charset="0"/>
              </a:rPr>
              <a:t>a práv k databázi</a:t>
            </a:r>
            <a:endParaRPr lang="cs-CZ" sz="2000" i="1" dirty="0">
              <a:latin typeface="Calibri" panose="020F0502020204030204" pitchFamily="34" charset="0"/>
            </a:endParaRPr>
          </a:p>
        </p:txBody>
      </p:sp>
      <p:sp>
        <p:nvSpPr>
          <p:cNvPr id="3" name="Šipka doprava se zářezem 2">
            <a:hlinkClick r:id="rId3"/>
          </p:cNvPr>
          <p:cNvSpPr/>
          <p:nvPr/>
        </p:nvSpPr>
        <p:spPr>
          <a:xfrm>
            <a:off x="6372200" y="5373216"/>
            <a:ext cx="2318692" cy="93610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odsouzený pirát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330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P2P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371600" y="1600200"/>
            <a:ext cx="7772400" cy="4530725"/>
          </a:xfrm>
        </p:spPr>
        <p:txBody>
          <a:bodyPr/>
          <a:lstStyle/>
          <a:p>
            <a:r>
              <a:rPr lang="cs-CZ" dirty="0" smtClean="0"/>
              <a:t>peer to peer sítě</a:t>
            </a:r>
            <a:endParaRPr lang="cs-CZ" dirty="0"/>
          </a:p>
        </p:txBody>
      </p:sp>
      <p:pic>
        <p:nvPicPr>
          <p:cNvPr id="17410" name="Picture 2" descr="http://openclipart.org/image/300px/svg_to_png/1953/fortran_minimalist_monitor_and_comput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839" y="2576870"/>
            <a:ext cx="1039477" cy="69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openclipart.org/image/300px/svg_to_png/1953/fortran_minimalist_monitor_and_comput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77072"/>
            <a:ext cx="1039477" cy="69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openclipart.org/image/300px/svg_to_png/1953/fortran_minimalist_monitor_and_comput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362" y="2569813"/>
            <a:ext cx="1039477" cy="69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openclipart.org/image/300px/svg_to_png/1953/fortran_minimalist_monitor_and_comput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931085"/>
            <a:ext cx="1039477" cy="69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openclipart.org/image/300px/svg_to_png/1953/fortran_minimalist_monitor_and_comput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25627"/>
            <a:ext cx="1039477" cy="69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Pravoúhlá spojnice 8"/>
          <p:cNvCxnSpPr>
            <a:endCxn id="17410" idx="1"/>
          </p:cNvCxnSpPr>
          <p:nvPr/>
        </p:nvCxnSpPr>
        <p:spPr>
          <a:xfrm>
            <a:off x="2746839" y="2780928"/>
            <a:ext cx="2367000" cy="145900"/>
          </a:xfrm>
          <a:prstGeom prst="bentConnector3">
            <a:avLst>
              <a:gd name="adj1" fmla="val 64084"/>
            </a:avLst>
          </a:prstGeom>
          <a:ln w="28575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Pravoúhlá spojnice 13"/>
          <p:cNvCxnSpPr>
            <a:stCxn id="6" idx="3"/>
            <a:endCxn id="7" idx="0"/>
          </p:cNvCxnSpPr>
          <p:nvPr/>
        </p:nvCxnSpPr>
        <p:spPr>
          <a:xfrm>
            <a:off x="2746839" y="2919771"/>
            <a:ext cx="1264780" cy="2011314"/>
          </a:xfrm>
          <a:prstGeom prst="bentConnector2">
            <a:avLst/>
          </a:prstGeom>
          <a:ln w="28575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Pravoúhlá spojnice 19"/>
          <p:cNvCxnSpPr>
            <a:endCxn id="8" idx="1"/>
          </p:cNvCxnSpPr>
          <p:nvPr/>
        </p:nvCxnSpPr>
        <p:spPr>
          <a:xfrm>
            <a:off x="2746839" y="3068960"/>
            <a:ext cx="1969177" cy="1206625"/>
          </a:xfrm>
          <a:prstGeom prst="bentConnector3">
            <a:avLst>
              <a:gd name="adj1" fmla="val 50000"/>
            </a:avLst>
          </a:prstGeom>
          <a:ln w="28575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Pravoúhlá spojnice 22"/>
          <p:cNvCxnSpPr>
            <a:stCxn id="5" idx="3"/>
            <a:endCxn id="6" idx="2"/>
          </p:cNvCxnSpPr>
          <p:nvPr/>
        </p:nvCxnSpPr>
        <p:spPr>
          <a:xfrm flipH="1" flipV="1">
            <a:off x="2227101" y="3269728"/>
            <a:ext cx="792088" cy="1157302"/>
          </a:xfrm>
          <a:prstGeom prst="bentConnector4">
            <a:avLst>
              <a:gd name="adj1" fmla="val -28860"/>
              <a:gd name="adj2" fmla="val 65120"/>
            </a:avLst>
          </a:prstGeom>
          <a:ln w="28575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Pravoúhlá spojnice 25"/>
          <p:cNvCxnSpPr/>
          <p:nvPr/>
        </p:nvCxnSpPr>
        <p:spPr>
          <a:xfrm flipV="1">
            <a:off x="3019189" y="3068960"/>
            <a:ext cx="2094650" cy="1556582"/>
          </a:xfrm>
          <a:prstGeom prst="bentConnector3">
            <a:avLst>
              <a:gd name="adj1" fmla="val 55457"/>
            </a:avLst>
          </a:prstGeom>
          <a:ln w="28575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Pravoúhlá spojnice 30"/>
          <p:cNvCxnSpPr>
            <a:stCxn id="5" idx="2"/>
            <a:endCxn id="7" idx="1"/>
          </p:cNvCxnSpPr>
          <p:nvPr/>
        </p:nvCxnSpPr>
        <p:spPr>
          <a:xfrm rot="16200000" flipH="1">
            <a:off x="2743637" y="4532800"/>
            <a:ext cx="504056" cy="992429"/>
          </a:xfrm>
          <a:prstGeom prst="bentConnector2">
            <a:avLst/>
          </a:prstGeom>
          <a:ln w="28575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Pravoúhlá spojnice 33"/>
          <p:cNvCxnSpPr/>
          <p:nvPr/>
        </p:nvCxnSpPr>
        <p:spPr>
          <a:xfrm flipV="1">
            <a:off x="2995668" y="4427032"/>
            <a:ext cx="1720350" cy="349955"/>
          </a:xfrm>
          <a:prstGeom prst="bentConnector3">
            <a:avLst>
              <a:gd name="adj1" fmla="val 30068"/>
            </a:avLst>
          </a:prstGeom>
          <a:ln w="28575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Pravoúhlá spojnice 37"/>
          <p:cNvCxnSpPr>
            <a:stCxn id="7" idx="3"/>
            <a:endCxn id="8" idx="2"/>
          </p:cNvCxnSpPr>
          <p:nvPr/>
        </p:nvCxnSpPr>
        <p:spPr>
          <a:xfrm flipV="1">
            <a:off x="4531357" y="4625542"/>
            <a:ext cx="704398" cy="655501"/>
          </a:xfrm>
          <a:prstGeom prst="bentConnector2">
            <a:avLst/>
          </a:prstGeom>
          <a:ln w="28575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ravoúhlá spojnice 41"/>
          <p:cNvCxnSpPr/>
          <p:nvPr/>
        </p:nvCxnSpPr>
        <p:spPr>
          <a:xfrm rot="5400000" flipH="1" flipV="1">
            <a:off x="3839849" y="3657097"/>
            <a:ext cx="1790116" cy="757863"/>
          </a:xfrm>
          <a:prstGeom prst="bentConnector3">
            <a:avLst>
              <a:gd name="adj1" fmla="val 70751"/>
            </a:avLst>
          </a:prstGeom>
          <a:ln w="28575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Pravoúhlá spojnice 47"/>
          <p:cNvCxnSpPr>
            <a:stCxn id="8" idx="0"/>
            <a:endCxn id="17410" idx="2"/>
          </p:cNvCxnSpPr>
          <p:nvPr/>
        </p:nvCxnSpPr>
        <p:spPr>
          <a:xfrm rot="5400000" flipH="1" flipV="1">
            <a:off x="5110245" y="3402295"/>
            <a:ext cx="648842" cy="397823"/>
          </a:xfrm>
          <a:prstGeom prst="bentConnector3">
            <a:avLst>
              <a:gd name="adj1" fmla="val 50000"/>
            </a:avLst>
          </a:prstGeom>
          <a:ln w="28575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423" name="Picture 4" descr="http://landoftechnology.com/wp-content/uploads/2013/04/Bittorrent-Logo-Purp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347977"/>
            <a:ext cx="2345631" cy="100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26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Už několik týdnů si píšete s někým, s kým jste se seznámili </a:t>
            </a:r>
            <a:r>
              <a:rPr lang="cs-CZ" dirty="0" smtClean="0"/>
              <a:t>online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a kdo se vám líbí. Chce po vás, abyste si přes webkameru dali pusu na dobrou noc</a:t>
            </a:r>
            <a:r>
              <a:rPr lang="cs-CZ" b="1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a) To </a:t>
            </a:r>
            <a:r>
              <a:rPr lang="cs-CZ" dirty="0"/>
              <a:t>zní dobře! Když se mi líbí, tak v čem je problém</a:t>
            </a:r>
            <a:r>
              <a:rPr lang="cs-CZ" dirty="0" smtClean="0"/>
              <a:t>?</a:t>
            </a:r>
          </a:p>
          <a:p>
            <a:pPr marL="0" indent="0">
              <a:buNone/>
            </a:pPr>
            <a:r>
              <a:rPr lang="cs-CZ" dirty="0" smtClean="0"/>
              <a:t>b</a:t>
            </a:r>
            <a:r>
              <a:rPr lang="cs-CZ" dirty="0"/>
              <a:t>) Už nikdy neodepíšu - před takovými lidmi mě varovali!</a:t>
            </a:r>
          </a:p>
          <a:p>
            <a:pPr marL="0" indent="0">
              <a:buNone/>
            </a:pPr>
            <a:r>
              <a:rPr lang="cs-CZ" dirty="0"/>
              <a:t>c) Zeptám se, jestli po mně chce ještě něco dalšího.</a:t>
            </a:r>
          </a:p>
          <a:p>
            <a:pPr marL="0" indent="0">
              <a:buNone/>
            </a:pPr>
            <a:r>
              <a:rPr lang="cs-CZ" dirty="0"/>
              <a:t>d) Dám mu svoji e-mailovou adresu.</a:t>
            </a:r>
          </a:p>
        </p:txBody>
      </p:sp>
    </p:spTree>
    <p:extLst>
      <p:ext uri="{BB962C8B-B14F-4D97-AF65-F5344CB8AC3E}">
        <p14:creationId xmlns:p14="http://schemas.microsoft.com/office/powerpoint/2010/main" val="39005198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Pornografie</a:t>
            </a:r>
            <a:endParaRPr lang="cs-CZ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36912"/>
            <a:ext cx="4286250" cy="245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http://img.reflex.cz/static/images/3/aktyx/738441/main/0/0/6/00666_web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87680"/>
            <a:ext cx="2880320" cy="4324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652120" y="5735486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>
                <a:solidFill>
                  <a:schemeClr val="bg2"/>
                </a:solidFill>
                <a:latin typeface="Calibri Light" panose="020F0302020204030204" pitchFamily="34" charset="0"/>
              </a:rPr>
              <a:t>foto: Antonín Chloupek</a:t>
            </a:r>
            <a:endParaRPr lang="cs-CZ" sz="1200" dirty="0">
              <a:solidFill>
                <a:schemeClr val="bg2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26" name="Picture 2" descr="Ea58AS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87680"/>
            <a:ext cx="7704856" cy="4406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05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Elektronické hry</a:t>
            </a:r>
            <a:endParaRPr lang="cs-CZ" dirty="0"/>
          </a:p>
        </p:txBody>
      </p:sp>
      <p:pic>
        <p:nvPicPr>
          <p:cNvPr id="21506" name="Picture 2" descr="C:\temp\vlcsnap-00001.png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" r="1641"/>
          <a:stretch/>
        </p:blipFill>
        <p:spPr bwMode="auto">
          <a:xfrm>
            <a:off x="1407029" y="1891432"/>
            <a:ext cx="6465479" cy="36862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84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Online hry</a:t>
            </a:r>
            <a:endParaRPr lang="cs-CZ" dirty="0"/>
          </a:p>
        </p:txBody>
      </p:sp>
      <p:sp>
        <p:nvSpPr>
          <p:cNvPr id="5" name="Šipka doprava se zářezem 4">
            <a:hlinkClick r:id="rId2"/>
          </p:cNvPr>
          <p:cNvSpPr/>
          <p:nvPr/>
        </p:nvSpPr>
        <p:spPr>
          <a:xfrm>
            <a:off x="6340219" y="5085184"/>
            <a:ext cx="2318692" cy="93610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Jakou hru?</a:t>
            </a:r>
            <a:endParaRPr lang="cs-CZ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02" y="3312022"/>
            <a:ext cx="40957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71" y="4248126"/>
            <a:ext cx="63150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http://upload.wikimedia.org/wikipedia/commons/thumb/6/6c/PEGI_-_Logo.svg/640px-PEGI_-_Logo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71" y="1642010"/>
            <a:ext cx="3696929" cy="15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62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7632848" cy="3249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Jakou hru?</a:t>
            </a:r>
            <a:endParaRPr lang="cs-CZ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198" y="1700808"/>
            <a:ext cx="4752975" cy="80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222" y="2636912"/>
            <a:ext cx="5114925" cy="206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848" y="4849192"/>
            <a:ext cx="5019675" cy="104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75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5" y="2132856"/>
            <a:ext cx="7704856" cy="3289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Jakou hru?</a:t>
            </a:r>
            <a:endParaRPr lang="cs-CZ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310" y="2889101"/>
            <a:ext cx="4543425" cy="86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560" y="3861370"/>
            <a:ext cx="5114925" cy="212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2816"/>
            <a:ext cx="5105400" cy="103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79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Jakou hru?</a:t>
            </a:r>
            <a:endParaRPr lang="cs-CZ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8" y="1916832"/>
            <a:ext cx="7706171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80646"/>
            <a:ext cx="5238750" cy="1076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2978274"/>
            <a:ext cx="4124325" cy="66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207" y="3742531"/>
            <a:ext cx="5057775" cy="199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45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Elektronické hry</a:t>
            </a:r>
            <a:endParaRPr lang="cs-CZ" dirty="0"/>
          </a:p>
        </p:txBody>
      </p:sp>
      <p:pic>
        <p:nvPicPr>
          <p:cNvPr id="3074" name="Picture 2" descr="C:\temp\vlcsnap-00001.png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" r="1234"/>
          <a:stretch/>
        </p:blipFill>
        <p:spPr bwMode="auto">
          <a:xfrm>
            <a:off x="1331640" y="1988840"/>
            <a:ext cx="6639404" cy="3744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93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Herní konzole</a:t>
            </a:r>
            <a:endParaRPr lang="cs-CZ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99" y="1988840"/>
            <a:ext cx="3276193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61048"/>
            <a:ext cx="3168352" cy="211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C:\temp\downloads\xbox-kinec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67" y="2279344"/>
            <a:ext cx="3312368" cy="341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02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Herní sociální sítě</a:t>
            </a:r>
            <a:endParaRPr lang="cs-CZ" dirty="0"/>
          </a:p>
        </p:txBody>
      </p:sp>
      <p:pic>
        <p:nvPicPr>
          <p:cNvPr id="2051" name="Picture 3" descr="C:\temp\downloads\Steam-Logo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76872"/>
            <a:ext cx="2806407" cy="2806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temp\downloads\ea-origin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63671"/>
            <a:ext cx="3204047" cy="1232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04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INTERNET UBLIŽUJÍCÍ</a:t>
            </a:r>
            <a:endParaRPr lang="cs-CZ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380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dirty="0"/>
              <a:t>Někdo vás kontaktuje na </a:t>
            </a:r>
            <a:r>
              <a:rPr lang="cs-CZ" sz="3200" dirty="0" err="1"/>
              <a:t>Facebooku</a:t>
            </a:r>
            <a:r>
              <a:rPr lang="cs-CZ" sz="3200" dirty="0"/>
              <a:t> a začne s vámi flirtovat </a:t>
            </a:r>
            <a:r>
              <a:rPr lang="cs-CZ" sz="3200" dirty="0" smtClean="0"/>
              <a:t>– </a:t>
            </a:r>
            <a:r>
              <a:rPr lang="cs-CZ" sz="3200" dirty="0"/>
              <a:t>fotka v profilu vypadá dost sexy.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a</a:t>
            </a:r>
            <a:r>
              <a:rPr lang="cs-CZ" dirty="0"/>
              <a:t>) Zeptám se, jestli se nechce setkat </a:t>
            </a:r>
            <a:r>
              <a:rPr lang="cs-CZ" dirty="0" smtClean="0"/>
              <a:t>– </a:t>
            </a:r>
            <a:r>
              <a:rPr lang="cs-CZ" dirty="0"/>
              <a:t>takovou šanci si nenechám ujít ani omylem, když vypadá takhle!</a:t>
            </a:r>
          </a:p>
          <a:p>
            <a:pPr marL="0" indent="0">
              <a:buNone/>
            </a:pPr>
            <a:r>
              <a:rPr lang="cs-CZ" dirty="0"/>
              <a:t>b) Zeptám se, jestli se nechce setkat se mnou a </a:t>
            </a:r>
            <a:r>
              <a:rPr lang="cs-CZ" dirty="0" smtClean="0"/>
              <a:t>s kamarády </a:t>
            </a:r>
            <a:r>
              <a:rPr lang="cs-CZ" dirty="0"/>
              <a:t>na veřejnosti.</a:t>
            </a:r>
          </a:p>
          <a:p>
            <a:pPr marL="0" indent="0">
              <a:buNone/>
            </a:pPr>
            <a:r>
              <a:rPr lang="cs-CZ" dirty="0"/>
              <a:t>c) Ignoruji to </a:t>
            </a:r>
            <a:r>
              <a:rPr lang="cs-CZ" dirty="0" smtClean="0"/>
              <a:t>– </a:t>
            </a:r>
            <a:r>
              <a:rPr lang="cs-CZ" dirty="0"/>
              <a:t>vůbec dotyčného neznám.</a:t>
            </a:r>
          </a:p>
          <a:p>
            <a:pPr marL="0" indent="0">
              <a:buNone/>
            </a:pPr>
            <a:r>
              <a:rPr lang="cs-CZ" dirty="0"/>
              <a:t>d) Tohle by se nikdy nemohlo stát, protože můj profil na </a:t>
            </a:r>
            <a:r>
              <a:rPr lang="cs-CZ" dirty="0" err="1"/>
              <a:t>Facebooku</a:t>
            </a:r>
            <a:r>
              <a:rPr lang="cs-CZ" dirty="0"/>
              <a:t> je zabezpečený a přijímá jenom zprávy od lidí, které znám.</a:t>
            </a:r>
          </a:p>
        </p:txBody>
      </p:sp>
    </p:spTree>
    <p:extLst>
      <p:ext uri="{BB962C8B-B14F-4D97-AF65-F5344CB8AC3E}">
        <p14:creationId xmlns:p14="http://schemas.microsoft.com/office/powerpoint/2010/main" val="157459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Internet ubližující</a:t>
            </a:r>
            <a:endParaRPr lang="cs-CZ" dirty="0"/>
          </a:p>
        </p:txBody>
      </p:sp>
      <p:sp>
        <p:nvSpPr>
          <p:cNvPr id="10" name="Zástupný symbol pro obsah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sz="3600" b="1" dirty="0" smtClean="0"/>
              <a:t>slovem</a:t>
            </a:r>
          </a:p>
          <a:p>
            <a:r>
              <a:rPr lang="cs-CZ" dirty="0" err="1" smtClean="0"/>
              <a:t>sexting</a:t>
            </a:r>
            <a:endParaRPr lang="cs-CZ" dirty="0" smtClean="0"/>
          </a:p>
          <a:p>
            <a:r>
              <a:rPr lang="cs-CZ" dirty="0" err="1" smtClean="0"/>
              <a:t>kyberstalking</a:t>
            </a:r>
            <a:endParaRPr lang="cs-CZ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3600" b="1" dirty="0" smtClean="0"/>
              <a:t>činem</a:t>
            </a:r>
          </a:p>
          <a:p>
            <a:r>
              <a:rPr lang="cs-CZ" dirty="0" smtClean="0"/>
              <a:t>happy </a:t>
            </a:r>
            <a:r>
              <a:rPr lang="cs-CZ" dirty="0" err="1" smtClean="0"/>
              <a:t>slapping</a:t>
            </a:r>
            <a:endParaRPr lang="cs-CZ" dirty="0" smtClean="0"/>
          </a:p>
          <a:p>
            <a:r>
              <a:rPr lang="cs-CZ" dirty="0" err="1" smtClean="0"/>
              <a:t>kybergrooming</a:t>
            </a:r>
            <a:endParaRPr lang="cs-CZ" dirty="0" smtClean="0"/>
          </a:p>
          <a:p>
            <a:r>
              <a:rPr lang="cs-CZ" dirty="0" err="1" smtClean="0"/>
              <a:t>kyberšikana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981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1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Kybergrooming</a:t>
            </a:r>
            <a:endParaRPr lang="cs-CZ" dirty="0"/>
          </a:p>
        </p:txBody>
      </p:sp>
      <p:pic>
        <p:nvPicPr>
          <p:cNvPr id="2050" name="Picture 2" descr="C:\temp\vlcsnap-00002.png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" r="1227"/>
          <a:stretch/>
        </p:blipFill>
        <p:spPr bwMode="auto">
          <a:xfrm>
            <a:off x="971600" y="1700808"/>
            <a:ext cx="7128792" cy="4020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44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Dětská pornografie</a:t>
            </a:r>
            <a:endParaRPr lang="cs-CZ" dirty="0"/>
          </a:p>
        </p:txBody>
      </p:sp>
      <p:pic>
        <p:nvPicPr>
          <p:cNvPr id="3074" name="Picture 2" descr="C:\temp\vlcsnap-00003.png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" r="1024"/>
          <a:stretch/>
        </p:blipFill>
        <p:spPr bwMode="auto">
          <a:xfrm>
            <a:off x="1043608" y="1772816"/>
            <a:ext cx="6764942" cy="3830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10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Happy </a:t>
            </a:r>
            <a:r>
              <a:rPr lang="cs-CZ" dirty="0" err="1" smtClean="0"/>
              <a:t>Slapping</a:t>
            </a:r>
            <a:endParaRPr lang="cs-CZ" dirty="0"/>
          </a:p>
        </p:txBody>
      </p:sp>
      <p:pic>
        <p:nvPicPr>
          <p:cNvPr id="6146" name="Picture 2" descr="http://i.telegraph.co.uk/multimedia/archive/01383/happy-slap_1383816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59055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104534" y="5805264"/>
            <a:ext cx="4935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</a:rPr>
              <a:t>http://i.telegraph.co.uk/multimedia/archive/01383/happy-slap_1383816i.jpg</a:t>
            </a:r>
          </a:p>
        </p:txBody>
      </p:sp>
    </p:spTree>
    <p:extLst>
      <p:ext uri="{BB962C8B-B14F-4D97-AF65-F5344CB8AC3E}">
        <p14:creationId xmlns:p14="http://schemas.microsoft.com/office/powerpoint/2010/main" val="374670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Kyberšikana</a:t>
            </a:r>
            <a:endParaRPr lang="cs-CZ" dirty="0"/>
          </a:p>
        </p:txBody>
      </p:sp>
      <p:pic>
        <p:nvPicPr>
          <p:cNvPr id="3074" name="Picture 2" descr="C:\temp\vlcsnap-00002.pn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048148"/>
            <a:ext cx="45720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73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Carolina </a:t>
            </a:r>
            <a:r>
              <a:rPr lang="cs-CZ" dirty="0" err="1" smtClean="0"/>
              <a:t>Picchio</a:t>
            </a:r>
            <a:r>
              <a:rPr lang="cs-CZ" dirty="0" smtClean="0"/>
              <a:t> (14)</a:t>
            </a:r>
            <a:br>
              <a:rPr lang="cs-CZ" dirty="0" smtClean="0"/>
            </a:br>
            <a:r>
              <a:rPr lang="cs-CZ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leden 2013</a:t>
            </a:r>
            <a:endParaRPr lang="cs-CZ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5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844824"/>
            <a:ext cx="6076950" cy="3638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83346" y="5661248"/>
            <a:ext cx="4137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2"/>
                </a:solidFill>
                <a:latin typeface="Calibri Light" panose="020F0302020204030204" pitchFamily="34" charset="0"/>
              </a:rPr>
              <a:t>http://news.panorama.it/cronaca/facebook-carolina-picchio-suicidio-gogna</a:t>
            </a:r>
          </a:p>
        </p:txBody>
      </p:sp>
    </p:spTree>
    <p:extLst>
      <p:ext uri="{BB962C8B-B14F-4D97-AF65-F5344CB8AC3E}">
        <p14:creationId xmlns:p14="http://schemas.microsoft.com/office/powerpoint/2010/main" val="141042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D:\dokumenty\Photos\2013\20130812-15-hartmanice\201308141301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61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 bývalé přítelkyně / bývalého přítele dostanete nějaké </a:t>
            </a:r>
            <a:r>
              <a:rPr lang="cs-CZ" dirty="0" smtClean="0"/>
              <a:t>fotky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a také výhrůžky, že fotky pošle dalším lidem</a:t>
            </a:r>
            <a:r>
              <a:rPr lang="cs-CZ" b="1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/>
              <a:t>a) Smažu je a zapomenu nato- naštěstí jsme se rozešli.</a:t>
            </a:r>
          </a:p>
          <a:p>
            <a:pPr marL="0" indent="0">
              <a:buNone/>
            </a:pPr>
            <a:r>
              <a:rPr lang="cs-CZ" dirty="0"/>
              <a:t>b) Zavolám policii, protože jde o obtěžování.</a:t>
            </a:r>
          </a:p>
          <a:p>
            <a:pPr marL="0" indent="0">
              <a:buNone/>
            </a:pPr>
            <a:r>
              <a:rPr lang="cs-CZ" dirty="0"/>
              <a:t>c) Pokusím se si s bývalou přítelkyní/ bývalým přítelem promluvit a vysvětlit, jak je mi to nepříjemné.</a:t>
            </a:r>
          </a:p>
          <a:p>
            <a:pPr marL="0" indent="0">
              <a:buNone/>
            </a:pPr>
            <a:r>
              <a:rPr lang="cs-CZ" dirty="0"/>
              <a:t>d) Řeknu o tom dospělému a požádám o pomoc.</a:t>
            </a:r>
          </a:p>
        </p:txBody>
      </p:sp>
    </p:spTree>
    <p:extLst>
      <p:ext uri="{BB962C8B-B14F-4D97-AF65-F5344CB8AC3E}">
        <p14:creationId xmlns:p14="http://schemas.microsoft.com/office/powerpoint/2010/main" val="493502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Síť sítí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6731678" cy="443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482877" y="6447488"/>
            <a:ext cx="599715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http://upload.wikimedia.org/wikipedia/commons/thumb/3/34/LOD_Cloud_Diagram_as_of_September_2011.png/1280px-LOD_Cloud_Diagram_as_of_September_2011.png</a:t>
            </a:r>
          </a:p>
        </p:txBody>
      </p:sp>
    </p:spTree>
    <p:extLst>
      <p:ext uri="{BB962C8B-B14F-4D97-AF65-F5344CB8AC3E}">
        <p14:creationId xmlns:p14="http://schemas.microsoft.com/office/powerpoint/2010/main" val="149547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Děti online</a:t>
            </a:r>
            <a:endParaRPr lang="cs-CZ" dirty="0"/>
          </a:p>
        </p:txBody>
      </p:sp>
      <p:pic>
        <p:nvPicPr>
          <p:cNvPr id="13314" name="Picture 2" descr="C:\temp\vlcsnap-00002.png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" r="2530"/>
          <a:stretch/>
        </p:blipFill>
        <p:spPr bwMode="auto">
          <a:xfrm>
            <a:off x="1287360" y="2006163"/>
            <a:ext cx="6569280" cy="37991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1780" y="1680383"/>
            <a:ext cx="6677520" cy="4450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stenec 3"/>
          <p:cNvSpPr/>
          <p:nvPr/>
        </p:nvSpPr>
        <p:spPr>
          <a:xfrm>
            <a:off x="3374504" y="2996952"/>
            <a:ext cx="1224136" cy="1224136"/>
          </a:xfrm>
          <a:prstGeom prst="donut">
            <a:avLst>
              <a:gd name="adj" fmla="val 866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57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3_Vrstvy">
  <a:themeElements>
    <a:clrScheme name="Administrativní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Vrstvy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rstvy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Vrstvy">
  <a:themeElements>
    <a:clrScheme name="Administrativní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Vrstvy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rstvy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Vrstvy">
  <a:themeElements>
    <a:clrScheme name="Administrativní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Vrstvy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rstvy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Vrstvy">
  <a:themeElements>
    <a:clrScheme name="Administrativní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Vrstvy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rstvy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Vrstvy">
  <a:themeElements>
    <a:clrScheme name="Administrativní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Vrstvy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rstvy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Vrstvy">
  <a:themeElements>
    <a:clrScheme name="Administrativní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Vrstvy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rstvy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3738</TotalTime>
  <Words>766</Words>
  <Application>Microsoft Office PowerPoint</Application>
  <PresentationFormat>Předvádění na obrazovce (4:3)</PresentationFormat>
  <Paragraphs>158</Paragraphs>
  <Slides>66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6</vt:i4>
      </vt:variant>
      <vt:variant>
        <vt:lpstr>Nadpisy snímků</vt:lpstr>
      </vt:variant>
      <vt:variant>
        <vt:i4>66</vt:i4>
      </vt:variant>
    </vt:vector>
  </HeadingPairs>
  <TitlesOfParts>
    <vt:vector size="72" baseType="lpstr">
      <vt:lpstr>3_Vrstvy</vt:lpstr>
      <vt:lpstr>1_Vrstvy</vt:lpstr>
      <vt:lpstr>2_Vrstvy</vt:lpstr>
      <vt:lpstr>4_Vrstvy</vt:lpstr>
      <vt:lpstr>5_Vrstvy</vt:lpstr>
      <vt:lpstr>6_Vrstvy</vt:lpstr>
      <vt:lpstr>Název projektu: ICT nás baví Registrační číslo: CZ.1.07/1.3.00/51.0015</vt:lpstr>
      <vt:lpstr>Nastavujete si na Internetu osobní profil. Použijete:</vt:lpstr>
      <vt:lpstr>Někdo z chatu vám začne posílat zprávy s nadávkami.</vt:lpstr>
      <vt:lpstr>Z neznámé adresy vám přijde e-mail s přílohou.</vt:lpstr>
      <vt:lpstr>Už několik týdnů si píšete s někým, s kým jste se seznámili online</vt:lpstr>
      <vt:lpstr>Někdo vás kontaktuje na Facebooku a začne s vámi flirtovat – fotka v profilu vypadá dost sexy.</vt:lpstr>
      <vt:lpstr>Od bývalé přítelkyně / bývalého přítele dostanete nějaké fotky</vt:lpstr>
      <vt:lpstr>Síť sítí</vt:lpstr>
      <vt:lpstr>Děti online</vt:lpstr>
      <vt:lpstr>Online komunikace</vt:lpstr>
      <vt:lpstr>Alenka</vt:lpstr>
      <vt:lpstr>Online komunikace</vt:lpstr>
      <vt:lpstr>Online komunikace</vt:lpstr>
      <vt:lpstr>Online komunikace</vt:lpstr>
      <vt:lpstr>Online komunikace</vt:lpstr>
      <vt:lpstr>Dětský čin roku 2011 v kategorii Pomoc na netu</vt:lpstr>
      <vt:lpstr>SOCIÁLNÍ SÍTĚ</vt:lpstr>
      <vt:lpstr>Sociální sítě</vt:lpstr>
      <vt:lpstr>Datacentrum</vt:lpstr>
      <vt:lpstr>Sociální sítě</vt:lpstr>
      <vt:lpstr>Facebook</vt:lpstr>
      <vt:lpstr>Facebook</vt:lpstr>
      <vt:lpstr>Facebook</vt:lpstr>
      <vt:lpstr>Facebook – profil</vt:lpstr>
      <vt:lpstr>Facebook</vt:lpstr>
      <vt:lpstr>Twitter</vt:lpstr>
      <vt:lpstr>Tumblr</vt:lpstr>
      <vt:lpstr>В контакте</vt:lpstr>
      <vt:lpstr>Pinterest</vt:lpstr>
      <vt:lpstr>Instagram</vt:lpstr>
      <vt:lpstr>Lide.cz</vt:lpstr>
      <vt:lpstr>Google Plus</vt:lpstr>
      <vt:lpstr>Microsoft</vt:lpstr>
      <vt:lpstr>Foursquare</vt:lpstr>
      <vt:lpstr>Přejete si vykrást?</vt:lpstr>
      <vt:lpstr>Elektronická stopa</vt:lpstr>
      <vt:lpstr>Multitasking</vt:lpstr>
      <vt:lpstr>Sociální sítě – pět pravidel</vt:lpstr>
      <vt:lpstr>E-Bezpečí</vt:lpstr>
      <vt:lpstr>Ochrana prohlížeče</vt:lpstr>
      <vt:lpstr>Batolata na sociálních sítích</vt:lpstr>
      <vt:lpstr>OBSAH na SOCIÁLNÍCH SÍTÍCH</vt:lpstr>
      <vt:lpstr>Fotografie</vt:lpstr>
      <vt:lpstr>Fotografie</vt:lpstr>
      <vt:lpstr>Fotografie</vt:lpstr>
      <vt:lpstr>Petříček</vt:lpstr>
      <vt:lpstr>Nezákonný obsah</vt:lpstr>
      <vt:lpstr>Nezákonný obsah</vt:lpstr>
      <vt:lpstr>P2P</vt:lpstr>
      <vt:lpstr>Pornografie</vt:lpstr>
      <vt:lpstr>Elektronické hry</vt:lpstr>
      <vt:lpstr>Online hry</vt:lpstr>
      <vt:lpstr>Jakou hru?</vt:lpstr>
      <vt:lpstr>Jakou hru?</vt:lpstr>
      <vt:lpstr>Jakou hru?</vt:lpstr>
      <vt:lpstr>Elektronické hry</vt:lpstr>
      <vt:lpstr>Herní konzole</vt:lpstr>
      <vt:lpstr>Herní sociální sítě</vt:lpstr>
      <vt:lpstr>INTERNET UBLIŽUJÍCÍ</vt:lpstr>
      <vt:lpstr>Internet ubližující</vt:lpstr>
      <vt:lpstr>Kybergrooming</vt:lpstr>
      <vt:lpstr>Dětská pornografie</vt:lpstr>
      <vt:lpstr>Happy Slapping</vt:lpstr>
      <vt:lpstr>Kyberšikana</vt:lpstr>
      <vt:lpstr>Carolina Picchio (14) leden 2013</vt:lpstr>
      <vt:lpstr>Prezentace aplikace PowerPoint</vt:lpstr>
    </vt:vector>
  </TitlesOfParts>
  <Company>Gymnázium Jihlava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Milan Taláček</dc:creator>
  <cp:lastModifiedBy>Milan Taláček</cp:lastModifiedBy>
  <cp:revision>228</cp:revision>
  <dcterms:created xsi:type="dcterms:W3CDTF">2004-06-16T20:42:21Z</dcterms:created>
  <dcterms:modified xsi:type="dcterms:W3CDTF">2015-03-20T05:42:34Z</dcterms:modified>
</cp:coreProperties>
</file>