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43029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60609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15184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7294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30767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08544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8056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2155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11056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7079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02292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39584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4021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9319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907208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05254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16211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143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5785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6167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114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8790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6692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hape 22"/>
          <p:cNvGrpSpPr/>
          <p:nvPr/>
        </p:nvGrpSpPr>
        <p:grpSpPr>
          <a:xfrm>
            <a:off x="0" y="-8466"/>
            <a:ext cx="12192000" cy="6866467"/>
            <a:chOff x="0" y="-8466"/>
            <a:chExt cx="12192000" cy="6866467"/>
          </a:xfrm>
        </p:grpSpPr>
        <p:cxnSp>
          <p:nvCxnSpPr>
            <p:cNvPr id="23" name="Shape 23"/>
            <p:cNvCxnSpPr/>
            <p:nvPr/>
          </p:nvCxnSpPr>
          <p:spPr>
            <a:xfrm>
              <a:off x="9371011" y="0"/>
              <a:ext cx="1219199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Shape 24"/>
            <p:cNvCxnSpPr/>
            <p:nvPr/>
          </p:nvCxnSpPr>
          <p:spPr>
            <a:xfrm flipH="1">
              <a:off x="7425266" y="3681412"/>
              <a:ext cx="4763558" cy="3176586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" name="Shape 25"/>
            <p:cNvSpPr/>
            <p:nvPr/>
          </p:nvSpPr>
          <p:spPr>
            <a:xfrm>
              <a:off x="9181475" y="-8466"/>
              <a:ext cx="3007348" cy="6866466"/>
            </a:xfrm>
            <a:custGeom>
              <a:avLst/>
              <a:gdLst/>
              <a:ahLst/>
              <a:cxnLst/>
              <a:rect l="0" t="0" r="0" b="0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6" name="Shape 26"/>
            <p:cNvSpPr/>
            <p:nvPr/>
          </p:nvSpPr>
          <p:spPr>
            <a:xfrm>
              <a:off x="9603442" y="-8466"/>
              <a:ext cx="2588558" cy="6866466"/>
            </a:xfrm>
            <a:custGeom>
              <a:avLst/>
              <a:gdLst/>
              <a:ahLst/>
              <a:cxnLst/>
              <a:rect l="0" t="0" r="0" b="0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7" name="Shape 27"/>
            <p:cNvSpPr/>
            <p:nvPr/>
          </p:nvSpPr>
          <p:spPr>
            <a:xfrm>
              <a:off x="8932332" y="3048000"/>
              <a:ext cx="3259667" cy="3809999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9334500" y="-8466"/>
              <a:ext cx="2854325" cy="6866466"/>
            </a:xfrm>
            <a:custGeom>
              <a:avLst/>
              <a:gdLst/>
              <a:ahLst/>
              <a:cxnLst/>
              <a:rect l="0" t="0" r="0" b="0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29" name="Shape 29"/>
            <p:cNvSpPr/>
            <p:nvPr/>
          </p:nvSpPr>
          <p:spPr>
            <a:xfrm>
              <a:off x="10898729" y="-8466"/>
              <a:ext cx="1290093" cy="6866467"/>
            </a:xfrm>
            <a:custGeom>
              <a:avLst/>
              <a:gdLst/>
              <a:ahLst/>
              <a:cxnLst/>
              <a:rect l="0" t="0" r="0" b="0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30" name="Shape 30"/>
            <p:cNvSpPr/>
            <p:nvPr/>
          </p:nvSpPr>
          <p:spPr>
            <a:xfrm>
              <a:off x="10938999" y="-8466"/>
              <a:ext cx="1249824" cy="6866467"/>
            </a:xfrm>
            <a:custGeom>
              <a:avLst/>
              <a:gdLst/>
              <a:ahLst/>
              <a:cxnLst/>
              <a:rect l="0" t="0" r="0" b="0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1" name="Shape 31"/>
            <p:cNvSpPr/>
            <p:nvPr/>
          </p:nvSpPr>
          <p:spPr>
            <a:xfrm>
              <a:off x="10371665" y="3589867"/>
              <a:ext cx="1817159" cy="3268132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3" name="Shape 33"/>
          <p:cNvSpPr txBox="1">
            <a:spLocks noGrp="1"/>
          </p:cNvSpPr>
          <p:nvPr>
            <p:ph type="ctrTitle"/>
          </p:nvPr>
        </p:nvSpPr>
        <p:spPr>
          <a:xfrm>
            <a:off x="1507066" y="2404533"/>
            <a:ext cx="7766936" cy="16463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ubTitle" idx="1"/>
          </p:nvPr>
        </p:nvSpPr>
        <p:spPr>
          <a:xfrm>
            <a:off x="1507066" y="4050832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1pPr>
            <a:lvl2pPr marL="4572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2pPr>
            <a:lvl3pPr marL="9144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3pPr>
            <a:lvl4pPr marL="13716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4pPr>
            <a:lvl5pPr marL="18288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5pPr>
            <a:lvl6pPr marL="22860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6pPr>
            <a:lvl7pPr marL="27432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7pPr>
            <a:lvl8pPr marL="32004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8pPr>
            <a:lvl9pPr marL="36576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ázev a titule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l" rtl="0">
              <a:spcBef>
                <a:spcPts val="0"/>
              </a:spcBef>
              <a:buClr>
                <a:srgbClr val="3F3F3F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ace s titulkem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931333" y="609600"/>
            <a:ext cx="8094134" cy="30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1366138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Clr>
                <a:srgbClr val="7F7F7F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l" rtl="0">
              <a:spcBef>
                <a:spcPts val="0"/>
              </a:spcBef>
              <a:buClr>
                <a:srgbClr val="3F3F3F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  <p:sp>
        <p:nvSpPr>
          <p:cNvPr id="102" name="Shape 102"/>
          <p:cNvSpPr txBox="1"/>
          <p:nvPr/>
        </p:nvSpPr>
        <p:spPr>
          <a:xfrm>
            <a:off x="541870" y="790377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8000" b="0" i="0" u="none" strike="noStrike" cap="none" baseline="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8893010" y="2886556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8000" b="0" i="0" u="none" strike="noStrike" cap="none" baseline="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menovka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rgbClr val="3F3F3F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menovka s citací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931333" y="609600"/>
            <a:ext cx="8094134" cy="30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77331" y="4013200"/>
            <a:ext cx="8596668" cy="5142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3F3F3F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rgbClr val="7F7F7F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  <p:sp>
        <p:nvSpPr>
          <p:cNvPr id="117" name="Shape 117"/>
          <p:cNvSpPr txBox="1"/>
          <p:nvPr/>
        </p:nvSpPr>
        <p:spPr>
          <a:xfrm>
            <a:off x="541870" y="790377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8000" b="0" i="0" u="none" strike="noStrike" cap="none" baseline="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8893010" y="2886556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8000" b="0" i="0" u="none" strike="noStrike" cap="none" baseline="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avda nebo nepravda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2" cy="30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77331" y="4013200"/>
            <a:ext cx="8596668" cy="5142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rgbClr val="7F7F7F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Nadpis a svislý 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Svislý nadpis a 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 rot="5400000">
            <a:off x="5994318" y="2582952"/>
            <a:ext cx="5251450" cy="13047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49" cy="70601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77333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8" cy="18265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rgbClr val="7F7F7F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77333" y="2160589"/>
            <a:ext cx="4184035" cy="38807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5089969" y="2160589"/>
            <a:ext cx="4184033" cy="38807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2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675745" y="2737244"/>
            <a:ext cx="4185622" cy="33041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3"/>
          </p:nvPr>
        </p:nvSpPr>
        <p:spPr>
          <a:xfrm>
            <a:off x="5088382" y="2160983"/>
            <a:ext cx="4185617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4"/>
          </p:nvPr>
        </p:nvSpPr>
        <p:spPr>
          <a:xfrm>
            <a:off x="5088383" y="2737244"/>
            <a:ext cx="4185616" cy="33041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sah s titulke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677333" y="1498604"/>
            <a:ext cx="3854527" cy="1278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760460" y="514924"/>
            <a:ext cx="4513540" cy="55264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677333" y="2777068"/>
            <a:ext cx="3854527" cy="25844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Trebuchet MS"/>
              <a:buNone/>
              <a:defRPr/>
            </a:lvl1pPr>
            <a:lvl2pPr marL="457063" indent="-12562" rtl="0">
              <a:spcBef>
                <a:spcPts val="0"/>
              </a:spcBef>
              <a:buFont typeface="Trebuchet MS"/>
              <a:buNone/>
              <a:defRPr/>
            </a:lvl2pPr>
            <a:lvl3pPr marL="914126" indent="-12425" rtl="0">
              <a:spcBef>
                <a:spcPts val="0"/>
              </a:spcBef>
              <a:buFont typeface="Trebuchet MS"/>
              <a:buNone/>
              <a:defRPr/>
            </a:lvl3pPr>
            <a:lvl4pPr marL="1371189" indent="-12288" rtl="0">
              <a:spcBef>
                <a:spcPts val="0"/>
              </a:spcBef>
              <a:buFont typeface="Trebuchet MS"/>
              <a:buNone/>
              <a:defRPr/>
            </a:lvl4pPr>
            <a:lvl5pPr marL="1828251" indent="-12151" rtl="0">
              <a:spcBef>
                <a:spcPts val="0"/>
              </a:spcBef>
              <a:buFont typeface="Trebuchet MS"/>
              <a:buNone/>
              <a:defRPr/>
            </a:lvl5pPr>
            <a:lvl6pPr marL="2285314" indent="-12013" rtl="0">
              <a:spcBef>
                <a:spcPts val="0"/>
              </a:spcBef>
              <a:buFont typeface="Trebuchet MS"/>
              <a:buNone/>
              <a:defRPr/>
            </a:lvl6pPr>
            <a:lvl7pPr marL="2742377" indent="-11876" rtl="0">
              <a:spcBef>
                <a:spcPts val="0"/>
              </a:spcBef>
              <a:buFont typeface="Trebuchet MS"/>
              <a:buNone/>
              <a:defRPr/>
            </a:lvl7pPr>
            <a:lvl8pPr marL="3199440" indent="-11739" rtl="0">
              <a:spcBef>
                <a:spcPts val="0"/>
              </a:spcBef>
              <a:buFont typeface="Trebuchet MS"/>
              <a:buNone/>
              <a:defRPr/>
            </a:lvl8pPr>
            <a:lvl9pPr marL="3656503" indent="-11603" rtl="0">
              <a:spcBef>
                <a:spcPts val="0"/>
              </a:spcBef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ázek s titulkem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7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idx="2"/>
          </p:nvPr>
        </p:nvSpPr>
        <p:spPr>
          <a:xfrm>
            <a:off x="677333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77333" y="5367337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hape 5"/>
          <p:cNvGrpSpPr/>
          <p:nvPr/>
        </p:nvGrpSpPr>
        <p:grpSpPr>
          <a:xfrm>
            <a:off x="0" y="-8466"/>
            <a:ext cx="12192000" cy="6866467"/>
            <a:chOff x="0" y="-8466"/>
            <a:chExt cx="12192000" cy="6866467"/>
          </a:xfrm>
        </p:grpSpPr>
        <p:cxnSp>
          <p:nvCxnSpPr>
            <p:cNvPr id="6" name="Shape 6"/>
            <p:cNvCxnSpPr/>
            <p:nvPr/>
          </p:nvCxnSpPr>
          <p:spPr>
            <a:xfrm>
              <a:off x="9371011" y="0"/>
              <a:ext cx="1219199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" name="Shape 7"/>
            <p:cNvCxnSpPr/>
            <p:nvPr/>
          </p:nvCxnSpPr>
          <p:spPr>
            <a:xfrm flipH="1">
              <a:off x="7425266" y="3681412"/>
              <a:ext cx="4763558" cy="3176586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" name="Shape 8"/>
            <p:cNvSpPr/>
            <p:nvPr/>
          </p:nvSpPr>
          <p:spPr>
            <a:xfrm>
              <a:off x="9181475" y="-8466"/>
              <a:ext cx="3007348" cy="6866466"/>
            </a:xfrm>
            <a:custGeom>
              <a:avLst/>
              <a:gdLst/>
              <a:ahLst/>
              <a:cxnLst/>
              <a:rect l="0" t="0" r="0" b="0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9" name="Shape 9"/>
            <p:cNvSpPr/>
            <p:nvPr/>
          </p:nvSpPr>
          <p:spPr>
            <a:xfrm>
              <a:off x="9603442" y="-8466"/>
              <a:ext cx="2588558" cy="6866466"/>
            </a:xfrm>
            <a:custGeom>
              <a:avLst/>
              <a:gdLst/>
              <a:ahLst/>
              <a:cxnLst/>
              <a:rect l="0" t="0" r="0" b="0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0" name="Shape 10"/>
            <p:cNvSpPr/>
            <p:nvPr/>
          </p:nvSpPr>
          <p:spPr>
            <a:xfrm>
              <a:off x="8932332" y="3048000"/>
              <a:ext cx="3259667" cy="3809999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9334500" y="-8466"/>
              <a:ext cx="2854325" cy="6866466"/>
            </a:xfrm>
            <a:custGeom>
              <a:avLst/>
              <a:gdLst/>
              <a:ahLst/>
              <a:cxnLst/>
              <a:rect l="0" t="0" r="0" b="0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2" name="Shape 12"/>
            <p:cNvSpPr/>
            <p:nvPr/>
          </p:nvSpPr>
          <p:spPr>
            <a:xfrm>
              <a:off x="10898729" y="-8466"/>
              <a:ext cx="1290093" cy="6866467"/>
            </a:xfrm>
            <a:custGeom>
              <a:avLst/>
              <a:gdLst/>
              <a:ahLst/>
              <a:cxnLst/>
              <a:rect l="0" t="0" r="0" b="0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3" name="Shape 13"/>
            <p:cNvSpPr/>
            <p:nvPr/>
          </p:nvSpPr>
          <p:spPr>
            <a:xfrm>
              <a:off x="10938999" y="-8466"/>
              <a:ext cx="1249824" cy="6866467"/>
            </a:xfrm>
            <a:custGeom>
              <a:avLst/>
              <a:gdLst/>
              <a:ahLst/>
              <a:cxnLst/>
              <a:rect l="0" t="0" r="0" b="0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4" name="Shape 14"/>
            <p:cNvSpPr/>
            <p:nvPr/>
          </p:nvSpPr>
          <p:spPr>
            <a:xfrm>
              <a:off x="10371665" y="3589867"/>
              <a:ext cx="1817159" cy="3268132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0" y="4013200"/>
              <a:ext cx="448732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677333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marR="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marR="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marR="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marR="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marR="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marR="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marR="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marR="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ctrTitle"/>
          </p:nvPr>
        </p:nvSpPr>
        <p:spPr>
          <a:xfrm>
            <a:off x="608133" y="258689"/>
            <a:ext cx="7766936" cy="16463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cs-CZ" sz="84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SOCIÁLNÍ SÍTĚ</a:t>
            </a:r>
          </a:p>
        </p:txBody>
      </p:sp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095" y="1673823"/>
            <a:ext cx="7776266" cy="518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596" y="5866943"/>
            <a:ext cx="4057403" cy="9910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ape 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3124200"/>
            <a:ext cx="30480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/>
          <p:nvPr/>
        </p:nvSpPr>
        <p:spPr>
          <a:xfrm>
            <a:off x="565758" y="1143000"/>
            <a:ext cx="5714999" cy="26776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KOMUNIKACE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ÚKOLY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DOBROVOLNÉ ÚKOLY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FOTOGALERIE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INFORMACE, INSPIRACE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PŘÁTELÉ</a:t>
            </a:r>
          </a:p>
        </p:txBody>
      </p:sp>
      <p:sp>
        <p:nvSpPr>
          <p:cNvPr id="244" name="Shape 244"/>
          <p:cNvSpPr txBox="1"/>
          <p:nvPr/>
        </p:nvSpPr>
        <p:spPr>
          <a:xfrm>
            <a:off x="509391" y="304800"/>
            <a:ext cx="2438399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4000" b="0" i="0" u="none" strike="noStrike" cap="none" baseline="0">
                <a:solidFill>
                  <a:srgbClr val="6C911C"/>
                </a:solidFill>
                <a:latin typeface="Trebuchet MS"/>
                <a:ea typeface="Trebuchet MS"/>
                <a:cs typeface="Trebuchet MS"/>
                <a:sym typeface="Trebuchet MS"/>
              </a:rPr>
              <a:t>SDÍLENÍ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5181600" y="1295400"/>
            <a:ext cx="4190999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Char char="-"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VEŘEJNÉ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Char char="-"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NEVEŘEJNÉ (SKUPINY)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Char char="-"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UZAVŘENÉ (ŠKOLNÍ)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1609609" y="202308"/>
            <a:ext cx="2920669" cy="1101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cs-CZ" sz="48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 ŽÁKY</a:t>
            </a: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887" y="1752600"/>
            <a:ext cx="2334911" cy="196958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/>
          <p:nvPr/>
        </p:nvSpPr>
        <p:spPr>
          <a:xfrm>
            <a:off x="3580017" y="1243937"/>
            <a:ext cx="5792581" cy="3416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veřejné: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TWITTER (projekty)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PINTEREST (tem. nástěnky)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800" b="0" i="0" u="none" strike="noStrike" cap="none" baseline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neveřejné: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FB, GOOGLE + (komunikace, fotky)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800" b="0" i="0" u="none" strike="noStrike" cap="none" baseline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školní sítě</a:t>
            </a:r>
          </a:p>
        </p:txBody>
      </p:sp>
      <p:pic>
        <p:nvPicPr>
          <p:cNvPr id="253" name="Shape 2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46378">
            <a:off x="313315" y="5705611"/>
            <a:ext cx="1495113" cy="148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9160" y="5581916"/>
            <a:ext cx="1786170" cy="178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73446">
            <a:off x="3251125" y="5656868"/>
            <a:ext cx="2083820" cy="208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9251" y="5581916"/>
            <a:ext cx="1797659" cy="179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69553" y="5936548"/>
            <a:ext cx="1953692" cy="195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38445">
            <a:off x="8524258" y="5811356"/>
            <a:ext cx="1929033" cy="192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549056">
            <a:off x="10390878" y="6030001"/>
            <a:ext cx="2161180" cy="2161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1215179" y="239887"/>
            <a:ext cx="5585381" cy="1101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cs-CZ" sz="48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UČITEL</a:t>
            </a:r>
          </a:p>
        </p:txBody>
      </p:sp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3582" y="1159257"/>
            <a:ext cx="2235015" cy="182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 txBox="1"/>
          <p:nvPr/>
        </p:nvSpPr>
        <p:spPr>
          <a:xfrm>
            <a:off x="717677" y="1378083"/>
            <a:ext cx="4750442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Kolegové (společná práce)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Inspirace (celý svět)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Informace (MŠMT)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1649915" y="4038600"/>
            <a:ext cx="6406728" cy="10772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TWITTER – pro všechny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3600" b="0" i="0" u="none" strike="noStrike" cap="none" baseline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68" name="Shape 2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46378">
            <a:off x="313315" y="5705611"/>
            <a:ext cx="1495113" cy="148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9160" y="5581916"/>
            <a:ext cx="1786170" cy="178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73446">
            <a:off x="3251125" y="5656868"/>
            <a:ext cx="2083820" cy="208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9251" y="5581916"/>
            <a:ext cx="1797659" cy="179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69553" y="5936548"/>
            <a:ext cx="1953692" cy="195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38445">
            <a:off x="8524258" y="5811356"/>
            <a:ext cx="1929033" cy="192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549056">
            <a:off x="10390878" y="6030001"/>
            <a:ext cx="2161180" cy="2161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645" y="3200400"/>
            <a:ext cx="1203480" cy="1203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1215179" y="239887"/>
            <a:ext cx="5585381" cy="1101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cs-CZ" sz="48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VÝUKA</a:t>
            </a:r>
          </a:p>
        </p:txBody>
      </p:sp>
      <p:pic>
        <p:nvPicPr>
          <p:cNvPr id="281" name="Shape 2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3582" y="1159257"/>
            <a:ext cx="2235015" cy="182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 txBox="1"/>
          <p:nvPr/>
        </p:nvSpPr>
        <p:spPr>
          <a:xfrm>
            <a:off x="717677" y="1378083"/>
            <a:ext cx="4750442" cy="2246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Metody výuky v hodině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800" b="0" i="0" u="none" strike="noStrike" cap="none" baseline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Jiný náhled na učivo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800" b="0" i="0" u="none" strike="noStrike" cap="none" baseline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Jazyk a forma bližší žákům</a:t>
            </a:r>
          </a:p>
        </p:txBody>
      </p:sp>
      <p:pic>
        <p:nvPicPr>
          <p:cNvPr id="283" name="Shape 2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46378">
            <a:off x="313315" y="5705611"/>
            <a:ext cx="1495113" cy="148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9160" y="5581916"/>
            <a:ext cx="1786170" cy="178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73446">
            <a:off x="3251125" y="5656868"/>
            <a:ext cx="2083820" cy="208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9251" y="5581916"/>
            <a:ext cx="1797659" cy="179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69553" y="5936548"/>
            <a:ext cx="1953692" cy="195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38445">
            <a:off x="8524258" y="5811356"/>
            <a:ext cx="1929033" cy="192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549056">
            <a:off x="10390878" y="6030001"/>
            <a:ext cx="2161180" cy="2161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271417" y="348654"/>
            <a:ext cx="2410533" cy="9415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cs-CZ" sz="36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NÁMĚTY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10198582" y="219280"/>
            <a:ext cx="2225369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72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ČJ</a:t>
            </a:r>
          </a:p>
        </p:txBody>
      </p:sp>
      <p:pic>
        <p:nvPicPr>
          <p:cNvPr id="296" name="Shape 2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73712">
            <a:off x="9438249" y="4553332"/>
            <a:ext cx="2058084" cy="2058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974" y="1314766"/>
            <a:ext cx="6498383" cy="519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00453" y="219280"/>
            <a:ext cx="3477462" cy="3477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/>
        </p:nvSpPr>
        <p:spPr>
          <a:xfrm>
            <a:off x="10088382" y="0"/>
            <a:ext cx="1320778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72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</a:t>
            </a:r>
          </a:p>
        </p:txBody>
      </p:sp>
      <p:pic>
        <p:nvPicPr>
          <p:cNvPr id="304" name="Shape 3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3835" y="5060821"/>
            <a:ext cx="1535325" cy="154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6929" y="0"/>
            <a:ext cx="649643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242423" y="232678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cs-CZ" sz="48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PINTEREST ve výuce</a:t>
            </a:r>
          </a:p>
        </p:txBody>
      </p: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9092" y="103291"/>
            <a:ext cx="1999230" cy="199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449" y="1222413"/>
            <a:ext cx="6965987" cy="507020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/>
          <p:nvPr/>
        </p:nvSpPr>
        <p:spPr>
          <a:xfrm>
            <a:off x="7663322" y="2717765"/>
            <a:ext cx="3174999" cy="1754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36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nápady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36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inspirace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36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nástěnky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/>
        </p:nvSpPr>
        <p:spPr>
          <a:xfrm>
            <a:off x="10088382" y="0"/>
            <a:ext cx="2225369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72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Děj</a:t>
            </a:r>
          </a:p>
        </p:txBody>
      </p:sp>
      <p:pic>
        <p:nvPicPr>
          <p:cNvPr id="319" name="Shape 3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687" y="110992"/>
            <a:ext cx="8666203" cy="6499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59370">
            <a:off x="9669064" y="4748788"/>
            <a:ext cx="1696605" cy="1696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hape 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575" y="496975"/>
            <a:ext cx="4279975" cy="576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500" y="477800"/>
            <a:ext cx="11688799" cy="601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358398" y="223544"/>
            <a:ext cx="2193077" cy="132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cs-CZ" sz="53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RIZIKA </a:t>
            </a:r>
          </a:p>
        </p:txBody>
      </p:sp>
      <p:pic>
        <p:nvPicPr>
          <p:cNvPr id="146" name="Shape 1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40028" y="0"/>
            <a:ext cx="2517062" cy="251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0796" y="1754140"/>
            <a:ext cx="8104102" cy="510386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507395" y="1270775"/>
            <a:ext cx="7531280" cy="2246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7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"Co peklo schvátí, to už nenavrátí."</a:t>
            </a: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395" y="5365062"/>
            <a:ext cx="1501787" cy="194234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/>
          <p:nvPr/>
        </p:nvSpPr>
        <p:spPr>
          <a:xfrm>
            <a:off x="1258287" y="4048482"/>
            <a:ext cx="1989396" cy="1336872"/>
          </a:xfrm>
          <a:prstGeom prst="wedgeEllipseCallout">
            <a:avLst>
              <a:gd name="adj1" fmla="val -16032"/>
              <a:gd name="adj2" fmla="val 95363"/>
            </a:avLst>
          </a:prstGeom>
          <a:solidFill>
            <a:schemeClr val="dk1"/>
          </a:solidFill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důvěrné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informace</a:t>
            </a:r>
          </a:p>
        </p:txBody>
      </p:sp>
      <p:pic>
        <p:nvPicPr>
          <p:cNvPr id="151" name="Shape 1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84744">
            <a:off x="3736148" y="5071879"/>
            <a:ext cx="2528710" cy="252871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/>
          <p:nvPr/>
        </p:nvSpPr>
        <p:spPr>
          <a:xfrm>
            <a:off x="2942633" y="3868671"/>
            <a:ext cx="2015435" cy="1354373"/>
          </a:xfrm>
          <a:prstGeom prst="wedgeEllipseCallout">
            <a:avLst>
              <a:gd name="adj1" fmla="val 10858"/>
              <a:gd name="adj2" fmla="val 124458"/>
            </a:avLst>
          </a:prstGeom>
          <a:solidFill>
            <a:schemeClr val="dk1"/>
          </a:solidFill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co sdílím já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 co ostatní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304801"/>
            <a:ext cx="4114800" cy="308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9096" y="133350"/>
            <a:ext cx="4089399" cy="306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6400" y="3657600"/>
            <a:ext cx="3809999" cy="253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57800" y="3962400"/>
            <a:ext cx="1993741" cy="1089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/>
        </p:nvSpPr>
        <p:spPr>
          <a:xfrm>
            <a:off x="10088382" y="0"/>
            <a:ext cx="2225369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72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Děj</a:t>
            </a:r>
          </a:p>
        </p:txBody>
      </p:sp>
      <p:pic>
        <p:nvPicPr>
          <p:cNvPr id="344" name="Shape 3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67069">
            <a:off x="10136450" y="4953660"/>
            <a:ext cx="1609161" cy="1609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84" y="129039"/>
            <a:ext cx="4710779" cy="6698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6364" y="129039"/>
            <a:ext cx="4501828" cy="492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28989" y="5131464"/>
            <a:ext cx="4389202" cy="1623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hape 3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1201" y="768341"/>
            <a:ext cx="4900449" cy="490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285913" y="302866"/>
            <a:ext cx="3106389" cy="132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cs-CZ" sz="54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PŘÍNOS</a:t>
            </a:r>
          </a:p>
        </p:txBody>
      </p:sp>
      <p:pic>
        <p:nvPicPr>
          <p:cNvPr id="158" name="Shape 15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307092" y="0"/>
            <a:ext cx="2551477" cy="2551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5886" y="2349093"/>
            <a:ext cx="6221147" cy="466585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2402682" y="1275737"/>
            <a:ext cx="7053206" cy="11695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7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"Mrknu a vidím."</a:t>
            </a:r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7498" y="5263582"/>
            <a:ext cx="1501787" cy="194234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/>
          <p:nvPr/>
        </p:nvSpPr>
        <p:spPr>
          <a:xfrm>
            <a:off x="4427498" y="3713039"/>
            <a:ext cx="1832574" cy="1024194"/>
          </a:xfrm>
          <a:prstGeom prst="wedgeEllipseCallout">
            <a:avLst>
              <a:gd name="adj1" fmla="val 27313"/>
              <a:gd name="adj2" fmla="val 173291"/>
            </a:avLst>
          </a:prstGeom>
          <a:solidFill>
            <a:schemeClr val="dk1"/>
          </a:solidFill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sdílení</a:t>
            </a: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84744">
            <a:off x="6154464" y="4970401"/>
            <a:ext cx="2528710" cy="252871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/>
          <p:nvPr/>
        </p:nvSpPr>
        <p:spPr>
          <a:xfrm>
            <a:off x="6045260" y="3547948"/>
            <a:ext cx="2015435" cy="1354373"/>
          </a:xfrm>
          <a:prstGeom prst="wedgeEllipseCallout">
            <a:avLst>
              <a:gd name="adj1" fmla="val -23669"/>
              <a:gd name="adj2" fmla="val 128739"/>
            </a:avLst>
          </a:prstGeom>
          <a:solidFill>
            <a:schemeClr val="dk1"/>
          </a:solidFill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rovné možnosti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37020" y="200395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cs-CZ" sz="54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NEJOBLÍBENĚJŠÍ SOC. SÍTĚ</a:t>
            </a: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91557" y="31289"/>
            <a:ext cx="3122040" cy="312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017" y="1161621"/>
            <a:ext cx="1523578" cy="1523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8255" y="1259179"/>
            <a:ext cx="1358654" cy="1358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8774" y="3442485"/>
            <a:ext cx="1305645" cy="130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22993" y="3483473"/>
            <a:ext cx="1287435" cy="1276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34314" y="1571211"/>
            <a:ext cx="1767944" cy="1767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67077" y="2175650"/>
            <a:ext cx="2293573" cy="229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96350" y="4095308"/>
            <a:ext cx="1581547" cy="158154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467802" y="2696543"/>
            <a:ext cx="2898012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1,4 mld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2374375" y="2714976"/>
            <a:ext cx="260506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280 mil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4979442" y="3432376"/>
            <a:ext cx="2288586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350 mil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7146189" y="4452085"/>
            <a:ext cx="317499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70 mil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1138351" y="4836962"/>
            <a:ext cx="1637988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300 mil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3054208" y="4836962"/>
            <a:ext cx="2510088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300 mil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476491" y="5692944"/>
            <a:ext cx="8147480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4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uživatelů po celém světě: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9773684" y="5815632"/>
            <a:ext cx="2302323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 mld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x="6402258" y="5522017"/>
            <a:ext cx="3174999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56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1,8 mld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593806" y="6476125"/>
            <a:ext cx="634580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Zdroj: expandedramblings.com – Digital Marketing Stats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677333" y="188823"/>
            <a:ext cx="5875323" cy="9125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cs-CZ" sz="48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FACEBOOK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77333" y="1101412"/>
            <a:ext cx="5875323" cy="30153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8823"/>
              <a:buFont typeface="Noto Symbol"/>
              <a:buChar char=""/>
            </a:pPr>
            <a:r>
              <a:rPr lang="cs-CZ" sz="3350" b="0" i="0" u="none" strike="noStrike" cap="none" baseline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pocity, zážitky, fotografie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8823"/>
              <a:buFont typeface="Noto Symbol"/>
              <a:buChar char=""/>
            </a:pPr>
            <a:r>
              <a:rPr lang="cs-CZ" sz="3350" b="0" i="0" u="none" strike="noStrike" cap="none" baseline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reální i fiktivní přátelé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8823"/>
              <a:buFont typeface="Noto Symbol"/>
              <a:buChar char=""/>
            </a:pPr>
            <a:r>
              <a:rPr lang="cs-CZ" sz="3350" b="0" i="0" u="none" strike="noStrike" cap="none" baseline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nastavitelná viditelnost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8823"/>
              <a:buFont typeface="Noto Symbol"/>
              <a:buChar char=""/>
            </a:pPr>
            <a:r>
              <a:rPr lang="cs-CZ" sz="3350" b="0" i="0" u="none" strike="noStrike" cap="none" baseline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like, komentář, sdílení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8823"/>
              <a:buFont typeface="Noto Symbol"/>
              <a:buChar char=""/>
            </a:pPr>
            <a:r>
              <a:rPr lang="cs-CZ" sz="3350" b="0" i="0" u="none" strike="noStrike" cap="none" baseline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Facebook Messenger</a:t>
            </a:r>
          </a:p>
          <a:p>
            <a:pPr marL="342900" marR="0" lvl="0" indent="-1737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endParaRPr sz="3350" b="0" i="0" u="none" strike="noStrike" cap="none" baseline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1737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endParaRPr sz="3350" b="0" i="0" u="none" strike="noStrike" cap="none" baseline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1737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endParaRPr sz="3350" b="0" i="0" u="none" strike="noStrike" cap="none" baseline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7148" y="2058577"/>
            <a:ext cx="3145789" cy="3145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904" y="4885498"/>
            <a:ext cx="8601244" cy="184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11935" y="195041"/>
            <a:ext cx="2149918" cy="2149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503370" y="215397"/>
            <a:ext cx="3729762" cy="132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cs-CZ" sz="48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TWITTER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503370" y="1187992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ymbol"/>
              <a:buChar char=""/>
            </a:pPr>
            <a:r>
              <a:rPr lang="cs-CZ" sz="3600" b="0" i="0" u="none" strike="noStrike" cap="none" baseline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novinky, odkazy, zajímavosti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ymbol"/>
              <a:buChar char=""/>
            </a:pPr>
            <a:r>
              <a:rPr lang="cs-CZ" sz="3600" b="0" i="0" u="none" strike="noStrike" cap="none" baseline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followeři – sledující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ymbol"/>
              <a:buChar char=""/>
            </a:pPr>
            <a:r>
              <a:rPr lang="cs-CZ" sz="3600" b="0" i="0" u="none" strike="noStrike" cap="none" baseline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nelze nastavit viditelnost 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cs-CZ" sz="3600" b="0" i="0" u="none" strike="noStrike" cap="none" baseline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 – dobré šíření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ymbol"/>
              <a:buChar char=""/>
            </a:pPr>
            <a:r>
              <a:rPr lang="cs-CZ" sz="3600" b="0" i="0" u="none" strike="noStrike" cap="none" baseline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tweet, retweet, #hashtag</a:t>
            </a:r>
          </a:p>
          <a:p>
            <a:pPr marL="342900" marR="0" lvl="0" indent="-1600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endParaRPr sz="3600" b="0" i="0" u="none" strike="noStrike" cap="none" baseline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1600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endParaRPr sz="3600" b="0" i="0" u="none" strike="noStrike" cap="none" baseline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7585" y="215397"/>
            <a:ext cx="1945191" cy="194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400" y="4739267"/>
            <a:ext cx="8064373" cy="191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5167" y="1820622"/>
            <a:ext cx="2918645" cy="2918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457852" y="217455"/>
            <a:ext cx="3715265" cy="10140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cs-CZ" sz="48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GOOGLE +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457852" y="1123520"/>
            <a:ext cx="8020882" cy="31888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ymbol"/>
              <a:buChar char=""/>
            </a:pPr>
            <a:r>
              <a:rPr lang="cs-CZ" sz="3600" b="0" i="0" u="none" strike="noStrike" cap="none" baseline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odkazy, fotografie, zážitky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ymbol"/>
              <a:buChar char=""/>
            </a:pPr>
            <a:r>
              <a:rPr lang="cs-CZ" sz="3600" b="0" i="0" u="none" strike="noStrike" cap="none" baseline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známí a přátelé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ymbol"/>
              <a:buChar char=""/>
            </a:pPr>
            <a:r>
              <a:rPr lang="cs-CZ" sz="3600" b="0" i="0" u="none" strike="noStrike" cap="none" baseline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kruhy, nastavitelné soukromí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ymbol"/>
              <a:buChar char=""/>
            </a:pPr>
            <a:r>
              <a:rPr lang="cs-CZ" sz="3600" b="0" i="0" u="none" strike="noStrike" cap="none" baseline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+1, sdílení, komentář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8857" y="217455"/>
            <a:ext cx="1812129" cy="1812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222" y="3879694"/>
            <a:ext cx="7835512" cy="2863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5063" y="1123520"/>
            <a:ext cx="2773795" cy="2773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314908" y="261671"/>
            <a:ext cx="5440412" cy="12315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cs-CZ" sz="48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JAKO VE ŠKOLE...</a:t>
            </a:r>
          </a:p>
        </p:txBody>
      </p:sp>
      <p:pic>
        <p:nvPicPr>
          <p:cNvPr id="220" name="Shape 2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063" y="1255079"/>
            <a:ext cx="1392167" cy="139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063" y="3029081"/>
            <a:ext cx="1299416" cy="1299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063" y="5057030"/>
            <a:ext cx="1189209" cy="118920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/>
        </p:nvSpPr>
        <p:spPr>
          <a:xfrm>
            <a:off x="1662013" y="1673014"/>
            <a:ext cx="1094601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36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ZŠ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1662013" y="3355623"/>
            <a:ext cx="100762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36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SŠ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1618682" y="5328469"/>
            <a:ext cx="1036616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36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VŠ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2756614" y="1219955"/>
            <a:ext cx="6260536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Chci být oblíbený,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mít přátele a bavím se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sdílením fotek s přáteli.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3240008" y="3029081"/>
            <a:ext cx="5269746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Sdílím zkušenosti, fotografie zážitků a míst, své příspěvky dělím podle zájmů do kruhů.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3240008" y="4831800"/>
            <a:ext cx="5269746" cy="18158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Nejde o image, ale o myšlenky a zkušenosti. Vybírám, od koho chci získávat informace, sleduji i ty, které osobně neznám. </a:t>
            </a:r>
          </a:p>
        </p:txBody>
      </p:sp>
      <p:pic>
        <p:nvPicPr>
          <p:cNvPr id="229" name="Shape 2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9775" y="137495"/>
            <a:ext cx="2711396" cy="2711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cs-CZ" sz="48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INTERNETOVÝ ŽARGON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4486753" y="2857047"/>
            <a:ext cx="3174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6" name="Shape 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6237" y="1336479"/>
            <a:ext cx="7102844" cy="532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9082" y="0"/>
            <a:ext cx="2646691" cy="2646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zeta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</Words>
  <Application>Microsoft Office PowerPoint</Application>
  <PresentationFormat>Širokoúhlá obrazovka</PresentationFormat>
  <Paragraphs>89</Paragraphs>
  <Slides>22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Noto Symbol</vt:lpstr>
      <vt:lpstr>Trebuchet MS</vt:lpstr>
      <vt:lpstr>Fazeta</vt:lpstr>
      <vt:lpstr>SOCIÁLNÍ SÍTĚ</vt:lpstr>
      <vt:lpstr>RIZIKA </vt:lpstr>
      <vt:lpstr>PŘÍNOS</vt:lpstr>
      <vt:lpstr>NEJOBLÍBENĚJŠÍ SOC. SÍTĚ</vt:lpstr>
      <vt:lpstr>FACEBOOK</vt:lpstr>
      <vt:lpstr>TWITTER</vt:lpstr>
      <vt:lpstr>GOOGLE +</vt:lpstr>
      <vt:lpstr>JAKO VE ŠKOLE...</vt:lpstr>
      <vt:lpstr>INTERNETOVÝ ŽARGON</vt:lpstr>
      <vt:lpstr>Prezentace aplikace PowerPoint</vt:lpstr>
      <vt:lpstr>S ŽÁKY</vt:lpstr>
      <vt:lpstr>UČITEL</vt:lpstr>
      <vt:lpstr>VÝUKA</vt:lpstr>
      <vt:lpstr>NÁMĚTY</vt:lpstr>
      <vt:lpstr>Prezentace aplikace PowerPoint</vt:lpstr>
      <vt:lpstr>PINTEREST ve výuce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SÍTĚ</dc:title>
  <cp:lastModifiedBy>Katka Ostřížková</cp:lastModifiedBy>
  <cp:revision>1</cp:revision>
  <dcterms:modified xsi:type="dcterms:W3CDTF">2016-01-13T08:12:05Z</dcterms:modified>
</cp:coreProperties>
</file>