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lvl1pPr>
      <a:defRPr>
        <a:latin typeface="+mn-lt"/>
        <a:ea typeface="+mn-ea"/>
        <a:cs typeface="+mn-cs"/>
        <a:sym typeface="Helvetica Neue"/>
      </a:defRPr>
    </a:lvl1pPr>
    <a:lvl2pPr>
      <a:defRPr>
        <a:latin typeface="+mn-lt"/>
        <a:ea typeface="+mn-ea"/>
        <a:cs typeface="+mn-cs"/>
        <a:sym typeface="Helvetica Neue"/>
      </a:defRPr>
    </a:lvl2pPr>
    <a:lvl3pPr>
      <a:defRPr>
        <a:latin typeface="+mn-lt"/>
        <a:ea typeface="+mn-ea"/>
        <a:cs typeface="+mn-cs"/>
        <a:sym typeface="Helvetica Neue"/>
      </a:defRPr>
    </a:lvl3pPr>
    <a:lvl4pPr>
      <a:defRPr>
        <a:latin typeface="+mn-lt"/>
        <a:ea typeface="+mn-ea"/>
        <a:cs typeface="+mn-cs"/>
        <a:sym typeface="Helvetica Neue"/>
      </a:defRPr>
    </a:lvl4pPr>
    <a:lvl5pPr>
      <a:defRPr>
        <a:latin typeface="+mn-lt"/>
        <a:ea typeface="+mn-ea"/>
        <a:cs typeface="+mn-cs"/>
        <a:sym typeface="Helvetica Neue"/>
      </a:defRPr>
    </a:lvl5pPr>
    <a:lvl6pPr>
      <a:defRPr>
        <a:latin typeface="+mn-lt"/>
        <a:ea typeface="+mn-ea"/>
        <a:cs typeface="+mn-cs"/>
        <a:sym typeface="Helvetica Neue"/>
      </a:defRPr>
    </a:lvl6pPr>
    <a:lvl7pPr>
      <a:defRPr>
        <a:latin typeface="+mn-lt"/>
        <a:ea typeface="+mn-ea"/>
        <a:cs typeface="+mn-cs"/>
        <a:sym typeface="Helvetica Neue"/>
      </a:defRPr>
    </a:lvl7pPr>
    <a:lvl8pPr>
      <a:defRPr>
        <a:latin typeface="+mn-lt"/>
        <a:ea typeface="+mn-ea"/>
        <a:cs typeface="+mn-cs"/>
        <a:sym typeface="Helvetica Neue"/>
      </a:defRPr>
    </a:lvl8pPr>
    <a:lvl9pPr>
      <a:defRPr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CCCA"/>
          </a:solidFill>
        </a:fill>
      </a:tcStyle>
    </a:wholeTbl>
    <a:band2H>
      <a:tcTxStyle b="def" i="def"/>
      <a:tcStyle>
        <a:tcBdr/>
        <a:fill>
          <a:solidFill>
            <a:srgbClr val="F0E7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301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301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301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FD8CF"/>
          </a:solidFill>
        </a:fill>
      </a:tcStyle>
    </a:wholeTbl>
    <a:band2H>
      <a:tcTxStyle b="def" i="def"/>
      <a:tcStyle>
        <a:tcBdr/>
        <a:fill>
          <a:solidFill>
            <a:srgbClr val="EFECE8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F8351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F8351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F8351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3E2DB"/>
          </a:solidFill>
        </a:fill>
      </a:tcStyle>
    </a:wholeTbl>
    <a:band2H>
      <a:tcTxStyle b="def" i="def"/>
      <a:tcStyle>
        <a:tcBdr/>
        <a:fill>
          <a:solidFill>
            <a:srgbClr val="EAF1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AAC91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AAC91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AAC91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5301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5301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23" name="Shape 32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6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34" name="Shape 34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5" name="Shape 35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6" name="Shape 36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7" name="Shape 37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8" name="Shape 38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9" name="Shape 39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0" name="Shape 40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1" name="Shape 41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2" name="Shape 42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3" name="Shape 43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4" name="Shape 44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5" name="Shape 45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47" name="Shape 47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8" name="Shape 48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9" name="Shape 49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1" name="Shape 51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2" name="Shape 52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3" name="Shape 53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4" name="Shape 54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5" name="Shape 55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6" name="Shape 56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7" name="Shape 57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8" name="Shape 58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60" name="Shape 60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61" name="Shape 61"/>
          <p:cNvSpPr/>
          <p:nvPr>
            <p:ph type="title"/>
          </p:nvPr>
        </p:nvSpPr>
        <p:spPr>
          <a:xfrm>
            <a:off x="2589213" y="2514600"/>
            <a:ext cx="8915401" cy="2262783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62" name="Shape 62"/>
          <p:cNvSpPr/>
          <p:nvPr>
            <p:ph type="body" idx="1"/>
          </p:nvPr>
        </p:nvSpPr>
        <p:spPr>
          <a:xfrm>
            <a:off x="2589213" y="4777378"/>
            <a:ext cx="8915401" cy="112628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595959"/>
                </a:solidFill>
              </a:rPr>
              <a:t>Kliknutím lze upravit styl předlohy.</a:t>
            </a:r>
          </a:p>
        </p:txBody>
      </p:sp>
      <p:sp>
        <p:nvSpPr>
          <p:cNvPr id="63" name="Shape 63"/>
          <p:cNvSpPr/>
          <p:nvPr/>
        </p:nvSpPr>
        <p:spPr>
          <a:xfrm>
            <a:off x="-1" y="4323810"/>
            <a:ext cx="1742310" cy="7785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64" name="Shape 64"/>
          <p:cNvSpPr/>
          <p:nvPr>
            <p:ph type="sldNum" sz="quarter" idx="2"/>
          </p:nvPr>
        </p:nvSpPr>
        <p:spPr>
          <a:xfrm>
            <a:off x="531812" y="4513981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3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151" name="Shape 15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2" name="Shape 152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3" name="Shape 153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4" name="Shape 154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5" name="Shape 155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6" name="Shape 156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7" name="Shape 15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8" name="Shape 158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9" name="Shape 159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0" name="Shape 160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1" name="Shape 161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2" name="Shape 162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76" name="Group 176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164" name="Shape 164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5" name="Shape 165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6" name="Shape 166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7" name="Shape 167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8" name="Shape 168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9" name="Shape 169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Shape 170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Shape 171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Shape 172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Shape 173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Shape 174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Shape 175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77" name="Shape 177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78" name="Shape 178"/>
          <p:cNvSpPr/>
          <p:nvPr>
            <p:ph type="title"/>
          </p:nvPr>
        </p:nvSpPr>
        <p:spPr>
          <a:xfrm>
            <a:off x="2589210" y="348859"/>
            <a:ext cx="8915402" cy="363852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79" name="Shape 179"/>
          <p:cNvSpPr/>
          <p:nvPr>
            <p:ph type="body" idx="1"/>
          </p:nvPr>
        </p:nvSpPr>
        <p:spPr>
          <a:xfrm>
            <a:off x="2589210" y="3987379"/>
            <a:ext cx="8915402" cy="2289197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595959"/>
                </a:solidFill>
              </a:rPr>
              <a:t>Kliknutím lze upravit styly předlohy textu.</a:t>
            </a:r>
          </a:p>
        </p:txBody>
      </p:sp>
      <p:sp>
        <p:nvSpPr>
          <p:cNvPr id="180" name="Shape 180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81" name="Shape 181"/>
          <p:cNvSpPr/>
          <p:nvPr>
            <p:ph type="sldNum" sz="quarter" idx="2"/>
          </p:nvPr>
        </p:nvSpPr>
        <p:spPr>
          <a:xfrm>
            <a:off x="531812" y="3228581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roup 195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183" name="Shape 183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Shape 184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Shape 185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Shape 186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Shape 187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Shape 188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Shape 189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Shape 190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Shape 191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Shape 192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Shape 193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4" name="Shape 194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08" name="Group 208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196" name="Shape 196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7" name="Shape 197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8" name="Shape 198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9" name="Shape 199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0" name="Shape 200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1" name="Shape 201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2" name="Shape 202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3" name="Shape 203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4" name="Shape 204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5" name="Shape 205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6" name="Shape 206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7" name="Shape 207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09" name="Shape 209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10" name="Shape 210"/>
          <p:cNvSpPr/>
          <p:nvPr>
            <p:ph type="title"/>
          </p:nvPr>
        </p:nvSpPr>
        <p:spPr>
          <a:xfrm>
            <a:off x="2849947" y="609600"/>
            <a:ext cx="8393929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211" name="Shape 211"/>
          <p:cNvSpPr/>
          <p:nvPr>
            <p:ph type="body" idx="1"/>
          </p:nvPr>
        </p:nvSpPr>
        <p:spPr>
          <a:xfrm>
            <a:off x="3275012" y="3505200"/>
            <a:ext cx="7536555" cy="381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Kliknutím lze upravit styly předlohy textu.</a:t>
            </a:r>
          </a:p>
        </p:txBody>
      </p:sp>
      <p:sp>
        <p:nvSpPr>
          <p:cNvPr id="212" name="Shape 212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13" name="Shape 213"/>
          <p:cNvSpPr/>
          <p:nvPr>
            <p:ph type="sldNum" sz="quarter" idx="2"/>
          </p:nvPr>
        </p:nvSpPr>
        <p:spPr>
          <a:xfrm>
            <a:off x="531812" y="3228581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214" name="Shape 214"/>
          <p:cNvSpPr/>
          <p:nvPr/>
        </p:nvSpPr>
        <p:spPr>
          <a:xfrm>
            <a:off x="2467652" y="372812"/>
            <a:ext cx="609602" cy="1135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A5301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A53010"/>
                </a:solidFill>
              </a:rPr>
              <a:t>“</a:t>
            </a:r>
          </a:p>
        </p:txBody>
      </p:sp>
      <p:sp>
        <p:nvSpPr>
          <p:cNvPr id="215" name="Shape 215"/>
          <p:cNvSpPr/>
          <p:nvPr/>
        </p:nvSpPr>
        <p:spPr>
          <a:xfrm>
            <a:off x="11114851" y="2630113"/>
            <a:ext cx="609602" cy="1135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A5301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A53010"/>
                </a:solidFill>
              </a:rPr>
              <a:t>”</a:t>
            </a:r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roup 229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217" name="Shape 217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8" name="Shape 218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9" name="Shape 219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0" name="Shape 220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1" name="Shape 221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2" name="Shape 222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3" name="Shape 223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4" name="Shape 224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5" name="Shape 225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6" name="Shape 226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7" name="Shape 227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8" name="Shape 228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230" name="Shape 230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1" name="Shape 231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2" name="Shape 232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3" name="Shape 233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4" name="Shape 234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5" name="Shape 235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6" name="Shape 236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7" name="Shape 237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8" name="Shape 238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9" name="Shape 239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0" name="Shape 240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1" name="Shape 241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43" name="Shape 243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44" name="Shape 244"/>
          <p:cNvSpPr/>
          <p:nvPr>
            <p:ph type="title"/>
          </p:nvPr>
        </p:nvSpPr>
        <p:spPr>
          <a:xfrm>
            <a:off x="2589213" y="0"/>
            <a:ext cx="8915401" cy="5163245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245" name="Shape 245"/>
          <p:cNvSpPr/>
          <p:nvPr>
            <p:ph type="body" idx="1"/>
          </p:nvPr>
        </p:nvSpPr>
        <p:spPr>
          <a:xfrm>
            <a:off x="2589213" y="5181600"/>
            <a:ext cx="8915401" cy="16764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595959"/>
                </a:solidFill>
              </a:rPr>
              <a:t>Kliknutím lze upravit styly předlohy textu.</a:t>
            </a:r>
          </a:p>
        </p:txBody>
      </p:sp>
      <p:sp>
        <p:nvSpPr>
          <p:cNvPr id="246" name="Shape 246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47" name="Shape 247"/>
          <p:cNvSpPr/>
          <p:nvPr>
            <p:ph type="sldNum" sz="quarter" idx="2"/>
          </p:nvPr>
        </p:nvSpPr>
        <p:spPr>
          <a:xfrm>
            <a:off x="531812" y="4967528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roup 261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249" name="Shape 249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0" name="Shape 250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1" name="Shape 251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2" name="Shape 252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3" name="Shape 253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4" name="Shape 254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5" name="Shape 255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6" name="Shape 256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7" name="Shape 257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8" name="Shape 258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9" name="Shape 259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0" name="Shape 260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74" name="Group 274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262" name="Shape 262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3" name="Shape 263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4" name="Shape 264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5" name="Shape 265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6" name="Shape 266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7" name="Shape 267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8" name="Shape 268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9" name="Shape 269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70" name="Shape 270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71" name="Shape 271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72" name="Shape 272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73" name="Shape 273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75" name="Shape 275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76" name="Shape 276"/>
          <p:cNvSpPr/>
          <p:nvPr>
            <p:ph type="title"/>
          </p:nvPr>
        </p:nvSpPr>
        <p:spPr>
          <a:xfrm>
            <a:off x="2849947" y="389743"/>
            <a:ext cx="8393929" cy="333531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277" name="Shape 277"/>
          <p:cNvSpPr/>
          <p:nvPr>
            <p:ph type="body" idx="1"/>
          </p:nvPr>
        </p:nvSpPr>
        <p:spPr>
          <a:xfrm>
            <a:off x="2589210" y="3725055"/>
            <a:ext cx="8915402" cy="145654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>
                <a:solidFill>
                  <a:srgbClr val="A5301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A53010"/>
                </a:solidFill>
              </a:rPr>
              <a:t>Kliknutím lze upravit styly předlohy textu.</a:t>
            </a:r>
          </a:p>
        </p:txBody>
      </p:sp>
      <p:sp>
        <p:nvSpPr>
          <p:cNvPr id="278" name="Shape 278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79" name="Shape 279"/>
          <p:cNvSpPr/>
          <p:nvPr>
            <p:ph type="sldNum" sz="quarter" idx="2"/>
          </p:nvPr>
        </p:nvSpPr>
        <p:spPr>
          <a:xfrm>
            <a:off x="531812" y="4967528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280" name="Shape 280"/>
          <p:cNvSpPr/>
          <p:nvPr/>
        </p:nvSpPr>
        <p:spPr>
          <a:xfrm>
            <a:off x="2467652" y="372812"/>
            <a:ext cx="609602" cy="1135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A5301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A53010"/>
                </a:solidFill>
              </a:rPr>
              <a:t>“</a:t>
            </a:r>
          </a:p>
        </p:txBody>
      </p:sp>
      <p:sp>
        <p:nvSpPr>
          <p:cNvPr id="281" name="Shape 281"/>
          <p:cNvSpPr/>
          <p:nvPr/>
        </p:nvSpPr>
        <p:spPr>
          <a:xfrm>
            <a:off x="11114851" y="2630113"/>
            <a:ext cx="609602" cy="1135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A5301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A53010"/>
                </a:solidFill>
              </a:rPr>
              <a:t>”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" name="Group 295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283" name="Shape 283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4" name="Shape 284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5" name="Shape 285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6" name="Shape 286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7" name="Shape 287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8" name="Shape 288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89" name="Shape 289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0" name="Shape 290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1" name="Shape 291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2" name="Shape 292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3" name="Shape 293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4" name="Shape 294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308" name="Group 308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296" name="Shape 296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7" name="Shape 297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8" name="Shape 298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99" name="Shape 299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0" name="Shape 300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1" name="Shape 301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2" name="Shape 302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3" name="Shape 303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4" name="Shape 304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5" name="Shape 305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6" name="Shape 306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07" name="Shape 307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309" name="Shape 309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310" name="Shape 310"/>
          <p:cNvSpPr/>
          <p:nvPr>
            <p:ph type="title"/>
          </p:nvPr>
        </p:nvSpPr>
        <p:spPr>
          <a:xfrm>
            <a:off x="2589210" y="403445"/>
            <a:ext cx="8915402" cy="332794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311" name="Shape 311"/>
          <p:cNvSpPr/>
          <p:nvPr>
            <p:ph type="body" idx="1"/>
          </p:nvPr>
        </p:nvSpPr>
        <p:spPr>
          <a:xfrm>
            <a:off x="2589210" y="3731386"/>
            <a:ext cx="8915402" cy="145021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>
                <a:solidFill>
                  <a:srgbClr val="A5301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A53010"/>
                </a:solidFill>
              </a:rPr>
              <a:t>Kliknutím lze upravit styly předlohy textu.</a:t>
            </a:r>
          </a:p>
        </p:txBody>
      </p:sp>
      <p:sp>
        <p:nvSpPr>
          <p:cNvPr id="312" name="Shape 312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313" name="Shape 313"/>
          <p:cNvSpPr/>
          <p:nvPr>
            <p:ph type="sldNum" sz="quarter" idx="2"/>
          </p:nvPr>
        </p:nvSpPr>
        <p:spPr>
          <a:xfrm>
            <a:off x="531812" y="4967528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>
            <p:ph type="title"/>
          </p:nvPr>
        </p:nvSpPr>
        <p:spPr>
          <a:xfrm>
            <a:off x="2592924" y="624110"/>
            <a:ext cx="8911688" cy="150949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316" name="Shape 31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317" name="Shape 31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>
            <p:ph type="title"/>
          </p:nvPr>
        </p:nvSpPr>
        <p:spPr>
          <a:xfrm>
            <a:off x="9294810" y="0"/>
            <a:ext cx="2207604" cy="6538629"/>
          </a:xfrm>
          <a:prstGeom prst="rect">
            <a:avLst/>
          </a:prstGeom>
        </p:spPr>
        <p:txBody>
          <a:bodyPr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320" name="Shape 320"/>
          <p:cNvSpPr/>
          <p:nvPr>
            <p:ph type="body" idx="1"/>
          </p:nvPr>
        </p:nvSpPr>
        <p:spPr>
          <a:xfrm>
            <a:off x="2589210" y="627405"/>
            <a:ext cx="6477003" cy="6230595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321" name="Shape 32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67" name="Shape 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2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70" name="Shape 70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1" name="Shape 71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2" name="Shape 72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3" name="Shape 73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4" name="Shape 74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5" name="Shape 75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6" name="Shape 76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7" name="Shape 77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8" name="Shape 78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9" name="Shape 79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0" name="Shape 80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1" name="Shape 81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95" name="Group 95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83" name="Shape 83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4" name="Shape 84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5" name="Shape 85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6" name="Shape 86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7" name="Shape 87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8" name="Shape 88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9" name="Shape 89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0" name="Shape 90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1" name="Shape 91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2" name="Shape 92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3" name="Shape 93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4" name="Shape 94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96" name="Shape 9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97" name="Shape 97"/>
          <p:cNvSpPr/>
          <p:nvPr>
            <p:ph type="title"/>
          </p:nvPr>
        </p:nvSpPr>
        <p:spPr>
          <a:xfrm>
            <a:off x="2589210" y="0"/>
            <a:ext cx="8915402" cy="3527551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98" name="Shape 98"/>
          <p:cNvSpPr/>
          <p:nvPr>
            <p:ph type="body" idx="1"/>
          </p:nvPr>
        </p:nvSpPr>
        <p:spPr>
          <a:xfrm>
            <a:off x="2589210" y="3530129"/>
            <a:ext cx="8915402" cy="332787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595959"/>
                </a:solidFill>
              </a:rPr>
              <a:t>Kliknutím lze upravit styly předlohy textu.</a:t>
            </a:r>
          </a:p>
        </p:txBody>
      </p:sp>
      <p:sp>
        <p:nvSpPr>
          <p:cNvPr id="99" name="Shape 99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00" name="Shape 100"/>
          <p:cNvSpPr/>
          <p:nvPr>
            <p:ph type="sldNum" sz="quarter" idx="2"/>
          </p:nvPr>
        </p:nvSpPr>
        <p:spPr>
          <a:xfrm>
            <a:off x="531812" y="3228581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title"/>
          </p:nvPr>
        </p:nvSpPr>
        <p:spPr>
          <a:xfrm>
            <a:off x="2592924" y="624110"/>
            <a:ext cx="8911688" cy="150949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xfrm>
            <a:off x="2589210" y="2133600"/>
            <a:ext cx="4313866" cy="4724400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104" name="Shape 10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title"/>
          </p:nvPr>
        </p:nvSpPr>
        <p:spPr>
          <a:xfrm>
            <a:off x="2592924" y="624110"/>
            <a:ext cx="8911688" cy="1314743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07" name="Shape 107"/>
          <p:cNvSpPr/>
          <p:nvPr>
            <p:ph type="body" idx="1"/>
          </p:nvPr>
        </p:nvSpPr>
        <p:spPr>
          <a:xfrm>
            <a:off x="2939371" y="1938851"/>
            <a:ext cx="3992734" cy="61011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Kliknutím lze upravit styly předlohy textu.</a:t>
            </a:r>
          </a:p>
        </p:txBody>
      </p:sp>
      <p:sp>
        <p:nvSpPr>
          <p:cNvPr id="108" name="Shape 10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title"/>
          </p:nvPr>
        </p:nvSpPr>
        <p:spPr>
          <a:xfrm>
            <a:off x="2592924" y="624110"/>
            <a:ext cx="8911688" cy="181429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11" name="Shape 11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/>
          </p:nvPr>
        </p:nvSpPr>
        <p:spPr>
          <a:xfrm>
            <a:off x="2589210" y="0"/>
            <a:ext cx="3505201" cy="14224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16" name="Shape 116"/>
          <p:cNvSpPr/>
          <p:nvPr>
            <p:ph type="body" idx="1"/>
          </p:nvPr>
        </p:nvSpPr>
        <p:spPr>
          <a:xfrm>
            <a:off x="6323012" y="0"/>
            <a:ext cx="5181602" cy="6307140"/>
          </a:xfrm>
          <a:prstGeom prst="rect">
            <a:avLst/>
          </a:prstGeom>
        </p:spPr>
        <p:txBody>
          <a:bodyPr anchor="ctr"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117" name="Shape 11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31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119" name="Shape 119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0" name="Shape 120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1" name="Shape 121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2" name="Shape 122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3" name="Shape 123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4" name="Shape 124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5" name="Shape 125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6" name="Shape 126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7" name="Shape 127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8" name="Shape 128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9" name="Shape 129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0" name="Shape 130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44" name="Group 144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132" name="Shape 132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3" name="Shape 133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4" name="Shape 134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5" name="Shape 135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6" name="Shape 136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7" name="Shape 137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8" name="Shape 138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9" name="Shape 139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0" name="Shape 140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1" name="Shape 141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2" name="Shape 142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3" name="Shape 143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45" name="Shape 145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46" name="Shape 146"/>
          <p:cNvSpPr/>
          <p:nvPr>
            <p:ph type="title"/>
          </p:nvPr>
        </p:nvSpPr>
        <p:spPr>
          <a:xfrm>
            <a:off x="2589213" y="4800600"/>
            <a:ext cx="8915401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147" name="Shape 147"/>
          <p:cNvSpPr/>
          <p:nvPr>
            <p:ph type="body" idx="1"/>
          </p:nvPr>
        </p:nvSpPr>
        <p:spPr>
          <a:xfrm>
            <a:off x="2589213" y="5367337"/>
            <a:ext cx="8915401" cy="49371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Kliknutím lze upravit styly předlohy textu.</a:t>
            </a:r>
          </a:p>
        </p:txBody>
      </p:sp>
      <p:sp>
        <p:nvSpPr>
          <p:cNvPr id="148" name="Shape 148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49" name="Shape 149"/>
          <p:cNvSpPr/>
          <p:nvPr>
            <p:ph type="sldNum" sz="quarter" idx="2"/>
          </p:nvPr>
        </p:nvSpPr>
        <p:spPr>
          <a:xfrm>
            <a:off x="531812" y="4967528"/>
            <a:ext cx="779769" cy="396239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4"/>
          <p:cNvGrpSpPr/>
          <p:nvPr/>
        </p:nvGrpSpPr>
        <p:grpSpPr>
          <a:xfrm>
            <a:off x="-1" y="228600"/>
            <a:ext cx="2851520" cy="6638630"/>
            <a:chOff x="0" y="0"/>
            <a:chExt cx="2851519" cy="6638629"/>
          </a:xfrm>
        </p:grpSpPr>
        <p:sp>
          <p:nvSpPr>
            <p:cNvPr id="2" name="Shape 2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3" name="Shape 3"/>
            <p:cNvSpPr/>
            <p:nvPr/>
          </p:nvSpPr>
          <p:spPr>
            <a:xfrm>
              <a:off x="128598" y="2927929"/>
              <a:ext cx="646719" cy="2322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4" name="Shape 4"/>
            <p:cNvSpPr/>
            <p:nvPr/>
          </p:nvSpPr>
          <p:spPr>
            <a:xfrm>
              <a:off x="806998" y="5218460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5" name="Shape 5"/>
            <p:cNvSpPr/>
            <p:nvPr/>
          </p:nvSpPr>
          <p:spPr>
            <a:xfrm>
              <a:off x="959824" y="6275198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6" name="Shape 6"/>
            <p:cNvSpPr/>
            <p:nvPr/>
          </p:nvSpPr>
          <p:spPr>
            <a:xfrm>
              <a:off x="100641" y="2972659"/>
              <a:ext cx="821910" cy="332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7" name="Shape 7"/>
            <p:cNvSpPr/>
            <p:nvPr/>
          </p:nvSpPr>
          <p:spPr>
            <a:xfrm>
              <a:off x="26124" y="0"/>
              <a:ext cx="102476" cy="2927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8" name="Shape 8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9" name="Shape 9"/>
            <p:cNvSpPr/>
            <p:nvPr/>
          </p:nvSpPr>
          <p:spPr>
            <a:xfrm>
              <a:off x="769723" y="5250144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0" name="Shape 10"/>
            <p:cNvSpPr/>
            <p:nvPr/>
          </p:nvSpPr>
          <p:spPr>
            <a:xfrm>
              <a:off x="775314" y="1170426"/>
              <a:ext cx="2076205" cy="4048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1" name="Shape 11"/>
            <p:cNvSpPr/>
            <p:nvPr/>
          </p:nvSpPr>
          <p:spPr>
            <a:xfrm>
              <a:off x="922549" y="6301291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2" name="Shape 12"/>
            <p:cNvSpPr/>
            <p:nvPr/>
          </p:nvSpPr>
          <p:spPr>
            <a:xfrm>
              <a:off x="769723" y="5130865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" name="Shape 13"/>
            <p:cNvSpPr/>
            <p:nvPr/>
          </p:nvSpPr>
          <p:spPr>
            <a:xfrm>
              <a:off x="849863" y="6016139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27221" y="-787"/>
            <a:ext cx="2356676" cy="6854042"/>
            <a:chOff x="0" y="0"/>
            <a:chExt cx="2356675" cy="6854041"/>
          </a:xfrm>
        </p:grpSpPr>
        <p:sp>
          <p:nvSpPr>
            <p:cNvPr id="15" name="Shape 15"/>
            <p:cNvSpPr/>
            <p:nvPr/>
          </p:nvSpPr>
          <p:spPr>
            <a:xfrm>
              <a:off x="0" y="-1"/>
              <a:ext cx="494328" cy="4401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6" name="Shape 16"/>
            <p:cNvSpPr/>
            <p:nvPr/>
          </p:nvSpPr>
          <p:spPr>
            <a:xfrm>
              <a:off x="523067" y="4317258"/>
              <a:ext cx="423437" cy="158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" name="Shape 17"/>
            <p:cNvSpPr/>
            <p:nvPr/>
          </p:nvSpPr>
          <p:spPr>
            <a:xfrm>
              <a:off x="979074" y="5863468"/>
              <a:ext cx="431101" cy="990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" name="Shape 18"/>
            <p:cNvSpPr/>
            <p:nvPr/>
          </p:nvSpPr>
          <p:spPr>
            <a:xfrm>
              <a:off x="494326" y="4365158"/>
              <a:ext cx="551809" cy="2235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" name="Shape 19"/>
            <p:cNvSpPr/>
            <p:nvPr/>
          </p:nvSpPr>
          <p:spPr>
            <a:xfrm>
              <a:off x="444311" y="1289983"/>
              <a:ext cx="170726" cy="302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" name="Shape 20"/>
            <p:cNvSpPr/>
            <p:nvPr/>
          </p:nvSpPr>
          <p:spPr>
            <a:xfrm>
              <a:off x="1084453" y="6572386"/>
              <a:ext cx="134121" cy="2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" name="Shape 21"/>
            <p:cNvSpPr/>
            <p:nvPr/>
          </p:nvSpPr>
          <p:spPr>
            <a:xfrm>
              <a:off x="475166" y="4108415"/>
              <a:ext cx="82391" cy="511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" name="Shape 22"/>
            <p:cNvSpPr/>
            <p:nvPr/>
          </p:nvSpPr>
          <p:spPr>
            <a:xfrm>
              <a:off x="946501" y="3146585"/>
              <a:ext cx="1410174" cy="2716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" name="Shape 23"/>
            <p:cNvSpPr/>
            <p:nvPr/>
          </p:nvSpPr>
          <p:spPr>
            <a:xfrm>
              <a:off x="1046133" y="6601126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" name="Shape 24"/>
            <p:cNvSpPr/>
            <p:nvPr/>
          </p:nvSpPr>
          <p:spPr>
            <a:xfrm>
              <a:off x="946501" y="5897956"/>
              <a:ext cx="137954" cy="67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" name="Shape 25"/>
            <p:cNvSpPr/>
            <p:nvPr/>
          </p:nvSpPr>
          <p:spPr>
            <a:xfrm>
              <a:off x="946501" y="5773415"/>
              <a:ext cx="38322" cy="228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" name="Shape 26"/>
            <p:cNvSpPr/>
            <p:nvPr/>
          </p:nvSpPr>
          <p:spPr>
            <a:xfrm>
              <a:off x="979074" y="6323307"/>
              <a:ext cx="210761" cy="53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8" name="Shape 28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9" name="Shape 29"/>
          <p:cNvSpPr/>
          <p:nvPr/>
        </p:nvSpPr>
        <p:spPr>
          <a:xfrm flipV="1">
            <a:off x="-4190" y="7143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30" name="Shape 30"/>
          <p:cNvSpPr/>
          <p:nvPr>
            <p:ph type="title"/>
          </p:nvPr>
        </p:nvSpPr>
        <p:spPr>
          <a:xfrm>
            <a:off x="2592925" y="624110"/>
            <a:ext cx="8911688" cy="15094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62626"/>
                </a:solidFill>
              </a:rPr>
              <a:t>Kliknutím lze upravit styl.</a:t>
            </a:r>
          </a:p>
        </p:txBody>
      </p:sp>
      <p:sp>
        <p:nvSpPr>
          <p:cNvPr id="31" name="Shape 31"/>
          <p:cNvSpPr/>
          <p:nvPr>
            <p:ph type="body" idx="1"/>
          </p:nvPr>
        </p:nvSpPr>
        <p:spPr>
          <a:xfrm>
            <a:off x="2589210" y="2133600"/>
            <a:ext cx="8915402" cy="472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Kliknutím lze upravit styly předlohy textu.</a:t>
            </a:r>
            <a:endParaRPr>
              <a:solidFill>
                <a:srgbClr val="404040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Druhá úroveň</a:t>
            </a:r>
            <a:endParaRPr>
              <a:solidFill>
                <a:srgbClr val="404040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Třetí úroveň</a:t>
            </a:r>
            <a:endParaRPr>
              <a:solidFill>
                <a:srgbClr val="404040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Čtvrtá úroveň</a:t>
            </a:r>
            <a:endParaRPr>
              <a:solidFill>
                <a:srgbClr val="404040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Pátá úroveň</a:t>
            </a:r>
          </a:p>
        </p:txBody>
      </p:sp>
      <p:sp>
        <p:nvSpPr>
          <p:cNvPr id="32" name="Shape 32"/>
          <p:cNvSpPr/>
          <p:nvPr>
            <p:ph type="sldNum" sz="quarter" idx="2"/>
          </p:nvPr>
        </p:nvSpPr>
        <p:spPr>
          <a:xfrm>
            <a:off x="531812" y="772223"/>
            <a:ext cx="779769" cy="396239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2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spd="med" advClick="1"/>
  <p:txStyles>
    <p:titleStyle>
      <a:lvl1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1pPr>
      <a:lvl2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2pPr>
      <a:lvl3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3pPr>
      <a:lvl4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4pPr>
      <a:lvl5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5pPr>
      <a:lvl6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6pPr>
      <a:lvl7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7pPr>
      <a:lvl8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8pPr>
      <a:lvl9pPr defTabSz="457200">
        <a:defRPr sz="3600">
          <a:solidFill>
            <a:srgbClr val="262626"/>
          </a:solidFill>
          <a:latin typeface="Century Gothic"/>
          <a:ea typeface="Century Gothic"/>
          <a:cs typeface="Century Gothic"/>
          <a:sym typeface="Century Gothic"/>
        </a:defRPr>
      </a:lvl9pPr>
    </p:titleStyle>
    <p:bodyStyle>
      <a:lvl1pPr marL="3429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1pPr>
      <a:lvl2pPr marL="778668" indent="-321468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2pPr>
      <a:lvl3pPr marL="1208314" indent="-293914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3pPr>
      <a:lvl4pPr marL="17145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4pPr>
      <a:lvl5pPr marL="21717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5pPr>
      <a:lvl6pPr marL="26289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6pPr>
      <a:lvl7pPr marL="30861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7pPr>
      <a:lvl8pPr marL="35433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8pPr>
      <a:lvl9pPr marL="4000500" indent="-342900" defTabSz="457200">
        <a:spcBef>
          <a:spcPts val="1000"/>
        </a:spcBef>
        <a:buClr>
          <a:srgbClr val="A53010"/>
        </a:buClr>
        <a:buSzPct val="100000"/>
        <a:buFont typeface="Wingdings 3"/>
        <a:buChar char=""/>
        <a:defRPr>
          <a:solidFill>
            <a:srgbClr val="404040"/>
          </a:solidFill>
          <a:latin typeface="Century Gothic"/>
          <a:ea typeface="Century Gothic"/>
          <a:cs typeface="Century Gothic"/>
          <a:sym typeface="Century Gothic"/>
        </a:defRPr>
      </a:lvl9pPr>
    </p:bodyStyle>
    <p:otherStyle>
      <a:lvl1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1pPr>
      <a:lvl2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2pPr>
      <a:lvl3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3pPr>
      <a:lvl4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4pPr>
      <a:lvl5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5pPr>
      <a:lvl6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6pPr>
      <a:lvl7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7pPr>
      <a:lvl8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8pPr>
      <a:lvl9pPr algn="r">
        <a:defRPr sz="20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" name="image1.jpeg" descr="C:\Users\INTEL-PC\AppData\Local\Microsoft\Windows\Temporary Internet Files\Content.Word\OPVK_hor_zakladni_logolink_CB_cz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450" y="1079181"/>
            <a:ext cx="10261600" cy="2418082"/>
          </a:xfrm>
          <a:prstGeom prst="rect">
            <a:avLst/>
          </a:prstGeom>
          <a:ln w="12700">
            <a:miter lim="400000"/>
          </a:ln>
        </p:spPr>
      </p:pic>
      <p:sp>
        <p:nvSpPr>
          <p:cNvPr id="326" name="Shape 326"/>
          <p:cNvSpPr/>
          <p:nvPr/>
        </p:nvSpPr>
        <p:spPr>
          <a:xfrm>
            <a:off x="965200" y="3886198"/>
            <a:ext cx="10452100" cy="1818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8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/>
            </a:pPr>
            <a:r>
              <a:rPr sz="2800"/>
              <a:t>„Další vzdělávání pedagogických pracovníků k jejich vyšší konkurenceschopnosti“ Cz.107/1.3.00/51.0029 financovaného z Operačního programu Vzdělávání pro konkurenceschopnost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/>
          <p:nvPr/>
        </p:nvSpPr>
        <p:spPr>
          <a:xfrm>
            <a:off x="4632958" y="731519"/>
            <a:ext cx="4724403" cy="605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600"/>
              <a:t>APLIKACE SHOWBIE</a:t>
            </a:r>
          </a:p>
        </p:txBody>
      </p:sp>
      <p:sp>
        <p:nvSpPr>
          <p:cNvPr id="382" name="Shape 382"/>
          <p:cNvSpPr/>
          <p:nvPr/>
        </p:nvSpPr>
        <p:spPr>
          <a:xfrm>
            <a:off x="1082038" y="1645920"/>
            <a:ext cx="3505203" cy="35074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/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Aplikace umožňující zadávání úkolů žákům, vybíraní a následné kontroly odevzdaných prací.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Žáci mohou jednoduše sdílet soubory a dokumenty a odevzdávat své úkoly pomocí počítače nebo mobilních zařízení</a:t>
            </a:r>
          </a:p>
        </p:txBody>
      </p:sp>
      <p:pic>
        <p:nvPicPr>
          <p:cNvPr id="383" name="image2.png" descr="C:\Users\INTEL-PC\Downloads\IMG_1785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43913" y="1632989"/>
            <a:ext cx="6248928" cy="46866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/>
          <p:nvPr/>
        </p:nvSpPr>
        <p:spPr>
          <a:xfrm>
            <a:off x="3254826" y="685798"/>
            <a:ext cx="5521482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Praktické využití iPadů při výuce</a:t>
            </a:r>
          </a:p>
        </p:txBody>
      </p:sp>
      <p:sp>
        <p:nvSpPr>
          <p:cNvPr id="329" name="Shape 329"/>
          <p:cNvSpPr/>
          <p:nvPr/>
        </p:nvSpPr>
        <p:spPr>
          <a:xfrm>
            <a:off x="297395" y="1442023"/>
            <a:ext cx="11894605" cy="5907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Velké množství aplikací ve všech oblastech vzdělávání (App Store)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Propojitelnost s dataprojektorem, TV nebo interaktivní tabulí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Tvorba výukových materiálů a jejich sdílení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Interaktivní využití - prezentace, plnění úkolů, vyplňování testů nebo online dotazníků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Rychlá komunikace mezi ostatními pedagogy (plánování služeb, přeposílání dokumentů, materiálů potřebných k vyuce, svolávání porad atd.)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Rozvoj osobnosti žáka v oblastí – fantazie, grafomotorických dovedností, hudbě, estetice atd.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/>
          <p:nvPr/>
        </p:nvSpPr>
        <p:spPr>
          <a:xfrm>
            <a:off x="3423590" y="542742"/>
            <a:ext cx="5791457" cy="605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600"/>
              <a:t>iPad – popis zařízení „tlačítka“</a:t>
            </a:r>
          </a:p>
        </p:txBody>
      </p:sp>
      <p:sp>
        <p:nvSpPr>
          <p:cNvPr id="332" name="Shape 332"/>
          <p:cNvSpPr/>
          <p:nvPr/>
        </p:nvSpPr>
        <p:spPr>
          <a:xfrm>
            <a:off x="2390661" y="1486498"/>
            <a:ext cx="4005370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/>
            </a:pPr>
            <a:r>
              <a:rPr sz="2400"/>
              <a:t>Tlačítko Spánek/probuzení</a:t>
            </a:r>
          </a:p>
        </p:txBody>
      </p:sp>
      <p:pic>
        <p:nvPicPr>
          <p:cNvPr id="333" name="image2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66476" y="1898974"/>
            <a:ext cx="2940223" cy="1171577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Shape 334"/>
          <p:cNvSpPr/>
          <p:nvPr/>
        </p:nvSpPr>
        <p:spPr>
          <a:xfrm>
            <a:off x="7519954" y="1458874"/>
            <a:ext cx="2530186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/>
            </a:pPr>
            <a:r>
              <a:rPr sz="2400"/>
              <a:t>Tlačítka hlasitosti</a:t>
            </a:r>
          </a:p>
        </p:txBody>
      </p:sp>
      <p:pic>
        <p:nvPicPr>
          <p:cNvPr id="335" name="image3.jpe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190561" y="1942120"/>
            <a:ext cx="2987761" cy="1085287"/>
          </a:xfrm>
          <a:prstGeom prst="rect">
            <a:avLst/>
          </a:prstGeom>
          <a:ln w="12700">
            <a:miter lim="400000"/>
          </a:ln>
        </p:spPr>
      </p:pic>
      <p:pic>
        <p:nvPicPr>
          <p:cNvPr id="336" name="image4.jpeg" descr="http://d3brtmsfoeeao4.cloudfront.net/img/mobile-promo/ipad-promo.5c972b7f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90662" y="3423699"/>
            <a:ext cx="3722316" cy="2914123"/>
          </a:xfrm>
          <a:prstGeom prst="rect">
            <a:avLst/>
          </a:prstGeom>
          <a:ln w="12700">
            <a:miter lim="400000"/>
          </a:ln>
        </p:spPr>
      </p:pic>
      <p:sp>
        <p:nvSpPr>
          <p:cNvPr id="337" name="Shape 337"/>
          <p:cNvSpPr/>
          <p:nvPr/>
        </p:nvSpPr>
        <p:spPr>
          <a:xfrm rot="10800000">
            <a:off x="6319318" y="4610937"/>
            <a:ext cx="1607806" cy="5396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6CDBD"/>
          </a:solidFill>
          <a:ln w="15875" cap="rnd">
            <a:solidFill>
              <a:srgbClr val="78230C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338" name="Shape 338"/>
          <p:cNvSpPr/>
          <p:nvPr/>
        </p:nvSpPr>
        <p:spPr>
          <a:xfrm>
            <a:off x="8142251" y="4583974"/>
            <a:ext cx="2316617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/>
            </a:pPr>
            <a:r>
              <a:rPr sz="2400"/>
              <a:t>Tlačítko plochy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/>
          <p:nvPr/>
        </p:nvSpPr>
        <p:spPr>
          <a:xfrm>
            <a:off x="1640749" y="713807"/>
            <a:ext cx="9105763" cy="482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b="0" sz="1800"/>
            </a:pPr>
            <a:r>
              <a:rPr b="1" sz="2800"/>
              <a:t>iPad – popis zařízení „použití obrazovky multi - Touch“</a:t>
            </a:r>
          </a:p>
        </p:txBody>
      </p:sp>
      <p:sp>
        <p:nvSpPr>
          <p:cNvPr id="341" name="Shape 341"/>
          <p:cNvSpPr/>
          <p:nvPr/>
        </p:nvSpPr>
        <p:spPr>
          <a:xfrm>
            <a:off x="242887" y="1371596"/>
            <a:ext cx="11744328" cy="764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2400"/>
              <a:t>Ovládací prvky na obrazovce Multi-Touch se mění podle prováděné úlohy. iPad ovládáte svíráním a rozevíráním prstů, přejížděním, klepáním a poklepáváním.</a:t>
            </a:r>
          </a:p>
        </p:txBody>
      </p:sp>
      <p:sp>
        <p:nvSpPr>
          <p:cNvPr id="342" name="Shape 342"/>
          <p:cNvSpPr/>
          <p:nvPr/>
        </p:nvSpPr>
        <p:spPr>
          <a:xfrm>
            <a:off x="400049" y="2471736"/>
            <a:ext cx="11587165" cy="35858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/>
            <a:r>
              <a:rPr b="1" sz="2000">
                <a:latin typeface="Times New Roman"/>
                <a:ea typeface="Times New Roman"/>
                <a:cs typeface="Times New Roman"/>
                <a:sym typeface="Times New Roman"/>
              </a:rPr>
              <a:t>Návrat na plochu</a:t>
            </a:r>
            <a:r>
              <a:rPr sz="2000">
                <a:latin typeface="Times New Roman"/>
                <a:ea typeface="Times New Roman"/>
                <a:cs typeface="Times New Roman"/>
                <a:sym typeface="Times New Roman"/>
              </a:rPr>
              <a:t>: Sevřete čtyři nebo pět prstů.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b="1" sz="2000">
                <a:latin typeface="Times New Roman"/>
                <a:ea typeface="Times New Roman"/>
                <a:cs typeface="Times New Roman"/>
                <a:sym typeface="Times New Roman"/>
              </a:rPr>
              <a:t>Zobrazení panelu souběžných úloh</a:t>
            </a:r>
            <a:r>
              <a:rPr sz="2000">
                <a:latin typeface="Times New Roman"/>
                <a:ea typeface="Times New Roman"/>
                <a:cs typeface="Times New Roman"/>
                <a:sym typeface="Times New Roman"/>
              </a:rPr>
              <a:t>: Přejeďte nahoru čtyřmi nebo pěti prsty.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b="1" sz="2000">
                <a:latin typeface="Times New Roman"/>
                <a:ea typeface="Times New Roman"/>
                <a:cs typeface="Times New Roman"/>
                <a:sym typeface="Times New Roman"/>
              </a:rPr>
              <a:t>Přepnutí aplikací</a:t>
            </a:r>
            <a:r>
              <a:rPr sz="2000">
                <a:latin typeface="Times New Roman"/>
                <a:ea typeface="Times New Roman"/>
                <a:cs typeface="Times New Roman"/>
                <a:sym typeface="Times New Roman"/>
              </a:rPr>
              <a:t>: Přejeďte doleva nebo doprava čtyřmi nebo pěti prsty.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sz="2000">
                <a:latin typeface="Times New Roman"/>
                <a:ea typeface="Times New Roman"/>
                <a:cs typeface="Times New Roman"/>
                <a:sym typeface="Times New Roman"/>
              </a:rPr>
              <a:t>Zapnutí nebo vypnutí gest pro souběžné úlohy: V Nastavení vyberte Obecné &gt; Gesta souběžných úloh a poté klepněte na Zapnuto nebo Vypnuto.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b="1" sz="2000">
                <a:latin typeface="Times New Roman"/>
                <a:ea typeface="Times New Roman"/>
                <a:cs typeface="Times New Roman"/>
                <a:sym typeface="Times New Roman"/>
              </a:rPr>
              <a:t>Zvětšení nebo zmenšení: </a:t>
            </a:r>
            <a:r>
              <a:rPr sz="2000">
                <a:latin typeface="Times New Roman"/>
                <a:ea typeface="Times New Roman"/>
                <a:cs typeface="Times New Roman"/>
                <a:sym typeface="Times New Roman"/>
              </a:rPr>
              <a:t>Při prohlížení fotografií, webových stránek, pošty nebo map můžete zvětšovat nebo zmenšovat zobrazení. Sevřete nebo rozevřete dva prsty. Na fotografiích a webových stránkách můžete poklepáním (dvojím rychlým klepnutím) zvětšit a dalším poklepáním zmenšit zobrazení. Na mapách můžete poklepáním zvětšit a jedním klepnutím dvěma prsty zmenšit zobrazení.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/>
          <p:nvPr/>
        </p:nvSpPr>
        <p:spPr>
          <a:xfrm>
            <a:off x="1248837" y="1778410"/>
            <a:ext cx="10125076" cy="4322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marL="508000" indent="-50800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založit Apple ID rovnou při aktivování iPadu (bez PC) – podle pokynů na obrazovce (česky)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založení Apple ID přímo na iPadu v Nastavení /iTunes a App Store/Vytvořit účet a postupujeme podle pokynů na obrazovce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založení Apple ID přes počítač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285750" indent="-28575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508000" indent="-508000">
              <a:lnSpc>
                <a:spcPct val="115000"/>
              </a:lnSpc>
              <a:spcBef>
                <a:spcPts val="1000"/>
              </a:spcBef>
              <a:buSzPct val="100000"/>
              <a:buFont typeface="Times New Roman"/>
              <a:buChar char="-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založení  Apple ID bez nutnosti vkládání platební karty</a:t>
            </a:r>
          </a:p>
        </p:txBody>
      </p:sp>
      <p:sp>
        <p:nvSpPr>
          <p:cNvPr id="345" name="Shape 345"/>
          <p:cNvSpPr/>
          <p:nvPr/>
        </p:nvSpPr>
        <p:spPr>
          <a:xfrm>
            <a:off x="3765053" y="644007"/>
            <a:ext cx="4726145" cy="605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600"/>
              <a:t>Vytvoření účtu Apple ID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/>
          <p:nvPr/>
        </p:nvSpPr>
        <p:spPr>
          <a:xfrm>
            <a:off x="2471055" y="2373084"/>
            <a:ext cx="2743532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/>
            <a:r>
              <a:t>-  Pages (textový editor)</a:t>
            </a:r>
          </a:p>
        </p:txBody>
      </p:sp>
      <p:sp>
        <p:nvSpPr>
          <p:cNvPr id="348" name="Shape 348"/>
          <p:cNvSpPr/>
          <p:nvPr/>
        </p:nvSpPr>
        <p:spPr>
          <a:xfrm>
            <a:off x="2471055" y="3635438"/>
            <a:ext cx="3257993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/>
            <a:r>
              <a:t>- Numbers (tabulkový editor)</a:t>
            </a:r>
          </a:p>
        </p:txBody>
      </p:sp>
      <p:sp>
        <p:nvSpPr>
          <p:cNvPr id="349" name="Shape 349"/>
          <p:cNvSpPr/>
          <p:nvPr/>
        </p:nvSpPr>
        <p:spPr>
          <a:xfrm>
            <a:off x="2481945" y="4952998"/>
            <a:ext cx="3295051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/>
            <a:r>
              <a:t>- Keynote (tvorba prezentací</a:t>
            </a:r>
          </a:p>
        </p:txBody>
      </p:sp>
      <p:pic>
        <p:nvPicPr>
          <p:cNvPr id="350" name="image5.jpeg" descr="Kancelář a Apple iPad: Text, tabulky, prezentace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87886" y="2255322"/>
            <a:ext cx="5185763" cy="3067011"/>
          </a:xfrm>
          <a:prstGeom prst="rect">
            <a:avLst/>
          </a:prstGeom>
          <a:ln w="12700">
            <a:miter lim="400000"/>
          </a:ln>
        </p:spPr>
      </p:pic>
      <p:sp>
        <p:nvSpPr>
          <p:cNvPr id="351" name="Shape 351"/>
          <p:cNvSpPr/>
          <p:nvPr/>
        </p:nvSpPr>
        <p:spPr>
          <a:xfrm>
            <a:off x="2471055" y="608483"/>
            <a:ext cx="5817651" cy="666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15000"/>
              </a:lnSpc>
              <a:spcBef>
                <a:spcPts val="1000"/>
              </a:spcBef>
              <a:tabLst>
                <a:tab pos="838200" algn="l"/>
              </a:tabLst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4000"/>
              <a:t>Kancelářská aplikace iWork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/>
          <p:nvPr/>
        </p:nvSpPr>
        <p:spPr>
          <a:xfrm>
            <a:off x="2278503" y="644576"/>
            <a:ext cx="6186149" cy="605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600"/>
              <a:t>Aplikace, které jsou součástí iOS</a:t>
            </a:r>
          </a:p>
        </p:txBody>
      </p:sp>
      <p:sp>
        <p:nvSpPr>
          <p:cNvPr id="354" name="Shape 354"/>
          <p:cNvSpPr/>
          <p:nvPr/>
        </p:nvSpPr>
        <p:spPr>
          <a:xfrm>
            <a:off x="1307141" y="2117518"/>
            <a:ext cx="1830346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Kalendář</a:t>
            </a:r>
          </a:p>
        </p:txBody>
      </p:sp>
      <p:sp>
        <p:nvSpPr>
          <p:cNvPr id="355" name="Shape 355"/>
          <p:cNvSpPr/>
          <p:nvPr/>
        </p:nvSpPr>
        <p:spPr>
          <a:xfrm>
            <a:off x="1307141" y="3222245"/>
            <a:ext cx="1514632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Zprávy</a:t>
            </a:r>
          </a:p>
        </p:txBody>
      </p:sp>
      <p:sp>
        <p:nvSpPr>
          <p:cNvPr id="356" name="Shape 356"/>
          <p:cNvSpPr/>
          <p:nvPr/>
        </p:nvSpPr>
        <p:spPr>
          <a:xfrm>
            <a:off x="1307141" y="4326973"/>
            <a:ext cx="1951592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FaceTime</a:t>
            </a:r>
          </a:p>
        </p:txBody>
      </p:sp>
      <p:sp>
        <p:nvSpPr>
          <p:cNvPr id="357" name="Shape 357"/>
          <p:cNvSpPr/>
          <p:nvPr/>
        </p:nvSpPr>
        <p:spPr>
          <a:xfrm>
            <a:off x="1307141" y="5431701"/>
            <a:ext cx="2078989" cy="544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Fotoaparát</a:t>
            </a:r>
          </a:p>
        </p:txBody>
      </p:sp>
      <p:sp>
        <p:nvSpPr>
          <p:cNvPr id="358" name="Shape 358"/>
          <p:cNvSpPr/>
          <p:nvPr/>
        </p:nvSpPr>
        <p:spPr>
          <a:xfrm>
            <a:off x="5580222" y="2117518"/>
            <a:ext cx="1740256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Obrázky</a:t>
            </a:r>
          </a:p>
        </p:txBody>
      </p:sp>
      <p:sp>
        <p:nvSpPr>
          <p:cNvPr id="359" name="Shape 359"/>
          <p:cNvSpPr/>
          <p:nvPr/>
        </p:nvSpPr>
        <p:spPr>
          <a:xfrm>
            <a:off x="5580222" y="3221608"/>
            <a:ext cx="1108629" cy="544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Mail</a:t>
            </a:r>
          </a:p>
        </p:txBody>
      </p:sp>
      <p:sp>
        <p:nvSpPr>
          <p:cNvPr id="360" name="Shape 360"/>
          <p:cNvSpPr/>
          <p:nvPr/>
        </p:nvSpPr>
        <p:spPr>
          <a:xfrm>
            <a:off x="5580222" y="4325696"/>
            <a:ext cx="1492804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iBooks</a:t>
            </a:r>
          </a:p>
        </p:txBody>
      </p:sp>
      <p:sp>
        <p:nvSpPr>
          <p:cNvPr id="361" name="Shape 361"/>
          <p:cNvSpPr/>
          <p:nvPr/>
        </p:nvSpPr>
        <p:spPr>
          <a:xfrm>
            <a:off x="5537741" y="5431701"/>
            <a:ext cx="1424542" cy="544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Hudba</a:t>
            </a:r>
          </a:p>
        </p:txBody>
      </p:sp>
      <p:sp>
        <p:nvSpPr>
          <p:cNvPr id="362" name="Shape 362"/>
          <p:cNvSpPr/>
          <p:nvPr/>
        </p:nvSpPr>
        <p:spPr>
          <a:xfrm>
            <a:off x="9757122" y="2117518"/>
            <a:ext cx="1279683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Videa</a:t>
            </a:r>
          </a:p>
        </p:txBody>
      </p:sp>
      <p:sp>
        <p:nvSpPr>
          <p:cNvPr id="363" name="Shape 363"/>
          <p:cNvSpPr/>
          <p:nvPr/>
        </p:nvSpPr>
        <p:spPr>
          <a:xfrm>
            <a:off x="9757122" y="3084822"/>
            <a:ext cx="1311432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Safari</a:t>
            </a:r>
          </a:p>
        </p:txBody>
      </p:sp>
      <p:sp>
        <p:nvSpPr>
          <p:cNvPr id="364" name="Shape 364"/>
          <p:cNvSpPr/>
          <p:nvPr/>
        </p:nvSpPr>
        <p:spPr>
          <a:xfrm>
            <a:off x="9757122" y="4325696"/>
            <a:ext cx="1492407" cy="54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Kiosek</a:t>
            </a:r>
          </a:p>
        </p:txBody>
      </p:sp>
      <p:sp>
        <p:nvSpPr>
          <p:cNvPr id="365" name="Shape 365"/>
          <p:cNvSpPr/>
          <p:nvPr/>
        </p:nvSpPr>
        <p:spPr>
          <a:xfrm>
            <a:off x="9757122" y="5431701"/>
            <a:ext cx="1289208" cy="544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3200"/>
              <a:t>- Mapy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/>
          <p:nvPr/>
        </p:nvSpPr>
        <p:spPr>
          <a:xfrm>
            <a:off x="3177913" y="370928"/>
            <a:ext cx="6715594" cy="482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1"/>
            <a:r>
              <a:rPr sz="2800">
                <a:latin typeface="Times New Roman"/>
                <a:ea typeface="Times New Roman"/>
                <a:cs typeface="Times New Roman"/>
                <a:sym typeface="Times New Roman"/>
              </a:rPr>
              <a:t>Aplikace NearPod – interaktivní prezentace</a:t>
            </a:r>
          </a:p>
        </p:txBody>
      </p:sp>
      <p:sp>
        <p:nvSpPr>
          <p:cNvPr id="368" name="Shape 368"/>
          <p:cNvSpPr/>
          <p:nvPr/>
        </p:nvSpPr>
        <p:spPr>
          <a:xfrm>
            <a:off x="2234531" y="971092"/>
            <a:ext cx="8455382" cy="3727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2000"/>
              <a:t>Webová aplikace umožňuje vytvořit interaktivní prezentaci, která může obsahovat</a:t>
            </a:r>
          </a:p>
        </p:txBody>
      </p:sp>
      <p:pic>
        <p:nvPicPr>
          <p:cNvPr id="369" name="image6.jpeg" descr="http://www.vyuka.info/wp-content/uploads/nearpod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06351" y="1771312"/>
            <a:ext cx="2143127" cy="4448177"/>
          </a:xfrm>
          <a:prstGeom prst="rect">
            <a:avLst/>
          </a:prstGeom>
          <a:ln w="12700">
            <a:miter lim="400000"/>
          </a:ln>
        </p:spPr>
      </p:pic>
      <p:sp>
        <p:nvSpPr>
          <p:cNvPr id="370" name="Shape 370"/>
          <p:cNvSpPr/>
          <p:nvPr/>
        </p:nvSpPr>
        <p:spPr>
          <a:xfrm>
            <a:off x="4796852" y="1971367"/>
            <a:ext cx="5215492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Statický snímek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vytvořený z PDF nebo obrázku</a:t>
            </a:r>
          </a:p>
        </p:txBody>
      </p:sp>
      <p:sp>
        <p:nvSpPr>
          <p:cNvPr id="371" name="Shape 371"/>
          <p:cNvSpPr/>
          <p:nvPr/>
        </p:nvSpPr>
        <p:spPr>
          <a:xfrm>
            <a:off x="4796852" y="2741527"/>
            <a:ext cx="4731726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Anketu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s okamžitým náhledem odpovědí.</a:t>
            </a:r>
          </a:p>
        </p:txBody>
      </p:sp>
      <p:sp>
        <p:nvSpPr>
          <p:cNvPr id="372" name="Shape 372"/>
          <p:cNvSpPr/>
          <p:nvPr/>
        </p:nvSpPr>
        <p:spPr>
          <a:xfrm>
            <a:off x="4796852" y="3511686"/>
            <a:ext cx="6863466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Online tvořenou otázku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s možností okamžité reakce studentů.</a:t>
            </a:r>
          </a:p>
        </p:txBody>
      </p:sp>
      <p:sp>
        <p:nvSpPr>
          <p:cNvPr id="373" name="Shape 373"/>
          <p:cNvSpPr/>
          <p:nvPr/>
        </p:nvSpPr>
        <p:spPr>
          <a:xfrm>
            <a:off x="4796852" y="4280970"/>
            <a:ext cx="3883182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Klasický test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s výběrem odpovědí.</a:t>
            </a:r>
          </a:p>
        </p:txBody>
      </p:sp>
      <p:sp>
        <p:nvSpPr>
          <p:cNvPr id="374" name="Shape 374"/>
          <p:cNvSpPr/>
          <p:nvPr/>
        </p:nvSpPr>
        <p:spPr>
          <a:xfrm>
            <a:off x="4796853" y="5066677"/>
            <a:ext cx="6779303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Vložené video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ve formátu MP4 do maximální délky 3 minuty.</a:t>
            </a:r>
          </a:p>
        </p:txBody>
      </p:sp>
      <p:sp>
        <p:nvSpPr>
          <p:cNvPr id="375" name="Shape 375"/>
          <p:cNvSpPr/>
          <p:nvPr/>
        </p:nvSpPr>
        <p:spPr>
          <a:xfrm>
            <a:off x="4796852" y="5850154"/>
            <a:ext cx="5966813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0"/>
            <a:r>
              <a:rPr b="1">
                <a:latin typeface="Century Gothic"/>
                <a:ea typeface="Century Gothic"/>
                <a:cs typeface="Century Gothic"/>
                <a:sym typeface="Century Gothic"/>
              </a:rPr>
              <a:t>Volnou plochu pro kreslení</a:t>
            </a:r>
            <a:r>
              <a:rPr>
                <a:latin typeface="Century Gothic"/>
                <a:ea typeface="Century Gothic"/>
                <a:cs typeface="Century Gothic"/>
                <a:sym typeface="Century Gothic"/>
              </a:rPr>
              <a:t> s možností doplnit pozadí.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/>
          <p:nvPr/>
        </p:nvSpPr>
        <p:spPr>
          <a:xfrm>
            <a:off x="2368444" y="659566"/>
            <a:ext cx="7836356" cy="482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2800"/>
              <a:t>Tvorba výukových materiálů v aplikaci Move &amp; Math</a:t>
            </a:r>
          </a:p>
        </p:txBody>
      </p:sp>
      <p:sp>
        <p:nvSpPr>
          <p:cNvPr id="378" name="Shape 378"/>
          <p:cNvSpPr/>
          <p:nvPr/>
        </p:nvSpPr>
        <p:spPr>
          <a:xfrm>
            <a:off x="1528996" y="1459785"/>
            <a:ext cx="9968462" cy="1209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/>
            <a:r>
              <a:t>V aplikaci je možné vytvářet pracovní listy s kombinací textových a obrázkových polí, které se dají  navzájem přiřazovat  a přesunovat  podle potřeby a záměru.  První obrázek ukazuje vložení obrázkového podkladu (Mapa) jako pozadí a k němu dotvořené karty se slovy a obrázky.</a:t>
            </a:r>
          </a:p>
        </p:txBody>
      </p:sp>
      <p:pic>
        <p:nvPicPr>
          <p:cNvPr id="379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77014" y="2876194"/>
            <a:ext cx="5397163" cy="33992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A5301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A5301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A5301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A5301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