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7"/>
  </p:notesMasterIdLst>
  <p:sldIdLst>
    <p:sldId id="256" r:id="rId2"/>
    <p:sldId id="257" r:id="rId3"/>
    <p:sldId id="273" r:id="rId4"/>
    <p:sldId id="274" r:id="rId5"/>
    <p:sldId id="275" r:id="rId6"/>
    <p:sldId id="277" r:id="rId7"/>
    <p:sldId id="279" r:id="rId8"/>
    <p:sldId id="283" r:id="rId9"/>
    <p:sldId id="280" r:id="rId10"/>
    <p:sldId id="281" r:id="rId11"/>
    <p:sldId id="284" r:id="rId12"/>
    <p:sldId id="285" r:id="rId13"/>
    <p:sldId id="282" r:id="rId14"/>
    <p:sldId id="286" r:id="rId15"/>
    <p:sldId id="27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453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5002a53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5002a5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anostik.cz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LXjFNWli80IB9V-0BQO0cOkwTf6mD9Gn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9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9788" y="884902"/>
            <a:ext cx="6534406" cy="1172497"/>
          </a:xfrm>
        </p:spPr>
        <p:txBody>
          <a:bodyPr/>
          <a:lstStyle/>
          <a:p>
            <a:r>
              <a:rPr lang="cs-CZ" b="1" dirty="0" smtClean="0">
                <a:solidFill>
                  <a:srgbClr val="70AD47"/>
                </a:solidFill>
              </a:rPr>
              <a:t>Vánoce ve světě</a:t>
            </a:r>
            <a:r>
              <a:rPr lang="cs-CZ" b="1" dirty="0">
                <a:solidFill>
                  <a:srgbClr val="70AD47"/>
                </a:solidFill>
              </a:rPr>
              <a:t/>
            </a:r>
            <a:br>
              <a:rPr lang="cs-CZ" b="1" dirty="0">
                <a:solidFill>
                  <a:srgbClr val="70AD47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sz="2400" dirty="0">
                <a:solidFill>
                  <a:srgbClr val="000000"/>
                </a:solidFill>
              </a:rPr>
              <a:t>čtenářská gramotnost </a:t>
            </a:r>
            <a:r>
              <a:rPr lang="cs-CZ" sz="2400" dirty="0" smtClean="0">
                <a:solidFill>
                  <a:srgbClr val="000000"/>
                </a:solidFill>
              </a:rPr>
              <a:t>v 1. a </a:t>
            </a:r>
            <a:r>
              <a:rPr lang="cs-CZ" sz="2400" dirty="0">
                <a:solidFill>
                  <a:srgbClr val="000000"/>
                </a:solidFill>
              </a:rPr>
              <a:t>2. období 1. stupně</a:t>
            </a:r>
            <a:r>
              <a:rPr lang="cs-CZ" dirty="0">
                <a:solidFill>
                  <a:srgbClr val="000000"/>
                </a:solidFill>
              </a:rPr>
              <a:t>)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idx="2"/>
          </p:nvPr>
        </p:nvSpPr>
        <p:spPr>
          <a:xfrm>
            <a:off x="7118554" y="1484671"/>
            <a:ext cx="4236833" cy="3077497"/>
          </a:xfrm>
        </p:spPr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518703" y="2057399"/>
            <a:ext cx="10836684" cy="4363066"/>
          </a:xfrm>
        </p:spPr>
        <p:txBody>
          <a:bodyPr/>
          <a:lstStyle/>
          <a:p>
            <a:pPr marL="685800" indent="-457200">
              <a:buFont typeface="+mj-lt"/>
              <a:buAutoNum type="arabicPeriod"/>
            </a:pPr>
            <a:r>
              <a:rPr lang="cs-CZ" sz="2400" dirty="0" smtClean="0"/>
              <a:t>Evokace</a:t>
            </a:r>
          </a:p>
          <a:p>
            <a:pPr marL="685800" indent="-457200">
              <a:buFont typeface="+mj-lt"/>
              <a:buAutoNum type="arabicPeriod"/>
            </a:pPr>
            <a:r>
              <a:rPr lang="cs-CZ" sz="2400" dirty="0" smtClean="0"/>
              <a:t>Texty dvojmo</a:t>
            </a:r>
          </a:p>
          <a:p>
            <a:pPr marL="685800" indent="-457200">
              <a:buFont typeface="+mj-lt"/>
              <a:buAutoNum type="arabicPeriod"/>
            </a:pPr>
            <a:r>
              <a:rPr lang="cs-CZ" sz="2400" dirty="0" smtClean="0"/>
              <a:t>Karta zvyku</a:t>
            </a:r>
          </a:p>
          <a:p>
            <a:pPr marL="685800" indent="-457200">
              <a:buFont typeface="+mj-lt"/>
              <a:buAutoNum type="arabicPeriod"/>
            </a:pPr>
            <a:r>
              <a:rPr lang="cs-CZ" sz="2400" dirty="0" smtClean="0"/>
              <a:t>Diskuse ve dvojicích</a:t>
            </a:r>
          </a:p>
          <a:p>
            <a:pPr marL="685800" indent="-457200">
              <a:buFont typeface="+mj-lt"/>
              <a:buAutoNum type="arabicPeriod"/>
            </a:pPr>
            <a:r>
              <a:rPr lang="cs-CZ" sz="2400" dirty="0" smtClean="0"/>
              <a:t>Mapa vánočních zvyků</a:t>
            </a:r>
          </a:p>
          <a:p>
            <a:pPr marL="685800" indent="-457200">
              <a:buFont typeface="+mj-lt"/>
              <a:buAutoNum type="arabicPeriod"/>
            </a:pPr>
            <a:r>
              <a:rPr lang="cs-CZ" sz="2400" dirty="0" smtClean="0"/>
              <a:t>Reflexe</a:t>
            </a:r>
          </a:p>
          <a:p>
            <a:pPr marL="228600" indent="0" algn="just"/>
            <a:endParaRPr lang="cs-CZ" sz="2400" dirty="0"/>
          </a:p>
          <a:p>
            <a:pPr marL="228600" indent="0" algn="just"/>
            <a:r>
              <a:rPr lang="cs-CZ" sz="2400" dirty="0">
                <a:solidFill>
                  <a:srgbClr val="000000"/>
                </a:solidFill>
              </a:rPr>
              <a:t>Čtenářská gramotnost je rozvíjena zejména </a:t>
            </a:r>
            <a:r>
              <a:rPr lang="it-IT" sz="2400" dirty="0">
                <a:solidFill>
                  <a:srgbClr val="000000"/>
                </a:solidFill>
              </a:rPr>
              <a:t>při </a:t>
            </a:r>
            <a:r>
              <a:rPr lang="cs-CZ" sz="2400" dirty="0" smtClean="0">
                <a:solidFill>
                  <a:srgbClr val="000000"/>
                </a:solidFill>
              </a:rPr>
              <a:t>při </a:t>
            </a:r>
            <a:r>
              <a:rPr lang="cs-CZ" sz="2400" dirty="0">
                <a:solidFill>
                  <a:srgbClr val="000000"/>
                </a:solidFill>
              </a:rPr>
              <a:t>práci </a:t>
            </a:r>
            <a:r>
              <a:rPr lang="cs-CZ" sz="2400" dirty="0" smtClean="0">
                <a:solidFill>
                  <a:srgbClr val="000000"/>
                </a:solidFill>
              </a:rPr>
              <a:t>s texty, tvořivé </a:t>
            </a:r>
            <a:r>
              <a:rPr lang="cs-CZ" sz="2400" dirty="0">
                <a:solidFill>
                  <a:srgbClr val="000000"/>
                </a:solidFill>
              </a:rPr>
              <a:t>interpretaci hlavních myšlenek </a:t>
            </a:r>
            <a:r>
              <a:rPr lang="cs-CZ" sz="2400" dirty="0" smtClean="0">
                <a:solidFill>
                  <a:srgbClr val="000000"/>
                </a:solidFill>
              </a:rPr>
              <a:t>pomocí symbolů a snaze porozumět obraznému sdělení spolužáka.</a:t>
            </a:r>
            <a:endParaRPr lang="cs-CZ" sz="2400" dirty="0">
              <a:solidFill>
                <a:srgbClr val="000000"/>
              </a:solidFill>
            </a:endParaRPr>
          </a:p>
          <a:p>
            <a:pPr marL="228600" indent="0"/>
            <a:endParaRPr lang="cs-CZ" sz="2400" dirty="0" smtClean="0"/>
          </a:p>
          <a:p>
            <a:endParaRPr lang="cs-CZ" sz="2400" dirty="0"/>
          </a:p>
        </p:txBody>
      </p:sp>
      <p:pic>
        <p:nvPicPr>
          <p:cNvPr id="8" name="Obrázek 7" descr="clown-triggerfish-492658_19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55" y="1471150"/>
            <a:ext cx="4472680" cy="3180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5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524000" y="747252"/>
            <a:ext cx="9144000" cy="1297858"/>
          </a:xfrm>
        </p:spPr>
        <p:txBody>
          <a:bodyPr/>
          <a:lstStyle/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Vytvoř si svou kartu </a:t>
            </a:r>
            <a:r>
              <a:rPr lang="cs-CZ" sz="2400" dirty="0" smtClean="0"/>
              <a:t>(j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možné použít jen jedno slovo, jednu číslici + libovolné množství schémat, obrázků, symbolů atd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cs-CZ" sz="24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524000" y="1868129"/>
            <a:ext cx="9144000" cy="3903406"/>
          </a:xfrm>
        </p:spPr>
        <p:txBody>
          <a:bodyPr/>
          <a:lstStyle/>
          <a:p>
            <a:pPr algn="just"/>
            <a:r>
              <a:rPr lang="cs-CZ" b="1" dirty="0" smtClean="0"/>
              <a:t>Ukrajina</a:t>
            </a:r>
            <a:r>
              <a:rPr lang="cs-CZ" dirty="0" smtClean="0"/>
              <a:t>: </a:t>
            </a:r>
          </a:p>
          <a:p>
            <a:pPr algn="just"/>
            <a:r>
              <a:rPr lang="cs-CZ" dirty="0"/>
              <a:t>	</a:t>
            </a:r>
            <a:r>
              <a:rPr lang="cs-CZ" dirty="0" smtClean="0"/>
              <a:t>Na </a:t>
            </a:r>
            <a:r>
              <a:rPr lang="cs-CZ" dirty="0"/>
              <a:t>Ukrajině je častou dekorací na stromcích umělý pavouk a </a:t>
            </a:r>
            <a:r>
              <a:rPr lang="cs-CZ" dirty="0" smtClean="0"/>
              <a:t>pavučina</a:t>
            </a:r>
            <a:r>
              <a:rPr lang="cs-CZ" dirty="0"/>
              <a:t>. Ukrajinské rodiny totiž věří, že pokud najdete ráno na Vánoce pavučinu, přinese vám štěstí</a:t>
            </a:r>
            <a:r>
              <a:rPr lang="cs-CZ" dirty="0" smtClean="0"/>
              <a:t>.</a:t>
            </a:r>
          </a:p>
          <a:p>
            <a:pPr algn="l"/>
            <a:r>
              <a:rPr lang="cs-CZ" b="1" dirty="0"/>
              <a:t>Venezuela</a:t>
            </a:r>
            <a:endParaRPr lang="cs-CZ" dirty="0"/>
          </a:p>
          <a:p>
            <a:pPr algn="l"/>
            <a:r>
              <a:rPr lang="cs-CZ" dirty="0" smtClean="0"/>
              <a:t>	Ve </a:t>
            </a:r>
            <a:r>
              <a:rPr lang="cs-CZ" dirty="0"/>
              <a:t>Venezuele, přesněji v hlavním městě Caracasu, chodí všichni věřící časně ráno do kostela, a to od 16. prosince až do Štědrého dne. Do kostela přitom jezdí na bruslích. Do osmi hodin jsou tak uzavřené některé cesty, aby byla jízda pro věřící bruslaře bezpečnější.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4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20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0295"/>
          </a:xfrm>
        </p:spPr>
        <p:txBody>
          <a:bodyPr/>
          <a:lstStyle/>
          <a:p>
            <a:pPr algn="l"/>
            <a:r>
              <a:rPr lang="cs-CZ" sz="2400" dirty="0" smtClean="0"/>
              <a:t>Zdroje: </a:t>
            </a:r>
            <a:endParaRPr lang="cs-CZ" sz="24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524000" y="1877960"/>
            <a:ext cx="9144000" cy="3379839"/>
          </a:xfrm>
        </p:spPr>
        <p:txBody>
          <a:bodyPr/>
          <a:lstStyle/>
          <a:p>
            <a:pPr algn="l"/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Pranostiky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- 4098 pranostik | pranostiky na celý rok, moudra o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počasí, rčení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přísloví, přísloví a pořekadla, lidová slovesnost. 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Pranostiky - 4098 pranostik | pranostiky na celý rok, moudra o počasí, rčení a přísloví, přísloví a pořekadla, lidová slovesnost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Copyright © 2008 [cit. 30.11.2020]. Dostupné z: </a:t>
            </a:r>
            <a:r>
              <a:rPr lang="cs-CZ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https://www.pranostik.cz</a:t>
            </a:r>
            <a:r>
              <a:rPr lang="cs-CZ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cs-CZ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cs-CZ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Fotografie: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Pixabay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volně ke komerčnímu využití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Kontaktní  adresa: </a:t>
            </a:r>
            <a:r>
              <a:rPr lang="cs-CZ" sz="3200" dirty="0"/>
              <a:t>simona.seda@npi.cz</a:t>
            </a:r>
          </a:p>
        </p:txBody>
      </p:sp>
    </p:spTree>
    <p:extLst>
      <p:ext uri="{BB962C8B-B14F-4D97-AF65-F5344CB8AC3E}">
        <p14:creationId xmlns:p14="http://schemas.microsoft.com/office/powerpoint/2010/main" val="29910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14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5915891" y="18143"/>
            <a:ext cx="6276110" cy="6839857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44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</a:t>
              </a:r>
              <a:r>
                <a:rPr lang="cs-CZ" sz="3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</a:t>
              </a: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/gramotností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2572" y="18143"/>
            <a:ext cx="6070260" cy="683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Vánoce známé i neznámé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399639" cy="1655762"/>
          </a:xfrm>
        </p:spPr>
        <p:txBody>
          <a:bodyPr/>
          <a:lstStyle/>
          <a:p>
            <a:r>
              <a:rPr lang="cs-CZ" dirty="0" smtClean="0"/>
              <a:t>Simona Šedá</a:t>
            </a:r>
          </a:p>
          <a:p>
            <a:endParaRPr lang="cs-CZ" dirty="0"/>
          </a:p>
          <a:p>
            <a:pPr algn="l"/>
            <a:r>
              <a:rPr lang="cs-CZ" dirty="0" smtClean="0"/>
              <a:t>Setkání společenství praxe učitelů 1. stupně ZŠ 10. prosince 2020, on-line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31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39788" y="457200"/>
            <a:ext cx="5836315" cy="1600200"/>
          </a:xfrm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Vánoční </a:t>
            </a:r>
            <a:r>
              <a:rPr lang="cs-CZ" b="1" dirty="0">
                <a:solidFill>
                  <a:schemeClr val="accent6"/>
                </a:solidFill>
              </a:rPr>
              <a:t>symboly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400" dirty="0" smtClean="0"/>
              <a:t>(čtenářská gramotnost v 1</a:t>
            </a:r>
            <a:r>
              <a:rPr lang="cs-CZ" sz="2400" dirty="0"/>
              <a:t>. období 1. stupně)</a:t>
            </a:r>
          </a:p>
        </p:txBody>
      </p:sp>
      <p:pic>
        <p:nvPicPr>
          <p:cNvPr id="11" name="Zástupný symbol pro obrázek 10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r="3094"/>
          <a:stretch>
            <a:fillRect/>
          </a:stretch>
        </p:blipFill>
        <p:spPr>
          <a:xfrm>
            <a:off x="7659688" y="995363"/>
            <a:ext cx="3686175" cy="4873625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839788" y="2251587"/>
            <a:ext cx="6593399" cy="3617401"/>
          </a:xfrm>
        </p:spPr>
        <p:txBody>
          <a:bodyPr/>
          <a:lstStyle/>
          <a:p>
            <a:pPr marL="685800" indent="-457200">
              <a:buFont typeface="+mj-lt"/>
              <a:buAutoNum type="arabicPeriod"/>
            </a:pPr>
            <a:r>
              <a:rPr lang="cs-CZ" sz="2400" dirty="0" smtClean="0"/>
              <a:t>Evokace</a:t>
            </a:r>
          </a:p>
          <a:p>
            <a:pPr marL="685800" indent="-457200">
              <a:buFont typeface="+mj-lt"/>
              <a:buAutoNum type="arabicPeriod"/>
            </a:pPr>
            <a:r>
              <a:rPr lang="cs-CZ" sz="2400" dirty="0" smtClean="0"/>
              <a:t>Skládankové učení</a:t>
            </a:r>
          </a:p>
          <a:p>
            <a:pPr marL="685800" indent="-457200">
              <a:buFont typeface="+mj-lt"/>
              <a:buAutoNum type="arabicPeriod"/>
            </a:pPr>
            <a:r>
              <a:rPr lang="cs-CZ" sz="2400" dirty="0" smtClean="0"/>
              <a:t>Ověření znalostí</a:t>
            </a:r>
          </a:p>
          <a:p>
            <a:pPr marL="685800" indent="-457200">
              <a:buFont typeface="+mj-lt"/>
              <a:buAutoNum type="arabicPeriod"/>
            </a:pPr>
            <a:r>
              <a:rPr lang="cs-CZ" sz="2400" dirty="0" smtClean="0"/>
              <a:t>Alfa box</a:t>
            </a:r>
          </a:p>
          <a:p>
            <a:pPr marL="685800" indent="-457200">
              <a:buFont typeface="+mj-lt"/>
              <a:buAutoNum type="arabicPeriod"/>
            </a:pPr>
            <a:r>
              <a:rPr lang="cs-CZ" sz="2400" dirty="0" smtClean="0"/>
              <a:t>Reflexe</a:t>
            </a:r>
          </a:p>
          <a:p>
            <a:pPr marL="228600" indent="0"/>
            <a:endParaRPr lang="cs-CZ" sz="2400" dirty="0"/>
          </a:p>
          <a:p>
            <a:pPr marL="228600" indent="0"/>
            <a:r>
              <a:rPr lang="cs-CZ" sz="2400" dirty="0" smtClean="0"/>
              <a:t>Čtenářská gramotnost je rozvíjena zejména při práci v expertních a domovských skupinách.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77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1524000" y="757085"/>
            <a:ext cx="9144000" cy="707922"/>
          </a:xfrm>
        </p:spPr>
        <p:txBody>
          <a:bodyPr/>
          <a:lstStyle/>
          <a:p>
            <a:pPr algn="l"/>
            <a:r>
              <a:rPr lang="pt-BR" sz="3200" b="1" dirty="0"/>
              <a:t>Alfa box na vlastní kůži</a:t>
            </a:r>
            <a:endParaRPr lang="cs-CZ" sz="3200" b="1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1524000" y="1465007"/>
            <a:ext cx="9144000" cy="4699819"/>
          </a:xfrm>
        </p:spPr>
        <p:txBody>
          <a:bodyPr/>
          <a:lstStyle/>
          <a:p>
            <a:pPr algn="l"/>
            <a:r>
              <a:rPr lang="cs-CZ" sz="1800" dirty="0" smtClean="0"/>
              <a:t>Rozdělení do skupin:</a:t>
            </a:r>
          </a:p>
          <a:p>
            <a:pPr algn="l"/>
            <a:r>
              <a:rPr lang="cs-CZ" sz="1800" dirty="0" smtClean="0"/>
              <a:t>	1. skupina: Adélka + účastníci s příjmením začínajícím na A - H </a:t>
            </a:r>
          </a:p>
          <a:p>
            <a:pPr algn="l"/>
            <a:r>
              <a:rPr lang="cs-CZ" sz="1800" dirty="0" smtClean="0"/>
              <a:t>	2. skupina: Eva</a:t>
            </a:r>
            <a:r>
              <a:rPr lang="cs-CZ" sz="1800" dirty="0"/>
              <a:t> </a:t>
            </a:r>
            <a:r>
              <a:rPr lang="cs-CZ" sz="1800" dirty="0" smtClean="0"/>
              <a:t>+ účastníci </a:t>
            </a:r>
            <a:r>
              <a:rPr lang="cs-CZ" sz="1800" dirty="0"/>
              <a:t>s příjmením začínajícím </a:t>
            </a:r>
            <a:r>
              <a:rPr lang="cs-CZ" sz="1800" dirty="0" smtClean="0"/>
              <a:t>na CH - Q </a:t>
            </a:r>
          </a:p>
          <a:p>
            <a:pPr algn="l"/>
            <a:r>
              <a:rPr lang="cs-CZ" sz="1800" dirty="0"/>
              <a:t>	</a:t>
            </a:r>
            <a:r>
              <a:rPr lang="cs-CZ" sz="1800" dirty="0" smtClean="0"/>
              <a:t>3. skupina</a:t>
            </a:r>
            <a:r>
              <a:rPr lang="cs-CZ" sz="1800" dirty="0"/>
              <a:t>: Hanka + účastníci s příjmením začínajícím </a:t>
            </a:r>
            <a:r>
              <a:rPr lang="cs-CZ" sz="1800" dirty="0" smtClean="0"/>
              <a:t>na R - Ž </a:t>
            </a:r>
          </a:p>
          <a:p>
            <a:pPr algn="l"/>
            <a:r>
              <a:rPr lang="cs-CZ" sz="1800" dirty="0" smtClean="0"/>
              <a:t>Vstup do Alfa </a:t>
            </a:r>
            <a:r>
              <a:rPr lang="cs-CZ" sz="1800" dirty="0"/>
              <a:t>boxu: </a:t>
            </a:r>
            <a:r>
              <a:rPr lang="cs-CZ" sz="1800" dirty="0">
                <a:hlinkClick r:id="rId2"/>
              </a:rPr>
              <a:t>https://</a:t>
            </a:r>
            <a:r>
              <a:rPr lang="cs-CZ" sz="1800" dirty="0" smtClean="0">
                <a:hlinkClick r:id="rId2"/>
              </a:rPr>
              <a:t>drive.google.com/drive/folders/1LXjFNWli80IB9V-0BQO0cOkwTf6mD9Gn</a:t>
            </a:r>
            <a:r>
              <a:rPr lang="cs-CZ" sz="1800" dirty="0" smtClean="0"/>
              <a:t> </a:t>
            </a:r>
          </a:p>
          <a:p>
            <a:pPr algn="l"/>
            <a:r>
              <a:rPr lang="cs-CZ" sz="1800" dirty="0" smtClean="0"/>
              <a:t>Zadání skupinové práce: </a:t>
            </a:r>
          </a:p>
          <a:p>
            <a:pPr algn="l"/>
            <a:r>
              <a:rPr lang="cs-CZ" sz="1800" dirty="0" smtClean="0"/>
              <a:t>	Doplňte názvy vánočních symbolů začínající příslušným písmenem abecedy. Za každý správně vyplněný symbol získá skupina 1 bod. Body za další symboly u téhož počátečního písmene se přičítají pouze v případě, že je vyplněný celý Alfa box (u každého písmene je alespoň jeden symbol).</a:t>
            </a:r>
          </a:p>
          <a:p>
            <a:pPr algn="l"/>
            <a:r>
              <a:rPr lang="cs-CZ" sz="1800" dirty="0" smtClean="0"/>
              <a:t>Cíl: co nejvyšší bodový zisk skupiny</a:t>
            </a:r>
          </a:p>
          <a:p>
            <a:pPr algn="l"/>
            <a:r>
              <a:rPr lang="cs-CZ" sz="1800" dirty="0" smtClean="0"/>
              <a:t>Čas: 10 minut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323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9788" y="875070"/>
            <a:ext cx="6858870" cy="766917"/>
          </a:xfrm>
        </p:spPr>
        <p:txBody>
          <a:bodyPr/>
          <a:lstStyle/>
          <a:p>
            <a:r>
              <a:rPr lang="cs-CZ" sz="2400" dirty="0"/>
              <a:t>Možná jste si poradili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655" r="2655"/>
          <a:stretch>
            <a:fillRect/>
          </a:stretch>
        </p:blipFill>
        <p:spPr>
          <a:xfrm>
            <a:off x="8065132" y="959057"/>
            <a:ext cx="3094482" cy="4901993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9788" y="1641987"/>
            <a:ext cx="6858870" cy="4227001"/>
          </a:xfrm>
        </p:spPr>
        <p:txBody>
          <a:bodyPr/>
          <a:lstStyle/>
          <a:p>
            <a:pPr lvl="0" indent="-406400" algn="just">
              <a:buClr>
                <a:srgbClr val="000000"/>
              </a:buClr>
              <a:buSzPts val="2400"/>
            </a:pPr>
            <a:r>
              <a:rPr lang="cs-CZ" sz="2400" b="1" dirty="0">
                <a:solidFill>
                  <a:srgbClr val="C00000"/>
                </a:solidFill>
              </a:rPr>
              <a:t>Y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</a:p>
          <a:p>
            <a:pPr lvl="0" indent="-406400" algn="just">
              <a:buClr>
                <a:srgbClr val="000000"/>
              </a:buClr>
              <a:buSzPts val="2400"/>
            </a:pPr>
            <a:r>
              <a:rPr lang="cs-CZ" sz="2400" dirty="0">
                <a:solidFill>
                  <a:srgbClr val="000000"/>
                </a:solidFill>
              </a:rPr>
              <a:t>Yzop – fialově kvetoucí rostlina pocházející ze Středomoří byla jednou z nejvíce uctívaných a magických rostlin již od starozákonních dob. Pro Hebrejce to byla tajuplná a posvátná rostlina. Podle pověstí ji na zem zasadil osobně sám Ježíš.</a:t>
            </a:r>
          </a:p>
          <a:p>
            <a:pPr lvl="0" indent="-406400" algn="just">
              <a:buClr>
                <a:srgbClr val="000000"/>
              </a:buClr>
              <a:buSzPts val="2400"/>
            </a:pPr>
            <a:r>
              <a:rPr lang="cs-CZ" sz="2400" b="1" dirty="0">
                <a:solidFill>
                  <a:srgbClr val="C00000"/>
                </a:solidFill>
              </a:rPr>
              <a:t>X</a:t>
            </a:r>
          </a:p>
          <a:p>
            <a:pPr lvl="0" indent="-406400" algn="just">
              <a:buClr>
                <a:srgbClr val="000000"/>
              </a:buClr>
              <a:buSzPts val="2400"/>
            </a:pPr>
            <a:r>
              <a:rPr lang="cs-CZ" sz="2400" dirty="0">
                <a:solidFill>
                  <a:srgbClr val="000000"/>
                </a:solidFill>
              </a:rPr>
              <a:t>X – (</a:t>
            </a:r>
            <a:r>
              <a:rPr lang="cs-CZ" sz="2400" dirty="0" err="1">
                <a:solidFill>
                  <a:srgbClr val="000000"/>
                </a:solidFill>
              </a:rPr>
              <a:t>Merry</a:t>
            </a:r>
            <a:r>
              <a:rPr lang="cs-CZ" sz="2400" dirty="0">
                <a:solidFill>
                  <a:srgbClr val="000000"/>
                </a:solidFill>
              </a:rPr>
              <a:t>) </a:t>
            </a:r>
            <a:r>
              <a:rPr lang="cs-CZ" sz="2400" dirty="0" err="1">
                <a:solidFill>
                  <a:srgbClr val="000000"/>
                </a:solidFill>
              </a:rPr>
              <a:t>Xmas</a:t>
            </a:r>
            <a:r>
              <a:rPr lang="cs-CZ" sz="2400" dirty="0">
                <a:solidFill>
                  <a:srgbClr val="000000"/>
                </a:solidFill>
              </a:rPr>
              <a:t> – řecké písmeno,  označující první písmeno Kristova jména je mu velmi podobné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1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9788" y="987424"/>
            <a:ext cx="6367255" cy="1069975"/>
          </a:xfrm>
        </p:spPr>
        <p:txBody>
          <a:bodyPr/>
          <a:lstStyle/>
          <a:p>
            <a:r>
              <a:rPr lang="cs-CZ" b="1" dirty="0">
                <a:solidFill>
                  <a:srgbClr val="70AD47"/>
                </a:solidFill>
              </a:rPr>
              <a:t>Hlavní a vedlejší postavy Vánoc</a:t>
            </a:r>
            <a:br>
              <a:rPr lang="cs-CZ" b="1" dirty="0">
                <a:solidFill>
                  <a:srgbClr val="70AD47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sz="2400" dirty="0">
                <a:solidFill>
                  <a:srgbClr val="000000"/>
                </a:solidFill>
              </a:rPr>
              <a:t>čtenářská gramotnost v 2. období 1. stupně</a:t>
            </a:r>
            <a:r>
              <a:rPr lang="cs-CZ" dirty="0">
                <a:solidFill>
                  <a:srgbClr val="000000"/>
                </a:solidFill>
              </a:rPr>
              <a:t>)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9788" y="2057400"/>
            <a:ext cx="10349322" cy="4422058"/>
          </a:xfrm>
        </p:spPr>
        <p:txBody>
          <a:bodyPr/>
          <a:lstStyle/>
          <a:p>
            <a:pPr marL="685800" lvl="0" indent="-457200">
              <a:buClr>
                <a:srgbClr val="888888"/>
              </a:buClr>
              <a:buSzPts val="24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Brainstorming</a:t>
            </a:r>
          </a:p>
          <a:p>
            <a:pPr marL="685800" lvl="0" indent="-457200">
              <a:buClr>
                <a:srgbClr val="888888"/>
              </a:buClr>
              <a:buSzPts val="24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Indicie</a:t>
            </a:r>
          </a:p>
          <a:p>
            <a:pPr marL="685800" lvl="0" indent="-457200">
              <a:buClr>
                <a:srgbClr val="888888"/>
              </a:buClr>
              <a:buSzPts val="24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Zdrojové texty</a:t>
            </a:r>
          </a:p>
          <a:p>
            <a:pPr marL="685800" lvl="0" indent="-457200">
              <a:buClr>
                <a:srgbClr val="888888"/>
              </a:buClr>
              <a:buSzPts val="24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Prezentace nové identity</a:t>
            </a:r>
          </a:p>
          <a:p>
            <a:pPr marL="685800" lvl="0" indent="-457200">
              <a:buClr>
                <a:srgbClr val="888888"/>
              </a:buClr>
              <a:buSzPts val="24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Pranostiky</a:t>
            </a:r>
          </a:p>
          <a:p>
            <a:pPr marL="685800" lvl="0" indent="-457200">
              <a:buClr>
                <a:srgbClr val="888888"/>
              </a:buClr>
              <a:buSzPts val="24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Reflexe</a:t>
            </a:r>
          </a:p>
          <a:p>
            <a:pPr marL="685800" lvl="0" indent="-457200">
              <a:buClr>
                <a:srgbClr val="888888"/>
              </a:buClr>
              <a:buSzPts val="2400"/>
              <a:buFont typeface="+mj-lt"/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  <a:p>
            <a:pPr marL="228600" lvl="0" indent="0" algn="just">
              <a:buClr>
                <a:srgbClr val="888888"/>
              </a:buClr>
              <a:buSzPts val="2400"/>
            </a:pPr>
            <a:r>
              <a:rPr lang="cs-CZ" sz="2400" dirty="0">
                <a:solidFill>
                  <a:srgbClr val="000000"/>
                </a:solidFill>
              </a:rPr>
              <a:t>Čtenářská gramotnost je rozvíjena zejména </a:t>
            </a:r>
            <a:r>
              <a:rPr lang="it-IT" sz="2400" dirty="0">
                <a:solidFill>
                  <a:srgbClr val="000000"/>
                </a:solidFill>
              </a:rPr>
              <a:t>při identifikaci postav pomocí indicií</a:t>
            </a:r>
            <a:r>
              <a:rPr lang="cs-CZ" sz="2400" dirty="0">
                <a:solidFill>
                  <a:srgbClr val="000000"/>
                </a:solidFill>
              </a:rPr>
              <a:t>, při práci se zdrojovými texty </a:t>
            </a:r>
            <a:r>
              <a:rPr lang="cs-CZ" sz="2400" dirty="0" smtClean="0">
                <a:solidFill>
                  <a:srgbClr val="000000"/>
                </a:solidFill>
              </a:rPr>
              <a:t>a </a:t>
            </a:r>
            <a:r>
              <a:rPr lang="cs-CZ" sz="2400" dirty="0">
                <a:solidFill>
                  <a:srgbClr val="000000"/>
                </a:solidFill>
              </a:rPr>
              <a:t>tvořivé interpretaci hlavních myšlenek textů.</a:t>
            </a:r>
          </a:p>
          <a:p>
            <a:endParaRPr lang="cs-CZ" dirty="0"/>
          </a:p>
        </p:txBody>
      </p:sp>
      <p:pic>
        <p:nvPicPr>
          <p:cNvPr id="1028" name="Picture 4" descr="Vánoce, Betlém, Stání, Otec Vánoc, Ježíš"/>
          <p:cNvPicPr>
            <a:picLocks noGrp="1" noChangeAspect="1" noChangeArrowheads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 b="9530"/>
          <a:stretch>
            <a:fillRect/>
          </a:stretch>
        </p:blipFill>
        <p:spPr bwMode="auto">
          <a:xfrm>
            <a:off x="6670646" y="1252894"/>
            <a:ext cx="4559559" cy="294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404"/>
          </a:xfrm>
        </p:spPr>
        <p:txBody>
          <a:bodyPr/>
          <a:lstStyle/>
          <a:p>
            <a:r>
              <a:rPr lang="cs-CZ" sz="2400" dirty="0" smtClean="0"/>
              <a:t>Indicie</a:t>
            </a:r>
            <a:endParaRPr lang="cs-CZ" sz="24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cs-CZ" b="1" dirty="0" err="1">
                <a:solidFill>
                  <a:schemeClr val="tx1"/>
                </a:solidFill>
              </a:rPr>
              <a:t>Limerik</a:t>
            </a:r>
            <a:r>
              <a:rPr lang="cs-CZ" b="1" dirty="0">
                <a:solidFill>
                  <a:schemeClr val="tx1"/>
                </a:solidFill>
              </a:rPr>
              <a:t> otazníkový</a:t>
            </a:r>
          </a:p>
          <a:p>
            <a:pPr marL="50800" indent="0">
              <a:buNone/>
            </a:pPr>
            <a:r>
              <a:rPr lang="cs-CZ" dirty="0"/>
              <a:t>Bílé šaty, závoj, nevěsta to není.</a:t>
            </a:r>
          </a:p>
          <a:p>
            <a:pPr marL="50800" indent="0">
              <a:buNone/>
            </a:pPr>
            <a:r>
              <a:rPr lang="cs-CZ" dirty="0"/>
              <a:t>Prostěradlo, mouka, ty v divou ji změní.</a:t>
            </a:r>
          </a:p>
          <a:p>
            <a:pPr marL="50800" indent="0">
              <a:buNone/>
            </a:pPr>
            <a:r>
              <a:rPr lang="cs-CZ" dirty="0"/>
              <a:t>Metličkou zlobivé kárá,</a:t>
            </a:r>
          </a:p>
          <a:p>
            <a:pPr marL="50800" indent="0">
              <a:buNone/>
            </a:pPr>
            <a:r>
              <a:rPr lang="cs-CZ" dirty="0"/>
              <a:t>o hodné jablíčky se stará,</a:t>
            </a:r>
          </a:p>
          <a:p>
            <a:pPr marL="50800" indent="0">
              <a:buNone/>
            </a:pPr>
            <a:r>
              <a:rPr lang="cs-CZ" dirty="0" smtClean="0"/>
              <a:t>„</a:t>
            </a:r>
            <a:r>
              <a:rPr lang="cs-CZ" dirty="0" err="1"/>
              <a:t>mulisi</a:t>
            </a:r>
            <a:r>
              <a:rPr lang="cs-CZ" dirty="0"/>
              <a:t>, </a:t>
            </a:r>
            <a:r>
              <a:rPr lang="cs-CZ" dirty="0" err="1"/>
              <a:t>mulisi</a:t>
            </a:r>
            <a:r>
              <a:rPr lang="cs-CZ" dirty="0"/>
              <a:t>“  vzbuzuje chvění.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0800" indent="0">
              <a:buNone/>
            </a:pPr>
            <a:r>
              <a:rPr lang="cs-CZ" b="1" dirty="0">
                <a:solidFill>
                  <a:schemeClr val="tx1"/>
                </a:solidFill>
              </a:rPr>
              <a:t>Dilema</a:t>
            </a:r>
          </a:p>
          <a:p>
            <a:pPr marL="50800" indent="0">
              <a:buNone/>
            </a:pPr>
            <a:r>
              <a:rPr lang="cs-CZ" dirty="0"/>
              <a:t>Každá z mých dcer jméno má,</a:t>
            </a:r>
          </a:p>
          <a:p>
            <a:pPr marL="50800" indent="0">
              <a:buNone/>
            </a:pPr>
            <a:r>
              <a:rPr lang="cs-CZ" dirty="0"/>
              <a:t>nikdo se v tom nevyzná.</a:t>
            </a:r>
          </a:p>
          <a:p>
            <a:pPr marL="50800" indent="0">
              <a:buNone/>
            </a:pPr>
            <a:r>
              <a:rPr lang="cs-CZ" dirty="0"/>
              <a:t>Pentle – ta mi pomůže,</a:t>
            </a:r>
          </a:p>
          <a:p>
            <a:pPr marL="50800" indent="0">
              <a:buNone/>
            </a:pPr>
            <a:r>
              <a:rPr lang="cs-CZ" dirty="0"/>
              <a:t>koho vybrat za muže.</a:t>
            </a:r>
          </a:p>
          <a:p>
            <a:pPr marL="50800" indent="0">
              <a:buNone/>
            </a:pPr>
            <a:r>
              <a:rPr lang="cs-CZ" dirty="0"/>
              <a:t>Hlavně nebýt svobodná.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6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5263"/>
          </a:xfrm>
        </p:spPr>
        <p:txBody>
          <a:bodyPr/>
          <a:lstStyle/>
          <a:p>
            <a:pPr algn="l"/>
            <a:r>
              <a:rPr lang="cs-CZ" sz="3200" b="1" dirty="0" smtClean="0"/>
              <a:t>Postavy a pranostiky</a:t>
            </a:r>
            <a:endParaRPr lang="cs-CZ" sz="3200" b="1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1524000" y="2320412"/>
            <a:ext cx="9144000" cy="2937387"/>
          </a:xfrm>
        </p:spPr>
        <p:txBody>
          <a:bodyPr/>
          <a:lstStyle/>
          <a:p>
            <a:pPr marL="508000" indent="-457200" algn="l">
              <a:buFont typeface="+mj-lt"/>
              <a:buAutoNum type="arabicPeriod"/>
            </a:pPr>
            <a:r>
              <a:rPr lang="cs-CZ" sz="3200" dirty="0" smtClean="0"/>
              <a:t>Na </a:t>
            </a:r>
            <a:r>
              <a:rPr lang="cs-CZ" sz="3200" dirty="0"/>
              <a:t>svatého </a:t>
            </a:r>
            <a:r>
              <a:rPr lang="cs-CZ" sz="3200" dirty="0" smtClean="0"/>
              <a:t>……. </a:t>
            </a:r>
            <a:r>
              <a:rPr lang="cs-CZ" sz="3200" dirty="0"/>
              <a:t>už je zima celá naše.</a:t>
            </a:r>
          </a:p>
          <a:p>
            <a:pPr marL="508000" indent="-457200" algn="l">
              <a:buFont typeface="+mj-lt"/>
              <a:buAutoNum type="arabicPeriod"/>
            </a:pPr>
            <a:r>
              <a:rPr lang="cs-CZ" sz="3200" dirty="0" smtClean="0"/>
              <a:t>Svatá ……. </a:t>
            </a:r>
            <a:r>
              <a:rPr lang="cs-CZ" sz="3200" dirty="0"/>
              <a:t>táhne sáně ze </a:t>
            </a:r>
            <a:r>
              <a:rPr lang="cs-CZ" sz="3200" dirty="0" smtClean="0"/>
              <a:t>dvora</a:t>
            </a:r>
            <a:r>
              <a:rPr lang="cs-CZ" sz="3200" dirty="0"/>
              <a:t>.</a:t>
            </a:r>
          </a:p>
          <a:p>
            <a:pPr marL="508000" indent="-457200" algn="l">
              <a:buFont typeface="+mj-lt"/>
              <a:buAutoNum type="arabicPeriod"/>
            </a:pPr>
            <a:r>
              <a:rPr lang="cs-CZ" sz="3200" dirty="0" smtClean="0"/>
              <a:t>Ondřej </a:t>
            </a:r>
            <a:r>
              <a:rPr lang="cs-CZ" sz="3200" dirty="0"/>
              <a:t>na sněhu a </a:t>
            </a:r>
            <a:r>
              <a:rPr lang="cs-CZ" sz="3200" dirty="0" smtClean="0"/>
              <a:t>……. </a:t>
            </a:r>
            <a:r>
              <a:rPr lang="cs-CZ" sz="3200" dirty="0"/>
              <a:t>na blátě.</a:t>
            </a:r>
          </a:p>
          <a:p>
            <a:pPr marL="508000" indent="-457200" algn="l">
              <a:buFont typeface="+mj-lt"/>
              <a:buAutoNum type="arabicPeriod"/>
            </a:pPr>
            <a:r>
              <a:rPr lang="cs-CZ" sz="3200" dirty="0" smtClean="0"/>
              <a:t>Dotkne-li </a:t>
            </a:r>
            <a:r>
              <a:rPr lang="cs-CZ" sz="3200" dirty="0"/>
              <a:t>se Rozálie květů, </a:t>
            </a:r>
            <a:r>
              <a:rPr lang="cs-CZ" sz="3200" dirty="0" smtClean="0"/>
              <a:t>……. </a:t>
            </a:r>
            <a:r>
              <a:rPr lang="cs-CZ" sz="3200" dirty="0"/>
              <a:t>jimi vyzdobí okna napořád.</a:t>
            </a:r>
          </a:p>
          <a:p>
            <a:pPr marL="508000" indent="-457200" algn="l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6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701</Words>
  <Application>Microsoft Office PowerPoint</Application>
  <PresentationFormat>Širokoúhlá obrazovka</PresentationFormat>
  <Paragraphs>77</Paragraphs>
  <Slides>15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Motiv Office</vt:lpstr>
      <vt:lpstr>Prezentace aplikace PowerPoint</vt:lpstr>
      <vt:lpstr>Prezentace aplikace PowerPoint</vt:lpstr>
      <vt:lpstr>Vánoce známé i neznámé</vt:lpstr>
      <vt:lpstr>Vánoční symboly  (čtenářská gramotnost v 1. období 1. stupně)</vt:lpstr>
      <vt:lpstr>Alfa box na vlastní kůži</vt:lpstr>
      <vt:lpstr>Možná jste si poradili </vt:lpstr>
      <vt:lpstr>Hlavní a vedlejší postavy Vánoc (čtenářská gramotnost v 2. období 1. stupně)</vt:lpstr>
      <vt:lpstr>Indicie</vt:lpstr>
      <vt:lpstr>Postavy a pranostiky</vt:lpstr>
      <vt:lpstr>Vánoce ve světě (čtenářská gramotnost v 1. a 2. období 1. stupně)</vt:lpstr>
      <vt:lpstr>  Vytvoř si svou kartu (je možné použít jen jedno slovo, jednu číslici + libovolné množství schémat, obrázků, symbolů atd.)</vt:lpstr>
      <vt:lpstr>Prezentace aplikace PowerPoint</vt:lpstr>
      <vt:lpstr>Zdroje: </vt:lpstr>
      <vt:lpstr>Kontaktní  adresa: simona.seda@npi.cz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Šedá Simona</dc:creator>
  <cp:lastModifiedBy>Šedá Simona</cp:lastModifiedBy>
  <cp:revision>24</cp:revision>
  <dcterms:modified xsi:type="dcterms:W3CDTF">2020-12-09T13:50:34Z</dcterms:modified>
</cp:coreProperties>
</file>