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50.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2" r:id="rId14"/>
    <p:sldId id="270" r:id="rId15"/>
    <p:sldId id="274" r:id="rId16"/>
    <p:sldId id="275" r:id="rId17"/>
    <p:sldId id="276" r:id="rId18"/>
    <p:sldId id="278" r:id="rId19"/>
    <p:sldId id="279" r:id="rId20"/>
    <p:sldId id="280" r:id="rId21"/>
    <p:sldId id="282" r:id="rId22"/>
    <p:sldId id="308" r:id="rId23"/>
    <p:sldId id="309" r:id="rId24"/>
    <p:sldId id="283" r:id="rId25"/>
    <p:sldId id="284" r:id="rId26"/>
    <p:sldId id="285" r:id="rId27"/>
    <p:sldId id="286" r:id="rId28"/>
    <p:sldId id="287" r:id="rId29"/>
    <p:sldId id="288" r:id="rId30"/>
    <p:sldId id="289" r:id="rId31"/>
    <p:sldId id="310" r:id="rId32"/>
    <p:sldId id="290" r:id="rId33"/>
    <p:sldId id="300" r:id="rId34"/>
    <p:sldId id="301" r:id="rId35"/>
    <p:sldId id="302" r:id="rId36"/>
    <p:sldId id="303" r:id="rId37"/>
    <p:sldId id="291" r:id="rId38"/>
    <p:sldId id="304" r:id="rId39"/>
    <p:sldId id="305" r:id="rId40"/>
    <p:sldId id="306" r:id="rId41"/>
    <p:sldId id="271" r:id="rId42"/>
    <p:sldId id="292" r:id="rId43"/>
    <p:sldId id="293" r:id="rId44"/>
    <p:sldId id="294" r:id="rId45"/>
    <p:sldId id="295" r:id="rId46"/>
    <p:sldId id="296" r:id="rId47"/>
    <p:sldId id="297" r:id="rId48"/>
    <p:sldId id="298" r:id="rId49"/>
    <p:sldId id="299" r:id="rId50"/>
    <p:sldId id="311" r:id="rId5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61759" autoAdjust="0"/>
  </p:normalViewPr>
  <p:slideViewPr>
    <p:cSldViewPr snapToGrid="0">
      <p:cViewPr varScale="1">
        <p:scale>
          <a:sx n="46" d="100"/>
          <a:sy n="46" d="100"/>
        </p:scale>
        <p:origin x="144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9E872-1E6D-4CA2-AF48-B17D983DE675}" type="datetimeFigureOut">
              <a:rPr lang="cs-CZ" smtClean="0"/>
              <a:t>6. 2. 2015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74041-658A-46A9-976F-B56D9C0F3F98}" type="slidenum">
              <a:rPr lang="cs-CZ" smtClean="0"/>
              <a:t>‹#›</a:t>
            </a:fld>
            <a:endParaRPr lang="cs-CZ"/>
          </a:p>
        </p:txBody>
      </p:sp>
    </p:spTree>
    <p:extLst>
      <p:ext uri="{BB962C8B-B14F-4D97-AF65-F5344CB8AC3E}">
        <p14:creationId xmlns:p14="http://schemas.microsoft.com/office/powerpoint/2010/main" val="398341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eznamsebezpecne.cz/"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ezpecnyinternet.cz/zacatecnik/hesla/vytvoreni-silneho-hesla.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ezpecnedomeny.cz/"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microsoft.com/security_Essentials/default.aspx?mkt=cs-cz"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onecare.live.com/site/cs-cz/"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microsoft.com/security_Essentials/default.aspx?mkt=cs-cz" TargetMode="External"/><Relationship Id="rId4" Type="http://schemas.openxmlformats.org/officeDocument/2006/relationships/hyperlink" Target="http://www.microsoft.com/downloads/details.aspx?FamilyID=ad724ae0-e72d-4f54-9ab3-75b8eb148356&amp;displaylang=c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5274041-658A-46A9-976F-B56D9C0F3F98}" type="slidenum">
              <a:rPr lang="cs-CZ" smtClean="0"/>
              <a:t>2</a:t>
            </a:fld>
            <a:endParaRPr lang="cs-CZ"/>
          </a:p>
        </p:txBody>
      </p:sp>
    </p:spTree>
    <p:extLst>
      <p:ext uri="{BB962C8B-B14F-4D97-AF65-F5344CB8AC3E}">
        <p14:creationId xmlns:p14="http://schemas.microsoft.com/office/powerpoint/2010/main" val="4063827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kern="1200" dirty="0" smtClean="0">
                <a:solidFill>
                  <a:schemeClr val="tx1"/>
                </a:solidFill>
                <a:effectLst/>
                <a:latin typeface="+mn-lt"/>
                <a:ea typeface="+mn-ea"/>
                <a:cs typeface="+mn-cs"/>
              </a:rPr>
              <a:t>Brána Windows Firewall má dostupná tři základní nastavení:</a:t>
            </a:r>
            <a:endParaRPr lang="cs-CZ" sz="1200" b="0" i="0" kern="1200" dirty="0" smtClean="0">
              <a:solidFill>
                <a:schemeClr val="tx1"/>
              </a:solidFill>
              <a:effectLst/>
              <a:latin typeface="+mn-lt"/>
              <a:ea typeface="+mn-ea"/>
              <a:cs typeface="+mn-cs"/>
            </a:endParaRPr>
          </a:p>
          <a:p>
            <a:r>
              <a:rPr lang="cs-CZ" sz="1200" b="1" i="0" kern="1200" dirty="0" smtClean="0">
                <a:solidFill>
                  <a:schemeClr val="tx1"/>
                </a:solidFill>
                <a:effectLst/>
                <a:latin typeface="+mn-lt"/>
                <a:ea typeface="+mn-ea"/>
                <a:cs typeface="+mn-cs"/>
              </a:rPr>
              <a:t>Zapnuto (doporučeno)</a:t>
            </a:r>
            <a:r>
              <a:rPr lang="cs-CZ" sz="1200" b="0" i="0" kern="1200" dirty="0" smtClean="0">
                <a:solidFill>
                  <a:schemeClr val="tx1"/>
                </a:solidFill>
                <a:effectLst/>
                <a:latin typeface="+mn-lt"/>
                <a:ea typeface="+mn-ea"/>
                <a:cs typeface="+mn-cs"/>
              </a:rPr>
              <a:t/>
            </a:r>
            <a:br>
              <a:rPr lang="cs-CZ" sz="1200" b="0" i="0" kern="1200" dirty="0" smtClean="0">
                <a:solidFill>
                  <a:schemeClr val="tx1"/>
                </a:solidFill>
                <a:effectLst/>
                <a:latin typeface="+mn-lt"/>
                <a:ea typeface="+mn-ea"/>
                <a:cs typeface="+mn-cs"/>
              </a:rPr>
            </a:br>
            <a:r>
              <a:rPr lang="cs-CZ" sz="1200" b="0" i="0" kern="1200" dirty="0" smtClean="0">
                <a:solidFill>
                  <a:schemeClr val="tx1"/>
                </a:solidFill>
                <a:effectLst/>
                <a:latin typeface="+mn-lt"/>
                <a:ea typeface="+mn-ea"/>
                <a:cs typeface="+mn-cs"/>
              </a:rPr>
              <a:t>Toto nastavení je vybráno jako výchozí. Když je brána Windows Firewall zapnutá, u většiny programů je komunikace přes bránu firewall zablokována. Pokud chcete zrušit blokování programu, můžete jej přidat do seznamu výjimek.</a:t>
            </a:r>
          </a:p>
          <a:p>
            <a:r>
              <a:rPr lang="cs-CZ" sz="1200" b="1" i="0" kern="1200" dirty="0" smtClean="0">
                <a:solidFill>
                  <a:schemeClr val="tx1"/>
                </a:solidFill>
                <a:effectLst/>
                <a:latin typeface="+mn-lt"/>
                <a:ea typeface="+mn-ea"/>
                <a:cs typeface="+mn-cs"/>
              </a:rPr>
              <a:t>Blokovat všechna příchozí připojení</a:t>
            </a:r>
            <a:r>
              <a:rPr lang="cs-CZ" sz="1200" b="0" i="0" kern="1200" dirty="0" smtClean="0">
                <a:solidFill>
                  <a:schemeClr val="tx1"/>
                </a:solidFill>
                <a:effectLst/>
                <a:latin typeface="+mn-lt"/>
                <a:ea typeface="+mn-ea"/>
                <a:cs typeface="+mn-cs"/>
              </a:rPr>
              <a:t/>
            </a:r>
            <a:br>
              <a:rPr lang="cs-CZ" sz="1200" b="0" i="0" kern="1200" dirty="0" smtClean="0">
                <a:solidFill>
                  <a:schemeClr val="tx1"/>
                </a:solidFill>
                <a:effectLst/>
                <a:latin typeface="+mn-lt"/>
                <a:ea typeface="+mn-ea"/>
                <a:cs typeface="+mn-cs"/>
              </a:rPr>
            </a:br>
            <a:r>
              <a:rPr lang="cs-CZ" sz="1200" b="0" i="0" kern="1200" dirty="0" smtClean="0">
                <a:solidFill>
                  <a:schemeClr val="tx1"/>
                </a:solidFill>
                <a:effectLst/>
                <a:latin typeface="+mn-lt"/>
                <a:ea typeface="+mn-ea"/>
                <a:cs typeface="+mn-cs"/>
              </a:rPr>
              <a:t>Toto nastavení blokuje všechny nevyžádané pokusy o připojení k vašemu počítači. Toto nastavení použijte, vyžadujete-li maximální ochranu počítače, např. připojujete-li se k veřejné síti v hotelu nebo na letišti nebo šíří-li se po internetu počítačový červ.</a:t>
            </a:r>
          </a:p>
          <a:p>
            <a:r>
              <a:rPr lang="cs-CZ" sz="1200" b="1" i="0" kern="1200" dirty="0" smtClean="0">
                <a:solidFill>
                  <a:schemeClr val="tx1"/>
                </a:solidFill>
                <a:effectLst/>
                <a:latin typeface="+mn-lt"/>
                <a:ea typeface="+mn-ea"/>
                <a:cs typeface="+mn-cs"/>
              </a:rPr>
              <a:t>Vypnuto (není doporučeno)</a:t>
            </a:r>
            <a:r>
              <a:rPr lang="cs-CZ" sz="1200" b="0" i="0" kern="1200" dirty="0" smtClean="0">
                <a:solidFill>
                  <a:schemeClr val="tx1"/>
                </a:solidFill>
                <a:effectLst/>
                <a:latin typeface="+mn-lt"/>
                <a:ea typeface="+mn-ea"/>
                <a:cs typeface="+mn-cs"/>
              </a:rPr>
              <a:t/>
            </a:r>
            <a:br>
              <a:rPr lang="cs-CZ" sz="1200" b="0" i="0" kern="1200" dirty="0" smtClean="0">
                <a:solidFill>
                  <a:schemeClr val="tx1"/>
                </a:solidFill>
                <a:effectLst/>
                <a:latin typeface="+mn-lt"/>
                <a:ea typeface="+mn-ea"/>
                <a:cs typeface="+mn-cs"/>
              </a:rPr>
            </a:br>
            <a:r>
              <a:rPr lang="cs-CZ" sz="1200" b="0" i="0" kern="1200" dirty="0" smtClean="0">
                <a:solidFill>
                  <a:schemeClr val="tx1"/>
                </a:solidFill>
                <a:effectLst/>
                <a:latin typeface="+mn-lt"/>
                <a:ea typeface="+mn-ea"/>
                <a:cs typeface="+mn-cs"/>
              </a:rPr>
              <a:t>Vyhněte se používání tohoto nastavení, pokud není v počítači spuštěna jiná brána firewall. Po vypnutí brány Windows Firewall bude počítač mnohem méně chráněn před počítačovými podvodníky a škodlivým softwarem (jako jsou červi).</a:t>
            </a:r>
          </a:p>
          <a:p>
            <a:endParaRPr lang="cs-CZ" dirty="0"/>
          </a:p>
        </p:txBody>
      </p:sp>
      <p:sp>
        <p:nvSpPr>
          <p:cNvPr id="4" name="Zástupný symbol pro číslo snímku 3"/>
          <p:cNvSpPr>
            <a:spLocks noGrp="1"/>
          </p:cNvSpPr>
          <p:nvPr>
            <p:ph type="sldNum" sz="quarter" idx="10"/>
          </p:nvPr>
        </p:nvSpPr>
        <p:spPr/>
        <p:txBody>
          <a:bodyPr/>
          <a:lstStyle/>
          <a:p>
            <a:fld id="{E5274041-658A-46A9-976F-B56D9C0F3F98}" type="slidenum">
              <a:rPr lang="cs-CZ" smtClean="0"/>
              <a:t>20</a:t>
            </a:fld>
            <a:endParaRPr lang="cs-CZ"/>
          </a:p>
        </p:txBody>
      </p:sp>
    </p:spTree>
    <p:extLst>
      <p:ext uri="{BB962C8B-B14F-4D97-AF65-F5344CB8AC3E}">
        <p14:creationId xmlns:p14="http://schemas.microsoft.com/office/powerpoint/2010/main" val="860664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Bezpečný internet pro děti</a:t>
            </a:r>
          </a:p>
          <a:p>
            <a:r>
              <a:rPr lang="cs-CZ" sz="1200" b="0" i="0" kern="1200" dirty="0" smtClean="0">
                <a:solidFill>
                  <a:schemeClr val="tx1"/>
                </a:solidFill>
                <a:effectLst/>
                <a:latin typeface="+mn-lt"/>
                <a:ea typeface="+mn-ea"/>
                <a:cs typeface="+mn-cs"/>
              </a:rPr>
              <a:t>O nebezpečích, která číhají na internetu, byl natočen film. Zhlédnout ho můžete </a:t>
            </a:r>
            <a:r>
              <a:rPr lang="cs-CZ" sz="1200" b="0" i="0" u="none" strike="noStrike" kern="1200" dirty="0" smtClean="0">
                <a:solidFill>
                  <a:schemeClr val="tx1"/>
                </a:solidFill>
                <a:effectLst/>
                <a:latin typeface="+mn-lt"/>
                <a:ea typeface="+mn-ea"/>
                <a:cs typeface="+mn-cs"/>
                <a:hlinkClick r:id="rId3"/>
              </a:rPr>
              <a:t>zde</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
            </a:r>
            <a:br>
              <a:rPr lang="cs-CZ" sz="1200" b="0" i="0" kern="1200" dirty="0" smtClean="0">
                <a:solidFill>
                  <a:schemeClr val="tx1"/>
                </a:solidFill>
                <a:effectLst/>
                <a:latin typeface="+mn-lt"/>
                <a:ea typeface="+mn-ea"/>
                <a:cs typeface="+mn-cs"/>
              </a:rPr>
            </a:b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Zásady a pravidla bezpečného používání internetu ze strany dětí jsou často diskutovanou otázkou.</a:t>
            </a:r>
          </a:p>
          <a:p>
            <a:r>
              <a:rPr lang="cs-CZ" sz="1200" b="0" i="0" kern="1200" dirty="0" smtClean="0">
                <a:solidFill>
                  <a:schemeClr val="tx1"/>
                </a:solidFill>
                <a:effectLst/>
                <a:latin typeface="+mn-lt"/>
                <a:ea typeface="+mn-ea"/>
                <a:cs typeface="+mn-cs"/>
              </a:rPr>
              <a:t>Zabezpečení včasné a adekvátní reakce na neustále se rozšiřující počet nástrah, kterým děti při svém „brouzdání“ po síti čelí, je téměř nadlidským úkolem.</a:t>
            </a:r>
          </a:p>
          <a:p>
            <a:r>
              <a:rPr lang="cs-CZ" dirty="0" smtClean="0"/>
              <a:t/>
            </a:r>
            <a:br>
              <a:rPr lang="cs-CZ" dirty="0" smtClean="0"/>
            </a:br>
            <a:r>
              <a:rPr lang="cs-CZ" sz="1200" b="0" i="0" kern="1200" dirty="0" smtClean="0">
                <a:solidFill>
                  <a:schemeClr val="tx1"/>
                </a:solidFill>
                <a:effectLst/>
                <a:latin typeface="+mn-lt"/>
                <a:ea typeface="+mn-ea"/>
                <a:cs typeface="+mn-cs"/>
              </a:rPr>
              <a:t>Domácí pravidla pro používání internetu</a:t>
            </a:r>
          </a:p>
          <a:p>
            <a:r>
              <a:rPr lang="cs-CZ" sz="1200" b="0" i="0" kern="1200" dirty="0" smtClean="0">
                <a:solidFill>
                  <a:schemeClr val="tx1"/>
                </a:solidFill>
                <a:effectLst/>
                <a:latin typeface="+mn-lt"/>
                <a:ea typeface="+mn-ea"/>
                <a:cs typeface="+mn-cs"/>
              </a:rPr>
              <a:t>Dobrým způsobem, jak minimalizovat nebezpečí internetu, je dohodnout se s dětmi na určitých pravidlech. Společná pravidla jsou dobrým východiskem pro diskusi o bezpečném používání internetu.</a:t>
            </a:r>
          </a:p>
          <a:p>
            <a:r>
              <a:rPr lang="cs-CZ" sz="1200" b="0" i="0" kern="1200" dirty="0" smtClean="0">
                <a:solidFill>
                  <a:schemeClr val="tx1"/>
                </a:solidFill>
                <a:effectLst/>
                <a:latin typeface="+mn-lt"/>
                <a:ea typeface="+mn-ea"/>
                <a:cs typeface="+mn-cs"/>
              </a:rPr>
              <a:t>Doba strávená u počítače by měla být ze zdravotních důvodů omezena.</a:t>
            </a:r>
          </a:p>
          <a:p>
            <a:r>
              <a:rPr lang="cs-CZ" sz="1200" b="0" i="0" kern="1200" dirty="0" smtClean="0">
                <a:solidFill>
                  <a:schemeClr val="tx1"/>
                </a:solidFill>
                <a:effectLst/>
                <a:latin typeface="+mn-lt"/>
                <a:ea typeface="+mn-ea"/>
                <a:cs typeface="+mn-cs"/>
              </a:rPr>
              <a:t>Umístěte počítač např. do obývacího pokoje. V případě dětí předškolního věku je vhodné, aby jim při používání internetu asistovala dospělá osoba.</a:t>
            </a:r>
          </a:p>
          <a:p>
            <a:r>
              <a:rPr lang="cs-CZ" sz="1200" b="0" i="0" kern="1200" dirty="0" smtClean="0">
                <a:solidFill>
                  <a:schemeClr val="tx1"/>
                </a:solidFill>
                <a:effectLst/>
                <a:latin typeface="+mn-lt"/>
                <a:ea typeface="+mn-ea"/>
                <a:cs typeface="+mn-cs"/>
              </a:rPr>
              <a:t>Přístup k internetu by u dětí předškolního věku měl být omezen na předem dohodnuté stránky. Pokročilejší děti mohou najít známé stránky pomocí nabídky s oblíbenými stránkami v internetovém prohlížeči.</a:t>
            </a:r>
          </a:p>
          <a:p>
            <a:r>
              <a:rPr lang="cs-CZ" sz="1200" b="0" i="0" kern="1200" dirty="0" smtClean="0">
                <a:solidFill>
                  <a:schemeClr val="tx1"/>
                </a:solidFill>
                <a:effectLst/>
                <a:latin typeface="+mn-lt"/>
                <a:ea typeface="+mn-ea"/>
                <a:cs typeface="+mn-cs"/>
              </a:rPr>
              <a:t>Nejbezpečnějším řešením je vytvořit osobní pracovní prostředí dítěte, ve kterém je přístup k internetu omezen pouze na určité stránky.</a:t>
            </a:r>
          </a:p>
          <a:p>
            <a:endParaRPr lang="cs-CZ" dirty="0"/>
          </a:p>
        </p:txBody>
      </p:sp>
      <p:sp>
        <p:nvSpPr>
          <p:cNvPr id="4" name="Zástupný symbol pro číslo snímku 3"/>
          <p:cNvSpPr>
            <a:spLocks noGrp="1"/>
          </p:cNvSpPr>
          <p:nvPr>
            <p:ph type="sldNum" sz="quarter" idx="10"/>
          </p:nvPr>
        </p:nvSpPr>
        <p:spPr/>
        <p:txBody>
          <a:bodyPr/>
          <a:lstStyle/>
          <a:p>
            <a:fld id="{E5274041-658A-46A9-976F-B56D9C0F3F98}" type="slidenum">
              <a:rPr lang="cs-CZ" smtClean="0"/>
              <a:t>29</a:t>
            </a:fld>
            <a:endParaRPr lang="cs-CZ"/>
          </a:p>
        </p:txBody>
      </p:sp>
    </p:spTree>
    <p:extLst>
      <p:ext uri="{BB962C8B-B14F-4D97-AF65-F5344CB8AC3E}">
        <p14:creationId xmlns:p14="http://schemas.microsoft.com/office/powerpoint/2010/main" val="630630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fontAlgn="ct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Autorský zákon upravuje tzv. autorská práva. To jsou práva autorů k jejich dílům. Dílo je zákonem definováno jako literární a jiné dílo umělecké a dílo vědecké, které současně je jedinečným výsledkem tvůrčí činnosti autora a je vyjádřeno v jakékoli objektivně vnímatelné podobě. Dílem je např. dílo slovesné (např. román), grafické (např. kresba), hudební (např. znělka), choreografické (např. baletní choreografie), fotografické, audiovizuální (např. film), architektonické (stavba) nebo počítačový program. Autorským dílem není pouhý nápad nebo myšlenka, dílo musí být vyjádřeno tak, aby jej někdo jiný mohl vnímat. Od tohoto okamžiku je dílo chráněno autorským právem, není tedy nutná žádná registrace, jako např. u patentů.</a:t>
            </a:r>
          </a:p>
          <a:p>
            <a:r>
              <a:rPr lang="cs-CZ" sz="1200" b="0" i="0" kern="1200" dirty="0" smtClean="0">
                <a:solidFill>
                  <a:schemeClr val="tx1"/>
                </a:solidFill>
                <a:effectLst/>
                <a:latin typeface="+mn-lt"/>
                <a:ea typeface="+mn-ea"/>
                <a:cs typeface="+mn-cs"/>
              </a:rPr>
              <a:t>Autorská práva se dělí na osobnostní a majetková. Osobnostní zahrnují především právo osobovat si autorství, rozhodnout o zveřejnění díla, právo na nedotknutelnost díla, zejména právo udělit souhlas ke změně nebo jinému zásahu do díla. Majetková práva zahrnují hlavně právo dílo užít a udělit souhlas k užití.</a:t>
            </a:r>
          </a:p>
          <a:p>
            <a:r>
              <a:rPr lang="cs-CZ" sz="1200" b="1" i="0" kern="1200" dirty="0" smtClean="0">
                <a:solidFill>
                  <a:schemeClr val="tx1"/>
                </a:solidFill>
                <a:effectLst/>
                <a:latin typeface="+mn-lt"/>
                <a:ea typeface="+mn-ea"/>
                <a:cs typeface="+mn-cs"/>
              </a:rPr>
              <a:t>Autorský zákon stanoví, že nikdo nesmí užívat autorská díla bez souhlasu držitele autorských práv, není-li zákonem stanovena výjimka. </a:t>
            </a:r>
            <a:endParaRPr lang="cs-CZ" sz="1200" b="0" i="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E5274041-658A-46A9-976F-B56D9C0F3F98}" type="slidenum">
              <a:rPr lang="cs-CZ" smtClean="0"/>
              <a:t>41</a:t>
            </a:fld>
            <a:endParaRPr lang="cs-CZ"/>
          </a:p>
        </p:txBody>
      </p:sp>
    </p:spTree>
    <p:extLst>
      <p:ext uri="{BB962C8B-B14F-4D97-AF65-F5344CB8AC3E}">
        <p14:creationId xmlns:p14="http://schemas.microsoft.com/office/powerpoint/2010/main" val="1458964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5274041-658A-46A9-976F-B56D9C0F3F98}" type="slidenum">
              <a:rPr lang="cs-CZ" smtClean="0"/>
              <a:t>44</a:t>
            </a:fld>
            <a:endParaRPr lang="cs-CZ"/>
          </a:p>
        </p:txBody>
      </p:sp>
    </p:spTree>
    <p:extLst>
      <p:ext uri="{BB962C8B-B14F-4D97-AF65-F5344CB8AC3E}">
        <p14:creationId xmlns:p14="http://schemas.microsoft.com/office/powerpoint/2010/main" val="2462194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5274041-658A-46A9-976F-B56D9C0F3F98}" type="slidenum">
              <a:rPr lang="cs-CZ" smtClean="0"/>
              <a:t>50</a:t>
            </a:fld>
            <a:endParaRPr lang="cs-CZ"/>
          </a:p>
        </p:txBody>
      </p:sp>
    </p:spTree>
    <p:extLst>
      <p:ext uri="{BB962C8B-B14F-4D97-AF65-F5344CB8AC3E}">
        <p14:creationId xmlns:p14="http://schemas.microsoft.com/office/powerpoint/2010/main" val="116591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smtClean="0">
                <a:solidFill>
                  <a:schemeClr val="tx1"/>
                </a:solidFill>
                <a:effectLst/>
                <a:latin typeface="+mn-lt"/>
                <a:ea typeface="+mn-ea"/>
                <a:cs typeface="+mn-cs"/>
              </a:rPr>
              <a:t>Phishing</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Dávejte si dobrý pozor, jakou přílohu otevíráte a na jaké odkazy klikáte - může se jednat</a:t>
            </a:r>
            <a:br>
              <a:rPr lang="cs-CZ" sz="1200" b="0" i="0" kern="1200" dirty="0" smtClean="0">
                <a:solidFill>
                  <a:schemeClr val="tx1"/>
                </a:solidFill>
                <a:effectLst/>
                <a:latin typeface="+mn-lt"/>
                <a:ea typeface="+mn-ea"/>
                <a:cs typeface="+mn-cs"/>
              </a:rPr>
            </a:br>
            <a:r>
              <a:rPr lang="cs-CZ" sz="1200" b="0" i="0" kern="1200" dirty="0" smtClean="0">
                <a:solidFill>
                  <a:schemeClr val="tx1"/>
                </a:solidFill>
                <a:effectLst/>
                <a:latin typeface="+mn-lt"/>
                <a:ea typeface="+mn-ea"/>
                <a:cs typeface="+mn-cs"/>
              </a:rPr>
              <a:t>o podvod!</a:t>
            </a:r>
          </a:p>
          <a:p>
            <a:r>
              <a:rPr lang="cs-CZ" sz="1200" b="0" i="0" kern="1200" dirty="0" smtClean="0">
                <a:solidFill>
                  <a:schemeClr val="tx1"/>
                </a:solidFill>
                <a:effectLst/>
                <a:latin typeface="+mn-lt"/>
                <a:ea typeface="+mn-ea"/>
                <a:cs typeface="+mn-cs"/>
              </a:rPr>
              <a:t/>
            </a:r>
            <a:br>
              <a:rPr lang="cs-CZ" sz="1200" b="0" i="0" kern="1200" dirty="0" smtClean="0">
                <a:solidFill>
                  <a:schemeClr val="tx1"/>
                </a:solidFill>
                <a:effectLst/>
                <a:latin typeface="+mn-lt"/>
                <a:ea typeface="+mn-ea"/>
                <a:cs typeface="+mn-cs"/>
              </a:rPr>
            </a:br>
            <a:endParaRPr lang="cs-CZ" sz="1200" b="0" i="0" kern="1200" dirty="0" smtClean="0">
              <a:solidFill>
                <a:schemeClr val="tx1"/>
              </a:solidFill>
              <a:effectLst/>
              <a:latin typeface="+mn-lt"/>
              <a:ea typeface="+mn-ea"/>
              <a:cs typeface="+mn-cs"/>
            </a:endParaRPr>
          </a:p>
          <a:p>
            <a:r>
              <a:rPr lang="cs-CZ" sz="1200" b="0" i="0" kern="1200" dirty="0" err="1" smtClean="0">
                <a:solidFill>
                  <a:schemeClr val="tx1"/>
                </a:solidFill>
                <a:effectLst/>
                <a:latin typeface="+mn-lt"/>
                <a:ea typeface="+mn-ea"/>
                <a:cs typeface="+mn-cs"/>
              </a:rPr>
              <a:t>Phishing</a:t>
            </a:r>
            <a:r>
              <a:rPr lang="cs-CZ" sz="1200" b="0" i="0" kern="1200" dirty="0" smtClean="0">
                <a:solidFill>
                  <a:schemeClr val="tx1"/>
                </a:solidFill>
                <a:effectLst/>
                <a:latin typeface="+mn-lt"/>
                <a:ea typeface="+mn-ea"/>
                <a:cs typeface="+mn-cs"/>
              </a:rPr>
              <a:t> je podvodné jednání s cílem vylákat vaše osobní data jako např. čísla kreditních karet, hesla a další důležité údaje. Dá se také popsat jako krádež identity nebo jako typ sociálního inženýrství. Někdy se pro něj v češtině razí název „</a:t>
            </a:r>
            <a:r>
              <a:rPr lang="cs-CZ" sz="1200" b="0" i="0" kern="1200" dirty="0" err="1" smtClean="0">
                <a:solidFill>
                  <a:schemeClr val="tx1"/>
                </a:solidFill>
                <a:effectLst/>
                <a:latin typeface="+mn-lt"/>
                <a:ea typeface="+mn-ea"/>
                <a:cs typeface="+mn-cs"/>
              </a:rPr>
              <a:t>rhybaření</a:t>
            </a:r>
            <a:r>
              <a:rPr lang="cs-CZ" sz="1200" b="0" i="0" kern="1200" dirty="0" smtClean="0">
                <a:solidFill>
                  <a:schemeClr val="tx1"/>
                </a:solidFill>
                <a:effectLst/>
                <a:latin typeface="+mn-lt"/>
                <a:ea typeface="+mn-ea"/>
                <a:cs typeface="+mn-cs"/>
              </a:rPr>
              <a:t>“.</a:t>
            </a:r>
          </a:p>
          <a:p>
            <a:r>
              <a:rPr lang="cs-CZ" sz="1200" b="1" i="0" kern="1200" dirty="0" smtClean="0">
                <a:solidFill>
                  <a:schemeClr val="tx1"/>
                </a:solidFill>
                <a:effectLst/>
                <a:latin typeface="+mn-lt"/>
                <a:ea typeface="+mn-ea"/>
                <a:cs typeface="+mn-cs"/>
              </a:rPr>
              <a:t>S podvody tohoto typu se můžete setkat:</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v e-mailech, které se tváří, jako by byly od vašeho kolegy nebo od kohokoli jiného, koho znáte,</a:t>
            </a:r>
          </a:p>
          <a:p>
            <a:r>
              <a:rPr lang="cs-CZ" sz="1200" b="0" i="0" kern="1200" dirty="0" smtClean="0">
                <a:solidFill>
                  <a:schemeClr val="tx1"/>
                </a:solidFill>
                <a:effectLst/>
                <a:latin typeface="+mn-lt"/>
                <a:ea typeface="+mn-ea"/>
                <a:cs typeface="+mn-cs"/>
              </a:rPr>
              <a:t>na webových stránkách vaší sociální sítě,</a:t>
            </a:r>
          </a:p>
          <a:p>
            <a:r>
              <a:rPr lang="cs-CZ" sz="1200" b="0" i="0" kern="1200" dirty="0" smtClean="0">
                <a:solidFill>
                  <a:schemeClr val="tx1"/>
                </a:solidFill>
                <a:effectLst/>
                <a:latin typeface="+mn-lt"/>
                <a:ea typeface="+mn-ea"/>
                <a:cs typeface="+mn-cs"/>
              </a:rPr>
              <a:t>na různých falešných webových stránkách, které třeba vybírají dary pro charitu,</a:t>
            </a:r>
          </a:p>
          <a:p>
            <a:r>
              <a:rPr lang="cs-CZ" sz="1200" b="0" i="0" kern="1200" dirty="0" smtClean="0">
                <a:solidFill>
                  <a:schemeClr val="tx1"/>
                </a:solidFill>
                <a:effectLst/>
                <a:latin typeface="+mn-lt"/>
                <a:ea typeface="+mn-ea"/>
                <a:cs typeface="+mn-cs"/>
              </a:rPr>
              <a:t>na webových stránkách, které vám připadají důvěrně známé, nicméně mají trochu jinou webovou adresu, takže je těžké si toho všimnout,</a:t>
            </a:r>
          </a:p>
          <a:p>
            <a:r>
              <a:rPr lang="cs-CZ" sz="1200" b="0" i="0" kern="1200" dirty="0" smtClean="0">
                <a:solidFill>
                  <a:schemeClr val="tx1"/>
                </a:solidFill>
                <a:effectLst/>
                <a:latin typeface="+mn-lt"/>
                <a:ea typeface="+mn-ea"/>
                <a:cs typeface="+mn-cs"/>
              </a:rPr>
              <a:t>při chatování,</a:t>
            </a:r>
          </a:p>
          <a:p>
            <a:r>
              <a:rPr lang="cs-CZ" sz="1200" b="0" i="0" kern="1200" dirty="0" smtClean="0">
                <a:solidFill>
                  <a:schemeClr val="tx1"/>
                </a:solidFill>
                <a:effectLst/>
                <a:latin typeface="+mn-lt"/>
                <a:ea typeface="+mn-ea"/>
                <a:cs typeface="+mn-cs"/>
              </a:rPr>
              <a:t>na vašem mobilním zařízení.</a:t>
            </a:r>
          </a:p>
          <a:p>
            <a:r>
              <a:rPr lang="cs-CZ" sz="1200" b="0" i="0" kern="1200" dirty="0" smtClean="0">
                <a:solidFill>
                  <a:schemeClr val="tx1"/>
                </a:solidFill>
                <a:effectLst/>
                <a:latin typeface="+mn-lt"/>
                <a:ea typeface="+mn-ea"/>
                <a:cs typeface="+mn-cs"/>
              </a:rPr>
              <a:t>Podvodné informace často spoléhají na linky v e-mailech, webových stránkách nebo při chatu, které se zdají přicházet od služby, které důvěřujete, jako je např. vaše banka, poskytovatel platebních karet nebo vaše sociální síť. Cílem sociálního inženýrství je obvykle v tichosti nainstalovat </a:t>
            </a:r>
            <a:r>
              <a:rPr lang="cs-CZ" sz="1200" b="0" i="0" kern="1200" dirty="0" err="1" smtClean="0">
                <a:solidFill>
                  <a:schemeClr val="tx1"/>
                </a:solidFill>
                <a:effectLst/>
                <a:latin typeface="+mn-lt"/>
                <a:ea typeface="+mn-ea"/>
                <a:cs typeface="+mn-cs"/>
              </a:rPr>
              <a:t>spyware</a:t>
            </a:r>
            <a:r>
              <a:rPr lang="cs-CZ" sz="1200" b="0" i="0" kern="1200" dirty="0" smtClean="0">
                <a:solidFill>
                  <a:schemeClr val="tx1"/>
                </a:solidFill>
                <a:effectLst/>
                <a:latin typeface="+mn-lt"/>
                <a:ea typeface="+mn-ea"/>
                <a:cs typeface="+mn-cs"/>
              </a:rPr>
              <a:t> nebo vás zmást, abyste prozradili vaše hesla nebo jiné finanční či osobní informace.</a:t>
            </a:r>
          </a:p>
          <a:p>
            <a:r>
              <a:rPr lang="cs-CZ" sz="1200" b="1" i="0" kern="1200" dirty="0" smtClean="0">
                <a:solidFill>
                  <a:schemeClr val="tx1"/>
                </a:solidFill>
                <a:effectLst/>
                <a:latin typeface="+mn-lt"/>
                <a:ea typeface="+mn-ea"/>
                <a:cs typeface="+mn-cs"/>
              </a:rPr>
              <a:t>Nikdy neodpovídejte na nevyžádané výzvy k aktualizaci informací o účtu.</a:t>
            </a:r>
            <a:r>
              <a:rPr lang="cs-CZ" sz="1200" b="0" i="0" kern="1200" dirty="0" smtClean="0">
                <a:solidFill>
                  <a:schemeClr val="tx1"/>
                </a:solidFill>
                <a:effectLst/>
                <a:latin typeface="+mn-lt"/>
                <a:ea typeface="+mn-ea"/>
                <a:cs typeface="+mn-cs"/>
              </a:rPr>
              <a:t> Takové e-mailové zprávy mohou být pokusy o podvody, jejichž cílem je krádež vaší identity. Většina seriózních společností nikdy nezasílá nevyžádané zprávy se žádostmi o vaše heslo nebo jiné osobní informace. A pamatujte si, že pokud něco zní příliš dobře, než aby to byla pravda, pravděpodobně to pravda není.</a:t>
            </a:r>
          </a:p>
          <a:p>
            <a:r>
              <a:rPr lang="cs-CZ" sz="1200" b="1" i="0" kern="1200" dirty="0" err="1" smtClean="0">
                <a:solidFill>
                  <a:schemeClr val="tx1"/>
                </a:solidFill>
                <a:effectLst/>
                <a:latin typeface="+mn-lt"/>
                <a:ea typeface="+mn-ea"/>
                <a:cs typeface="+mn-cs"/>
              </a:rPr>
              <a:t>ěnujte</a:t>
            </a:r>
            <a:r>
              <a:rPr lang="cs-CZ" sz="1200" b="1" i="0" kern="1200" dirty="0" smtClean="0">
                <a:solidFill>
                  <a:schemeClr val="tx1"/>
                </a:solidFill>
                <a:effectLst/>
                <a:latin typeface="+mn-lt"/>
                <a:ea typeface="+mn-ea"/>
                <a:cs typeface="+mn-cs"/>
              </a:rPr>
              <a:t> dostatečnou pozornost odkazům na web!</a:t>
            </a:r>
            <a:r>
              <a:rPr lang="cs-CZ" sz="1200" b="0" i="0" kern="1200" dirty="0" smtClean="0">
                <a:solidFill>
                  <a:schemeClr val="tx1"/>
                </a:solidFill>
                <a:effectLst/>
                <a:latin typeface="+mn-lt"/>
                <a:ea typeface="+mn-ea"/>
                <a:cs typeface="+mn-cs"/>
              </a:rPr>
              <a:t> Protože mnoho podvodů na internetu spoléhá na kliknutí uživatele na link, je velice dobrým způsobem, jak se chránit, prostě dávat pozor, na co klikáte v e-mailech, při chatu nebo na webových stránkách. Pokud dostanete e-mail, který jste neočekávali a obsahuje nějaký odkaz, jenž chcete zkusit, napište odkaz raději přímo do webového prohlížeče. Pokud webový odkaz pochází ze stránky, kterou často navštěvujete, použijte raději vaše internetové záložky pro přístup na tuto stránku.</a:t>
            </a:r>
          </a:p>
          <a:p>
            <a:r>
              <a:rPr lang="cs-CZ" sz="1200" b="0" i="0" kern="1200" dirty="0" smtClean="0">
                <a:solidFill>
                  <a:schemeClr val="tx1"/>
                </a:solidFill>
                <a:effectLst/>
                <a:latin typeface="+mn-lt"/>
                <a:ea typeface="+mn-ea"/>
                <a:cs typeface="+mn-cs"/>
              </a:rPr>
              <a:t>Mažte nevyžádanou poštu! Neotevírejte ji a neodpovídejte na ni, ani když si přejete být odstraněni z distribučního listu. Když odpovíte, tak potvrdíte odesílateli, že váš účet je aktivní.</a:t>
            </a:r>
          </a:p>
          <a:p>
            <a:r>
              <a:rPr lang="cs-CZ" sz="1200" b="0" i="0" kern="1200" dirty="0" smtClean="0">
                <a:solidFill>
                  <a:schemeClr val="tx1"/>
                </a:solidFill>
                <a:effectLst/>
                <a:latin typeface="+mn-lt"/>
                <a:ea typeface="+mn-ea"/>
                <a:cs typeface="+mn-cs"/>
              </a:rPr>
              <a:t>Buďte obezřetní při poskytování svých osobních nebo finančních údajů na internetu. Nevyplňujte formuláře v e-mailech, které vás žádají o osobní nebo finanční informace.</a:t>
            </a:r>
          </a:p>
          <a:p>
            <a:r>
              <a:rPr lang="cs-CZ" sz="1200" b="0" i="0" u="none" strike="noStrike" kern="1200" dirty="0" smtClean="0">
                <a:solidFill>
                  <a:schemeClr val="tx1"/>
                </a:solidFill>
                <a:effectLst/>
                <a:latin typeface="+mn-lt"/>
                <a:ea typeface="+mn-ea"/>
                <a:cs typeface="+mn-cs"/>
                <a:hlinkClick r:id="rId3"/>
              </a:rPr>
              <a:t>Používejte silná hesla</a:t>
            </a:r>
            <a:r>
              <a:rPr lang="cs-CZ" sz="1200" b="0" i="0" kern="1200" dirty="0" smtClean="0">
                <a:solidFill>
                  <a:schemeClr val="tx1"/>
                </a:solidFill>
                <a:effectLst/>
                <a:latin typeface="+mn-lt"/>
                <a:ea typeface="+mn-ea"/>
                <a:cs typeface="+mn-cs"/>
              </a:rPr>
              <a:t> a vyvarujte se používání stejných hesel pro různá internetová bankovnictví a další důležité účty.</a:t>
            </a:r>
          </a:p>
          <a:p>
            <a:r>
              <a:rPr lang="cs-CZ" sz="1200" b="0" i="0" kern="1200" dirty="0" smtClean="0">
                <a:solidFill>
                  <a:schemeClr val="tx1"/>
                </a:solidFill>
                <a:effectLst/>
                <a:latin typeface="+mn-lt"/>
                <a:ea typeface="+mn-ea"/>
                <a:cs typeface="+mn-cs"/>
              </a:rPr>
              <a:t>Kontrolujte si pravidelně bankovní výpisy a okamžitě nahlaste platby, ke kterým jste nedali souhlas.</a:t>
            </a:r>
          </a:p>
          <a:p>
            <a:r>
              <a:rPr lang="cs-CZ" sz="1200" b="0" i="0" kern="1200" dirty="0" smtClean="0">
                <a:solidFill>
                  <a:schemeClr val="tx1"/>
                </a:solidFill>
                <a:effectLst/>
                <a:latin typeface="+mn-lt"/>
                <a:ea typeface="+mn-ea"/>
                <a:cs typeface="+mn-cs"/>
              </a:rPr>
              <a:t>Za žádných okolností neplaťte účty či neprovádějte jiné finanční úkony na veřejném počítači, pokud jste na otevřené veřejné bezdrátové síti. Jestliže se přesto musíte přihlásit k veřejnému počítači, dejte přednost takovému, který požaduje heslo, což zvyšuje bezpečnost.</a:t>
            </a:r>
          </a:p>
          <a:p>
            <a:endParaRPr lang="cs-CZ" sz="1200" b="0" i="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E5274041-658A-46A9-976F-B56D9C0F3F98}" type="slidenum">
              <a:rPr lang="cs-CZ" smtClean="0"/>
              <a:t>4</a:t>
            </a:fld>
            <a:endParaRPr lang="cs-CZ"/>
          </a:p>
        </p:txBody>
      </p:sp>
    </p:spTree>
    <p:extLst>
      <p:ext uri="{BB962C8B-B14F-4D97-AF65-F5344CB8AC3E}">
        <p14:creationId xmlns:p14="http://schemas.microsoft.com/office/powerpoint/2010/main" val="214204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Falešné webové stránky neboli </a:t>
            </a:r>
            <a:r>
              <a:rPr lang="cs-CZ" sz="1200" b="0" i="0" kern="1200" dirty="0" err="1" smtClean="0">
                <a:solidFill>
                  <a:schemeClr val="tx1"/>
                </a:solidFill>
                <a:effectLst/>
                <a:latin typeface="+mn-lt"/>
                <a:ea typeface="+mn-ea"/>
                <a:cs typeface="+mn-cs"/>
              </a:rPr>
              <a:t>Spoofing</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Věnujte velkou pozornost webovým stránkám, které navštěvujete.</a:t>
            </a:r>
          </a:p>
          <a:p>
            <a:r>
              <a:rPr lang="cs-CZ" sz="1200" b="0" i="0" kern="1200" dirty="0" smtClean="0">
                <a:solidFill>
                  <a:schemeClr val="tx1"/>
                </a:solidFill>
                <a:effectLst/>
                <a:latin typeface="+mn-lt"/>
                <a:ea typeface="+mn-ea"/>
                <a:cs typeface="+mn-cs"/>
              </a:rPr>
              <a:t/>
            </a:r>
            <a:br>
              <a:rPr lang="cs-CZ" sz="1200" b="0" i="0" kern="1200" dirty="0" smtClean="0">
                <a:solidFill>
                  <a:schemeClr val="tx1"/>
                </a:solidFill>
                <a:effectLst/>
                <a:latin typeface="+mn-lt"/>
                <a:ea typeface="+mn-ea"/>
                <a:cs typeface="+mn-cs"/>
              </a:rPr>
            </a:b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Určitý typ </a:t>
            </a:r>
            <a:r>
              <a:rPr lang="cs-CZ" sz="1200" b="0" i="0" kern="1200" dirty="0" err="1" smtClean="0">
                <a:solidFill>
                  <a:schemeClr val="tx1"/>
                </a:solidFill>
                <a:effectLst/>
                <a:latin typeface="+mn-lt"/>
                <a:ea typeface="+mn-ea"/>
                <a:cs typeface="+mn-cs"/>
              </a:rPr>
              <a:t>kyberkriminality</a:t>
            </a:r>
            <a:r>
              <a:rPr lang="cs-CZ" sz="1200" b="0" i="0" kern="1200" dirty="0" smtClean="0">
                <a:solidFill>
                  <a:schemeClr val="tx1"/>
                </a:solidFill>
                <a:effectLst/>
                <a:latin typeface="+mn-lt"/>
                <a:ea typeface="+mn-ea"/>
                <a:cs typeface="+mn-cs"/>
              </a:rPr>
              <a:t> spočívá v používání podvodných informací a snaží se přesvědčit člověka, že je na pravé webové stránce, a přimět ho prozradit své osobní údaje, jako je např. číslo kreditní karty.</a:t>
            </a:r>
          </a:p>
          <a:p>
            <a:r>
              <a:rPr lang="cs-CZ" sz="1200" b="0" i="0" kern="1200" dirty="0" smtClean="0">
                <a:solidFill>
                  <a:schemeClr val="tx1"/>
                </a:solidFill>
                <a:effectLst/>
                <a:latin typeface="+mn-lt"/>
                <a:ea typeface="+mn-ea"/>
                <a:cs typeface="+mn-cs"/>
              </a:rPr>
              <a:t>Naštěstí existuje pár kroků, které vám pomohou se chránit před tímto druhem útoků.</a:t>
            </a:r>
          </a:p>
          <a:p>
            <a:r>
              <a:rPr lang="cs-CZ" sz="1200" b="1" i="0" kern="1200" dirty="0" smtClean="0">
                <a:solidFill>
                  <a:schemeClr val="tx1"/>
                </a:solidFill>
                <a:effectLst/>
                <a:latin typeface="+mn-lt"/>
                <a:ea typeface="+mn-ea"/>
                <a:cs typeface="+mn-cs"/>
              </a:rPr>
              <a:t>Co je falešná webová stránka?</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Falešná webová stránka je velice často používána v kontextu s </a:t>
            </a:r>
            <a:r>
              <a:rPr lang="cs-CZ" sz="1200" b="0" i="0" kern="1200" dirty="0" err="1" smtClean="0">
                <a:solidFill>
                  <a:schemeClr val="tx1"/>
                </a:solidFill>
                <a:effectLst/>
                <a:latin typeface="+mn-lt"/>
                <a:ea typeface="+mn-ea"/>
                <a:cs typeface="+mn-cs"/>
              </a:rPr>
              <a:t>phishingem</a:t>
            </a:r>
            <a:r>
              <a:rPr lang="cs-CZ" sz="1200" b="0" i="0" kern="1200" dirty="0" smtClean="0">
                <a:solidFill>
                  <a:schemeClr val="tx1"/>
                </a:solidFill>
                <a:effectLst/>
                <a:latin typeface="+mn-lt"/>
                <a:ea typeface="+mn-ea"/>
                <a:cs typeface="+mn-cs"/>
              </a:rPr>
              <a:t>. Jedná se o podvrženou webovou stránku, která se tváří jako pravá. Nespoléhejte na text v adresovém řádku jako na ukazatel, že jste na té správné adrese. Existuje totiž několik způsobů, jak je možné uvést v adresovém řádku jiný text než té stránky, na které </a:t>
            </a:r>
            <a:r>
              <a:rPr lang="cs-CZ" sz="1200" b="0" i="0" kern="1200" dirty="0" err="1" smtClean="0">
                <a:solidFill>
                  <a:schemeClr val="tx1"/>
                </a:solidFill>
                <a:effectLst/>
                <a:latin typeface="+mn-lt"/>
                <a:ea typeface="+mn-ea"/>
                <a:cs typeface="+mn-cs"/>
              </a:rPr>
              <a:t>oprvdu</a:t>
            </a:r>
            <a:r>
              <a:rPr lang="cs-CZ" sz="1200" b="0" i="0" kern="1200" dirty="0" smtClean="0">
                <a:solidFill>
                  <a:schemeClr val="tx1"/>
                </a:solidFill>
                <a:effectLst/>
                <a:latin typeface="+mn-lt"/>
                <a:ea typeface="+mn-ea"/>
                <a:cs typeface="+mn-cs"/>
              </a:rPr>
              <a:t> jste.</a:t>
            </a:r>
          </a:p>
          <a:p>
            <a:r>
              <a:rPr lang="cs-CZ" sz="1200" b="1" i="0" kern="1200" dirty="0" smtClean="0">
                <a:solidFill>
                  <a:schemeClr val="tx1"/>
                </a:solidFill>
                <a:effectLst/>
                <a:latin typeface="+mn-lt"/>
                <a:ea typeface="+mn-ea"/>
                <a:cs typeface="+mn-cs"/>
              </a:rPr>
              <a:t>Vyhýbejte se podvodům typu </a:t>
            </a:r>
            <a:r>
              <a:rPr lang="cs-CZ" sz="1200" b="1" i="0" kern="1200" dirty="0" err="1" smtClean="0">
                <a:solidFill>
                  <a:schemeClr val="tx1"/>
                </a:solidFill>
                <a:effectLst/>
                <a:latin typeface="+mn-lt"/>
                <a:ea typeface="+mn-ea"/>
                <a:cs typeface="+mn-cs"/>
              </a:rPr>
              <a:t>phishing</a:t>
            </a:r>
            <a:r>
              <a:rPr lang="cs-CZ" sz="1200" b="1" i="0" kern="1200" dirty="0" smtClean="0">
                <a:solidFill>
                  <a:schemeClr val="tx1"/>
                </a:solidFill>
                <a:effectLst/>
                <a:latin typeface="+mn-lt"/>
                <a:ea typeface="+mn-ea"/>
                <a:cs typeface="+mn-cs"/>
              </a:rPr>
              <a:t> a škodlivému softwaru pomocí používání Internet Exploreru 8</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Aplikace Internet Explorer 8 ve svém výchozím nastavení používá filtr </a:t>
            </a:r>
            <a:r>
              <a:rPr lang="cs-CZ" sz="1200" b="1" i="0" kern="1200" dirty="0" err="1" smtClean="0">
                <a:solidFill>
                  <a:schemeClr val="tx1"/>
                </a:solidFill>
                <a:effectLst/>
                <a:latin typeface="+mn-lt"/>
                <a:ea typeface="+mn-ea"/>
                <a:cs typeface="+mn-cs"/>
              </a:rPr>
              <a:t>SmartScreen</a:t>
            </a:r>
            <a:r>
              <a:rPr lang="cs-CZ" sz="1200" b="0" i="0" kern="1200" dirty="0" smtClean="0">
                <a:solidFill>
                  <a:schemeClr val="tx1"/>
                </a:solidFill>
                <a:effectLst/>
                <a:latin typeface="+mn-lt"/>
                <a:ea typeface="+mn-ea"/>
                <a:cs typeface="+mn-cs"/>
              </a:rPr>
              <a:t>, který pomáhá blokovat škodlivý software nebo hrozby útoků typu </a:t>
            </a:r>
            <a:r>
              <a:rPr lang="cs-CZ" sz="1200" b="0" i="0" kern="1200" dirty="0" err="1" smtClean="0">
                <a:solidFill>
                  <a:schemeClr val="tx1"/>
                </a:solidFill>
                <a:effectLst/>
                <a:latin typeface="+mn-lt"/>
                <a:ea typeface="+mn-ea"/>
                <a:cs typeface="+mn-cs"/>
              </a:rPr>
              <a:t>phishing</a:t>
            </a:r>
            <a:r>
              <a:rPr lang="cs-CZ" sz="1200" b="0" i="0" kern="1200" dirty="0" smtClean="0">
                <a:solidFill>
                  <a:schemeClr val="tx1"/>
                </a:solidFill>
                <a:effectLst/>
                <a:latin typeface="+mn-lt"/>
                <a:ea typeface="+mn-ea"/>
                <a:cs typeface="+mn-cs"/>
              </a:rPr>
              <a:t>, a varuje vás před nimi. Filtr </a:t>
            </a:r>
            <a:r>
              <a:rPr lang="cs-CZ" sz="1200" b="0" i="0" kern="1200" dirty="0" err="1" smtClean="0">
                <a:solidFill>
                  <a:schemeClr val="tx1"/>
                </a:solidFill>
                <a:effectLst/>
                <a:latin typeface="+mn-lt"/>
                <a:ea typeface="+mn-ea"/>
                <a:cs typeface="+mn-cs"/>
              </a:rPr>
              <a:t>SmartScreen</a:t>
            </a:r>
            <a:r>
              <a:rPr lang="cs-CZ" sz="1200" b="0" i="0" kern="1200" dirty="0" smtClean="0">
                <a:solidFill>
                  <a:schemeClr val="tx1"/>
                </a:solidFill>
                <a:effectLst/>
                <a:latin typeface="+mn-lt"/>
                <a:ea typeface="+mn-ea"/>
                <a:cs typeface="+mn-cs"/>
              </a:rPr>
              <a:t> zobrazí výzvu, pokud byl web, který se pokoušíte otevřít, oznámen jako nebezpečný, a umožňuje vám také oznámit jakékoli zjištěné nebezpečné weby.</a:t>
            </a:r>
          </a:p>
          <a:p>
            <a:r>
              <a:rPr lang="cs-CZ" sz="1200" b="1" i="0" kern="1200" dirty="0" smtClean="0">
                <a:solidFill>
                  <a:schemeClr val="tx1"/>
                </a:solidFill>
                <a:effectLst/>
                <a:latin typeface="+mn-lt"/>
                <a:ea typeface="+mn-ea"/>
                <a:cs typeface="+mn-cs"/>
              </a:rPr>
              <a:t>Identifikujte falešné webové adresy</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Aplikace Internet Explorer 8 pomáhá vyhýbat se podvodným webům, které se vás snaží nalákat na zavádějící adresy. Název domény na panelu Adresa je zvýrazněn černě, aby bylo snazší určit skutečnou identitu webu.</a:t>
            </a:r>
          </a:p>
          <a:p>
            <a:r>
              <a:rPr lang="cs-CZ" sz="1200" b="1" i="0" kern="1200" dirty="0" smtClean="0">
                <a:solidFill>
                  <a:schemeClr val="tx1"/>
                </a:solidFill>
                <a:effectLst/>
                <a:latin typeface="+mn-lt"/>
                <a:ea typeface="+mn-ea"/>
                <a:cs typeface="+mn-cs"/>
              </a:rPr>
              <a:t>Úmyslná chyba v názvu webové adresy</a:t>
            </a:r>
            <a:endParaRPr lang="cs-CZ" sz="1200" b="0" i="0" kern="1200" dirty="0" smtClean="0">
              <a:solidFill>
                <a:schemeClr val="tx1"/>
              </a:solidFill>
              <a:effectLst/>
              <a:latin typeface="+mn-lt"/>
              <a:ea typeface="+mn-ea"/>
              <a:cs typeface="+mn-cs"/>
            </a:endParaRPr>
          </a:p>
          <a:p>
            <a:r>
              <a:rPr lang="cs-CZ" sz="1200" b="0" i="0" kern="1200" dirty="0" err="1" smtClean="0">
                <a:solidFill>
                  <a:schemeClr val="tx1"/>
                </a:solidFill>
                <a:effectLst/>
                <a:latin typeface="+mn-lt"/>
                <a:ea typeface="+mn-ea"/>
                <a:cs typeface="+mn-cs"/>
              </a:rPr>
              <a:t>Kyberkriminalita</a:t>
            </a:r>
            <a:r>
              <a:rPr lang="cs-CZ" sz="1200" b="0" i="0" kern="1200" dirty="0" smtClean="0">
                <a:solidFill>
                  <a:schemeClr val="tx1"/>
                </a:solidFill>
                <a:effectLst/>
                <a:latin typeface="+mn-lt"/>
                <a:ea typeface="+mn-ea"/>
                <a:cs typeface="+mn-cs"/>
              </a:rPr>
              <a:t> také používá názvy webových adres, které připomínají známé, důvěryhodné společnosti. Tyto webové adresy jsou nicméně změněny přidáním, odebráním nebo záměnou písmene, a to tak, že v rychlosti si toho člověk nemusí všimnout. Například adresa </a:t>
            </a:r>
            <a:r>
              <a:rPr lang="cs-CZ" sz="1200" b="1" i="0" kern="1200" dirty="0" smtClean="0">
                <a:solidFill>
                  <a:schemeClr val="tx1"/>
                </a:solidFill>
                <a:effectLst/>
                <a:latin typeface="+mn-lt"/>
                <a:ea typeface="+mn-ea"/>
                <a:cs typeface="+mn-cs"/>
              </a:rPr>
              <a:t>www.microsoft.com</a:t>
            </a:r>
            <a:r>
              <a:rPr lang="cs-CZ" sz="1200" b="0" i="0" kern="1200" dirty="0" smtClean="0">
                <a:solidFill>
                  <a:schemeClr val="tx1"/>
                </a:solidFill>
                <a:effectLst/>
                <a:latin typeface="+mn-lt"/>
                <a:ea typeface="+mn-ea"/>
                <a:cs typeface="+mn-cs"/>
              </a:rPr>
              <a:t> se může místo toho zobrazit jako </a:t>
            </a:r>
            <a:r>
              <a:rPr lang="cs-CZ" sz="1200" b="1" i="0" kern="1200" dirty="0" smtClean="0">
                <a:solidFill>
                  <a:schemeClr val="tx1"/>
                </a:solidFill>
                <a:effectLst/>
                <a:latin typeface="+mn-lt"/>
                <a:ea typeface="+mn-ea"/>
                <a:cs typeface="+mn-cs"/>
              </a:rPr>
              <a:t>www.micosoft.com</a:t>
            </a:r>
            <a:r>
              <a:rPr lang="cs-CZ" sz="1200" b="0" i="0" kern="1200" dirty="0" smtClean="0">
                <a:solidFill>
                  <a:schemeClr val="tx1"/>
                </a:solidFill>
                <a:effectLst/>
                <a:latin typeface="+mn-lt"/>
                <a:ea typeface="+mn-ea"/>
                <a:cs typeface="+mn-cs"/>
              </a:rPr>
              <a:t> nebo</a:t>
            </a:r>
            <a:r>
              <a:rPr lang="cs-CZ" sz="1200" b="1" i="0" kern="1200" dirty="0" smtClean="0">
                <a:solidFill>
                  <a:schemeClr val="tx1"/>
                </a:solidFill>
                <a:effectLst/>
                <a:latin typeface="+mn-lt"/>
                <a:ea typeface="+mn-ea"/>
                <a:cs typeface="+mn-cs"/>
              </a:rPr>
              <a:t>www.mircosoft.com</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Podvodníci registrují tyto domény, aby je později mohli použít k různým podvodům jako např. Výdělkům z reklamy.</a:t>
            </a:r>
          </a:p>
          <a:p>
            <a:r>
              <a:rPr lang="cs-CZ" sz="1200" b="0" i="0" kern="1200" dirty="0" smtClean="0">
                <a:solidFill>
                  <a:schemeClr val="tx1"/>
                </a:solidFill>
                <a:effectLst/>
                <a:latin typeface="+mn-lt"/>
                <a:ea typeface="+mn-ea"/>
                <a:cs typeface="+mn-cs"/>
              </a:rPr>
              <a:t>Když zadáte špatnou URL adresu, můžete být přesměrováni na stránku, kde uvidíte reklamu nebo inzerát, který vás osloví. Pokud na banner kliknete, tak podvodník vydělá peníze. Podvodníci také využívají různé záludné postupy, jak stáhnout škodlivý software na nechráněný počítač, který se připojí k jejich webovým stránkám</a:t>
            </a:r>
          </a:p>
          <a:p>
            <a:endParaRPr lang="cs-CZ" dirty="0"/>
          </a:p>
        </p:txBody>
      </p:sp>
      <p:sp>
        <p:nvSpPr>
          <p:cNvPr id="4" name="Zástupný symbol pro číslo snímku 3"/>
          <p:cNvSpPr>
            <a:spLocks noGrp="1"/>
          </p:cNvSpPr>
          <p:nvPr>
            <p:ph type="sldNum" sz="quarter" idx="10"/>
          </p:nvPr>
        </p:nvSpPr>
        <p:spPr/>
        <p:txBody>
          <a:bodyPr/>
          <a:lstStyle/>
          <a:p>
            <a:fld id="{E5274041-658A-46A9-976F-B56D9C0F3F98}" type="slidenum">
              <a:rPr lang="cs-CZ" smtClean="0"/>
              <a:t>5</a:t>
            </a:fld>
            <a:endParaRPr lang="cs-CZ"/>
          </a:p>
        </p:txBody>
      </p:sp>
    </p:spTree>
    <p:extLst>
      <p:ext uri="{BB962C8B-B14F-4D97-AF65-F5344CB8AC3E}">
        <p14:creationId xmlns:p14="http://schemas.microsoft.com/office/powerpoint/2010/main" val="401045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Bezpečné domény</a:t>
            </a:r>
          </a:p>
          <a:p>
            <a:r>
              <a:rPr lang="cs-CZ" sz="1200" b="0" i="0" kern="1200" dirty="0" smtClean="0">
                <a:solidFill>
                  <a:schemeClr val="tx1"/>
                </a:solidFill>
                <a:effectLst/>
                <a:latin typeface="+mn-lt"/>
                <a:ea typeface="+mn-ea"/>
                <a:cs typeface="+mn-cs"/>
              </a:rPr>
              <a:t>I když uděláte maximum pro zabezpečení svého počítače, stále ještě na Vás uživatele internetu číhá nebezpečí. Je dobré o něm vědět a chovat se obezřetně alespoň u nejzásadnějších webových služeb, které používáte, jako je e-</a:t>
            </a:r>
            <a:r>
              <a:rPr lang="cs-CZ" sz="1200" b="0" i="0" kern="1200" dirty="0" err="1" smtClean="0">
                <a:solidFill>
                  <a:schemeClr val="tx1"/>
                </a:solidFill>
                <a:effectLst/>
                <a:latin typeface="+mn-lt"/>
                <a:ea typeface="+mn-ea"/>
                <a:cs typeface="+mn-cs"/>
              </a:rPr>
              <a:t>banking</a:t>
            </a:r>
            <a:r>
              <a:rPr lang="cs-CZ" sz="1200" b="0" i="0" kern="1200" dirty="0" smtClean="0">
                <a:solidFill>
                  <a:schemeClr val="tx1"/>
                </a:solidFill>
                <a:effectLst/>
                <a:latin typeface="+mn-lt"/>
                <a:ea typeface="+mn-ea"/>
                <a:cs typeface="+mn-cs"/>
              </a:rPr>
              <a:t>, e-mail a sociální sítě.</a:t>
            </a:r>
          </a:p>
          <a:p>
            <a:r>
              <a:rPr lang="cs-CZ" sz="1200" b="0" i="0" kern="1200" dirty="0" smtClean="0">
                <a:solidFill>
                  <a:schemeClr val="tx1"/>
                </a:solidFill>
                <a:effectLst/>
                <a:latin typeface="+mn-lt"/>
                <a:ea typeface="+mn-ea"/>
                <a:cs typeface="+mn-cs"/>
              </a:rPr>
              <a:t>Jde o bezpečnost domén. Doména je součástí adresy, kterou vypisujete do Vašeho prohlížeče internetu a v rámci českého internetu obvykle končí písmeny „.</a:t>
            </a:r>
            <a:r>
              <a:rPr lang="cs-CZ" sz="1200" b="0" i="0" kern="1200" dirty="0" err="1" smtClean="0">
                <a:solidFill>
                  <a:schemeClr val="tx1"/>
                </a:solidFill>
                <a:effectLst/>
                <a:latin typeface="+mn-lt"/>
                <a:ea typeface="+mn-ea"/>
                <a:cs typeface="+mn-cs"/>
              </a:rPr>
              <a:t>cz</a:t>
            </a:r>
            <a:r>
              <a:rPr lang="cs-CZ" sz="1200" b="0" i="0" kern="1200" dirty="0" smtClean="0">
                <a:solidFill>
                  <a:schemeClr val="tx1"/>
                </a:solidFill>
                <a:effectLst/>
                <a:latin typeface="+mn-lt"/>
                <a:ea typeface="+mn-ea"/>
                <a:cs typeface="+mn-cs"/>
              </a:rPr>
              <a:t>“. Poměrně nedávno se objevila bezpečnostní hrozba, která spočívá v podvodném přesměrování ze stránky, kterou chcete prohlížet, na jinou stránku. Hlavní nebezpečí spočívá v tom, že podvodník Vás obvykle přesměruje na stránky, které budou vizuálně k nerozeznání od Vaší původně zamýšlené stránky. Zde již dobrovolně vložíte Vaše přihlašovací údaje k emailu nebo bankovnímu účtu a ty obratem získá podvodník. Vy jako uživatel nemáte šanci zrakem poznat, že se nacházíte na jiném webu – dokonce i řádka s webovou adresou bude identická jako originální stránka!</a:t>
            </a:r>
          </a:p>
          <a:p>
            <a:r>
              <a:rPr lang="cs-CZ" sz="1200" b="1" i="0" kern="1200" dirty="0" smtClean="0">
                <a:solidFill>
                  <a:schemeClr val="tx1"/>
                </a:solidFill>
                <a:effectLst/>
                <a:latin typeface="+mn-lt"/>
                <a:ea typeface="+mn-ea"/>
                <a:cs typeface="+mn-cs"/>
              </a:rPr>
              <a:t>Poznáte, které stránka je originál a která je podvodná?</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Pokud útočník napadne podobnou stránku, která obsahuje důležité informace pro Vaše rozhodnutí o nákupu či prodeji cenných papírů, můžete nevědomky konat na základě podvržených informací.</a:t>
            </a:r>
          </a:p>
          <a:p>
            <a:r>
              <a:rPr lang="cs-CZ" sz="1200" b="0" i="0" kern="1200" dirty="0" smtClean="0">
                <a:solidFill>
                  <a:schemeClr val="tx1"/>
                </a:solidFill>
                <a:effectLst/>
                <a:latin typeface="+mn-lt"/>
                <a:ea typeface="+mn-ea"/>
                <a:cs typeface="+mn-cs"/>
              </a:rPr>
              <a:t>Bohužel uživatelé s tímto problémem mohou udělat jen málo. Řešením je technologie DNSSEC, kterou musí zavést poskytovatelé webových služeb (webových stránek, které navštěvujete) a současně také Váš poskytovatel internetu. Pokud jsou splněny tyto dvě podmínky, budete mít absolutní jistotu, že pokud navštívíte např. zabezpečenou stránku Vaší banky, nebudete podvodně přesměrováni jinam.</a:t>
            </a:r>
          </a:p>
          <a:p>
            <a:r>
              <a:rPr lang="cs-CZ" sz="1200" b="1" i="0" kern="1200" dirty="0" smtClean="0">
                <a:solidFill>
                  <a:schemeClr val="tx1"/>
                </a:solidFill>
                <a:effectLst/>
                <a:latin typeface="+mn-lt"/>
                <a:ea typeface="+mn-ea"/>
                <a:cs typeface="+mn-cs"/>
              </a:rPr>
              <a:t>Jak se proti podvodnému přesměrování chránit?</a:t>
            </a:r>
            <a:endParaRPr lang="cs-CZ" sz="1200" b="0" i="0" kern="1200" dirty="0" smtClean="0">
              <a:solidFill>
                <a:schemeClr val="tx1"/>
              </a:solidFill>
              <a:effectLst/>
              <a:latin typeface="+mn-lt"/>
              <a:ea typeface="+mn-ea"/>
              <a:cs typeface="+mn-cs"/>
            </a:endParaRPr>
          </a:p>
          <a:p>
            <a:pPr fontAlgn="ctr"/>
            <a:r>
              <a:rPr lang="cs-CZ" sz="1200" kern="1200" dirty="0" smtClean="0">
                <a:solidFill>
                  <a:schemeClr val="tx1"/>
                </a:solidFill>
                <a:effectLst/>
                <a:latin typeface="+mn-lt"/>
                <a:ea typeface="+mn-ea"/>
                <a:cs typeface="+mn-cs"/>
              </a:rPr>
              <a:t>Otestujte si, zda používáte zabezpečené připojení k internetu a také si otestujte Vaše oblíbené webové služby pomocí nástroje na </a:t>
            </a:r>
            <a:r>
              <a:rPr lang="cs-CZ" sz="1200" u="none" strike="noStrike" kern="1200" dirty="0" smtClean="0">
                <a:solidFill>
                  <a:schemeClr val="tx1"/>
                </a:solidFill>
                <a:effectLst/>
                <a:latin typeface="+mn-lt"/>
                <a:ea typeface="+mn-ea"/>
                <a:cs typeface="+mn-cs"/>
                <a:hlinkClick r:id="rId3"/>
              </a:rPr>
              <a:t>www.bezpecnedomeny.cz</a:t>
            </a:r>
            <a:r>
              <a:rPr lang="cs-CZ" sz="1200" kern="1200" dirty="0" smtClean="0">
                <a:solidFill>
                  <a:schemeClr val="tx1"/>
                </a:solidFill>
                <a:effectLst/>
                <a:latin typeface="+mn-lt"/>
                <a:ea typeface="+mn-ea"/>
                <a:cs typeface="+mn-cs"/>
              </a:rPr>
              <a:t>. Zde se také dozvíte více informací o problematice zabezpečení domény.</a:t>
            </a:r>
          </a:p>
          <a:p>
            <a:pPr fontAlgn="ctr"/>
            <a:r>
              <a:rPr lang="cs-CZ" sz="1200" kern="1200" dirty="0" smtClean="0">
                <a:solidFill>
                  <a:schemeClr val="tx1"/>
                </a:solidFill>
                <a:effectLst/>
                <a:latin typeface="+mn-lt"/>
                <a:ea typeface="+mn-ea"/>
                <a:cs typeface="+mn-cs"/>
              </a:rPr>
              <a:t>Pokud zjistíte, že Vaše připojení není zabezpečeno, kontaktujte svého poskytovatele připojení k internetu s žádostí o zavedení technologie DNSSEC.</a:t>
            </a:r>
          </a:p>
          <a:p>
            <a:pPr fontAlgn="ctr"/>
            <a:r>
              <a:rPr lang="cs-CZ" sz="1200" kern="1200" dirty="0" smtClean="0">
                <a:solidFill>
                  <a:schemeClr val="tx1"/>
                </a:solidFill>
                <a:effectLst/>
                <a:latin typeface="+mn-lt"/>
                <a:ea typeface="+mn-ea"/>
                <a:cs typeface="+mn-cs"/>
              </a:rPr>
              <a:t>V průběhu roku 2011 bude k dispozici </a:t>
            </a:r>
            <a:r>
              <a:rPr lang="cs-CZ" sz="1200" kern="1200" dirty="0" err="1" smtClean="0">
                <a:solidFill>
                  <a:schemeClr val="tx1"/>
                </a:solidFill>
                <a:effectLst/>
                <a:latin typeface="+mn-lt"/>
                <a:ea typeface="+mn-ea"/>
                <a:cs typeface="+mn-cs"/>
              </a:rPr>
              <a:t>plug</a:t>
            </a:r>
            <a:r>
              <a:rPr lang="cs-CZ" sz="1200" kern="1200" dirty="0" smtClean="0">
                <a:solidFill>
                  <a:schemeClr val="tx1"/>
                </a:solidFill>
                <a:effectLst/>
                <a:latin typeface="+mn-lt"/>
                <a:ea typeface="+mn-ea"/>
                <a:cs typeface="+mn-cs"/>
              </a:rPr>
              <a:t>-in pro prohlížeč Internet Explorer 9, který Vám v rámci prohlížeče jednoduše ukáže, zda Vámi navštívená stránka je zabezpečena technologií DNSSEC.</a:t>
            </a:r>
          </a:p>
          <a:p>
            <a:endParaRPr lang="cs-CZ" dirty="0"/>
          </a:p>
        </p:txBody>
      </p:sp>
      <p:sp>
        <p:nvSpPr>
          <p:cNvPr id="4" name="Zástupný symbol pro číslo snímku 3"/>
          <p:cNvSpPr>
            <a:spLocks noGrp="1"/>
          </p:cNvSpPr>
          <p:nvPr>
            <p:ph type="sldNum" sz="quarter" idx="10"/>
          </p:nvPr>
        </p:nvSpPr>
        <p:spPr/>
        <p:txBody>
          <a:bodyPr/>
          <a:lstStyle/>
          <a:p>
            <a:fld id="{E5274041-658A-46A9-976F-B56D9C0F3F98}" type="slidenum">
              <a:rPr lang="cs-CZ" smtClean="0"/>
              <a:t>6</a:t>
            </a:fld>
            <a:endParaRPr lang="cs-CZ"/>
          </a:p>
        </p:txBody>
      </p:sp>
    </p:spTree>
    <p:extLst>
      <p:ext uri="{BB962C8B-B14F-4D97-AF65-F5344CB8AC3E}">
        <p14:creationId xmlns:p14="http://schemas.microsoft.com/office/powerpoint/2010/main" val="369133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Jednou z věcí, kterou internet světu přinesl, je právě usnadnění komunikace. V dnešní době byste asi hledali složitě někoho, kdo s on-line komunikací v jakékoli podobě nikdy nepřišel do styku. Díky komunikaci on-line se prodlevy mezi předáním jakékoli informace adresátovi zkrátily na naprosté minimum. Rychlostí, jakou předáváme zprávu, předáváme i obsah a vzhledem k povaze celé on-line komunikace již většinou nejsme schopni nijak sledovat další osud námi odesílaných informací. Usnadnění komunikace prostřednictvím internetu s sebou proto nese i jistá rizika a musíme s nimi počítat. Obezřetnost při posílání citlivějšího obsahu, jako jsou osobní data či soukromé materiály, je proto na místě.</a:t>
            </a:r>
            <a:endParaRPr lang="cs-CZ" dirty="0"/>
          </a:p>
        </p:txBody>
      </p:sp>
      <p:sp>
        <p:nvSpPr>
          <p:cNvPr id="4" name="Zástupný symbol pro číslo snímku 3"/>
          <p:cNvSpPr>
            <a:spLocks noGrp="1"/>
          </p:cNvSpPr>
          <p:nvPr>
            <p:ph type="sldNum" sz="quarter" idx="10"/>
          </p:nvPr>
        </p:nvSpPr>
        <p:spPr/>
        <p:txBody>
          <a:bodyPr/>
          <a:lstStyle/>
          <a:p>
            <a:fld id="{E5274041-658A-46A9-976F-B56D9C0F3F98}" type="slidenum">
              <a:rPr lang="cs-CZ" smtClean="0"/>
              <a:t>7</a:t>
            </a:fld>
            <a:endParaRPr lang="cs-CZ"/>
          </a:p>
        </p:txBody>
      </p:sp>
    </p:spTree>
    <p:extLst>
      <p:ext uri="{BB962C8B-B14F-4D97-AF65-F5344CB8AC3E}">
        <p14:creationId xmlns:p14="http://schemas.microsoft.com/office/powerpoint/2010/main" val="2128984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Díky možnostem, které internet nabízí, se můžete velice snadno seznámit, podělit se o své zážitky nebo sdílet obsah. Internet boří hranice i čas a umožňuje lidem po celém světě komunikovat v reálném čase. S nárůstem moderních technologií nebo aplikací to lze jednoduše přes e-mail, instant </a:t>
            </a:r>
            <a:r>
              <a:rPr lang="cs-CZ" sz="1200" b="0" i="0" kern="1200" dirty="0" err="1" smtClean="0">
                <a:solidFill>
                  <a:schemeClr val="tx1"/>
                </a:solidFill>
                <a:effectLst/>
                <a:latin typeface="+mn-lt"/>
                <a:ea typeface="+mn-ea"/>
                <a:cs typeface="+mn-cs"/>
              </a:rPr>
              <a:t>messaging</a:t>
            </a:r>
            <a:r>
              <a:rPr lang="cs-CZ" sz="1200" b="0" i="0" kern="1200" dirty="0" smtClean="0">
                <a:solidFill>
                  <a:schemeClr val="tx1"/>
                </a:solidFill>
                <a:effectLst/>
                <a:latin typeface="+mn-lt"/>
                <a:ea typeface="+mn-ea"/>
                <a:cs typeface="+mn-cs"/>
              </a:rPr>
              <a:t>, sociální sítě, chaty nebo třeba volání přes internet. S možností komunikace přes internet ale vznikají i určitá rizika, která si možná neuvědomujeme nebo nepřipouštíme. Následující rady by vám měly pomoci v orientaci v základních pravidlech bezpečné komunikace. Největším rizikem je totiž samotný uživatel a jeho chování na internetu.</a:t>
            </a:r>
          </a:p>
          <a:p>
            <a:r>
              <a:rPr lang="cs-CZ" sz="1200" b="0" i="0" kern="1200" dirty="0" smtClean="0">
                <a:solidFill>
                  <a:schemeClr val="tx1"/>
                </a:solidFill>
                <a:effectLst/>
                <a:latin typeface="+mn-lt"/>
                <a:ea typeface="+mn-ea"/>
                <a:cs typeface="+mn-cs"/>
              </a:rPr>
              <a:t>Největší riziko, které na internetu podstupujete, je ztráta soukromí. Uvědomte si, že to, co na internetu zveřejňujete nebo posíláte, již </a:t>
            </a:r>
            <a:r>
              <a:rPr lang="cs-CZ" sz="1200" b="1" i="0" kern="1200" dirty="0" smtClean="0">
                <a:solidFill>
                  <a:schemeClr val="tx1"/>
                </a:solidFill>
                <a:effectLst/>
                <a:latin typeface="+mn-lt"/>
                <a:ea typeface="+mn-ea"/>
                <a:cs typeface="+mn-cs"/>
              </a:rPr>
              <a:t>nelze ve většině případů vrátit zpět</a:t>
            </a:r>
            <a:r>
              <a:rPr lang="cs-CZ" sz="1200" b="0" i="0" kern="1200" dirty="0" smtClean="0">
                <a:solidFill>
                  <a:schemeClr val="tx1"/>
                </a:solidFill>
                <a:effectLst/>
                <a:latin typeface="+mn-lt"/>
                <a:ea typeface="+mn-ea"/>
                <a:cs typeface="+mn-cs"/>
              </a:rPr>
              <a:t>. Pokud někomu na internetu pošlete fotografii nebo ji zveřejníte všem v síti, počítejte s tím, že jste ji vlastně publikovali. Kdokoli ji může zhlédnout, použít, nebo dokonce zneužít. Zastavit takový proces šíření zprávy nebo nějakého souboru je prakticky nemožný. Proto musíte nad případnými následky uvažovat už před samotným odesláním. Rozmyslete si proto, co na internetu sdělujete, komu co posíláte a do jaké míry chráníte svoje soukromí.</a:t>
            </a:r>
          </a:p>
          <a:p>
            <a:r>
              <a:rPr lang="cs-CZ" sz="1200" b="0" i="0" kern="1200" dirty="0" smtClean="0">
                <a:solidFill>
                  <a:schemeClr val="tx1"/>
                </a:solidFill>
                <a:effectLst/>
                <a:latin typeface="+mn-lt"/>
                <a:ea typeface="+mn-ea"/>
                <a:cs typeface="+mn-cs"/>
              </a:rPr>
              <a:t>K rychlé komunikaci na internetu slouží mnoho nástrojů. Mezi nejvýznamnější patří e-mail, instant </a:t>
            </a:r>
            <a:r>
              <a:rPr lang="cs-CZ" sz="1200" b="0" i="0" kern="1200" dirty="0" err="1" smtClean="0">
                <a:solidFill>
                  <a:schemeClr val="tx1"/>
                </a:solidFill>
                <a:effectLst/>
                <a:latin typeface="+mn-lt"/>
                <a:ea typeface="+mn-ea"/>
                <a:cs typeface="+mn-cs"/>
              </a:rPr>
              <a:t>messaging</a:t>
            </a:r>
            <a:r>
              <a:rPr lang="cs-CZ" sz="1200" b="0" i="0" kern="1200" dirty="0" smtClean="0">
                <a:solidFill>
                  <a:schemeClr val="tx1"/>
                </a:solidFill>
                <a:effectLst/>
                <a:latin typeface="+mn-lt"/>
                <a:ea typeface="+mn-ea"/>
                <a:cs typeface="+mn-cs"/>
              </a:rPr>
              <a:t>, chaty nebo internetové volání.</a:t>
            </a:r>
          </a:p>
          <a:p>
            <a:endParaRPr lang="cs-CZ" dirty="0"/>
          </a:p>
        </p:txBody>
      </p:sp>
      <p:sp>
        <p:nvSpPr>
          <p:cNvPr id="4" name="Zástupný symbol pro číslo snímku 3"/>
          <p:cNvSpPr>
            <a:spLocks noGrp="1"/>
          </p:cNvSpPr>
          <p:nvPr>
            <p:ph type="sldNum" sz="quarter" idx="10"/>
          </p:nvPr>
        </p:nvSpPr>
        <p:spPr/>
        <p:txBody>
          <a:bodyPr/>
          <a:lstStyle/>
          <a:p>
            <a:fld id="{E5274041-658A-46A9-976F-B56D9C0F3F98}" type="slidenum">
              <a:rPr lang="cs-CZ" smtClean="0"/>
              <a:t>8</a:t>
            </a:fld>
            <a:endParaRPr lang="cs-CZ"/>
          </a:p>
        </p:txBody>
      </p:sp>
    </p:spTree>
    <p:extLst>
      <p:ext uri="{BB962C8B-B14F-4D97-AF65-F5344CB8AC3E}">
        <p14:creationId xmlns:p14="http://schemas.microsoft.com/office/powerpoint/2010/main" val="3782993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Každý uživatel počítače by měl mít vytvořen vlastní účet, v němž má své osobní nastavení, nainstalované programy a svá data. Většina operačních systémů rozlišuje dva typy uživatelů.</a:t>
            </a:r>
          </a:p>
          <a:p>
            <a:r>
              <a:rPr lang="cs-CZ" sz="1200" b="0" i="0" kern="1200" dirty="0" smtClean="0">
                <a:solidFill>
                  <a:schemeClr val="tx1"/>
                </a:solidFill>
                <a:effectLst/>
                <a:latin typeface="+mn-lt"/>
                <a:ea typeface="+mn-ea"/>
                <a:cs typeface="+mn-cs"/>
              </a:rPr>
              <a:t>Prvním typem uživatele je administrátor, který má neomezený přístup k systému, může instalovat, </a:t>
            </a:r>
            <a:r>
              <a:rPr lang="cs-CZ" sz="1200" b="0" i="0" kern="1200" dirty="0" err="1" smtClean="0">
                <a:solidFill>
                  <a:schemeClr val="tx1"/>
                </a:solidFill>
                <a:effectLst/>
                <a:latin typeface="+mn-lt"/>
                <a:ea typeface="+mn-ea"/>
                <a:cs typeface="+mn-cs"/>
              </a:rPr>
              <a:t>odinstalovávat</a:t>
            </a:r>
            <a:r>
              <a:rPr lang="cs-CZ" sz="1200" b="0" i="0" kern="1200" dirty="0" smtClean="0">
                <a:solidFill>
                  <a:schemeClr val="tx1"/>
                </a:solidFill>
                <a:effectLst/>
                <a:latin typeface="+mn-lt"/>
                <a:ea typeface="+mn-ea"/>
                <a:cs typeface="+mn-cs"/>
              </a:rPr>
              <a:t> programy a měnit nastavení a oprávnění pro ostatní uživatele.</a:t>
            </a:r>
          </a:p>
          <a:p>
            <a:r>
              <a:rPr lang="cs-CZ" sz="1200" b="0" i="0" kern="1200" dirty="0" smtClean="0">
                <a:solidFill>
                  <a:schemeClr val="tx1"/>
                </a:solidFill>
                <a:effectLst/>
                <a:latin typeface="+mn-lt"/>
                <a:ea typeface="+mn-ea"/>
                <a:cs typeface="+mn-cs"/>
              </a:rPr>
              <a:t>Druhým typem je standardní uživatel, který má omezená práva. Pro zachování bezpečnosti je žádoucí, aby při běžné práci uživatel pracoval jako standardní uživatel, tak dochází ke snížení rizika infikování počítače. Oba typy uživatelů by pak měly být chráněny dostatečně silným heslem, které nelze jednoduše odhalit a získat tak přístup k danému uživatelskému účtu.</a:t>
            </a:r>
          </a:p>
          <a:p>
            <a:endParaRPr lang="cs-CZ" dirty="0"/>
          </a:p>
        </p:txBody>
      </p:sp>
      <p:sp>
        <p:nvSpPr>
          <p:cNvPr id="4" name="Zástupný symbol pro číslo snímku 3"/>
          <p:cNvSpPr>
            <a:spLocks noGrp="1"/>
          </p:cNvSpPr>
          <p:nvPr>
            <p:ph type="sldNum" sz="quarter" idx="10"/>
          </p:nvPr>
        </p:nvSpPr>
        <p:spPr/>
        <p:txBody>
          <a:bodyPr/>
          <a:lstStyle/>
          <a:p>
            <a:fld id="{E5274041-658A-46A9-976F-B56D9C0F3F98}" type="slidenum">
              <a:rPr lang="cs-CZ" smtClean="0"/>
              <a:t>15</a:t>
            </a:fld>
            <a:endParaRPr lang="cs-CZ"/>
          </a:p>
        </p:txBody>
      </p:sp>
    </p:spTree>
    <p:extLst>
      <p:ext uri="{BB962C8B-B14F-4D97-AF65-F5344CB8AC3E}">
        <p14:creationId xmlns:p14="http://schemas.microsoft.com/office/powerpoint/2010/main" val="715207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Viry, červy a jiný nežádoucí software jsou dnes nejběžnějším způsobem, jak získat přístup k počítači a citlivým datům. Je proto nutné hned po instalaci počítače nebo jeho prvním spuštění doinstalovat antivirový program, v případě, že ho neobsahuje. Jestliže je součástí nového počítače i operační systém a antivirový program, je nutné provést jeho okamžitou aktualizaci. Po zapnutí a aktualizaci antivirového programu je teprve možné začít s instalací dalších potřebných programů. Na trhu jsou dostupné komerční antivirové programy, za něž se platí, nebo programy určené pro domácí použití, které mohou být zdarma, např. </a:t>
            </a:r>
            <a:r>
              <a:rPr lang="cs-CZ" sz="1200" b="0" i="0" u="none" strike="noStrike" kern="1200" dirty="0" smtClean="0">
                <a:solidFill>
                  <a:schemeClr val="tx1"/>
                </a:solidFill>
                <a:effectLst/>
                <a:latin typeface="+mn-lt"/>
                <a:ea typeface="+mn-ea"/>
                <a:cs typeface="+mn-cs"/>
                <a:hlinkClick r:id="rId3"/>
              </a:rPr>
              <a:t>Microsoft </a:t>
            </a:r>
            <a:r>
              <a:rPr lang="cs-CZ" sz="1200" b="0" i="0" u="none" strike="noStrike" kern="1200" dirty="0" err="1" smtClean="0">
                <a:solidFill>
                  <a:schemeClr val="tx1"/>
                </a:solidFill>
                <a:effectLst/>
                <a:latin typeface="+mn-lt"/>
                <a:ea typeface="+mn-ea"/>
                <a:cs typeface="+mn-cs"/>
                <a:hlinkClick r:id="rId3"/>
              </a:rPr>
              <a:t>Security</a:t>
            </a:r>
            <a:r>
              <a:rPr lang="cs-CZ" sz="1200" b="0" i="0" u="none" strike="noStrike" kern="1200" dirty="0" smtClean="0">
                <a:solidFill>
                  <a:schemeClr val="tx1"/>
                </a:solidFill>
                <a:effectLst/>
                <a:latin typeface="+mn-lt"/>
                <a:ea typeface="+mn-ea"/>
                <a:cs typeface="+mn-cs"/>
                <a:hlinkClick r:id="rId3"/>
              </a:rPr>
              <a:t> Essentials</a:t>
            </a:r>
            <a:r>
              <a:rPr lang="cs-CZ" sz="1200" b="0" i="0" kern="1200" dirty="0" smtClean="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E5274041-658A-46A9-976F-B56D9C0F3F98}" type="slidenum">
              <a:rPr lang="cs-CZ" smtClean="0"/>
              <a:t>16</a:t>
            </a:fld>
            <a:endParaRPr lang="cs-CZ"/>
          </a:p>
        </p:txBody>
      </p:sp>
    </p:spTree>
    <p:extLst>
      <p:ext uri="{BB962C8B-B14F-4D97-AF65-F5344CB8AC3E}">
        <p14:creationId xmlns:p14="http://schemas.microsoft.com/office/powerpoint/2010/main" val="6038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Váš počítač nemusí být vždy dokonale chráněn. Může nastat situace, kdy v počítači budete mít škodlivý software, aniž byste o tom věděli. Takto „nakažený počítač“ může zdánlivě fungovat normálně. Proto doporučujeme využít nástroje Windows Live </a:t>
            </a:r>
            <a:r>
              <a:rPr lang="cs-CZ" sz="1200" b="0" i="0" kern="1200" dirty="0" err="1" smtClean="0">
                <a:solidFill>
                  <a:schemeClr val="tx1"/>
                </a:solidFill>
                <a:effectLst/>
                <a:latin typeface="+mn-lt"/>
                <a:ea typeface="+mn-ea"/>
                <a:cs typeface="+mn-cs"/>
              </a:rPr>
              <a:t>OneCare</a:t>
            </a:r>
            <a:r>
              <a:rPr lang="cs-CZ" sz="1200" b="0" i="0" kern="1200" dirty="0" smtClean="0">
                <a:solidFill>
                  <a:schemeClr val="tx1"/>
                </a:solidFill>
                <a:effectLst/>
                <a:latin typeface="+mn-lt"/>
                <a:ea typeface="+mn-ea"/>
                <a:cs typeface="+mn-cs"/>
              </a:rPr>
              <a:t>, pomocí něhož zkontrolujete svůj počítač na výskyt škodlivého a potenciálně nežádoucího softwaru z webu.</a:t>
            </a:r>
          </a:p>
          <a:p>
            <a:r>
              <a:rPr lang="cs-CZ" sz="1200" b="0" i="0" u="none" strike="noStrike" kern="1200" dirty="0" smtClean="0">
                <a:solidFill>
                  <a:schemeClr val="tx1"/>
                </a:solidFill>
                <a:effectLst/>
                <a:latin typeface="+mn-lt"/>
                <a:ea typeface="+mn-ea"/>
                <a:cs typeface="+mn-cs"/>
                <a:hlinkClick r:id="rId3"/>
              </a:rPr>
              <a:t>Windows Live </a:t>
            </a:r>
            <a:r>
              <a:rPr lang="cs-CZ" sz="1200" b="0" i="0" u="none" strike="noStrike" kern="1200" dirty="0" err="1" smtClean="0">
                <a:solidFill>
                  <a:schemeClr val="tx1"/>
                </a:solidFill>
                <a:effectLst/>
                <a:latin typeface="+mn-lt"/>
                <a:ea typeface="+mn-ea"/>
                <a:cs typeface="+mn-cs"/>
                <a:hlinkClick r:id="rId3"/>
              </a:rPr>
              <a:t>OneCare</a:t>
            </a:r>
            <a:r>
              <a:rPr lang="cs-CZ" sz="1200" b="0" i="0" u="none" strike="noStrike" kern="1200" dirty="0" smtClean="0">
                <a:solidFill>
                  <a:schemeClr val="tx1"/>
                </a:solidFill>
                <a:effectLst/>
                <a:latin typeface="+mn-lt"/>
                <a:ea typeface="+mn-ea"/>
                <a:cs typeface="+mn-cs"/>
                <a:hlinkClick r:id="rId3"/>
              </a:rPr>
              <a:t> </a:t>
            </a:r>
            <a:r>
              <a:rPr lang="cs-CZ" sz="1200" b="0" i="0" u="none" strike="noStrike" kern="1200" dirty="0" err="1" smtClean="0">
                <a:solidFill>
                  <a:schemeClr val="tx1"/>
                </a:solidFill>
                <a:effectLst/>
                <a:latin typeface="+mn-lt"/>
                <a:ea typeface="+mn-ea"/>
                <a:cs typeface="+mn-cs"/>
                <a:hlinkClick r:id="rId3"/>
              </a:rPr>
              <a:t>Safety</a:t>
            </a:r>
            <a:r>
              <a:rPr lang="cs-CZ" sz="1200" b="0" i="0" u="none" strike="noStrike" kern="1200" dirty="0" smtClean="0">
                <a:solidFill>
                  <a:schemeClr val="tx1"/>
                </a:solidFill>
                <a:effectLst/>
                <a:latin typeface="+mn-lt"/>
                <a:ea typeface="+mn-ea"/>
                <a:cs typeface="+mn-cs"/>
                <a:hlinkClick r:id="rId3"/>
              </a:rPr>
              <a:t> Scanner</a:t>
            </a:r>
            <a:r>
              <a:rPr lang="cs-CZ" sz="1200" b="0" i="0" kern="1200" dirty="0" smtClean="0">
                <a:solidFill>
                  <a:schemeClr val="tx1"/>
                </a:solidFill>
                <a:effectLst/>
                <a:latin typeface="+mn-lt"/>
                <a:ea typeface="+mn-ea"/>
                <a:cs typeface="+mn-cs"/>
              </a:rPr>
              <a:t> je on-line služba umožňující zkontrolovat počítač a zajistit jeho ochranu, bezpečnost a maximální výkon. Využijte tento bezplatný nástroj ke kontrole a případnému odstranění virů, </a:t>
            </a:r>
            <a:r>
              <a:rPr lang="cs-CZ" sz="1200" b="0" i="0" kern="1200" dirty="0" err="1" smtClean="0">
                <a:solidFill>
                  <a:schemeClr val="tx1"/>
                </a:solidFill>
                <a:effectLst/>
                <a:latin typeface="+mn-lt"/>
                <a:ea typeface="+mn-ea"/>
                <a:cs typeface="+mn-cs"/>
              </a:rPr>
              <a:t>spywaru</a:t>
            </a:r>
            <a:r>
              <a:rPr lang="cs-CZ" sz="1200" b="0" i="0" kern="1200" dirty="0" smtClean="0">
                <a:solidFill>
                  <a:schemeClr val="tx1"/>
                </a:solidFill>
                <a:effectLst/>
                <a:latin typeface="+mn-lt"/>
                <a:ea typeface="+mn-ea"/>
                <a:cs typeface="+mn-cs"/>
              </a:rPr>
              <a:t> a dalšího potenciálně nežádoucího softwaru a k nalezení slabých míst zabezpečení ve vašem připojení k internetu.</a:t>
            </a:r>
          </a:p>
          <a:p>
            <a:r>
              <a:rPr lang="cs-CZ" sz="1200" b="0" i="0" kern="1200" dirty="0" smtClean="0">
                <a:solidFill>
                  <a:schemeClr val="tx1"/>
                </a:solidFill>
                <a:effectLst/>
                <a:latin typeface="+mn-lt"/>
                <a:ea typeface="+mn-ea"/>
                <a:cs typeface="+mn-cs"/>
              </a:rPr>
              <a:t>Nástroj pro odstranění škodlivého softwaru v systému Microsoft Windows kontroluje počítače se systémy Windows 7, Windows Vista, Windows XP, Windows 2000 a Windows Server 2003 a napomáhá odstranit některé rozšířené škodlivé programy, jako jsou např. </a:t>
            </a:r>
            <a:r>
              <a:rPr lang="cs-CZ" sz="1200" b="0" i="0" kern="1200" dirty="0" err="1" smtClean="0">
                <a:solidFill>
                  <a:schemeClr val="tx1"/>
                </a:solidFill>
                <a:effectLst/>
                <a:latin typeface="+mn-lt"/>
                <a:ea typeface="+mn-ea"/>
                <a:cs typeface="+mn-cs"/>
              </a:rPr>
              <a:t>Blaster</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Sasser</a:t>
            </a:r>
            <a:r>
              <a:rPr lang="cs-CZ" sz="1200" b="0" i="0" kern="1200" dirty="0" smtClean="0">
                <a:solidFill>
                  <a:schemeClr val="tx1"/>
                </a:solidFill>
                <a:effectLst/>
                <a:latin typeface="+mn-lt"/>
                <a:ea typeface="+mn-ea"/>
                <a:cs typeface="+mn-cs"/>
              </a:rPr>
              <a:t> či </a:t>
            </a:r>
            <a:r>
              <a:rPr lang="cs-CZ" sz="1200" b="0" i="0" kern="1200" dirty="0" err="1" smtClean="0">
                <a:solidFill>
                  <a:schemeClr val="tx1"/>
                </a:solidFill>
                <a:effectLst/>
                <a:latin typeface="+mn-lt"/>
                <a:ea typeface="+mn-ea"/>
                <a:cs typeface="+mn-cs"/>
              </a:rPr>
              <a:t>Mydoom</a:t>
            </a:r>
            <a:r>
              <a:rPr lang="cs-CZ" sz="1200" b="0" i="0" kern="1200" dirty="0" smtClean="0">
                <a:solidFill>
                  <a:schemeClr val="tx1"/>
                </a:solidFill>
                <a:effectLst/>
                <a:latin typeface="+mn-lt"/>
                <a:ea typeface="+mn-ea"/>
                <a:cs typeface="+mn-cs"/>
              </a:rPr>
              <a:t>. Jakmile dokončí vyhledávání a odstranění, zobrazuje tento nástroj zprávu popisující výsledek včetně nalezených a odstraněných typů škodlivého softwaru. Nejnovější verzi tohoto nástroje naleznete na webu služby </a:t>
            </a:r>
            <a:r>
              <a:rPr lang="cs-CZ" sz="1200" b="0" i="0" u="none" strike="noStrike" kern="1200" dirty="0" smtClean="0">
                <a:solidFill>
                  <a:schemeClr val="tx1"/>
                </a:solidFill>
                <a:effectLst/>
                <a:latin typeface="+mn-lt"/>
                <a:ea typeface="+mn-ea"/>
                <a:cs typeface="+mn-cs"/>
                <a:hlinkClick r:id="rId4"/>
              </a:rPr>
              <a:t>Stažení softwaru</a:t>
            </a:r>
            <a:r>
              <a:rPr lang="cs-CZ" sz="1200" b="0" i="0" kern="1200" dirty="0" smtClean="0">
                <a:solidFill>
                  <a:schemeClr val="tx1"/>
                </a:solidFill>
                <a:effectLst/>
                <a:latin typeface="+mn-lt"/>
                <a:ea typeface="+mn-ea"/>
                <a:cs typeface="+mn-cs"/>
              </a:rPr>
              <a:t> (Microsoft </a:t>
            </a:r>
            <a:r>
              <a:rPr lang="cs-CZ" sz="1200" b="0" i="0" kern="1200" dirty="0" err="1" smtClean="0">
                <a:solidFill>
                  <a:schemeClr val="tx1"/>
                </a:solidFill>
                <a:effectLst/>
                <a:latin typeface="+mn-lt"/>
                <a:ea typeface="+mn-ea"/>
                <a:cs typeface="+mn-cs"/>
              </a:rPr>
              <a:t>Download</a:t>
            </a:r>
            <a:r>
              <a:rPr lang="cs-CZ" sz="1200" b="0" i="0" kern="1200" dirty="0" smtClean="0">
                <a:solidFill>
                  <a:schemeClr val="tx1"/>
                </a:solidFill>
                <a:effectLst/>
                <a:latin typeface="+mn-lt"/>
                <a:ea typeface="+mn-ea"/>
                <a:cs typeface="+mn-cs"/>
              </a:rPr>
              <a:t> Center).</a:t>
            </a:r>
          </a:p>
          <a:p>
            <a:r>
              <a:rPr lang="cs-CZ" sz="1200" b="0" i="0" kern="1200" dirty="0" smtClean="0">
                <a:solidFill>
                  <a:schemeClr val="tx1"/>
                </a:solidFill>
                <a:effectLst/>
                <a:latin typeface="+mn-lt"/>
                <a:ea typeface="+mn-ea"/>
                <a:cs typeface="+mn-cs"/>
              </a:rPr>
              <a:t>K zajištění ochrany počítače před dalším škodlivým softwarem je k dispozici zdarma ke stažení aktuální antivirový </a:t>
            </a:r>
            <a:r>
              <a:rPr lang="cs-CZ" sz="1200" b="0" i="0" kern="1200" dirty="0" err="1" smtClean="0">
                <a:solidFill>
                  <a:schemeClr val="tx1"/>
                </a:solidFill>
                <a:effectLst/>
                <a:latin typeface="+mn-lt"/>
                <a:ea typeface="+mn-ea"/>
                <a:cs typeface="+mn-cs"/>
              </a:rPr>
              <a:t>program</a:t>
            </a:r>
            <a:r>
              <a:rPr lang="cs-CZ" sz="1200" b="0" i="0" u="none" strike="noStrike" kern="1200" dirty="0" err="1" smtClean="0">
                <a:solidFill>
                  <a:schemeClr val="tx1"/>
                </a:solidFill>
                <a:effectLst/>
                <a:latin typeface="+mn-lt"/>
                <a:ea typeface="+mn-ea"/>
                <a:cs typeface="+mn-cs"/>
                <a:hlinkClick r:id="rId5"/>
              </a:rPr>
              <a:t>Microsoft</a:t>
            </a:r>
            <a:r>
              <a:rPr lang="cs-CZ" sz="1200" b="0" i="0" u="none" strike="noStrike" kern="1200" dirty="0" smtClean="0">
                <a:solidFill>
                  <a:schemeClr val="tx1"/>
                </a:solidFill>
                <a:effectLst/>
                <a:latin typeface="+mn-lt"/>
                <a:ea typeface="+mn-ea"/>
                <a:cs typeface="+mn-cs"/>
                <a:hlinkClick r:id="rId5"/>
              </a:rPr>
              <a:t> </a:t>
            </a:r>
            <a:r>
              <a:rPr lang="cs-CZ" sz="1200" b="0" i="0" u="none" strike="noStrike" kern="1200" dirty="0" err="1" smtClean="0">
                <a:solidFill>
                  <a:schemeClr val="tx1"/>
                </a:solidFill>
                <a:effectLst/>
                <a:latin typeface="+mn-lt"/>
                <a:ea typeface="+mn-ea"/>
                <a:cs typeface="+mn-cs"/>
                <a:hlinkClick r:id="rId5"/>
              </a:rPr>
              <a:t>Security</a:t>
            </a:r>
            <a:r>
              <a:rPr lang="cs-CZ" sz="1200" b="0" i="0" u="none" strike="noStrike" kern="1200" dirty="0" smtClean="0">
                <a:solidFill>
                  <a:schemeClr val="tx1"/>
                </a:solidFill>
                <a:effectLst/>
                <a:latin typeface="+mn-lt"/>
                <a:ea typeface="+mn-ea"/>
                <a:cs typeface="+mn-cs"/>
                <a:hlinkClick r:id="rId5"/>
              </a:rPr>
              <a:t> Essentials</a:t>
            </a:r>
            <a:r>
              <a:rPr lang="cs-CZ" sz="1200" b="0" i="0" kern="1200" dirty="0" smtClean="0">
                <a:solidFill>
                  <a:schemeClr val="tx1"/>
                </a:solidFill>
                <a:effectLst/>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E5274041-658A-46A9-976F-B56D9C0F3F98}" type="slidenum">
              <a:rPr lang="cs-CZ" smtClean="0"/>
              <a:t>17</a:t>
            </a:fld>
            <a:endParaRPr lang="cs-CZ"/>
          </a:p>
        </p:txBody>
      </p:sp>
    </p:spTree>
    <p:extLst>
      <p:ext uri="{BB962C8B-B14F-4D97-AF65-F5344CB8AC3E}">
        <p14:creationId xmlns:p14="http://schemas.microsoft.com/office/powerpoint/2010/main" val="238661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smtClean="0"/>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4EBD1682-E455-4CA6-A263-1D15ED23DC2E}" type="datetimeFigureOut">
              <a:rPr lang="cs-CZ" smtClean="0"/>
              <a:t>6. 2. 2015</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47C266A-63A3-4B57-851C-A58B0AAB508A}" type="slidenum">
              <a:rPr lang="cs-CZ" smtClean="0"/>
              <a:t>‹#›</a:t>
            </a:fld>
            <a:endParaRPr lang="cs-CZ"/>
          </a:p>
        </p:txBody>
      </p:sp>
    </p:spTree>
    <p:extLst>
      <p:ext uri="{BB962C8B-B14F-4D97-AF65-F5344CB8AC3E}">
        <p14:creationId xmlns:p14="http://schemas.microsoft.com/office/powerpoint/2010/main" val="343890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EBD1682-E455-4CA6-A263-1D15ED23DC2E}" type="datetimeFigureOut">
              <a:rPr lang="cs-CZ" smtClean="0"/>
              <a:t>6. 2. 2015</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47C266A-63A3-4B57-851C-A58B0AAB508A}" type="slidenum">
              <a:rPr lang="cs-CZ" smtClean="0"/>
              <a:t>‹#›</a:t>
            </a:fld>
            <a:endParaRPr lang="cs-CZ"/>
          </a:p>
        </p:txBody>
      </p:sp>
    </p:spTree>
    <p:extLst>
      <p:ext uri="{BB962C8B-B14F-4D97-AF65-F5344CB8AC3E}">
        <p14:creationId xmlns:p14="http://schemas.microsoft.com/office/powerpoint/2010/main" val="263601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EBD1682-E455-4CA6-A263-1D15ED23DC2E}" type="datetimeFigureOut">
              <a:rPr lang="cs-CZ" smtClean="0"/>
              <a:t>6. 2. 2015</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47C266A-63A3-4B57-851C-A58B0AAB508A}"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172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smtClean="0"/>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4EBD1682-E455-4CA6-A263-1D15ED23DC2E}" type="datetimeFigureOut">
              <a:rPr lang="cs-CZ" smtClean="0"/>
              <a:t>6. 2. 2015</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7C266A-63A3-4B57-851C-A58B0AAB508A}" type="slidenum">
              <a:rPr lang="cs-CZ" smtClean="0"/>
              <a:t>‹#›</a:t>
            </a:fld>
            <a:endParaRPr lang="cs-CZ"/>
          </a:p>
        </p:txBody>
      </p:sp>
    </p:spTree>
    <p:extLst>
      <p:ext uri="{BB962C8B-B14F-4D97-AF65-F5344CB8AC3E}">
        <p14:creationId xmlns:p14="http://schemas.microsoft.com/office/powerpoint/2010/main" val="2231406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4EBD1682-E455-4CA6-A263-1D15ED23DC2E}" type="datetimeFigureOut">
              <a:rPr lang="cs-CZ" smtClean="0"/>
              <a:t>6. 2. 2015</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7C266A-63A3-4B57-851C-A58B0AAB508A}"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46601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4EBD1682-E455-4CA6-A263-1D15ED23DC2E}" type="datetimeFigureOut">
              <a:rPr lang="cs-CZ" smtClean="0"/>
              <a:t>6. 2. 2015</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7C266A-63A3-4B57-851C-A58B0AAB508A}" type="slidenum">
              <a:rPr lang="cs-CZ" smtClean="0"/>
              <a:t>‹#›</a:t>
            </a:fld>
            <a:endParaRPr lang="cs-CZ"/>
          </a:p>
        </p:txBody>
      </p:sp>
    </p:spTree>
    <p:extLst>
      <p:ext uri="{BB962C8B-B14F-4D97-AF65-F5344CB8AC3E}">
        <p14:creationId xmlns:p14="http://schemas.microsoft.com/office/powerpoint/2010/main" val="1447887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EBD1682-E455-4CA6-A263-1D15ED23DC2E}" type="datetimeFigureOut">
              <a:rPr lang="cs-CZ" smtClean="0"/>
              <a:t>6. 2. 2015</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7C266A-63A3-4B57-851C-A58B0AAB508A}" type="slidenum">
              <a:rPr lang="cs-CZ" smtClean="0"/>
              <a:t>‹#›</a:t>
            </a:fld>
            <a:endParaRPr lang="cs-CZ"/>
          </a:p>
        </p:txBody>
      </p:sp>
    </p:spTree>
    <p:extLst>
      <p:ext uri="{BB962C8B-B14F-4D97-AF65-F5344CB8AC3E}">
        <p14:creationId xmlns:p14="http://schemas.microsoft.com/office/powerpoint/2010/main" val="524222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EBD1682-E455-4CA6-A263-1D15ED23DC2E}" type="datetimeFigureOut">
              <a:rPr lang="cs-CZ" smtClean="0"/>
              <a:t>6. 2. 2015</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7C266A-63A3-4B57-851C-A58B0AAB508A}" type="slidenum">
              <a:rPr lang="cs-CZ" smtClean="0"/>
              <a:t>‹#›</a:t>
            </a:fld>
            <a:endParaRPr lang="cs-CZ"/>
          </a:p>
        </p:txBody>
      </p:sp>
    </p:spTree>
    <p:extLst>
      <p:ext uri="{BB962C8B-B14F-4D97-AF65-F5344CB8AC3E}">
        <p14:creationId xmlns:p14="http://schemas.microsoft.com/office/powerpoint/2010/main" val="259686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smtClean="0"/>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EBD1682-E455-4CA6-A263-1D15ED23DC2E}" type="datetimeFigureOut">
              <a:rPr lang="cs-CZ" smtClean="0"/>
              <a:t>6. 2. 2015</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7C266A-63A3-4B57-851C-A58B0AAB508A}" type="slidenum">
              <a:rPr lang="cs-CZ" smtClean="0"/>
              <a:t>‹#›</a:t>
            </a:fld>
            <a:endParaRPr lang="cs-CZ"/>
          </a:p>
        </p:txBody>
      </p:sp>
    </p:spTree>
    <p:extLst>
      <p:ext uri="{BB962C8B-B14F-4D97-AF65-F5344CB8AC3E}">
        <p14:creationId xmlns:p14="http://schemas.microsoft.com/office/powerpoint/2010/main" val="223656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EBD1682-E455-4CA6-A263-1D15ED23DC2E}" type="datetimeFigureOut">
              <a:rPr lang="cs-CZ" smtClean="0"/>
              <a:t>6. 2. 2015</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47C266A-63A3-4B57-851C-A58B0AAB508A}" type="slidenum">
              <a:rPr lang="cs-CZ" smtClean="0"/>
              <a:t>‹#›</a:t>
            </a:fld>
            <a:endParaRPr lang="cs-CZ"/>
          </a:p>
        </p:txBody>
      </p:sp>
    </p:spTree>
    <p:extLst>
      <p:ext uri="{BB962C8B-B14F-4D97-AF65-F5344CB8AC3E}">
        <p14:creationId xmlns:p14="http://schemas.microsoft.com/office/powerpoint/2010/main" val="316675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EBD1682-E455-4CA6-A263-1D15ED23DC2E}" type="datetimeFigureOut">
              <a:rPr lang="cs-CZ" smtClean="0"/>
              <a:t>6. 2. 2015</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47C266A-63A3-4B57-851C-A58B0AAB508A}" type="slidenum">
              <a:rPr lang="cs-CZ" smtClean="0"/>
              <a:t>‹#›</a:t>
            </a:fld>
            <a:endParaRPr lang="cs-CZ"/>
          </a:p>
        </p:txBody>
      </p:sp>
    </p:spTree>
    <p:extLst>
      <p:ext uri="{BB962C8B-B14F-4D97-AF65-F5344CB8AC3E}">
        <p14:creationId xmlns:p14="http://schemas.microsoft.com/office/powerpoint/2010/main" val="64216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EBD1682-E455-4CA6-A263-1D15ED23DC2E}" type="datetimeFigureOut">
              <a:rPr lang="cs-CZ" smtClean="0"/>
              <a:t>6. 2. 2015</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47C266A-63A3-4B57-851C-A58B0AAB508A}" type="slidenum">
              <a:rPr lang="cs-CZ" smtClean="0"/>
              <a:t>‹#›</a:t>
            </a:fld>
            <a:endParaRPr lang="cs-CZ"/>
          </a:p>
        </p:txBody>
      </p:sp>
    </p:spTree>
    <p:extLst>
      <p:ext uri="{BB962C8B-B14F-4D97-AF65-F5344CB8AC3E}">
        <p14:creationId xmlns:p14="http://schemas.microsoft.com/office/powerpoint/2010/main" val="14588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EBD1682-E455-4CA6-A263-1D15ED23DC2E}" type="datetimeFigureOut">
              <a:rPr lang="cs-CZ" smtClean="0"/>
              <a:t>6. 2. 2015</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47C266A-63A3-4B57-851C-A58B0AAB508A}" type="slidenum">
              <a:rPr lang="cs-CZ" smtClean="0"/>
              <a:t>‹#›</a:t>
            </a:fld>
            <a:endParaRPr lang="cs-CZ"/>
          </a:p>
        </p:txBody>
      </p:sp>
    </p:spTree>
    <p:extLst>
      <p:ext uri="{BB962C8B-B14F-4D97-AF65-F5344CB8AC3E}">
        <p14:creationId xmlns:p14="http://schemas.microsoft.com/office/powerpoint/2010/main" val="680705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D1682-E455-4CA6-A263-1D15ED23DC2E}" type="datetimeFigureOut">
              <a:rPr lang="cs-CZ" smtClean="0"/>
              <a:t>6. 2. 2015</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47C266A-63A3-4B57-851C-A58B0AAB508A}" type="slidenum">
              <a:rPr lang="cs-CZ" smtClean="0"/>
              <a:t>‹#›</a:t>
            </a:fld>
            <a:endParaRPr lang="cs-CZ"/>
          </a:p>
        </p:txBody>
      </p:sp>
    </p:spTree>
    <p:extLst>
      <p:ext uri="{BB962C8B-B14F-4D97-AF65-F5344CB8AC3E}">
        <p14:creationId xmlns:p14="http://schemas.microsoft.com/office/powerpoint/2010/main" val="100598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smtClean="0"/>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EBD1682-E455-4CA6-A263-1D15ED23DC2E}" type="datetimeFigureOut">
              <a:rPr lang="cs-CZ" smtClean="0"/>
              <a:t>6. 2. 2015</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47C266A-63A3-4B57-851C-A58B0AAB508A}" type="slidenum">
              <a:rPr lang="cs-CZ" smtClean="0"/>
              <a:t>‹#›</a:t>
            </a:fld>
            <a:endParaRPr lang="cs-CZ"/>
          </a:p>
        </p:txBody>
      </p:sp>
    </p:spTree>
    <p:extLst>
      <p:ext uri="{BB962C8B-B14F-4D97-AF65-F5344CB8AC3E}">
        <p14:creationId xmlns:p14="http://schemas.microsoft.com/office/powerpoint/2010/main" val="335460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EBD1682-E455-4CA6-A263-1D15ED23DC2E}" type="datetimeFigureOut">
              <a:rPr lang="cs-CZ" smtClean="0"/>
              <a:t>6. 2. 2015</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7C266A-63A3-4B57-851C-A58B0AAB508A}" type="slidenum">
              <a:rPr lang="cs-CZ" smtClean="0"/>
              <a:t>‹#›</a:t>
            </a:fld>
            <a:endParaRPr lang="cs-CZ"/>
          </a:p>
        </p:txBody>
      </p:sp>
    </p:spTree>
    <p:extLst>
      <p:ext uri="{BB962C8B-B14F-4D97-AF65-F5344CB8AC3E}">
        <p14:creationId xmlns:p14="http://schemas.microsoft.com/office/powerpoint/2010/main" val="184817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EBD1682-E455-4CA6-A263-1D15ED23DC2E}" type="datetimeFigureOut">
              <a:rPr lang="cs-CZ" smtClean="0"/>
              <a:t>6. 2. 2015</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47C266A-63A3-4B57-851C-A58B0AAB508A}" type="slidenum">
              <a:rPr lang="cs-CZ" smtClean="0"/>
              <a:t>‹#›</a:t>
            </a:fld>
            <a:endParaRPr lang="cs-CZ"/>
          </a:p>
        </p:txBody>
      </p:sp>
    </p:spTree>
    <p:extLst>
      <p:ext uri="{BB962C8B-B14F-4D97-AF65-F5344CB8AC3E}">
        <p14:creationId xmlns:p14="http://schemas.microsoft.com/office/powerpoint/2010/main" val="3234536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ezpecnyinternet.cz/zacatecnik/hesla/vytvoreni-silneho-hesla.aspx" TargetMode="External"/><Relationship Id="rId2" Type="http://schemas.openxmlformats.org/officeDocument/2006/relationships/hyperlink" Target="http://www.bezpecnyinternet.cz/zacatecnik/hesla/nespravne-metody-vytvareni-hesla.aspx" TargetMode="External"/><Relationship Id="rId1" Type="http://schemas.openxmlformats.org/officeDocument/2006/relationships/slideLayout" Target="../slideLayouts/slideLayout2.xml"/><Relationship Id="rId4" Type="http://schemas.openxmlformats.org/officeDocument/2006/relationships/hyperlink" Target="http://www.bezpecnyinternet.cz/zacatecnik/hesla/pristup-k-heslum.asp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bezpecnyinternet.cz/zacatecnik/zabezpeceni-pocitace/zabezpeceni-bezdratoveho-pripojeni.aspx" TargetMode="External"/><Relationship Id="rId3" Type="http://schemas.openxmlformats.org/officeDocument/2006/relationships/hyperlink" Target="http://www.bezpecnyinternet.cz/zacatecnik/zabezpeceni-pocitace/uzivatelske-ucty-a-nastaveni-hesla.aspx" TargetMode="External"/><Relationship Id="rId7" Type="http://schemas.openxmlformats.org/officeDocument/2006/relationships/hyperlink" Target="http://www.bezpecnyinternet.cz/zacatecnik/zabezpeceni-pocitace/jak-zabezpecit-notebook.aspx" TargetMode="External"/><Relationship Id="rId2" Type="http://schemas.openxmlformats.org/officeDocument/2006/relationships/hyperlink" Target="http://www.bezpecnyinternet.cz/zacatecnik/zabezpeceni-pocitace/aktualizace.aspx" TargetMode="External"/><Relationship Id="rId1" Type="http://schemas.openxmlformats.org/officeDocument/2006/relationships/slideLayout" Target="../slideLayouts/slideLayout2.xml"/><Relationship Id="rId6" Type="http://schemas.openxmlformats.org/officeDocument/2006/relationships/hyperlink" Target="http://www.bezpecnyinternet.cz/zacatecnik/zabezpeceni-pocitace/spyware.aspx" TargetMode="External"/><Relationship Id="rId5" Type="http://schemas.openxmlformats.org/officeDocument/2006/relationships/hyperlink" Target="http://www.bezpecnyinternet.cz/zacatecnik/zabezpeceni-pocitace/odstraneni-skodliveho-softwaru.aspx" TargetMode="External"/><Relationship Id="rId4" Type="http://schemas.openxmlformats.org/officeDocument/2006/relationships/hyperlink" Target="http://www.bezpecnyinternet.cz/zacatecnik/zabezpeceni-pocitace/antivirova-ochrana.aspx" TargetMode="External"/><Relationship Id="rId9" Type="http://schemas.openxmlformats.org/officeDocument/2006/relationships/hyperlink" Target="http://www.bezpecnyinternet.cz/zacatecnik/zabezpeceni-pocitace/nastaveni-firewall.aspx"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ezpecnyinternet.cz/pokrocily/ochrana-dat/sifrovani-dat.aspx" TargetMode="External"/><Relationship Id="rId2" Type="http://schemas.openxmlformats.org/officeDocument/2006/relationships/hyperlink" Target="http://www.bezpecnyinternet.cz/pokrocily/ochrana-dat/zalohovani-dat.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ruecrypt.org/" TargetMode="External"/><Relationship Id="rId2" Type="http://schemas.openxmlformats.org/officeDocument/2006/relationships/hyperlink" Target="http://windows.microsoft.com/cs-cz/windows7/products/features/bitlocke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bezpecnyinternet.cz/pokrocily/stahovani-souboru-programu/site-peer-to-peer.aspx" TargetMode="External"/><Relationship Id="rId2" Type="http://schemas.openxmlformats.org/officeDocument/2006/relationships/hyperlink" Target="http://www.bezpecnyinternet.cz/pokrocily/stahovani-souboru-programu/ochrana-pocitace.asp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ezpecnyinternet.cz/pokrocily/pouzivani-verejnych-pocitacu/verejne-bezdratove-pocitace.aspx" TargetMode="External"/><Relationship Id="rId2" Type="http://schemas.openxmlformats.org/officeDocument/2006/relationships/hyperlink" Target="http://www.bezpecnyinternet.cz/pokrocily/pouzivani-verejnych-pocitacu/verejne-pocitace.asp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bezpecnyinternet.cz/pokrocily/nakupovani-pres-internet/na-co-si-dat-pozor.aspx" TargetMode="External"/><Relationship Id="rId7" Type="http://schemas.openxmlformats.org/officeDocument/2006/relationships/hyperlink" Target="http://www.bezpecnyinternet.cz/pokrocily/nakupovani-pres-internet/reklamace-v-zahranici.aspx" TargetMode="External"/><Relationship Id="rId2" Type="http://schemas.openxmlformats.org/officeDocument/2006/relationships/hyperlink" Target="http://www.bezpecnyinternet.cz/pokrocily/nakupovani-pres-internet/rady.aspx" TargetMode="External"/><Relationship Id="rId1" Type="http://schemas.openxmlformats.org/officeDocument/2006/relationships/slideLayout" Target="../slideLayouts/slideLayout2.xml"/><Relationship Id="rId6" Type="http://schemas.openxmlformats.org/officeDocument/2006/relationships/hyperlink" Target="http://www.bezpecnyinternet.cz/pokrocily/nakupovani-pres-internet/odstoupeni-od-kupni-smlouvy.aspx" TargetMode="External"/><Relationship Id="rId5" Type="http://schemas.openxmlformats.org/officeDocument/2006/relationships/hyperlink" Target="http://www.bezpecnyinternet.cz/pokrocily/nakupovani-pres-internet/zbozi-jsem-zaplatil-a-nedostal.aspx" TargetMode="External"/><Relationship Id="rId4" Type="http://schemas.openxmlformats.org/officeDocument/2006/relationships/hyperlink" Target="http://www.bezpecnyinternet.cz/pokrocily/nakupovani-pres-internet/platim-prevodem.asp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bezpecnyinternet.cz/pokrocily/ochrana-prav/chrante-si-reputaci.aspx" TargetMode="External"/><Relationship Id="rId2" Type="http://schemas.openxmlformats.org/officeDocument/2006/relationships/hyperlink" Target="http://www.bezpecnyinternet.cz/pokrocily/ochrana-prav/vystavovani-fotek.aspx" TargetMode="External"/><Relationship Id="rId1" Type="http://schemas.openxmlformats.org/officeDocument/2006/relationships/slideLayout" Target="../slideLayouts/slideLayout2.xml"/><Relationship Id="rId6" Type="http://schemas.openxmlformats.org/officeDocument/2006/relationships/hyperlink" Target="http://www.bezpecnyinternet.cz/pokrocily/ochrana-prav/dusevni-vlastnictvi.aspx" TargetMode="External"/><Relationship Id="rId5" Type="http://schemas.openxmlformats.org/officeDocument/2006/relationships/hyperlink" Target="http://www.bezpecnyinternet.cz/pokrocily/ochrana-prav/sdileni-obsahu.aspx" TargetMode="External"/><Relationship Id="rId4" Type="http://schemas.openxmlformats.org/officeDocument/2006/relationships/hyperlink" Target="http://www.bezpecnyinternet.cz/pokrocily/ochrana-prav/kradez-identity.asp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bezpecnyinternet.cz/rodice/doporuceni-pro-rodice/s-cim-se-mohou-deti-setkat.aspx" TargetMode="External"/><Relationship Id="rId2" Type="http://schemas.openxmlformats.org/officeDocument/2006/relationships/hyperlink" Target="http://www.bezpecnyinternet.cz/rodice/doporuceni-pro-rodice/bezpecny-internet-pro-deti.aspx" TargetMode="External"/><Relationship Id="rId1" Type="http://schemas.openxmlformats.org/officeDocument/2006/relationships/slideLayout" Target="../slideLayouts/slideLayout2.xml"/><Relationship Id="rId4" Type="http://schemas.openxmlformats.org/officeDocument/2006/relationships/hyperlink" Target="http://www.bezpecnyinternet.cz/rodice/doporuceni-pro-rodice/kde-hledat-pomoc.asp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ezpecnyinternet.cz/zacatecnik/on-line-komunikace/default.aspx" TargetMode="External"/><Relationship Id="rId2" Type="http://schemas.openxmlformats.org/officeDocument/2006/relationships/hyperlink" Target="http://www.bezpecnyinternet.cz/zacatecnik/prochazeni-webu/default.asp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bezpecnyinternet.cz/zacatecnik/socialni-site/ochrana-osobnich-udaju.aspx" TargetMode="External"/><Relationship Id="rId2" Type="http://schemas.openxmlformats.org/officeDocument/2006/relationships/hyperlink" Target="http://www.bezpecnyinternet.cz/zacatecnik/socialni-site/co-jsou-socialni-site.aspx" TargetMode="External"/><Relationship Id="rId1" Type="http://schemas.openxmlformats.org/officeDocument/2006/relationships/slideLayout" Target="../slideLayouts/slideLayout2.xml"/><Relationship Id="rId6" Type="http://schemas.openxmlformats.org/officeDocument/2006/relationships/hyperlink" Target="http://www.bezpecnyinternet.cz/zacatecnik/socialni-site/navod.aspx" TargetMode="External"/><Relationship Id="rId5" Type="http://schemas.openxmlformats.org/officeDocument/2006/relationships/hyperlink" Target="http://www.bezpecnyinternet.cz/zacatecnik/socialni-site/rady.aspx" TargetMode="External"/><Relationship Id="rId4" Type="http://schemas.openxmlformats.org/officeDocument/2006/relationships/hyperlink" Target="http://www.bezpecnyinternet.cz/zacatecnik/socialni-site/rizika.asp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2" Type="http://schemas.openxmlformats.org/officeDocument/2006/relationships/hyperlink" Target="http://www.bezpecnyinternet.cz/zacatecnik/socialni-site/navod.asp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ezpecnyinternet.cz/zacatecnik/on-line-komunikace/rizika.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bezpecnyinternet.cz/zacatecnik/on-line-komunikace/chat.aspx" TargetMode="External"/><Relationship Id="rId4" Type="http://schemas.openxmlformats.org/officeDocument/2006/relationships/hyperlink" Target="http://www.bezpecnyinternet.cz/zacatecnik/on-line-komunikace/bezpecna-komunikace.asp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Bezpečnost dětí na internetu</a:t>
            </a:r>
            <a:endParaRPr lang="cs-CZ" dirty="0"/>
          </a:p>
        </p:txBody>
      </p:sp>
      <p:sp>
        <p:nvSpPr>
          <p:cNvPr id="3" name="Podnadpis 2"/>
          <p:cNvSpPr>
            <a:spLocks noGrp="1"/>
          </p:cNvSpPr>
          <p:nvPr>
            <p:ph type="subTitle" idx="1"/>
          </p:nvPr>
        </p:nvSpPr>
        <p:spPr/>
        <p:txBody>
          <a:bodyPr/>
          <a:lstStyle/>
          <a:p>
            <a:r>
              <a:rPr lang="cs-CZ" dirty="0" smtClean="0"/>
              <a:t>Ing. Anna Cidlinová</a:t>
            </a:r>
          </a:p>
          <a:p>
            <a:r>
              <a:rPr lang="cs-CZ" dirty="0" smtClean="0"/>
              <a:t>Ing. Jaroslav Dvořák</a:t>
            </a:r>
            <a:endParaRPr lang="cs-CZ" dirty="0"/>
          </a:p>
        </p:txBody>
      </p:sp>
    </p:spTree>
    <p:extLst>
      <p:ext uri="{BB962C8B-B14F-4D97-AF65-F5344CB8AC3E}">
        <p14:creationId xmlns:p14="http://schemas.microsoft.com/office/powerpoint/2010/main" val="112809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l-PL" dirty="0"/>
              <a:t>Rady pro bezpečnou on-line komunikaci</a:t>
            </a:r>
            <a:br>
              <a:rPr lang="pl-PL" dirty="0"/>
            </a:br>
            <a:endParaRPr lang="cs-CZ" dirty="0"/>
          </a:p>
        </p:txBody>
      </p:sp>
      <p:sp>
        <p:nvSpPr>
          <p:cNvPr id="3" name="Zástupný symbol pro obsah 2"/>
          <p:cNvSpPr>
            <a:spLocks noGrp="1"/>
          </p:cNvSpPr>
          <p:nvPr>
            <p:ph idx="1"/>
          </p:nvPr>
        </p:nvSpPr>
        <p:spPr/>
        <p:txBody>
          <a:bodyPr/>
          <a:lstStyle/>
          <a:p>
            <a:pPr>
              <a:buFont typeface="+mj-lt"/>
              <a:buAutoNum type="arabicPeriod"/>
            </a:pPr>
            <a:r>
              <a:rPr lang="cs-CZ" dirty="0"/>
              <a:t>Zvažte, zda je nutné zveřejňovat telefonní číslo nebo </a:t>
            </a:r>
            <a:r>
              <a:rPr lang="cs-CZ" dirty="0" smtClean="0"/>
              <a:t>adresu.</a:t>
            </a:r>
          </a:p>
          <a:p>
            <a:pPr>
              <a:buFont typeface="+mj-lt"/>
              <a:buAutoNum type="arabicPeriod"/>
            </a:pPr>
            <a:r>
              <a:rPr lang="cs-CZ" dirty="0"/>
              <a:t>Neposílejte nikomu svoji intimní fotografii, nikdy nevíte, kde se může </a:t>
            </a:r>
            <a:r>
              <a:rPr lang="cs-CZ" dirty="0" smtClean="0"/>
              <a:t>objevit.</a:t>
            </a:r>
          </a:p>
          <a:p>
            <a:pPr>
              <a:buFont typeface="+mj-lt"/>
              <a:buAutoNum type="arabicPeriod"/>
            </a:pPr>
            <a:r>
              <a:rPr lang="cs-CZ" dirty="0"/>
              <a:t>Udržujte hesla (k e-mailu i jiná) v tajnosti, nesdělujte je ani osobě blízké či kolegovi v </a:t>
            </a:r>
            <a:r>
              <a:rPr lang="cs-CZ" dirty="0" smtClean="0"/>
              <a:t>práci.</a:t>
            </a:r>
          </a:p>
          <a:p>
            <a:pPr>
              <a:buFont typeface="+mj-lt"/>
              <a:buAutoNum type="arabicPeriod"/>
            </a:pPr>
            <a:r>
              <a:rPr lang="cs-CZ" dirty="0"/>
              <a:t>Nikdy neodpovídejte na neslušné, hrubé nebo vulgární maily či </a:t>
            </a:r>
            <a:r>
              <a:rPr lang="cs-CZ" dirty="0" smtClean="0"/>
              <a:t>vzkazy.</a:t>
            </a:r>
          </a:p>
          <a:p>
            <a:pPr>
              <a:buFont typeface="+mj-lt"/>
              <a:buAutoNum type="arabicPeriod"/>
            </a:pPr>
            <a:r>
              <a:rPr lang="cs-CZ" dirty="0"/>
              <a:t>Nedomlouvejte si schůzku přes internet, aniž byste o tom řekli někomu jinému</a:t>
            </a:r>
          </a:p>
        </p:txBody>
      </p:sp>
      <p:pic>
        <p:nvPicPr>
          <p:cNvPr id="2049" name="Picture 1"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0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a:t>Rady pro bezpečnou on-line komunikaci</a:t>
            </a:r>
            <a:endParaRPr lang="cs-CZ"/>
          </a:p>
        </p:txBody>
      </p:sp>
      <p:sp>
        <p:nvSpPr>
          <p:cNvPr id="3" name="Zástupný symbol pro obsah 2"/>
          <p:cNvSpPr>
            <a:spLocks noGrp="1"/>
          </p:cNvSpPr>
          <p:nvPr>
            <p:ph idx="1"/>
          </p:nvPr>
        </p:nvSpPr>
        <p:spPr/>
        <p:txBody>
          <a:bodyPr/>
          <a:lstStyle/>
          <a:p>
            <a:pPr>
              <a:buFont typeface="+mj-lt"/>
              <a:buAutoNum type="arabicPeriod" startAt="6"/>
            </a:pPr>
            <a:r>
              <a:rPr lang="cs-CZ" dirty="0"/>
              <a:t>Nevěřte každé informaci, kterou na internetu </a:t>
            </a:r>
            <a:r>
              <a:rPr lang="cs-CZ" dirty="0" err="1" smtClean="0"/>
              <a:t>získát</a:t>
            </a:r>
            <a:r>
              <a:rPr lang="cs-CZ" dirty="0" smtClean="0"/>
              <a:t>.</a:t>
            </a:r>
          </a:p>
          <a:p>
            <a:pPr>
              <a:buFont typeface="+mj-lt"/>
              <a:buAutoNum type="arabicPeriod" startAt="6"/>
            </a:pPr>
            <a:r>
              <a:rPr lang="cs-CZ" dirty="0"/>
              <a:t>Když s někým nechcete komunikovat, </a:t>
            </a:r>
            <a:r>
              <a:rPr lang="cs-CZ" dirty="0" smtClean="0"/>
              <a:t>nekomunikujte.</a:t>
            </a:r>
          </a:p>
          <a:p>
            <a:pPr>
              <a:buFont typeface="+mj-lt"/>
              <a:buAutoNum type="arabicPeriod" startAt="6"/>
            </a:pPr>
            <a:r>
              <a:rPr lang="cs-CZ" dirty="0"/>
              <a:t>Nesdělujte informace o tom, kde se pohybujete nebo že odjíždíte např. na dovolenou. Po návratu by vás mohlo čekat nepříjemné </a:t>
            </a:r>
            <a:r>
              <a:rPr lang="cs-CZ" dirty="0" smtClean="0"/>
              <a:t>překvapení.</a:t>
            </a:r>
          </a:p>
          <a:p>
            <a:pPr>
              <a:buFont typeface="+mj-lt"/>
              <a:buAutoNum type="arabicPeriod" startAt="6"/>
            </a:pPr>
            <a:r>
              <a:rPr lang="cs-CZ" dirty="0"/>
              <a:t>Při používání webové kamery buďte obezřetní. Kdokoli může na druhé straně hovor </a:t>
            </a:r>
            <a:r>
              <a:rPr lang="cs-CZ" dirty="0" smtClean="0"/>
              <a:t>nahrávat.</a:t>
            </a:r>
          </a:p>
          <a:p>
            <a:pPr>
              <a:buFont typeface="+mj-lt"/>
              <a:buAutoNum type="arabicPeriod" startAt="6"/>
            </a:pPr>
            <a:r>
              <a:rPr lang="cs-CZ" dirty="0"/>
              <a:t>Než cokoli potvrdíte, přečtěte si podmínky užívání.</a:t>
            </a:r>
            <a:br>
              <a:rPr lang="cs-CZ" dirty="0"/>
            </a:br>
            <a:endParaRPr lang="cs-CZ" dirty="0"/>
          </a:p>
        </p:txBody>
      </p:sp>
    </p:spTree>
    <p:extLst>
      <p:ext uri="{BB962C8B-B14F-4D97-AF65-F5344CB8AC3E}">
        <p14:creationId xmlns:p14="http://schemas.microsoft.com/office/powerpoint/2010/main" val="344882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Hesla</a:t>
            </a:r>
            <a:endParaRPr lang="cs-CZ" dirty="0"/>
          </a:p>
        </p:txBody>
      </p:sp>
      <p:sp>
        <p:nvSpPr>
          <p:cNvPr id="3" name="Zástupný symbol pro obsah 2"/>
          <p:cNvSpPr>
            <a:spLocks noGrp="1"/>
          </p:cNvSpPr>
          <p:nvPr>
            <p:ph idx="1"/>
          </p:nvPr>
        </p:nvSpPr>
        <p:spPr/>
        <p:txBody>
          <a:bodyPr/>
          <a:lstStyle/>
          <a:p>
            <a:pPr marL="0" indent="0">
              <a:buNone/>
            </a:pPr>
            <a:r>
              <a:rPr lang="cs-CZ" dirty="0" smtClean="0"/>
              <a:t>= </a:t>
            </a:r>
            <a:r>
              <a:rPr lang="cs-CZ" dirty="0"/>
              <a:t>klíče, které </a:t>
            </a:r>
            <a:r>
              <a:rPr lang="cs-CZ" dirty="0" smtClean="0"/>
              <a:t>používáme </a:t>
            </a:r>
            <a:r>
              <a:rPr lang="cs-CZ" dirty="0"/>
              <a:t>pro přístup k různým typům účtů, ať už ve svém počítači, firemní síti </a:t>
            </a:r>
            <a:r>
              <a:rPr lang="cs-CZ" dirty="0" smtClean="0"/>
              <a:t>nebo sl</a:t>
            </a:r>
            <a:r>
              <a:rPr lang="cs-CZ" dirty="0"/>
              <a:t>u</a:t>
            </a:r>
            <a:r>
              <a:rPr lang="cs-CZ" dirty="0" smtClean="0"/>
              <a:t>žbám</a:t>
            </a:r>
            <a:r>
              <a:rPr lang="cs-CZ" dirty="0"/>
              <a:t>, obchodům a dalším portálům na internetu</a:t>
            </a:r>
            <a:r>
              <a:rPr lang="cs-CZ" dirty="0" smtClean="0"/>
              <a:t>.</a:t>
            </a:r>
          </a:p>
          <a:p>
            <a:r>
              <a:rPr lang="cs-CZ" b="1" dirty="0">
                <a:hlinkClick r:id="rId2"/>
              </a:rPr>
              <a:t>Nesprávné metody vytváření </a:t>
            </a:r>
            <a:r>
              <a:rPr lang="cs-CZ" b="1" dirty="0" smtClean="0">
                <a:hlinkClick r:id="rId2"/>
              </a:rPr>
              <a:t>hesla</a:t>
            </a:r>
            <a:endParaRPr lang="cs-CZ" b="1" dirty="0" smtClean="0"/>
          </a:p>
          <a:p>
            <a:r>
              <a:rPr lang="cs-CZ" b="1" dirty="0">
                <a:hlinkClick r:id="rId3"/>
              </a:rPr>
              <a:t>Vytvoření silného hesla a jeho </a:t>
            </a:r>
            <a:r>
              <a:rPr lang="cs-CZ" b="1" dirty="0" smtClean="0">
                <a:hlinkClick r:id="rId3"/>
              </a:rPr>
              <a:t>vlastnosti</a:t>
            </a:r>
            <a:endParaRPr lang="cs-CZ" b="1" dirty="0" smtClean="0"/>
          </a:p>
          <a:p>
            <a:r>
              <a:rPr lang="cs-CZ" b="1" dirty="0">
                <a:hlinkClick r:id="rId4"/>
              </a:rPr>
              <a:t>Přístup k heslům a jejich změna</a:t>
            </a:r>
            <a:endParaRPr lang="cs-CZ" dirty="0"/>
          </a:p>
        </p:txBody>
      </p:sp>
    </p:spTree>
    <p:extLst>
      <p:ext uri="{BB962C8B-B14F-4D97-AF65-F5344CB8AC3E}">
        <p14:creationId xmlns:p14="http://schemas.microsoft.com/office/powerpoint/2010/main" val="174345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Bezpečný internet – pokročilý uživatel</a:t>
            </a:r>
            <a:endParaRPr lang="cs-CZ" dirty="0"/>
          </a:p>
        </p:txBody>
      </p:sp>
      <p:sp>
        <p:nvSpPr>
          <p:cNvPr id="3" name="Zástupný symbol pro obsah 2"/>
          <p:cNvSpPr>
            <a:spLocks noGrp="1"/>
          </p:cNvSpPr>
          <p:nvPr>
            <p:ph idx="1"/>
          </p:nvPr>
        </p:nvSpPr>
        <p:spPr/>
        <p:txBody>
          <a:bodyPr/>
          <a:lstStyle/>
          <a:p>
            <a:r>
              <a:rPr lang="cs-CZ" dirty="0"/>
              <a:t> je nutné chránit i svůj </a:t>
            </a:r>
            <a:r>
              <a:rPr lang="cs-CZ" dirty="0" smtClean="0"/>
              <a:t>počítač </a:t>
            </a:r>
            <a:r>
              <a:rPr lang="cs-CZ" dirty="0"/>
              <a:t>a data v něm </a:t>
            </a:r>
            <a:r>
              <a:rPr lang="cs-CZ" dirty="0" smtClean="0"/>
              <a:t>uložená</a:t>
            </a:r>
          </a:p>
          <a:p>
            <a:r>
              <a:rPr lang="cs-CZ" dirty="0"/>
              <a:t> </a:t>
            </a:r>
            <a:r>
              <a:rPr lang="cs-CZ" dirty="0" smtClean="0"/>
              <a:t>riziko ztráty </a:t>
            </a:r>
            <a:r>
              <a:rPr lang="cs-CZ" dirty="0"/>
              <a:t>citlivých dat, </a:t>
            </a:r>
            <a:r>
              <a:rPr lang="cs-CZ" dirty="0" smtClean="0"/>
              <a:t>ztráty </a:t>
            </a:r>
            <a:r>
              <a:rPr lang="cs-CZ" dirty="0"/>
              <a:t>přihlašovacích jmen a hesel a jejich následné zneužití k nedovolenému obohacení nebo páchání trestné činnosti vaším </a:t>
            </a:r>
            <a:r>
              <a:rPr lang="cs-CZ" dirty="0" smtClean="0"/>
              <a:t>jménem</a:t>
            </a:r>
          </a:p>
          <a:p>
            <a:endParaRPr lang="cs-CZ" dirty="0"/>
          </a:p>
        </p:txBody>
      </p:sp>
    </p:spTree>
    <p:extLst>
      <p:ext uri="{BB962C8B-B14F-4D97-AF65-F5344CB8AC3E}">
        <p14:creationId xmlns:p14="http://schemas.microsoft.com/office/powerpoint/2010/main" val="2763052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Zabezpečení </a:t>
            </a:r>
            <a:r>
              <a:rPr lang="cs-CZ" dirty="0" smtClean="0"/>
              <a:t>počítače</a:t>
            </a:r>
            <a:endParaRPr lang="cs-CZ" dirty="0"/>
          </a:p>
        </p:txBody>
      </p:sp>
      <p:sp>
        <p:nvSpPr>
          <p:cNvPr id="3" name="Zástupný symbol pro obsah 2"/>
          <p:cNvSpPr>
            <a:spLocks noGrp="1"/>
          </p:cNvSpPr>
          <p:nvPr>
            <p:ph idx="1"/>
          </p:nvPr>
        </p:nvSpPr>
        <p:spPr>
          <a:xfrm>
            <a:off x="2589212" y="1440180"/>
            <a:ext cx="8915400" cy="4471042"/>
          </a:xfrm>
        </p:spPr>
        <p:txBody>
          <a:bodyPr>
            <a:normAutofit/>
          </a:bodyPr>
          <a:lstStyle/>
          <a:p>
            <a:r>
              <a:rPr lang="cs-CZ" b="1" dirty="0">
                <a:hlinkClick r:id="rId2"/>
              </a:rPr>
              <a:t>Aktualizace systému a </a:t>
            </a:r>
            <a:r>
              <a:rPr lang="cs-CZ" b="1" dirty="0" smtClean="0">
                <a:hlinkClick r:id="rId2"/>
              </a:rPr>
              <a:t>programů</a:t>
            </a:r>
            <a:endParaRPr lang="cs-CZ" b="1" dirty="0" smtClean="0"/>
          </a:p>
          <a:p>
            <a:r>
              <a:rPr lang="cs-CZ" b="1" dirty="0" smtClean="0">
                <a:hlinkClick r:id="rId3"/>
              </a:rPr>
              <a:t>Uživatelské </a:t>
            </a:r>
            <a:r>
              <a:rPr lang="cs-CZ" b="1" dirty="0">
                <a:hlinkClick r:id="rId3"/>
              </a:rPr>
              <a:t>účty a nastavení </a:t>
            </a:r>
            <a:r>
              <a:rPr lang="cs-CZ" b="1" dirty="0" smtClean="0">
                <a:hlinkClick r:id="rId3"/>
              </a:rPr>
              <a:t>hesla</a:t>
            </a:r>
            <a:endParaRPr lang="cs-CZ" b="1" dirty="0" smtClean="0"/>
          </a:p>
          <a:p>
            <a:r>
              <a:rPr lang="cs-CZ" b="1" dirty="0">
                <a:hlinkClick r:id="rId4"/>
              </a:rPr>
              <a:t>Antivirová </a:t>
            </a:r>
            <a:r>
              <a:rPr lang="cs-CZ" b="1" dirty="0" smtClean="0">
                <a:hlinkClick r:id="rId4"/>
              </a:rPr>
              <a:t>ochrana</a:t>
            </a:r>
            <a:endParaRPr lang="cs-CZ" b="1" dirty="0" smtClean="0"/>
          </a:p>
          <a:p>
            <a:r>
              <a:rPr lang="cs-CZ" b="1" dirty="0">
                <a:hlinkClick r:id="rId5"/>
              </a:rPr>
              <a:t>Odstranění škodlivého </a:t>
            </a:r>
            <a:r>
              <a:rPr lang="cs-CZ" b="1" dirty="0" smtClean="0">
                <a:hlinkClick r:id="rId5"/>
              </a:rPr>
              <a:t>softwaru</a:t>
            </a:r>
            <a:endParaRPr lang="cs-CZ" b="1" dirty="0" smtClean="0"/>
          </a:p>
          <a:p>
            <a:r>
              <a:rPr lang="cs-CZ" b="1" dirty="0" err="1" smtClean="0">
                <a:hlinkClick r:id="rId6"/>
              </a:rPr>
              <a:t>Spyware</a:t>
            </a:r>
            <a:endParaRPr lang="cs-CZ" b="1" dirty="0" smtClean="0"/>
          </a:p>
          <a:p>
            <a:r>
              <a:rPr lang="pl-PL" b="1" dirty="0">
                <a:hlinkClick r:id="rId7"/>
              </a:rPr>
              <a:t>J</a:t>
            </a:r>
            <a:r>
              <a:rPr lang="pl-PL" b="1" dirty="0" smtClean="0">
                <a:hlinkClick r:id="rId7"/>
              </a:rPr>
              <a:t>ak</a:t>
            </a:r>
            <a:r>
              <a:rPr lang="pl-PL" b="1" dirty="0">
                <a:hlinkClick r:id="rId7"/>
              </a:rPr>
              <a:t> zabezpečit notebook na </a:t>
            </a:r>
            <a:r>
              <a:rPr lang="pl-PL" b="1" dirty="0" smtClean="0">
                <a:hlinkClick r:id="rId7"/>
              </a:rPr>
              <a:t>cestách</a:t>
            </a:r>
            <a:endParaRPr lang="pl-PL" b="1" dirty="0" smtClean="0"/>
          </a:p>
          <a:p>
            <a:r>
              <a:rPr lang="cs-CZ" b="1" dirty="0">
                <a:hlinkClick r:id="rId8"/>
              </a:rPr>
              <a:t>Zabezpečení bezdrátového </a:t>
            </a:r>
            <a:r>
              <a:rPr lang="cs-CZ" b="1" dirty="0" smtClean="0">
                <a:hlinkClick r:id="rId8"/>
              </a:rPr>
              <a:t>připojení</a:t>
            </a:r>
            <a:endParaRPr lang="cs-CZ" b="1" dirty="0" smtClean="0"/>
          </a:p>
          <a:p>
            <a:r>
              <a:rPr lang="cs-CZ" b="1" dirty="0">
                <a:hlinkClick r:id="rId9"/>
              </a:rPr>
              <a:t>Nastavení brány Windows </a:t>
            </a:r>
            <a:r>
              <a:rPr lang="cs-CZ" b="1" dirty="0" smtClean="0">
                <a:hlinkClick r:id="rId9"/>
              </a:rPr>
              <a:t>Firewall</a:t>
            </a:r>
            <a:endParaRPr lang="cs-CZ" b="1" dirty="0" smtClean="0"/>
          </a:p>
          <a:p>
            <a:r>
              <a:rPr lang="cs-CZ" b="1" dirty="0"/>
              <a:t>Internetové </a:t>
            </a:r>
            <a:r>
              <a:rPr lang="cs-CZ" b="1" dirty="0" smtClean="0"/>
              <a:t>bankovnictví</a:t>
            </a:r>
          </a:p>
          <a:p>
            <a:r>
              <a:rPr lang="cs-CZ" dirty="0"/>
              <a:t>Ochrana dat</a:t>
            </a:r>
            <a:endParaRPr lang="cs-CZ" b="1" dirty="0"/>
          </a:p>
          <a:p>
            <a:endParaRPr lang="cs-CZ" dirty="0"/>
          </a:p>
        </p:txBody>
      </p:sp>
    </p:spTree>
    <p:extLst>
      <p:ext uri="{BB962C8B-B14F-4D97-AF65-F5344CB8AC3E}">
        <p14:creationId xmlns:p14="http://schemas.microsoft.com/office/powerpoint/2010/main" val="2186542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Uživatelské účty a nastavení hesla</a:t>
            </a:r>
            <a:br>
              <a:rPr lang="cs-CZ" dirty="0"/>
            </a:br>
            <a:endParaRPr lang="cs-CZ" dirty="0"/>
          </a:p>
        </p:txBody>
      </p:sp>
      <p:sp>
        <p:nvSpPr>
          <p:cNvPr id="3" name="Zástupný symbol pro obsah 2"/>
          <p:cNvSpPr>
            <a:spLocks noGrp="1"/>
          </p:cNvSpPr>
          <p:nvPr>
            <p:ph idx="1"/>
          </p:nvPr>
        </p:nvSpPr>
        <p:spPr/>
        <p:txBody>
          <a:bodyPr/>
          <a:lstStyle/>
          <a:p>
            <a:pPr marL="0" indent="0">
              <a:buNone/>
            </a:pPr>
            <a:r>
              <a:rPr lang="cs-CZ" b="1" dirty="0"/>
              <a:t>Při nastavení </a:t>
            </a:r>
            <a:r>
              <a:rPr lang="cs-CZ" b="1" dirty="0" smtClean="0"/>
              <a:t>uživatelských </a:t>
            </a:r>
            <a:r>
              <a:rPr lang="cs-CZ" b="1" dirty="0"/>
              <a:t>účtů a hesel je pak dobré dodržovat tyto zásady</a:t>
            </a:r>
            <a:r>
              <a:rPr lang="cs-CZ" b="1" dirty="0" smtClean="0"/>
              <a:t>:</a:t>
            </a:r>
          </a:p>
          <a:p>
            <a:pPr>
              <a:buFont typeface="+mj-lt"/>
              <a:buAutoNum type="arabicPeriod"/>
            </a:pPr>
            <a:r>
              <a:rPr lang="cs-CZ" dirty="0"/>
              <a:t>Každý uživatel počítače má svůj vlastní účet zabezpečený dostatečně silným </a:t>
            </a:r>
            <a:r>
              <a:rPr lang="cs-CZ" dirty="0" smtClean="0"/>
              <a:t>heslem.</a:t>
            </a:r>
          </a:p>
          <a:p>
            <a:pPr>
              <a:buFont typeface="+mj-lt"/>
              <a:buAutoNum type="arabicPeriod"/>
            </a:pPr>
            <a:r>
              <a:rPr lang="cs-CZ" dirty="0"/>
              <a:t>Heslo k danému uživatelskému účtu není jednoduše dostupné, např. nalepené na počítači nebo </a:t>
            </a:r>
            <a:r>
              <a:rPr lang="cs-CZ" dirty="0" smtClean="0"/>
              <a:t>nástěnce.</a:t>
            </a:r>
          </a:p>
          <a:p>
            <a:pPr>
              <a:buFont typeface="+mj-lt"/>
              <a:buAutoNum type="arabicPeriod"/>
            </a:pPr>
            <a:r>
              <a:rPr lang="cs-CZ" dirty="0"/>
              <a:t>Heslo k uživatelskému účtu jednotliví uživatelé, nemají-li k tomu důvod, </a:t>
            </a:r>
            <a:r>
              <a:rPr lang="cs-CZ" dirty="0" smtClean="0"/>
              <a:t>nesdílejí.</a:t>
            </a:r>
          </a:p>
          <a:p>
            <a:pPr>
              <a:buFont typeface="+mj-lt"/>
              <a:buAutoNum type="arabicPeriod"/>
            </a:pPr>
            <a:r>
              <a:rPr lang="cs-CZ" dirty="0"/>
              <a:t>Pro běžnou práci s počítačem je dobré pracovat jako standardní uživatel, nikoli jako </a:t>
            </a:r>
            <a:r>
              <a:rPr lang="cs-CZ" dirty="0" smtClean="0"/>
              <a:t>administrátor.</a:t>
            </a:r>
            <a:endParaRPr lang="cs-CZ" dirty="0"/>
          </a:p>
        </p:txBody>
      </p:sp>
    </p:spTree>
    <p:extLst>
      <p:ext uri="{BB962C8B-B14F-4D97-AF65-F5344CB8AC3E}">
        <p14:creationId xmlns:p14="http://schemas.microsoft.com/office/powerpoint/2010/main" val="260320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Antivirová </a:t>
            </a:r>
            <a:r>
              <a:rPr lang="cs-CZ" dirty="0" smtClean="0"/>
              <a:t>ochrana</a:t>
            </a:r>
            <a:endParaRPr lang="cs-CZ" dirty="0"/>
          </a:p>
        </p:txBody>
      </p:sp>
      <p:sp>
        <p:nvSpPr>
          <p:cNvPr id="3" name="Zástupný symbol pro obsah 2"/>
          <p:cNvSpPr>
            <a:spLocks noGrp="1"/>
          </p:cNvSpPr>
          <p:nvPr>
            <p:ph idx="1"/>
          </p:nvPr>
        </p:nvSpPr>
        <p:spPr/>
        <p:txBody>
          <a:bodyPr/>
          <a:lstStyle/>
          <a:p>
            <a:r>
              <a:rPr lang="cs-CZ" dirty="0"/>
              <a:t>Viry, červy a jiný nežádoucí software jsou dnes nejběžnějším způsobem, jak získat přístup k počítači a citlivým </a:t>
            </a:r>
            <a:r>
              <a:rPr lang="cs-CZ" dirty="0" smtClean="0"/>
              <a:t>datům</a:t>
            </a:r>
          </a:p>
          <a:p>
            <a:r>
              <a:rPr lang="cs-CZ" b="1" dirty="0"/>
              <a:t>Pro maximální ochranu vašeho počítače proto dodržujte tyto zásady</a:t>
            </a:r>
            <a:r>
              <a:rPr lang="cs-CZ" b="1" dirty="0" smtClean="0"/>
              <a:t>:</a:t>
            </a:r>
          </a:p>
          <a:p>
            <a:pPr>
              <a:buFont typeface="+mj-lt"/>
              <a:buAutoNum type="arabicPeriod"/>
            </a:pPr>
            <a:r>
              <a:rPr lang="cs-CZ" dirty="0"/>
              <a:t>Používejte antivirový program hned od prvního </a:t>
            </a:r>
            <a:r>
              <a:rPr lang="cs-CZ" dirty="0" smtClean="0"/>
              <a:t>okamžiku.</a:t>
            </a:r>
          </a:p>
          <a:p>
            <a:pPr>
              <a:buFont typeface="+mj-lt"/>
              <a:buAutoNum type="arabicPeriod"/>
            </a:pPr>
            <a:r>
              <a:rPr lang="cs-CZ" dirty="0"/>
              <a:t>V případě, že váš nový nebo přeinstalovaný počítač neobsahuje antivirový program, proveďte jeho instalaci jako první krok. Následně můžete začít stahovat a instalovat další </a:t>
            </a:r>
            <a:r>
              <a:rPr lang="cs-CZ" dirty="0" smtClean="0"/>
              <a:t>programy.</a:t>
            </a:r>
          </a:p>
          <a:p>
            <a:pPr>
              <a:buFont typeface="+mj-lt"/>
              <a:buAutoNum type="arabicPeriod"/>
            </a:pPr>
            <a:r>
              <a:rPr lang="cs-CZ" dirty="0"/>
              <a:t>Je-li součástí vašeho počítače i antivirový program, stáhněte si okamžitě poslední aktualizace, tak abyste byli chráněni i proti nejnovějším </a:t>
            </a:r>
            <a:r>
              <a:rPr lang="cs-CZ" dirty="0" smtClean="0"/>
              <a:t>hrozbám.</a:t>
            </a:r>
          </a:p>
          <a:p>
            <a:pPr>
              <a:buFont typeface="+mj-lt"/>
              <a:buAutoNum type="arabicPeriod"/>
            </a:pPr>
            <a:r>
              <a:rPr lang="cs-CZ" dirty="0"/>
              <a:t>Pravidelně aktualizujte váš antivirový program, a je-li to možné, zapněte si jeho automatické </a:t>
            </a:r>
            <a:r>
              <a:rPr lang="cs-CZ" dirty="0" smtClean="0"/>
              <a:t>aktualizace.</a:t>
            </a:r>
            <a:endParaRPr lang="cs-CZ" dirty="0"/>
          </a:p>
        </p:txBody>
      </p:sp>
    </p:spTree>
    <p:extLst>
      <p:ext uri="{BB962C8B-B14F-4D97-AF65-F5344CB8AC3E}">
        <p14:creationId xmlns:p14="http://schemas.microsoft.com/office/powerpoint/2010/main" val="3386449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Odstranění škodlivého </a:t>
            </a:r>
            <a:r>
              <a:rPr lang="cs-CZ" dirty="0" smtClean="0"/>
              <a:t>softwaru</a:t>
            </a:r>
            <a:endParaRPr lang="cs-CZ" dirty="0"/>
          </a:p>
        </p:txBody>
      </p:sp>
      <p:sp>
        <p:nvSpPr>
          <p:cNvPr id="3" name="Zástupný symbol pro obsah 2"/>
          <p:cNvSpPr>
            <a:spLocks noGrp="1"/>
          </p:cNvSpPr>
          <p:nvPr>
            <p:ph idx="1"/>
          </p:nvPr>
        </p:nvSpPr>
        <p:spPr/>
        <p:txBody>
          <a:bodyPr/>
          <a:lstStyle/>
          <a:p>
            <a:endParaRPr lang="cs-CZ" dirty="0" smtClean="0"/>
          </a:p>
          <a:p>
            <a:endParaRPr lang="cs-CZ" dirty="0"/>
          </a:p>
          <a:p>
            <a:r>
              <a:rPr lang="cs-CZ" dirty="0" smtClean="0"/>
              <a:t>O škodlivém softwaru nemusíte vědět</a:t>
            </a:r>
          </a:p>
          <a:p>
            <a:endParaRPr lang="cs-CZ" dirty="0" smtClean="0"/>
          </a:p>
          <a:p>
            <a:endParaRPr lang="cs-CZ" dirty="0"/>
          </a:p>
          <a:p>
            <a:r>
              <a:rPr lang="cs-CZ" dirty="0" smtClean="0"/>
              <a:t>Vhodné využívat nástroje pro jeho vyhledání (např. Windows live </a:t>
            </a:r>
            <a:r>
              <a:rPr lang="cs-CZ" dirty="0" err="1" smtClean="0"/>
              <a:t>OneCare</a:t>
            </a:r>
            <a:endParaRPr lang="cs-CZ" dirty="0" smtClean="0"/>
          </a:p>
          <a:p>
            <a:pPr marL="0" indent="0">
              <a:buNone/>
            </a:pPr>
            <a:endParaRPr lang="cs-CZ" dirty="0"/>
          </a:p>
        </p:txBody>
      </p:sp>
    </p:spTree>
    <p:extLst>
      <p:ext uri="{BB962C8B-B14F-4D97-AF65-F5344CB8AC3E}">
        <p14:creationId xmlns:p14="http://schemas.microsoft.com/office/powerpoint/2010/main" val="357962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Jak </a:t>
            </a:r>
            <a:r>
              <a:rPr lang="pl-PL" dirty="0"/>
              <a:t>zabezpečit notebook na cestách</a:t>
            </a:r>
            <a:br>
              <a:rPr lang="pl-PL" dirty="0"/>
            </a:br>
            <a:endParaRPr lang="cs-CZ" dirty="0"/>
          </a:p>
        </p:txBody>
      </p:sp>
      <p:sp>
        <p:nvSpPr>
          <p:cNvPr id="3" name="Zástupný symbol pro obsah 2"/>
          <p:cNvSpPr>
            <a:spLocks noGrp="1"/>
          </p:cNvSpPr>
          <p:nvPr>
            <p:ph idx="1"/>
          </p:nvPr>
        </p:nvSpPr>
        <p:spPr/>
        <p:txBody>
          <a:bodyPr>
            <a:normAutofit fontScale="92500"/>
          </a:bodyPr>
          <a:lstStyle/>
          <a:p>
            <a:pPr>
              <a:buFont typeface="+mj-lt"/>
              <a:buAutoNum type="arabicPeriod"/>
            </a:pPr>
            <a:r>
              <a:rPr lang="cs-CZ" b="1" dirty="0"/>
              <a:t>Chraňte informace</a:t>
            </a:r>
            <a:r>
              <a:rPr lang="cs-CZ" dirty="0"/>
              <a:t>. Pokud máte v počítači uloženo mnoho osobních a finančních informací, investujte do operačního systému zahrnujícího ochranu souborů. Systémy Windows 7 a Windows Vista obsahují nástroje chránící informace pomocí procesu zvaného šifrování. Jedná se o aplikaci </a:t>
            </a:r>
            <a:r>
              <a:rPr lang="cs-CZ" dirty="0" err="1" smtClean="0"/>
              <a:t>Bitlocker</a:t>
            </a:r>
            <a:r>
              <a:rPr lang="cs-CZ" dirty="0" smtClean="0"/>
              <a:t>.</a:t>
            </a:r>
          </a:p>
          <a:p>
            <a:pPr>
              <a:buFont typeface="+mj-lt"/>
              <a:buAutoNum type="arabicPeriod"/>
            </a:pPr>
            <a:r>
              <a:rPr lang="cs-CZ" b="1" dirty="0"/>
              <a:t>Chraňte přenosný počítač pomocí složitého hesla</a:t>
            </a:r>
            <a:r>
              <a:rPr lang="cs-CZ" dirty="0"/>
              <a:t>. Jestliže s notebookem často cestujete, měli byste jej zabezpečit pomocí složitého hesla. Vyhledejte informace ve službě </a:t>
            </a:r>
            <a:r>
              <a:rPr lang="cs-CZ" i="1" dirty="0"/>
              <a:t>Nápověda a podpora vašeho počítače o přidání či změně systémového hesla</a:t>
            </a:r>
            <a:r>
              <a:rPr lang="cs-CZ" dirty="0"/>
              <a:t>. </a:t>
            </a:r>
            <a:endParaRPr lang="cs-CZ" dirty="0" smtClean="0"/>
          </a:p>
          <a:p>
            <a:pPr>
              <a:buFont typeface="+mj-lt"/>
              <a:buAutoNum type="arabicPeriod"/>
            </a:pPr>
            <a:r>
              <a:rPr lang="cs-CZ" b="1" dirty="0"/>
              <a:t>Před cestou vytvořte zálohu</a:t>
            </a:r>
            <a:r>
              <a:rPr lang="cs-CZ" dirty="0"/>
              <a:t>. Před cestováním s přenosným počítačem vždy zálohujte informace. Finanční ztrátě související se zařízením se nemůžete vždy vyhnout, můžete však zabránit ztrátě informací. Operační systémy </a:t>
            </a:r>
            <a:r>
              <a:rPr lang="cs-CZ" dirty="0" smtClean="0"/>
              <a:t>Windows 8.</a:t>
            </a:r>
            <a:r>
              <a:rPr lang="cs-CZ" dirty="0"/>
              <a:t> 7, </a:t>
            </a:r>
            <a:r>
              <a:rPr lang="cs-CZ" dirty="0" smtClean="0"/>
              <a:t>apod. vám </a:t>
            </a:r>
            <a:r>
              <a:rPr lang="cs-CZ" dirty="0"/>
              <a:t>pomohou </a:t>
            </a:r>
            <a:r>
              <a:rPr lang="cs-CZ" dirty="0" err="1"/>
              <a:t>zazálohovat</a:t>
            </a:r>
            <a:r>
              <a:rPr lang="cs-CZ" dirty="0"/>
              <a:t> vaše informace např. na externí disk, USB disk </a:t>
            </a:r>
            <a:r>
              <a:rPr lang="cs-CZ" dirty="0" smtClean="0"/>
              <a:t>atd.</a:t>
            </a:r>
            <a:endParaRPr lang="cs-CZ" dirty="0"/>
          </a:p>
        </p:txBody>
      </p:sp>
    </p:spTree>
    <p:extLst>
      <p:ext uri="{BB962C8B-B14F-4D97-AF65-F5344CB8AC3E}">
        <p14:creationId xmlns:p14="http://schemas.microsoft.com/office/powerpoint/2010/main" val="86275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Zabezpečení bezdrátového připojení</a:t>
            </a:r>
            <a:br>
              <a:rPr lang="cs-CZ" dirty="0"/>
            </a:br>
            <a:endParaRPr lang="cs-CZ" dirty="0"/>
          </a:p>
        </p:txBody>
      </p:sp>
      <p:sp>
        <p:nvSpPr>
          <p:cNvPr id="3" name="Zástupný symbol pro obsah 2"/>
          <p:cNvSpPr>
            <a:spLocks noGrp="1"/>
          </p:cNvSpPr>
          <p:nvPr>
            <p:ph idx="1"/>
          </p:nvPr>
        </p:nvSpPr>
        <p:spPr/>
        <p:txBody>
          <a:bodyPr/>
          <a:lstStyle/>
          <a:p>
            <a:pPr>
              <a:buFont typeface="+mj-lt"/>
              <a:buAutoNum type="arabicPeriod"/>
            </a:pPr>
            <a:r>
              <a:rPr lang="cs-CZ" b="1" dirty="0"/>
              <a:t>Nedovolte cizím lidem využívat vaši bezdrátovou síť</a:t>
            </a:r>
            <a:r>
              <a:rPr lang="cs-CZ" dirty="0"/>
              <a:t>. Zabezpečte vaši bezdrátovou síť pomocí hesla. Zapněte zabezpečení pomocí technologie WEP nebo WPA na všech vašich bezdrátových zařízeních</a:t>
            </a:r>
            <a:r>
              <a:rPr lang="cs-CZ" dirty="0" smtClean="0"/>
              <a:t>.</a:t>
            </a:r>
          </a:p>
          <a:p>
            <a:pPr>
              <a:buFont typeface="+mj-lt"/>
              <a:buAutoNum type="arabicPeriod"/>
            </a:pPr>
            <a:r>
              <a:rPr lang="cs-CZ" b="1" dirty="0"/>
              <a:t>Změňte umístění vašeho bezdrátového zařízení</a:t>
            </a:r>
            <a:r>
              <a:rPr lang="cs-CZ" dirty="0"/>
              <a:t>. Bezdrátovou anténu umístěte vhodně do středu vašeho bytu či domu a omezte tak pokrytí signálem na místech, kde není </a:t>
            </a:r>
            <a:r>
              <a:rPr lang="cs-CZ" dirty="0" smtClean="0"/>
              <a:t>potřeba</a:t>
            </a:r>
          </a:p>
          <a:p>
            <a:pPr>
              <a:buFont typeface="+mj-lt"/>
              <a:buAutoNum type="arabicPeriod"/>
            </a:pPr>
            <a:r>
              <a:rPr lang="cs-CZ" b="1" dirty="0"/>
              <a:t>Chraňte vás počítač</a:t>
            </a:r>
            <a:r>
              <a:rPr lang="cs-CZ" dirty="0"/>
              <a:t>. Mějte zapnuté automatické aktualizace. Používejte bránu firewall, antivirový a </a:t>
            </a:r>
            <a:r>
              <a:rPr lang="cs-CZ" dirty="0" err="1"/>
              <a:t>antispywarový</a:t>
            </a:r>
            <a:r>
              <a:rPr lang="cs-CZ" dirty="0"/>
              <a:t> software. Dejte si pozor na falešný bezpečnostní software, který se vydává za produkt od renomovaných výrobců, ale ve skutečnosti ohrožuje váš počítač.</a:t>
            </a:r>
          </a:p>
        </p:txBody>
      </p:sp>
    </p:spTree>
    <p:extLst>
      <p:ext uri="{BB962C8B-B14F-4D97-AF65-F5344CB8AC3E}">
        <p14:creationId xmlns:p14="http://schemas.microsoft.com/office/powerpoint/2010/main" val="1002536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Obsah prezentace</a:t>
            </a:r>
            <a:endParaRPr lang="cs-CZ" dirty="0"/>
          </a:p>
        </p:txBody>
      </p:sp>
      <p:sp>
        <p:nvSpPr>
          <p:cNvPr id="3" name="Zástupný symbol pro obsah 2"/>
          <p:cNvSpPr>
            <a:spLocks noGrp="1"/>
          </p:cNvSpPr>
          <p:nvPr>
            <p:ph idx="1"/>
          </p:nvPr>
        </p:nvSpPr>
        <p:spPr/>
        <p:txBody>
          <a:bodyPr>
            <a:normAutofit/>
          </a:bodyPr>
          <a:lstStyle/>
          <a:p>
            <a:pPr marL="457200" indent="-457200">
              <a:buFont typeface="+mj-lt"/>
              <a:buAutoNum type="arabicPeriod"/>
            </a:pPr>
            <a:r>
              <a:rPr lang="cs-CZ" sz="2000" dirty="0" smtClean="0"/>
              <a:t>Začínající uživatel</a:t>
            </a:r>
          </a:p>
          <a:p>
            <a:pPr marL="457200" indent="-457200">
              <a:buFont typeface="+mj-lt"/>
              <a:buAutoNum type="arabicPeriod"/>
            </a:pPr>
            <a:r>
              <a:rPr lang="cs-CZ" sz="2000" dirty="0" smtClean="0"/>
              <a:t>Pokročilý uživatel</a:t>
            </a:r>
          </a:p>
          <a:p>
            <a:pPr marL="457200" indent="-457200">
              <a:buFont typeface="+mj-lt"/>
              <a:buAutoNum type="arabicPeriod"/>
            </a:pPr>
            <a:r>
              <a:rPr lang="cs-CZ" sz="2000" dirty="0" smtClean="0"/>
              <a:t>Rodiče</a:t>
            </a:r>
          </a:p>
          <a:p>
            <a:pPr marL="457200" indent="-457200">
              <a:buFont typeface="+mj-lt"/>
              <a:buAutoNum type="arabicPeriod"/>
            </a:pPr>
            <a:r>
              <a:rPr lang="cs-CZ" sz="2000" dirty="0" smtClean="0"/>
              <a:t>Děti</a:t>
            </a:r>
          </a:p>
          <a:p>
            <a:pPr marL="457200" indent="-457200">
              <a:buFont typeface="+mj-lt"/>
              <a:buAutoNum type="arabicPeriod"/>
            </a:pPr>
            <a:r>
              <a:rPr lang="cs-CZ" sz="2000" dirty="0" smtClean="0"/>
              <a:t>Školy</a:t>
            </a:r>
            <a:endParaRPr lang="cs-CZ" sz="2000" dirty="0"/>
          </a:p>
        </p:txBody>
      </p:sp>
    </p:spTree>
    <p:extLst>
      <p:ext uri="{BB962C8B-B14F-4D97-AF65-F5344CB8AC3E}">
        <p14:creationId xmlns:p14="http://schemas.microsoft.com/office/powerpoint/2010/main" val="3381231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Nastavení brány Windows </a:t>
            </a:r>
            <a:r>
              <a:rPr lang="cs-CZ" dirty="0" smtClean="0"/>
              <a:t>Firewall</a:t>
            </a:r>
            <a:endParaRPr lang="cs-CZ" dirty="0"/>
          </a:p>
        </p:txBody>
      </p:sp>
      <p:sp>
        <p:nvSpPr>
          <p:cNvPr id="3" name="Zástupný symbol pro obsah 2"/>
          <p:cNvSpPr>
            <a:spLocks noGrp="1"/>
          </p:cNvSpPr>
          <p:nvPr>
            <p:ph idx="1"/>
          </p:nvPr>
        </p:nvSpPr>
        <p:spPr/>
        <p:txBody>
          <a:bodyPr/>
          <a:lstStyle/>
          <a:p>
            <a:r>
              <a:rPr lang="cs-CZ" dirty="0"/>
              <a:t>Brána firewall pomáhá zabránit počítačovým podvodníkům nebo škodlivému softwaru (např. červům) v získání přístupu k počítači prostřednictvím sítě nebo internetu. Brána firewall může rovněž zabránit tomu, aby počítač odesílal škodlivý software do jiných počítačů</a:t>
            </a:r>
            <a:r>
              <a:rPr lang="cs-CZ" dirty="0" smtClean="0"/>
              <a:t>.</a:t>
            </a:r>
          </a:p>
          <a:p>
            <a:endParaRPr lang="cs-CZ" dirty="0"/>
          </a:p>
        </p:txBody>
      </p:sp>
    </p:spTree>
    <p:extLst>
      <p:ext uri="{BB962C8B-B14F-4D97-AF65-F5344CB8AC3E}">
        <p14:creationId xmlns:p14="http://schemas.microsoft.com/office/powerpoint/2010/main" val="605401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Ochrana dat</a:t>
            </a:r>
            <a:br>
              <a:rPr lang="cs-CZ" dirty="0"/>
            </a:br>
            <a:endParaRPr lang="cs-CZ" dirty="0"/>
          </a:p>
        </p:txBody>
      </p:sp>
      <p:sp>
        <p:nvSpPr>
          <p:cNvPr id="3" name="Zástupný symbol pro obsah 2"/>
          <p:cNvSpPr>
            <a:spLocks noGrp="1"/>
          </p:cNvSpPr>
          <p:nvPr>
            <p:ph idx="1"/>
          </p:nvPr>
        </p:nvSpPr>
        <p:spPr/>
        <p:txBody>
          <a:bodyPr/>
          <a:lstStyle/>
          <a:p>
            <a:r>
              <a:rPr lang="cs-CZ" b="1" dirty="0">
                <a:hlinkClick r:id="rId2"/>
              </a:rPr>
              <a:t>Zálohování </a:t>
            </a:r>
            <a:r>
              <a:rPr lang="cs-CZ" b="1" dirty="0" smtClean="0">
                <a:hlinkClick r:id="rId2"/>
              </a:rPr>
              <a:t>dat</a:t>
            </a:r>
            <a:endParaRPr lang="cs-CZ" b="1" dirty="0" smtClean="0"/>
          </a:p>
          <a:p>
            <a:r>
              <a:rPr lang="cs-CZ" b="1" dirty="0">
                <a:hlinkClick r:id="rId3"/>
              </a:rPr>
              <a:t>Šifrování </a:t>
            </a:r>
            <a:r>
              <a:rPr lang="cs-CZ" b="1" dirty="0" smtClean="0">
                <a:hlinkClick r:id="rId3"/>
              </a:rPr>
              <a:t>dat</a:t>
            </a:r>
            <a:endParaRPr lang="cs-CZ" b="1" dirty="0" smtClean="0"/>
          </a:p>
        </p:txBody>
      </p:sp>
    </p:spTree>
    <p:extLst>
      <p:ext uri="{BB962C8B-B14F-4D97-AF65-F5344CB8AC3E}">
        <p14:creationId xmlns:p14="http://schemas.microsoft.com/office/powerpoint/2010/main" val="4270720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Záloha dat</a:t>
            </a:r>
            <a:endParaRPr lang="cs-CZ" dirty="0"/>
          </a:p>
        </p:txBody>
      </p:sp>
      <p:sp>
        <p:nvSpPr>
          <p:cNvPr id="3" name="Zástupný symbol pro obsah 2"/>
          <p:cNvSpPr>
            <a:spLocks noGrp="1"/>
          </p:cNvSpPr>
          <p:nvPr>
            <p:ph idx="1"/>
          </p:nvPr>
        </p:nvSpPr>
        <p:spPr/>
        <p:txBody>
          <a:bodyPr/>
          <a:lstStyle/>
          <a:p>
            <a:r>
              <a:rPr lang="cs-CZ" dirty="0" smtClean="0"/>
              <a:t>1. způsob: Pravidelné ukládání na externí disk</a:t>
            </a:r>
          </a:p>
          <a:p>
            <a:endParaRPr lang="cs-CZ" dirty="0"/>
          </a:p>
          <a:p>
            <a:endParaRPr lang="cs-CZ" dirty="0" smtClean="0"/>
          </a:p>
          <a:p>
            <a:r>
              <a:rPr lang="cs-CZ" dirty="0" smtClean="0"/>
              <a:t>2. způsob: Využití programu pro automatické vytváření záloh (je možné i ve </a:t>
            </a:r>
            <a:r>
              <a:rPr lang="cs-CZ" dirty="0" err="1" smtClean="0"/>
              <a:t>windows</a:t>
            </a:r>
            <a:r>
              <a:rPr lang="cs-CZ" dirty="0" smtClean="0"/>
              <a:t>): MS </a:t>
            </a:r>
            <a:r>
              <a:rPr lang="cs-CZ" dirty="0" err="1" smtClean="0"/>
              <a:t>Silverlight</a:t>
            </a:r>
            <a:endParaRPr lang="cs-CZ" dirty="0" smtClean="0"/>
          </a:p>
          <a:p>
            <a:endParaRPr lang="cs-CZ" dirty="0"/>
          </a:p>
          <a:p>
            <a:r>
              <a:rPr lang="cs-CZ" dirty="0" smtClean="0"/>
              <a:t>Záloha celého počítače i s aktuálním nastavením (jednou za čas) pomocí speciálních programů</a:t>
            </a:r>
            <a:endParaRPr lang="cs-CZ" dirty="0"/>
          </a:p>
        </p:txBody>
      </p:sp>
    </p:spTree>
    <p:extLst>
      <p:ext uri="{BB962C8B-B14F-4D97-AF65-F5344CB8AC3E}">
        <p14:creationId xmlns:p14="http://schemas.microsoft.com/office/powerpoint/2010/main" val="4098231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Šifrování dat</a:t>
            </a:r>
            <a:endParaRPr lang="cs-CZ" dirty="0"/>
          </a:p>
        </p:txBody>
      </p:sp>
      <p:sp>
        <p:nvSpPr>
          <p:cNvPr id="3" name="Zástupný symbol pro obsah 2"/>
          <p:cNvSpPr>
            <a:spLocks noGrp="1"/>
          </p:cNvSpPr>
          <p:nvPr>
            <p:ph idx="1"/>
          </p:nvPr>
        </p:nvSpPr>
        <p:spPr/>
        <p:txBody>
          <a:bodyPr/>
          <a:lstStyle/>
          <a:p>
            <a:r>
              <a:rPr lang="cs-CZ" dirty="0" smtClean="0"/>
              <a:t>Otevřít nebo upravovat lze pouze po zadání hesla</a:t>
            </a:r>
          </a:p>
          <a:p>
            <a:r>
              <a:rPr lang="cs-CZ" dirty="0" smtClean="0"/>
              <a:t>Je možno využít při sdílení přímo na serverech k tomu určených</a:t>
            </a:r>
          </a:p>
          <a:p>
            <a:r>
              <a:rPr lang="cs-CZ" dirty="0" smtClean="0"/>
              <a:t>Je možné využít speciální program</a:t>
            </a:r>
          </a:p>
          <a:p>
            <a:endParaRPr lang="cs-CZ" dirty="0"/>
          </a:p>
          <a:p>
            <a:r>
              <a:rPr lang="cs-CZ" dirty="0"/>
              <a:t>Mezi metody šifrování dat patří např. technologie </a:t>
            </a:r>
            <a:r>
              <a:rPr lang="cs-CZ" dirty="0">
                <a:hlinkClick r:id="rId2"/>
              </a:rPr>
              <a:t>Windows </a:t>
            </a:r>
            <a:r>
              <a:rPr lang="cs-CZ" dirty="0" err="1">
                <a:hlinkClick r:id="rId2"/>
              </a:rPr>
              <a:t>BitLocker</a:t>
            </a:r>
            <a:r>
              <a:rPr lang="cs-CZ" dirty="0"/>
              <a:t>, která je součástí operačního systému Windows </a:t>
            </a:r>
            <a:r>
              <a:rPr lang="cs-CZ" dirty="0" smtClean="0"/>
              <a:t>(7, 8) </a:t>
            </a:r>
            <a:r>
              <a:rPr lang="cs-CZ" dirty="0" err="1"/>
              <a:t>Ultimate</a:t>
            </a:r>
            <a:r>
              <a:rPr lang="cs-CZ" dirty="0"/>
              <a:t> či </a:t>
            </a:r>
            <a:r>
              <a:rPr lang="cs-CZ" dirty="0" err="1"/>
              <a:t>Enterprise</a:t>
            </a:r>
            <a:r>
              <a:rPr lang="cs-CZ" dirty="0"/>
              <a:t>, nebo speciální programy na šifrování, jako je např. </a:t>
            </a:r>
            <a:r>
              <a:rPr lang="cs-CZ" dirty="0" err="1">
                <a:hlinkClick r:id="rId3"/>
              </a:rPr>
              <a:t>TrueCrypt</a:t>
            </a:r>
            <a:r>
              <a:rPr lang="cs-CZ" dirty="0">
                <a:hlinkClick r:id="rId3"/>
              </a:rPr>
              <a:t> (US)</a:t>
            </a:r>
            <a:r>
              <a:rPr lang="cs-CZ" dirty="0"/>
              <a:t>.</a:t>
            </a:r>
          </a:p>
        </p:txBody>
      </p:sp>
    </p:spTree>
    <p:extLst>
      <p:ext uri="{BB962C8B-B14F-4D97-AF65-F5344CB8AC3E}">
        <p14:creationId xmlns:p14="http://schemas.microsoft.com/office/powerpoint/2010/main" val="130398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Stahování souborů a programů</a:t>
            </a:r>
            <a:br>
              <a:rPr lang="cs-CZ" dirty="0"/>
            </a:br>
            <a:endParaRPr lang="cs-CZ" dirty="0"/>
          </a:p>
        </p:txBody>
      </p:sp>
      <p:sp>
        <p:nvSpPr>
          <p:cNvPr id="3" name="Zástupný symbol pro obsah 2"/>
          <p:cNvSpPr>
            <a:spLocks noGrp="1"/>
          </p:cNvSpPr>
          <p:nvPr>
            <p:ph idx="1"/>
          </p:nvPr>
        </p:nvSpPr>
        <p:spPr/>
        <p:txBody>
          <a:bodyPr/>
          <a:lstStyle/>
          <a:p>
            <a:r>
              <a:rPr lang="cs-CZ" b="1" dirty="0">
                <a:hlinkClick r:id="rId2"/>
              </a:rPr>
              <a:t>Ochrana počítače před stahováním škodlivých </a:t>
            </a:r>
            <a:r>
              <a:rPr lang="cs-CZ" b="1" dirty="0" smtClean="0">
                <a:hlinkClick r:id="rId2"/>
              </a:rPr>
              <a:t>souborů</a:t>
            </a:r>
            <a:endParaRPr lang="cs-CZ" b="1" dirty="0" smtClean="0"/>
          </a:p>
          <a:p>
            <a:pPr lvl="1"/>
            <a:r>
              <a:rPr lang="cs-CZ" dirty="0"/>
              <a:t>Programy ze stránek producenta</a:t>
            </a:r>
          </a:p>
          <a:p>
            <a:pPr lvl="1"/>
            <a:r>
              <a:rPr lang="cs-CZ" dirty="0"/>
              <a:t>Přílohy mailů a podobně prověřit antivirovým programem</a:t>
            </a:r>
          </a:p>
          <a:p>
            <a:pPr lvl="1"/>
            <a:r>
              <a:rPr lang="cs-CZ" dirty="0"/>
              <a:t>Pokud znáte autora zprávy, ale příloha nebudí důvěru, neotevírejte ji před tím, než vám její potvrzení autor </a:t>
            </a:r>
            <a:r>
              <a:rPr lang="cs-CZ" dirty="0" smtClean="0"/>
              <a:t>potvrdí</a:t>
            </a:r>
            <a:endParaRPr lang="cs-CZ" b="1" dirty="0" smtClean="0"/>
          </a:p>
          <a:p>
            <a:r>
              <a:rPr lang="cs-CZ" b="1" dirty="0">
                <a:hlinkClick r:id="rId3"/>
              </a:rPr>
              <a:t>Sítě </a:t>
            </a:r>
            <a:r>
              <a:rPr lang="cs-CZ" b="1" dirty="0" smtClean="0">
                <a:hlinkClick r:id="rId3"/>
              </a:rPr>
              <a:t>peer‑to‑peer</a:t>
            </a:r>
            <a:endParaRPr lang="cs-CZ" b="1" dirty="0" smtClean="0"/>
          </a:p>
          <a:p>
            <a:pPr lvl="1"/>
            <a:r>
              <a:rPr lang="cs-CZ" b="1" dirty="0" smtClean="0"/>
              <a:t>Často hrozí porušení AZ</a:t>
            </a:r>
          </a:p>
        </p:txBody>
      </p:sp>
    </p:spTree>
    <p:extLst>
      <p:ext uri="{BB962C8B-B14F-4D97-AF65-F5344CB8AC3E}">
        <p14:creationId xmlns:p14="http://schemas.microsoft.com/office/powerpoint/2010/main" val="279111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Používání veřejných počítačů</a:t>
            </a:r>
            <a:br>
              <a:rPr lang="cs-CZ" dirty="0"/>
            </a:br>
            <a:endParaRPr lang="cs-CZ" dirty="0"/>
          </a:p>
        </p:txBody>
      </p:sp>
      <p:sp>
        <p:nvSpPr>
          <p:cNvPr id="3" name="Zástupný symbol pro obsah 2"/>
          <p:cNvSpPr>
            <a:spLocks noGrp="1"/>
          </p:cNvSpPr>
          <p:nvPr>
            <p:ph idx="1"/>
          </p:nvPr>
        </p:nvSpPr>
        <p:spPr/>
        <p:txBody>
          <a:bodyPr/>
          <a:lstStyle/>
          <a:p>
            <a:r>
              <a:rPr lang="cs-CZ" b="1" dirty="0">
                <a:hlinkClick r:id="rId2"/>
              </a:rPr>
              <a:t>Veřejné </a:t>
            </a:r>
            <a:r>
              <a:rPr lang="cs-CZ" b="1" dirty="0" smtClean="0">
                <a:hlinkClick r:id="rId2"/>
              </a:rPr>
              <a:t>počítače</a:t>
            </a:r>
            <a:endParaRPr lang="cs-CZ" b="1" dirty="0" smtClean="0"/>
          </a:p>
          <a:p>
            <a:r>
              <a:rPr lang="cs-CZ" b="1" dirty="0">
                <a:hlinkClick r:id="rId3"/>
              </a:rPr>
              <a:t>Veřejné bezdrátové </a:t>
            </a:r>
            <a:r>
              <a:rPr lang="cs-CZ" b="1" dirty="0" smtClean="0">
                <a:hlinkClick r:id="rId3"/>
              </a:rPr>
              <a:t>sítě</a:t>
            </a:r>
            <a:endParaRPr lang="cs-CZ" b="1" dirty="0" smtClean="0"/>
          </a:p>
          <a:p>
            <a:pPr lvl="1"/>
            <a:r>
              <a:rPr lang="cs-CZ" b="1" dirty="0" smtClean="0"/>
              <a:t>Nenechávejte počítač bez dozoru</a:t>
            </a:r>
          </a:p>
          <a:p>
            <a:pPr lvl="1"/>
            <a:r>
              <a:rPr lang="cs-CZ" b="1" dirty="0" smtClean="0"/>
              <a:t>Neukládejte hesla a </a:t>
            </a:r>
            <a:r>
              <a:rPr lang="cs-CZ" b="1" dirty="0" err="1" smtClean="0"/>
              <a:t>přihl</a:t>
            </a:r>
            <a:r>
              <a:rPr lang="cs-CZ" b="1" dirty="0" smtClean="0"/>
              <a:t>. </a:t>
            </a:r>
            <a:r>
              <a:rPr lang="cs-CZ" b="1" dirty="0"/>
              <a:t>ú</a:t>
            </a:r>
            <a:r>
              <a:rPr lang="cs-CZ" b="1" dirty="0" smtClean="0"/>
              <a:t>daje</a:t>
            </a:r>
          </a:p>
          <a:p>
            <a:pPr lvl="1"/>
            <a:r>
              <a:rPr lang="cs-CZ" dirty="0" smtClean="0"/>
              <a:t>Explorer 8 nabízí procházení se službou </a:t>
            </a:r>
            <a:r>
              <a:rPr lang="cs-CZ" dirty="0" err="1" smtClean="0"/>
              <a:t>InPrivate</a:t>
            </a:r>
            <a:endParaRPr lang="cs-CZ" dirty="0" smtClean="0"/>
          </a:p>
          <a:p>
            <a:pPr lvl="1"/>
            <a:r>
              <a:rPr lang="cs-CZ" dirty="0" smtClean="0"/>
              <a:t>Nepracujte s tajnými informacemi (zkušený zloděj může nainstalovat speciální programy)</a:t>
            </a:r>
          </a:p>
          <a:p>
            <a:pPr lvl="1"/>
            <a:r>
              <a:rPr lang="cs-CZ" dirty="0" smtClean="0"/>
              <a:t>Nepřevádějte platby přes internet na veřejných sítích</a:t>
            </a:r>
            <a:endParaRPr lang="cs-CZ" dirty="0"/>
          </a:p>
        </p:txBody>
      </p:sp>
    </p:spTree>
    <p:extLst>
      <p:ext uri="{BB962C8B-B14F-4D97-AF65-F5344CB8AC3E}">
        <p14:creationId xmlns:p14="http://schemas.microsoft.com/office/powerpoint/2010/main" val="2868609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Nakupování přes internet</a:t>
            </a:r>
            <a:br>
              <a:rPr lang="cs-CZ" dirty="0"/>
            </a:br>
            <a:endParaRPr lang="cs-CZ" dirty="0"/>
          </a:p>
        </p:txBody>
      </p:sp>
      <p:sp>
        <p:nvSpPr>
          <p:cNvPr id="3" name="Zástupný symbol pro obsah 2"/>
          <p:cNvSpPr>
            <a:spLocks noGrp="1"/>
          </p:cNvSpPr>
          <p:nvPr>
            <p:ph idx="1"/>
          </p:nvPr>
        </p:nvSpPr>
        <p:spPr/>
        <p:txBody>
          <a:bodyPr/>
          <a:lstStyle/>
          <a:p>
            <a:r>
              <a:rPr lang="pl-PL" b="1" u="sng" dirty="0">
                <a:hlinkClick r:id="rId2"/>
              </a:rPr>
              <a:t>Rady pro bezpečné nakupování na </a:t>
            </a:r>
            <a:r>
              <a:rPr lang="pl-PL" b="1" u="sng" dirty="0" smtClean="0">
                <a:hlinkClick r:id="rId2"/>
              </a:rPr>
              <a:t>internetu</a:t>
            </a:r>
            <a:endParaRPr lang="pl-PL" b="1" u="sng" dirty="0" smtClean="0"/>
          </a:p>
          <a:p>
            <a:r>
              <a:rPr lang="pl-PL" b="1" u="sng" dirty="0">
                <a:hlinkClick r:id="rId3"/>
              </a:rPr>
              <a:t>Na co si dát pozor, ještě než </a:t>
            </a:r>
            <a:r>
              <a:rPr lang="pl-PL" b="1" u="sng" dirty="0" smtClean="0">
                <a:hlinkClick r:id="rId3"/>
              </a:rPr>
              <a:t>nakoupíte</a:t>
            </a:r>
            <a:endParaRPr lang="pl-PL" b="1" u="sng" dirty="0" smtClean="0"/>
          </a:p>
          <a:p>
            <a:r>
              <a:rPr lang="cs-CZ" b="1" dirty="0">
                <a:hlinkClick r:id="rId4"/>
              </a:rPr>
              <a:t>Platím </a:t>
            </a:r>
            <a:r>
              <a:rPr lang="cs-CZ" b="1" dirty="0" smtClean="0">
                <a:hlinkClick r:id="rId4"/>
              </a:rPr>
              <a:t>převodem</a:t>
            </a:r>
            <a:endParaRPr lang="cs-CZ" b="1" dirty="0" smtClean="0"/>
          </a:p>
          <a:p>
            <a:r>
              <a:rPr lang="cs-CZ" b="1" u="sng" dirty="0"/>
              <a:t>Platím </a:t>
            </a:r>
            <a:r>
              <a:rPr lang="cs-CZ" b="1" u="sng" dirty="0" smtClean="0"/>
              <a:t>karto</a:t>
            </a:r>
          </a:p>
          <a:p>
            <a:r>
              <a:rPr lang="cs-CZ" b="1" dirty="0" smtClean="0">
                <a:hlinkClick r:id="rId5"/>
              </a:rPr>
              <a:t>Zboží </a:t>
            </a:r>
            <a:r>
              <a:rPr lang="cs-CZ" b="1" dirty="0">
                <a:hlinkClick r:id="rId5"/>
              </a:rPr>
              <a:t>jsem zaplatil a nedostal - co s </a:t>
            </a:r>
            <a:r>
              <a:rPr lang="cs-CZ" b="1" dirty="0" smtClean="0">
                <a:hlinkClick r:id="rId5"/>
              </a:rPr>
              <a:t>tím</a:t>
            </a:r>
            <a:endParaRPr lang="cs-CZ" b="1" dirty="0" smtClean="0"/>
          </a:p>
          <a:p>
            <a:r>
              <a:rPr lang="cs-CZ" b="1" dirty="0">
                <a:hlinkClick r:id="rId6"/>
              </a:rPr>
              <a:t>Odstoupení od kupní smlouvy uzavřené přes </a:t>
            </a:r>
            <a:r>
              <a:rPr lang="cs-CZ" b="1" dirty="0" smtClean="0">
                <a:hlinkClick r:id="rId6"/>
              </a:rPr>
              <a:t>internet</a:t>
            </a:r>
            <a:endParaRPr lang="cs-CZ" b="1" dirty="0" smtClean="0"/>
          </a:p>
          <a:p>
            <a:r>
              <a:rPr lang="cs-CZ" b="1" dirty="0">
                <a:hlinkClick r:id="rId7"/>
              </a:rPr>
              <a:t>Reklamace zboží zakoupeného v zahraničním e‑</a:t>
            </a:r>
            <a:r>
              <a:rPr lang="cs-CZ" b="1" dirty="0" err="1">
                <a:hlinkClick r:id="rId7"/>
              </a:rPr>
              <a:t>shopu</a:t>
            </a:r>
            <a:endParaRPr lang="cs-CZ" dirty="0"/>
          </a:p>
        </p:txBody>
      </p:sp>
    </p:spTree>
    <p:extLst>
      <p:ext uri="{BB962C8B-B14F-4D97-AF65-F5344CB8AC3E}">
        <p14:creationId xmlns:p14="http://schemas.microsoft.com/office/powerpoint/2010/main" val="3734112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Ochrana práv ostatních na </a:t>
            </a:r>
            <a:r>
              <a:rPr lang="pl-PL" dirty="0" smtClean="0"/>
              <a:t>internetu</a:t>
            </a:r>
            <a:endParaRPr lang="cs-CZ" dirty="0"/>
          </a:p>
        </p:txBody>
      </p:sp>
      <p:sp>
        <p:nvSpPr>
          <p:cNvPr id="3" name="Zástupný symbol pro obsah 2"/>
          <p:cNvSpPr>
            <a:spLocks noGrp="1"/>
          </p:cNvSpPr>
          <p:nvPr>
            <p:ph idx="1"/>
          </p:nvPr>
        </p:nvSpPr>
        <p:spPr/>
        <p:txBody>
          <a:bodyPr/>
          <a:lstStyle/>
          <a:p>
            <a:r>
              <a:rPr lang="cs-CZ" b="1" dirty="0">
                <a:hlinkClick r:id="rId2"/>
              </a:rPr>
              <a:t>Vystavování fotek přátel, rodiny a třetích </a:t>
            </a:r>
            <a:r>
              <a:rPr lang="cs-CZ" b="1" dirty="0" smtClean="0">
                <a:hlinkClick r:id="rId2"/>
              </a:rPr>
              <a:t>osob</a:t>
            </a:r>
            <a:endParaRPr lang="cs-CZ" b="1" dirty="0" smtClean="0"/>
          </a:p>
          <a:p>
            <a:r>
              <a:rPr lang="it-IT" b="1" dirty="0">
                <a:hlinkClick r:id="rId3"/>
              </a:rPr>
              <a:t>Chraňte si svoji on‑line </a:t>
            </a:r>
            <a:r>
              <a:rPr lang="it-IT" b="1" dirty="0" smtClean="0">
                <a:hlinkClick r:id="rId3"/>
              </a:rPr>
              <a:t>reputaci</a:t>
            </a:r>
            <a:endParaRPr lang="cs-CZ" b="1" dirty="0" smtClean="0"/>
          </a:p>
          <a:p>
            <a:r>
              <a:rPr lang="pt-BR" b="1" dirty="0">
                <a:hlinkClick r:id="rId4"/>
              </a:rPr>
              <a:t>Krádež identity a jak se jí </a:t>
            </a:r>
            <a:r>
              <a:rPr lang="pt-BR" b="1" dirty="0" smtClean="0">
                <a:hlinkClick r:id="rId4"/>
              </a:rPr>
              <a:t>bránit</a:t>
            </a:r>
            <a:endParaRPr lang="cs-CZ" b="1" dirty="0" smtClean="0"/>
          </a:p>
          <a:p>
            <a:r>
              <a:rPr lang="cs-CZ" b="1" dirty="0">
                <a:hlinkClick r:id="rId5"/>
              </a:rPr>
              <a:t>Sdílení </a:t>
            </a:r>
            <a:r>
              <a:rPr lang="cs-CZ" b="1" dirty="0" smtClean="0">
                <a:hlinkClick r:id="rId5"/>
              </a:rPr>
              <a:t>obsahu</a:t>
            </a:r>
            <a:endParaRPr lang="cs-CZ" b="1" dirty="0" smtClean="0"/>
          </a:p>
          <a:p>
            <a:r>
              <a:rPr lang="cs-CZ" b="1" dirty="0">
                <a:hlinkClick r:id="rId6"/>
              </a:rPr>
              <a:t>Duševní vlastnictví</a:t>
            </a:r>
            <a:endParaRPr lang="cs-CZ" dirty="0"/>
          </a:p>
        </p:txBody>
      </p:sp>
    </p:spTree>
    <p:extLst>
      <p:ext uri="{BB962C8B-B14F-4D97-AF65-F5344CB8AC3E}">
        <p14:creationId xmlns:p14="http://schemas.microsoft.com/office/powerpoint/2010/main" val="3743707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Bezpečný internet - rodiče</a:t>
            </a:r>
            <a:endParaRPr lang="cs-CZ" dirty="0"/>
          </a:p>
        </p:txBody>
      </p:sp>
      <p:sp>
        <p:nvSpPr>
          <p:cNvPr id="3" name="Zástupný symbol pro obsah 2"/>
          <p:cNvSpPr>
            <a:spLocks noGrp="1"/>
          </p:cNvSpPr>
          <p:nvPr>
            <p:ph idx="1"/>
          </p:nvPr>
        </p:nvSpPr>
        <p:spPr/>
        <p:txBody>
          <a:bodyPr/>
          <a:lstStyle/>
          <a:p>
            <a:r>
              <a:rPr lang="cs-CZ" b="1" dirty="0">
                <a:hlinkClick r:id="rId2"/>
              </a:rPr>
              <a:t>Bezpečný internet pro </a:t>
            </a:r>
            <a:r>
              <a:rPr lang="cs-CZ" b="1" dirty="0" smtClean="0">
                <a:hlinkClick r:id="rId2"/>
              </a:rPr>
              <a:t>děti</a:t>
            </a:r>
            <a:endParaRPr lang="cs-CZ" b="1" dirty="0" smtClean="0"/>
          </a:p>
          <a:p>
            <a:r>
              <a:rPr lang="pt-BR" b="1" dirty="0">
                <a:hlinkClick r:id="rId3"/>
              </a:rPr>
              <a:t>S čím se mohou děti na internetu </a:t>
            </a:r>
            <a:r>
              <a:rPr lang="pt-BR" b="1" dirty="0" smtClean="0">
                <a:hlinkClick r:id="rId3"/>
              </a:rPr>
              <a:t>setkat</a:t>
            </a:r>
            <a:endParaRPr lang="cs-CZ" b="1" dirty="0" smtClean="0"/>
          </a:p>
          <a:p>
            <a:r>
              <a:rPr lang="cs-CZ" b="1" dirty="0">
                <a:hlinkClick r:id="rId4"/>
              </a:rPr>
              <a:t>Kde hledat </a:t>
            </a:r>
            <a:r>
              <a:rPr lang="cs-CZ" b="1" dirty="0" smtClean="0">
                <a:hlinkClick r:id="rId4"/>
              </a:rPr>
              <a:t>pomoc</a:t>
            </a:r>
            <a:endParaRPr lang="cs-CZ" b="1" dirty="0" smtClean="0"/>
          </a:p>
          <a:p>
            <a:r>
              <a:rPr lang="cs-CZ" b="1" dirty="0"/>
              <a:t>Sociální sítě</a:t>
            </a:r>
          </a:p>
          <a:p>
            <a:endParaRPr lang="cs-CZ" dirty="0"/>
          </a:p>
        </p:txBody>
      </p:sp>
    </p:spTree>
    <p:extLst>
      <p:ext uri="{BB962C8B-B14F-4D97-AF65-F5344CB8AC3E}">
        <p14:creationId xmlns:p14="http://schemas.microsoft.com/office/powerpoint/2010/main" val="217580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Bezpečný internet pro děti</a:t>
            </a:r>
            <a:endParaRPr lang="cs-CZ" dirty="0"/>
          </a:p>
        </p:txBody>
      </p:sp>
      <p:sp>
        <p:nvSpPr>
          <p:cNvPr id="3" name="Zástupný symbol pro obsah 2"/>
          <p:cNvSpPr>
            <a:spLocks noGrp="1"/>
          </p:cNvSpPr>
          <p:nvPr>
            <p:ph idx="1"/>
          </p:nvPr>
        </p:nvSpPr>
        <p:spPr>
          <a:xfrm>
            <a:off x="2589212" y="1463040"/>
            <a:ext cx="8915400" cy="4448182"/>
          </a:xfrm>
        </p:spPr>
        <p:txBody>
          <a:bodyPr>
            <a:normAutofit fontScale="77500" lnSpcReduction="20000"/>
          </a:bodyPr>
          <a:lstStyle/>
          <a:p>
            <a:r>
              <a:rPr lang="cs-CZ" b="1" dirty="0"/>
              <a:t>Umístěte počítač do místnosti používané celou rodinou</a:t>
            </a:r>
            <a:r>
              <a:rPr lang="cs-CZ" dirty="0"/>
              <a:t/>
            </a:r>
            <a:br>
              <a:rPr lang="cs-CZ" dirty="0"/>
            </a:br>
            <a:r>
              <a:rPr lang="cs-CZ" dirty="0"/>
              <a:t>Tímto způsobem se stane mluvení o internetu a udržování přehledu o jeho používání přirozenou součástí každodenního života. Když je počítač umístěn ve společné místnosti, může být diskuse o problémech snazší. Můžete také používat internet společně.</a:t>
            </a:r>
          </a:p>
          <a:p>
            <a:r>
              <a:rPr lang="cs-CZ" b="1" dirty="0"/>
              <a:t>Mluvte o internetu</a:t>
            </a:r>
            <a:r>
              <a:rPr lang="cs-CZ" dirty="0"/>
              <a:t/>
            </a:r>
            <a:br>
              <a:rPr lang="cs-CZ" dirty="0"/>
            </a:br>
            <a:r>
              <a:rPr lang="cs-CZ" dirty="0"/>
              <a:t>Projevte zájem o to, co vaše dítě a jeho přátelé dělají - na internetu i mimo něj. Mluvte o skvělých a zajímavých věcech, k nimž lze internet využít, ale také o potížích, kterým může čelit. Mluvte s dětmi o tom, co by měly dělat, kdykoli se při používání internetu nebudou cítit dobře.</a:t>
            </a:r>
          </a:p>
          <a:p>
            <a:r>
              <a:rPr lang="cs-CZ" b="1" dirty="0"/>
              <a:t>Naučte se lépe pracovat s počítačem</a:t>
            </a:r>
            <a:r>
              <a:rPr lang="cs-CZ" dirty="0"/>
              <a:t/>
            </a:r>
            <a:br>
              <a:rPr lang="cs-CZ" dirty="0"/>
            </a:br>
            <a:r>
              <a:rPr lang="cs-CZ" dirty="0"/>
              <a:t>Pokud sami používáte internet, je snazší určit, co je pro vaše děti dobré. Můžete jim lépe pomoci při hledání užitečného materiálu na internetu.</a:t>
            </a:r>
          </a:p>
          <a:p>
            <a:r>
              <a:rPr lang="cs-CZ" b="1" dirty="0"/>
              <a:t>Používejte internet společně</a:t>
            </a:r>
            <a:r>
              <a:rPr lang="cs-CZ" dirty="0"/>
              <a:t/>
            </a:r>
            <a:br>
              <a:rPr lang="cs-CZ" dirty="0"/>
            </a:br>
            <a:r>
              <a:rPr lang="cs-CZ" dirty="0"/>
              <a:t>Najděte stránky, které jsou vhodné pro děti, nebo se naučte, jak najít užitečné informace - naplánujte společně dovolenou, navštivte stránky zaměřené na vzdělání nebo najděte informace o koníčcích a zájmech dětí. Při společném procházení internetu můžete dítěti pomoci posoudit hodnotu nalezených informací. Oblíbené stránky můžete uložit jako záložky, abyste je mohli znovu otevřít jediným klepnutím.</a:t>
            </a:r>
          </a:p>
          <a:p>
            <a:r>
              <a:rPr lang="cs-CZ" b="1" dirty="0"/>
              <a:t>Vytvořte s dětmi dohodu o tom, jak a kdy budou internet používat</a:t>
            </a:r>
            <a:r>
              <a:rPr lang="cs-CZ" dirty="0"/>
              <a:t/>
            </a:r>
            <a:br>
              <a:rPr lang="cs-CZ" dirty="0"/>
            </a:br>
            <a:r>
              <a:rPr lang="cs-CZ" dirty="0"/>
              <a:t>Může být užitečné dohodnout se na době a určitých webech, které mohou děti na internetu navštěvovat. Toto je nutné s dětmi prodiskutovat a uzavřít s nimi společnou dohodu.</a:t>
            </a:r>
          </a:p>
          <a:p>
            <a:endParaRPr lang="cs-CZ" dirty="0"/>
          </a:p>
        </p:txBody>
      </p:sp>
    </p:spTree>
    <p:extLst>
      <p:ext uri="{BB962C8B-B14F-4D97-AF65-F5344CB8AC3E}">
        <p14:creationId xmlns:p14="http://schemas.microsoft.com/office/powerpoint/2010/main" val="276188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9339995" cy="1280890"/>
          </a:xfrm>
        </p:spPr>
        <p:txBody>
          <a:bodyPr/>
          <a:lstStyle/>
          <a:p>
            <a:r>
              <a:rPr lang="cs-CZ" dirty="0" smtClean="0"/>
              <a:t>1. Bezpečný internet – začínající uživatel</a:t>
            </a:r>
            <a:endParaRPr lang="cs-CZ" dirty="0"/>
          </a:p>
        </p:txBody>
      </p:sp>
      <p:sp>
        <p:nvSpPr>
          <p:cNvPr id="3" name="Zástupný symbol pro obsah 2"/>
          <p:cNvSpPr>
            <a:spLocks noGrp="1"/>
          </p:cNvSpPr>
          <p:nvPr>
            <p:ph idx="1"/>
          </p:nvPr>
        </p:nvSpPr>
        <p:spPr/>
        <p:txBody>
          <a:bodyPr/>
          <a:lstStyle/>
          <a:p>
            <a:r>
              <a:rPr lang="cs-CZ" b="1" dirty="0">
                <a:hlinkClick r:id="rId2"/>
              </a:rPr>
              <a:t>Jak bezpečně procházet web</a:t>
            </a:r>
            <a:endParaRPr lang="cs-CZ" dirty="0"/>
          </a:p>
          <a:p>
            <a:r>
              <a:rPr lang="pl-PL" b="1" dirty="0">
                <a:hlinkClick r:id="rId3"/>
              </a:rPr>
              <a:t>Na co si dát pozor při on‑line komunikaci</a:t>
            </a:r>
            <a:endParaRPr lang="pl-PL" dirty="0"/>
          </a:p>
          <a:p>
            <a:endParaRPr lang="cs-CZ" dirty="0"/>
          </a:p>
        </p:txBody>
      </p:sp>
    </p:spTree>
    <p:extLst>
      <p:ext uri="{BB962C8B-B14F-4D97-AF65-F5344CB8AC3E}">
        <p14:creationId xmlns:p14="http://schemas.microsoft.com/office/powerpoint/2010/main" val="2109953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pt-BR" dirty="0"/>
              <a:t>S čím se mohou děti na internetu </a:t>
            </a:r>
            <a:r>
              <a:rPr lang="pt-BR" dirty="0" smtClean="0"/>
              <a:t>setkat</a:t>
            </a:r>
            <a:endParaRPr lang="cs-CZ" dirty="0"/>
          </a:p>
        </p:txBody>
      </p:sp>
      <p:sp>
        <p:nvSpPr>
          <p:cNvPr id="3" name="Zástupný symbol pro obsah 2"/>
          <p:cNvSpPr>
            <a:spLocks noGrp="1"/>
          </p:cNvSpPr>
          <p:nvPr>
            <p:ph idx="1"/>
          </p:nvPr>
        </p:nvSpPr>
        <p:spPr/>
        <p:txBody>
          <a:bodyPr/>
          <a:lstStyle/>
          <a:p>
            <a:r>
              <a:rPr lang="cs-CZ" dirty="0"/>
              <a:t>Kybernetická šikana</a:t>
            </a:r>
          </a:p>
          <a:p>
            <a:r>
              <a:rPr lang="cs-CZ" dirty="0"/>
              <a:t>Zveřejňování fotografií a osobních údajů dětí</a:t>
            </a:r>
          </a:p>
          <a:p>
            <a:r>
              <a:rPr lang="cs-CZ" dirty="0"/>
              <a:t>Nabídka k provozování sexuálních služeb</a:t>
            </a:r>
          </a:p>
          <a:p>
            <a:r>
              <a:rPr lang="cs-CZ" dirty="0"/>
              <a:t>Prostituce na internetu, pedofilie</a:t>
            </a:r>
          </a:p>
          <a:p>
            <a:endParaRPr lang="cs-CZ" dirty="0"/>
          </a:p>
        </p:txBody>
      </p:sp>
    </p:spTree>
    <p:extLst>
      <p:ext uri="{BB962C8B-B14F-4D97-AF65-F5344CB8AC3E}">
        <p14:creationId xmlns:p14="http://schemas.microsoft.com/office/powerpoint/2010/main" val="2478448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Kde hledat pomoc</a:t>
            </a:r>
            <a:endParaRPr lang="cs-CZ" dirty="0"/>
          </a:p>
        </p:txBody>
      </p:sp>
      <p:sp>
        <p:nvSpPr>
          <p:cNvPr id="3" name="Zástupný symbol pro obsah 2"/>
          <p:cNvSpPr>
            <a:spLocks noGrp="1"/>
          </p:cNvSpPr>
          <p:nvPr>
            <p:ph idx="1"/>
          </p:nvPr>
        </p:nvSpPr>
        <p:spPr/>
        <p:txBody>
          <a:bodyPr/>
          <a:lstStyle/>
          <a:p>
            <a:r>
              <a:rPr lang="cs-CZ" dirty="0" smtClean="0"/>
              <a:t>Rodiče</a:t>
            </a:r>
          </a:p>
          <a:p>
            <a:r>
              <a:rPr lang="cs-CZ" dirty="0" smtClean="0"/>
              <a:t>Pedagogové</a:t>
            </a:r>
          </a:p>
          <a:p>
            <a:r>
              <a:rPr lang="cs-CZ" dirty="0" smtClean="0"/>
              <a:t>Linka bezpečí pro rodiče </a:t>
            </a:r>
            <a:r>
              <a:rPr lang="cs-CZ" b="1" dirty="0"/>
              <a:t>840 111 234</a:t>
            </a:r>
            <a:endParaRPr lang="cs-CZ" dirty="0"/>
          </a:p>
        </p:txBody>
      </p:sp>
    </p:spTree>
    <p:extLst>
      <p:ext uri="{BB962C8B-B14F-4D97-AF65-F5344CB8AC3E}">
        <p14:creationId xmlns:p14="http://schemas.microsoft.com/office/powerpoint/2010/main" val="613808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Sociální </a:t>
            </a:r>
            <a:r>
              <a:rPr lang="cs-CZ" dirty="0" smtClean="0"/>
              <a:t>sítě</a:t>
            </a:r>
            <a:endParaRPr lang="cs-CZ" dirty="0"/>
          </a:p>
        </p:txBody>
      </p:sp>
      <p:sp>
        <p:nvSpPr>
          <p:cNvPr id="3" name="Zástupný symbol pro obsah 2"/>
          <p:cNvSpPr>
            <a:spLocks noGrp="1"/>
          </p:cNvSpPr>
          <p:nvPr>
            <p:ph idx="1"/>
          </p:nvPr>
        </p:nvSpPr>
        <p:spPr/>
        <p:txBody>
          <a:bodyPr/>
          <a:lstStyle/>
          <a:p>
            <a:r>
              <a:rPr lang="cs-CZ" b="1" dirty="0">
                <a:hlinkClick r:id="rId2"/>
              </a:rPr>
              <a:t>Co jsou sociální </a:t>
            </a:r>
            <a:r>
              <a:rPr lang="cs-CZ" b="1" dirty="0" smtClean="0">
                <a:hlinkClick r:id="rId2"/>
              </a:rPr>
              <a:t>sítě</a:t>
            </a:r>
            <a:endParaRPr lang="cs-CZ" b="1" dirty="0" smtClean="0"/>
          </a:p>
          <a:p>
            <a:r>
              <a:rPr lang="cs-CZ" b="1" dirty="0">
                <a:hlinkClick r:id="rId3"/>
              </a:rPr>
              <a:t>Ochrana osobních údajů na sociálních </a:t>
            </a:r>
            <a:r>
              <a:rPr lang="cs-CZ" b="1" dirty="0" smtClean="0">
                <a:hlinkClick r:id="rId3"/>
              </a:rPr>
              <a:t>sítích</a:t>
            </a:r>
            <a:endParaRPr lang="cs-CZ" b="1" dirty="0" smtClean="0"/>
          </a:p>
          <a:p>
            <a:r>
              <a:rPr lang="cs-CZ" b="1" dirty="0">
                <a:hlinkClick r:id="rId4"/>
              </a:rPr>
              <a:t>Rizika sociálních </a:t>
            </a:r>
            <a:r>
              <a:rPr lang="cs-CZ" b="1" dirty="0" smtClean="0">
                <a:hlinkClick r:id="rId4"/>
              </a:rPr>
              <a:t>sítí</a:t>
            </a:r>
            <a:endParaRPr lang="cs-CZ" b="1" dirty="0" smtClean="0"/>
          </a:p>
          <a:p>
            <a:r>
              <a:rPr lang="cs-CZ" b="1" dirty="0">
                <a:hlinkClick r:id="rId5"/>
              </a:rPr>
              <a:t>Rady pro bezpečné používání sociálních </a:t>
            </a:r>
            <a:r>
              <a:rPr lang="cs-CZ" b="1" dirty="0" smtClean="0">
                <a:hlinkClick r:id="rId5"/>
              </a:rPr>
              <a:t>sítí</a:t>
            </a:r>
            <a:endParaRPr lang="cs-CZ" b="1" dirty="0" smtClean="0"/>
          </a:p>
          <a:p>
            <a:r>
              <a:rPr lang="cs-CZ" b="1" dirty="0">
                <a:hlinkClick r:id="rId6"/>
              </a:rPr>
              <a:t>Návod pro nahlášení nevhodného obsahu na sociální síti </a:t>
            </a:r>
            <a:r>
              <a:rPr lang="cs-CZ" b="1" dirty="0" err="1">
                <a:hlinkClick r:id="rId6"/>
              </a:rPr>
              <a:t>Facebook</a:t>
            </a:r>
            <a:endParaRPr lang="cs-CZ" dirty="0"/>
          </a:p>
          <a:p>
            <a:endParaRPr lang="cs-CZ" dirty="0"/>
          </a:p>
        </p:txBody>
      </p:sp>
    </p:spTree>
    <p:extLst>
      <p:ext uri="{BB962C8B-B14F-4D97-AF65-F5344CB8AC3E}">
        <p14:creationId xmlns:p14="http://schemas.microsoft.com/office/powerpoint/2010/main" val="1975799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jsou sociální sítě</a:t>
            </a:r>
            <a:endParaRPr lang="cs-CZ" dirty="0"/>
          </a:p>
        </p:txBody>
      </p:sp>
      <p:sp>
        <p:nvSpPr>
          <p:cNvPr id="3" name="Zástupný symbol pro obsah 2"/>
          <p:cNvSpPr>
            <a:spLocks noGrp="1"/>
          </p:cNvSpPr>
          <p:nvPr>
            <p:ph idx="1"/>
          </p:nvPr>
        </p:nvSpPr>
        <p:spPr/>
        <p:txBody>
          <a:bodyPr/>
          <a:lstStyle/>
          <a:p>
            <a:r>
              <a:rPr lang="cs-CZ" dirty="0" smtClean="0"/>
              <a:t>Společenská síť</a:t>
            </a:r>
          </a:p>
          <a:p>
            <a:r>
              <a:rPr lang="cs-CZ" dirty="0" smtClean="0"/>
              <a:t>Registrovaní uživatelé, firmy</a:t>
            </a:r>
          </a:p>
          <a:p>
            <a:r>
              <a:rPr lang="cs-CZ" dirty="0" smtClean="0"/>
              <a:t>Komunikace</a:t>
            </a:r>
          </a:p>
          <a:p>
            <a:r>
              <a:rPr lang="cs-CZ" dirty="0" smtClean="0"/>
              <a:t>Sdílení obrázků, videí, reklamy</a:t>
            </a:r>
          </a:p>
          <a:p>
            <a:r>
              <a:rPr lang="cs-CZ" dirty="0" smtClean="0"/>
              <a:t>Chat</a:t>
            </a:r>
          </a:p>
          <a:p>
            <a:r>
              <a:rPr lang="cs-CZ" dirty="0" smtClean="0"/>
              <a:t>Vytváření skupin</a:t>
            </a:r>
          </a:p>
          <a:p>
            <a:r>
              <a:rPr lang="cs-CZ" dirty="0" smtClean="0"/>
              <a:t>Tematicky založené sociální sítě</a:t>
            </a:r>
          </a:p>
        </p:txBody>
      </p:sp>
    </p:spTree>
    <p:extLst>
      <p:ext uri="{BB962C8B-B14F-4D97-AF65-F5344CB8AC3E}">
        <p14:creationId xmlns:p14="http://schemas.microsoft.com/office/powerpoint/2010/main" val="1738952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Ochrana osobních údajů na sociálních sítích</a:t>
            </a:r>
            <a:endParaRPr lang="cs-CZ" dirty="0"/>
          </a:p>
        </p:txBody>
      </p:sp>
      <p:sp>
        <p:nvSpPr>
          <p:cNvPr id="3" name="Zástupný symbol pro obsah 2"/>
          <p:cNvSpPr>
            <a:spLocks noGrp="1"/>
          </p:cNvSpPr>
          <p:nvPr>
            <p:ph idx="1"/>
          </p:nvPr>
        </p:nvSpPr>
        <p:spPr/>
        <p:txBody>
          <a:bodyPr/>
          <a:lstStyle/>
          <a:p>
            <a:r>
              <a:rPr lang="cs-CZ" dirty="0" smtClean="0"/>
              <a:t>Údaje jsou obvykle využívány pro jednodušší vyhledání </a:t>
            </a:r>
            <a:r>
              <a:rPr lang="cs-CZ" dirty="0"/>
              <a:t>V</a:t>
            </a:r>
            <a:r>
              <a:rPr lang="cs-CZ" dirty="0" smtClean="0"/>
              <a:t>ašeho profilu</a:t>
            </a:r>
          </a:p>
          <a:p>
            <a:r>
              <a:rPr lang="cs-CZ" dirty="0" smtClean="0"/>
              <a:t>Důležité je licenční ujednání</a:t>
            </a:r>
          </a:p>
          <a:p>
            <a:r>
              <a:rPr lang="cs-CZ" dirty="0" smtClean="0"/>
              <a:t>Při používání dalších aplikací se může stát, že vaše údaje budou využity i jinak</a:t>
            </a:r>
          </a:p>
          <a:p>
            <a:r>
              <a:rPr lang="cs-CZ" dirty="0" smtClean="0"/>
              <a:t>Obecně platí, že čím méně údajů poskytneme, tím je větší bezpečí</a:t>
            </a:r>
          </a:p>
          <a:p>
            <a:r>
              <a:rPr lang="cs-CZ" dirty="0" smtClean="0"/>
              <a:t>Rizika: zneužití údajů pro reklamní účely, vytvoření falešných profilů a podobně.</a:t>
            </a:r>
          </a:p>
          <a:p>
            <a:r>
              <a:rPr lang="cs-CZ" dirty="0" smtClean="0"/>
              <a:t>Může ohrozit nejen Vás, ale i přátele</a:t>
            </a:r>
            <a:endParaRPr lang="cs-CZ" dirty="0"/>
          </a:p>
        </p:txBody>
      </p:sp>
    </p:spTree>
    <p:extLst>
      <p:ext uri="{BB962C8B-B14F-4D97-AF65-F5344CB8AC3E}">
        <p14:creationId xmlns:p14="http://schemas.microsoft.com/office/powerpoint/2010/main" val="2522592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o sobě na internetu sdělíte už nelze vzít zpět</a:t>
            </a:r>
            <a:endParaRPr lang="cs-CZ" dirty="0"/>
          </a:p>
        </p:txBody>
      </p:sp>
      <p:sp>
        <p:nvSpPr>
          <p:cNvPr id="3" name="Zástupný symbol pro obsah 2"/>
          <p:cNvSpPr>
            <a:spLocks noGrp="1"/>
          </p:cNvSpPr>
          <p:nvPr>
            <p:ph idx="1"/>
          </p:nvPr>
        </p:nvSpPr>
        <p:spPr/>
        <p:txBody>
          <a:bodyPr/>
          <a:lstStyle/>
          <a:p>
            <a:r>
              <a:rPr lang="cs-CZ" dirty="0" smtClean="0"/>
              <a:t>Internet není anonymní</a:t>
            </a:r>
          </a:p>
          <a:p>
            <a:r>
              <a:rPr lang="cs-CZ" dirty="0" smtClean="0"/>
              <a:t>Policie si může vyžádat potřebné informace, což často vede k dopadení pachatelů</a:t>
            </a:r>
          </a:p>
          <a:p>
            <a:endParaRPr lang="cs-CZ" dirty="0"/>
          </a:p>
        </p:txBody>
      </p:sp>
    </p:spTree>
    <p:extLst>
      <p:ext uri="{BB962C8B-B14F-4D97-AF65-F5344CB8AC3E}">
        <p14:creationId xmlns:p14="http://schemas.microsoft.com/office/powerpoint/2010/main" val="3948074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Bezpečné používání soc. sítí</a:t>
            </a:r>
            <a:endParaRPr lang="cs-CZ" dirty="0"/>
          </a:p>
        </p:txBody>
      </p:sp>
      <p:sp>
        <p:nvSpPr>
          <p:cNvPr id="3" name="Zástupný symbol pro obsah 2"/>
          <p:cNvSpPr>
            <a:spLocks noGrp="1"/>
          </p:cNvSpPr>
          <p:nvPr>
            <p:ph idx="1"/>
          </p:nvPr>
        </p:nvSpPr>
        <p:spPr/>
        <p:txBody>
          <a:bodyPr/>
          <a:lstStyle/>
          <a:p>
            <a:r>
              <a:rPr lang="cs-CZ" dirty="0" smtClean="0"/>
              <a:t>Neříkejte nikomu hesla</a:t>
            </a:r>
          </a:p>
          <a:p>
            <a:r>
              <a:rPr lang="cs-CZ" dirty="0" smtClean="0"/>
              <a:t>Nesdílejte telefon ani adresu</a:t>
            </a:r>
          </a:p>
          <a:p>
            <a:r>
              <a:rPr lang="cs-CZ" dirty="0" smtClean="0"/>
              <a:t>Neodpovídejte na neslušné a vulgární vzkazy</a:t>
            </a:r>
          </a:p>
          <a:p>
            <a:r>
              <a:rPr lang="cs-CZ" dirty="0" smtClean="0"/>
              <a:t>Nepoužívejte aplikace, u kterých je nutný souhlas s využitím os. Údajů</a:t>
            </a:r>
          </a:p>
          <a:p>
            <a:r>
              <a:rPr lang="cs-CZ" dirty="0" smtClean="0"/>
              <a:t>Neposílejte intimní fotografie</a:t>
            </a:r>
            <a:endParaRPr lang="cs-CZ" dirty="0"/>
          </a:p>
        </p:txBody>
      </p:sp>
      <p:pic>
        <p:nvPicPr>
          <p:cNvPr id="1025" name="Picture 1"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49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Bezpečnost internetu - děti</a:t>
            </a:r>
            <a:endParaRPr lang="cs-CZ" dirty="0"/>
          </a:p>
        </p:txBody>
      </p:sp>
      <p:sp>
        <p:nvSpPr>
          <p:cNvPr id="3" name="Zástupný symbol pro obsah 2"/>
          <p:cNvSpPr>
            <a:spLocks noGrp="1"/>
          </p:cNvSpPr>
          <p:nvPr>
            <p:ph idx="1"/>
          </p:nvPr>
        </p:nvSpPr>
        <p:spPr/>
        <p:txBody>
          <a:bodyPr/>
          <a:lstStyle/>
          <a:p>
            <a:r>
              <a:rPr lang="cs-CZ" b="1" dirty="0">
                <a:hlinkClick r:id="rId2"/>
              </a:rPr>
              <a:t>Návod pro nahlášení nevhodného obsahu na sociální síti </a:t>
            </a:r>
            <a:r>
              <a:rPr lang="cs-CZ" b="1" dirty="0" err="1">
                <a:hlinkClick r:id="rId2"/>
              </a:rPr>
              <a:t>Facebook</a:t>
            </a:r>
            <a:endParaRPr lang="cs-CZ" dirty="0"/>
          </a:p>
          <a:p>
            <a:r>
              <a:rPr lang="cs-CZ" dirty="0" smtClean="0"/>
              <a:t>Kde hledat pomoc</a:t>
            </a:r>
          </a:p>
          <a:p>
            <a:endParaRPr lang="cs-CZ" dirty="0"/>
          </a:p>
          <a:p>
            <a:pPr>
              <a:buFontTx/>
              <a:buChar char="-"/>
            </a:pPr>
            <a:r>
              <a:rPr lang="cs-CZ" dirty="0" smtClean="0"/>
              <a:t>Několik webů, kde se mohou děti vzdělávat v této problematice:</a:t>
            </a:r>
          </a:p>
          <a:p>
            <a:pPr>
              <a:buFontTx/>
              <a:buChar char="-"/>
            </a:pPr>
            <a:r>
              <a:rPr lang="cs-CZ" dirty="0"/>
              <a:t>http://www.bezpecnyinternet.cz/deti/rady-pro-tebe/desatero-bezpecneho-internetu.aspx</a:t>
            </a:r>
          </a:p>
        </p:txBody>
      </p:sp>
    </p:spTree>
    <p:extLst>
      <p:ext uri="{BB962C8B-B14F-4D97-AF65-F5344CB8AC3E}">
        <p14:creationId xmlns:p14="http://schemas.microsoft.com/office/powerpoint/2010/main" val="789732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Zabezpečení školní ICT techniky</a:t>
            </a:r>
            <a:endParaRPr lang="cs-CZ" dirty="0"/>
          </a:p>
        </p:txBody>
      </p:sp>
      <p:sp>
        <p:nvSpPr>
          <p:cNvPr id="3" name="Zástupný symbol pro obsah 2"/>
          <p:cNvSpPr>
            <a:spLocks noGrp="1"/>
          </p:cNvSpPr>
          <p:nvPr>
            <p:ph idx="1"/>
          </p:nvPr>
        </p:nvSpPr>
        <p:spPr/>
        <p:txBody>
          <a:bodyPr/>
          <a:lstStyle/>
          <a:p>
            <a:r>
              <a:rPr lang="cs-CZ" sz="2400" u="sng" dirty="0" smtClean="0"/>
              <a:t>Na jednotlivých přístrojích</a:t>
            </a:r>
          </a:p>
          <a:p>
            <a:r>
              <a:rPr lang="cs-CZ" sz="2400" u="sng" dirty="0" smtClean="0"/>
              <a:t>Celkově na síti</a:t>
            </a:r>
          </a:p>
          <a:p>
            <a:endParaRPr lang="cs-CZ" dirty="0"/>
          </a:p>
          <a:p>
            <a:r>
              <a:rPr lang="cs-CZ" dirty="0" smtClean="0"/>
              <a:t>Black list (náročné udržovat)</a:t>
            </a:r>
          </a:p>
          <a:p>
            <a:r>
              <a:rPr lang="cs-CZ" dirty="0" smtClean="0"/>
              <a:t>Webové filtry, obsahové filtry - profesionální</a:t>
            </a:r>
            <a:endParaRPr lang="cs-CZ" dirty="0"/>
          </a:p>
        </p:txBody>
      </p:sp>
    </p:spTree>
    <p:extLst>
      <p:ext uri="{BB962C8B-B14F-4D97-AF65-F5344CB8AC3E}">
        <p14:creationId xmlns:p14="http://schemas.microsoft.com/office/powerpoint/2010/main" val="935851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Příklady problematického chování a oběti </a:t>
            </a:r>
            <a:r>
              <a:rPr lang="cs-CZ" dirty="0" err="1" smtClean="0"/>
              <a:t>kyberšikany</a:t>
            </a:r>
            <a:endParaRPr lang="cs-CZ" dirty="0"/>
          </a:p>
        </p:txBody>
      </p:sp>
      <p:sp>
        <p:nvSpPr>
          <p:cNvPr id="3" name="Zástupný symbol pro obsah 2"/>
          <p:cNvSpPr>
            <a:spLocks noGrp="1"/>
          </p:cNvSpPr>
          <p:nvPr>
            <p:ph idx="1"/>
          </p:nvPr>
        </p:nvSpPr>
        <p:spPr>
          <a:xfrm>
            <a:off x="2589212" y="2133599"/>
            <a:ext cx="8915400" cy="4433455"/>
          </a:xfrm>
        </p:spPr>
        <p:txBody>
          <a:bodyPr/>
          <a:lstStyle/>
          <a:p>
            <a:r>
              <a:rPr lang="cs-CZ" dirty="0" smtClean="0"/>
              <a:t>13. letá dívka se během vyučování rozhádala se spolužáky natolik, že musela přejít na jinou školu</a:t>
            </a:r>
          </a:p>
          <a:p>
            <a:r>
              <a:rPr lang="cs-CZ" dirty="0" err="1" smtClean="0"/>
              <a:t>Psychycké</a:t>
            </a:r>
            <a:r>
              <a:rPr lang="cs-CZ" dirty="0" smtClean="0"/>
              <a:t> zhroucení chlapce v USA z roku 2003 – nahrál zesměšňované vystoupení</a:t>
            </a:r>
          </a:p>
          <a:p>
            <a:r>
              <a:rPr lang="cs-CZ" dirty="0" smtClean="0"/>
              <a:t>Sebevražda 14. leté dívky v Gdaňsku (zveřejněná sexuální šikana ve třídě)</a:t>
            </a:r>
          </a:p>
          <a:p>
            <a:r>
              <a:rPr lang="cs-CZ" dirty="0" smtClean="0"/>
              <a:t>Falešné blogy pod jménem oběti (velmi časté)</a:t>
            </a:r>
          </a:p>
          <a:p>
            <a:r>
              <a:rPr lang="cs-CZ" dirty="0" smtClean="0"/>
              <a:t>Dívka zveřejnila ve třídě </a:t>
            </a:r>
            <a:r>
              <a:rPr lang="cs-CZ" dirty="0" err="1" smtClean="0"/>
              <a:t>korespodenci</a:t>
            </a:r>
            <a:r>
              <a:rPr lang="cs-CZ" dirty="0" smtClean="0"/>
              <a:t> zamilovaného chlapce, ten spáchal sebevraždu (USA)</a:t>
            </a:r>
          </a:p>
          <a:p>
            <a:endParaRPr lang="cs-CZ" dirty="0"/>
          </a:p>
          <a:p>
            <a:r>
              <a:rPr lang="cs-CZ" dirty="0" smtClean="0"/>
              <a:t>USA – federální zločin</a:t>
            </a:r>
          </a:p>
          <a:p>
            <a:r>
              <a:rPr lang="cs-CZ" dirty="0" smtClean="0"/>
              <a:t>Jižní Korea – zákaz internetu a mob. Telefonů ve školách</a:t>
            </a:r>
          </a:p>
          <a:p>
            <a:r>
              <a:rPr lang="cs-CZ" dirty="0" smtClean="0"/>
              <a:t>Polsko – povinná přísná celoplošná regulace internetu na školách</a:t>
            </a:r>
            <a:endParaRPr lang="cs-CZ" dirty="0"/>
          </a:p>
        </p:txBody>
      </p:sp>
    </p:spTree>
    <p:extLst>
      <p:ext uri="{BB962C8B-B14F-4D97-AF65-F5344CB8AC3E}">
        <p14:creationId xmlns:p14="http://schemas.microsoft.com/office/powerpoint/2010/main" val="270888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Phishing</a:t>
            </a:r>
            <a:endParaRPr lang="cs-CZ" dirty="0"/>
          </a:p>
        </p:txBody>
      </p:sp>
      <p:sp>
        <p:nvSpPr>
          <p:cNvPr id="3" name="Zástupný symbol pro obsah 2"/>
          <p:cNvSpPr>
            <a:spLocks noGrp="1"/>
          </p:cNvSpPr>
          <p:nvPr>
            <p:ph idx="1"/>
          </p:nvPr>
        </p:nvSpPr>
        <p:spPr/>
        <p:txBody>
          <a:bodyPr/>
          <a:lstStyle/>
          <a:p>
            <a:r>
              <a:rPr lang="cs-CZ" dirty="0"/>
              <a:t> podvodné jednání s cílem vylákat </a:t>
            </a:r>
            <a:r>
              <a:rPr lang="cs-CZ" dirty="0" smtClean="0"/>
              <a:t>osobní </a:t>
            </a:r>
            <a:r>
              <a:rPr lang="cs-CZ" dirty="0"/>
              <a:t>data jako např. čísla kreditních karet, hesla a další důležité </a:t>
            </a:r>
            <a:r>
              <a:rPr lang="cs-CZ" dirty="0" smtClean="0"/>
              <a:t>údaje (někdy také </a:t>
            </a:r>
            <a:r>
              <a:rPr lang="cs-CZ" dirty="0"/>
              <a:t> krádež </a:t>
            </a:r>
            <a:r>
              <a:rPr lang="cs-CZ" dirty="0" smtClean="0"/>
              <a:t>identity)</a:t>
            </a:r>
          </a:p>
          <a:p>
            <a:pPr marL="0" indent="0">
              <a:buNone/>
            </a:pPr>
            <a:r>
              <a:rPr lang="cs-CZ" b="1" dirty="0"/>
              <a:t>Jak se </a:t>
            </a:r>
            <a:r>
              <a:rPr lang="cs-CZ" b="1" dirty="0" smtClean="0"/>
              <a:t>můžeme </a:t>
            </a:r>
            <a:r>
              <a:rPr lang="cs-CZ" b="1" dirty="0"/>
              <a:t>chránit před podvodnými informacemi?</a:t>
            </a:r>
            <a:r>
              <a:rPr lang="cs-CZ" dirty="0"/>
              <a:t> </a:t>
            </a:r>
            <a:endParaRPr lang="cs-CZ" dirty="0" smtClean="0"/>
          </a:p>
          <a:p>
            <a:pPr>
              <a:buFont typeface="+mj-lt"/>
              <a:buAutoNum type="arabicPeriod"/>
            </a:pPr>
            <a:r>
              <a:rPr lang="cs-CZ" dirty="0"/>
              <a:t>Mějte zapnutý </a:t>
            </a:r>
            <a:r>
              <a:rPr lang="cs-CZ" dirty="0" smtClean="0"/>
              <a:t>firewall.</a:t>
            </a:r>
          </a:p>
          <a:p>
            <a:pPr>
              <a:buFont typeface="+mj-lt"/>
              <a:buAutoNum type="arabicPeriod"/>
            </a:pPr>
            <a:r>
              <a:rPr lang="cs-CZ" dirty="0" smtClean="0"/>
              <a:t>Vždy </a:t>
            </a:r>
            <a:r>
              <a:rPr lang="cs-CZ" dirty="0"/>
              <a:t>udržujte váš software a operační systém </a:t>
            </a:r>
            <a:r>
              <a:rPr lang="cs-CZ" dirty="0" smtClean="0"/>
              <a:t>aktuální.</a:t>
            </a:r>
          </a:p>
          <a:p>
            <a:pPr>
              <a:buFont typeface="+mj-lt"/>
              <a:buAutoNum type="arabicPeriod"/>
            </a:pPr>
            <a:r>
              <a:rPr lang="cs-CZ" dirty="0" smtClean="0"/>
              <a:t>Mějte </a:t>
            </a:r>
            <a:r>
              <a:rPr lang="cs-CZ" dirty="0"/>
              <a:t>vždy aktuální antivirový </a:t>
            </a:r>
            <a:r>
              <a:rPr lang="cs-CZ" dirty="0" smtClean="0"/>
              <a:t>program.</a:t>
            </a:r>
          </a:p>
          <a:p>
            <a:pPr>
              <a:buFont typeface="+mj-lt"/>
              <a:buAutoNum type="arabicPeriod"/>
            </a:pPr>
            <a:r>
              <a:rPr lang="cs-CZ" dirty="0" smtClean="0"/>
              <a:t>Mějte </a:t>
            </a:r>
            <a:r>
              <a:rPr lang="cs-CZ" dirty="0"/>
              <a:t>vždy aktuální </a:t>
            </a:r>
            <a:r>
              <a:rPr lang="cs-CZ" dirty="0" err="1"/>
              <a:t>antispywarový</a:t>
            </a:r>
            <a:r>
              <a:rPr lang="cs-CZ" dirty="0"/>
              <a:t> program.</a:t>
            </a:r>
            <a:br>
              <a:rPr lang="cs-CZ" dirty="0"/>
            </a:br>
            <a:endParaRPr lang="cs-CZ" dirty="0"/>
          </a:p>
        </p:txBody>
      </p:sp>
      <p:pic>
        <p:nvPicPr>
          <p:cNvPr id="1025" name="Picture 1"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870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Proti </a:t>
            </a:r>
            <a:r>
              <a:rPr lang="cs-CZ" dirty="0" err="1" smtClean="0"/>
              <a:t>kyberšikaně</a:t>
            </a:r>
            <a:r>
              <a:rPr lang="cs-CZ" dirty="0" smtClean="0"/>
              <a:t> se téměř nelze samostatně bránit</a:t>
            </a:r>
            <a:endParaRPr lang="cs-CZ" dirty="0"/>
          </a:p>
        </p:txBody>
      </p:sp>
      <p:sp>
        <p:nvSpPr>
          <p:cNvPr id="3" name="Zástupný symbol pro obsah 2"/>
          <p:cNvSpPr>
            <a:spLocks noGrp="1"/>
          </p:cNvSpPr>
          <p:nvPr>
            <p:ph idx="1"/>
          </p:nvPr>
        </p:nvSpPr>
        <p:spPr/>
        <p:txBody>
          <a:bodyPr/>
          <a:lstStyle/>
          <a:p>
            <a:r>
              <a:rPr lang="cs-CZ" dirty="0" smtClean="0"/>
              <a:t>Důležitá je rychlost</a:t>
            </a:r>
          </a:p>
          <a:p>
            <a:endParaRPr lang="cs-CZ" dirty="0" smtClean="0"/>
          </a:p>
          <a:p>
            <a:r>
              <a:rPr lang="cs-CZ" dirty="0" smtClean="0"/>
              <a:t>Nebát se oslovit přímo provozovatele webových stránek (např. sociálních sítí)</a:t>
            </a:r>
          </a:p>
          <a:p>
            <a:pPr lvl="1"/>
            <a:r>
              <a:rPr lang="cs-CZ" dirty="0" smtClean="0"/>
              <a:t>Požádat ho o smazání záznamu</a:t>
            </a:r>
          </a:p>
          <a:p>
            <a:pPr lvl="1"/>
            <a:endParaRPr lang="cs-CZ" dirty="0" smtClean="0"/>
          </a:p>
          <a:p>
            <a:r>
              <a:rPr lang="cs-CZ" dirty="0" smtClean="0"/>
              <a:t>Problém okamžitě začít řešit</a:t>
            </a:r>
          </a:p>
          <a:p>
            <a:pPr lvl="1"/>
            <a:r>
              <a:rPr lang="cs-CZ" dirty="0" smtClean="0"/>
              <a:t>Zamezit tak co nejdříve šíření nebezpečného materiálu</a:t>
            </a:r>
          </a:p>
          <a:p>
            <a:pPr lvl="1"/>
            <a:r>
              <a:rPr lang="cs-CZ" dirty="0" smtClean="0"/>
              <a:t>Kontaktovat ve vážných případech policii</a:t>
            </a:r>
            <a:endParaRPr lang="cs-CZ" dirty="0"/>
          </a:p>
        </p:txBody>
      </p:sp>
    </p:spTree>
    <p:extLst>
      <p:ext uri="{BB962C8B-B14F-4D97-AF65-F5344CB8AC3E}">
        <p14:creationId xmlns:p14="http://schemas.microsoft.com/office/powerpoint/2010/main" val="1821249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722440"/>
            <a:ext cx="8911687" cy="1280890"/>
          </a:xfrm>
        </p:spPr>
        <p:txBody>
          <a:bodyPr/>
          <a:lstStyle/>
          <a:p>
            <a:r>
              <a:rPr lang="cs-CZ" dirty="0"/>
              <a:t>Autorský zákon</a:t>
            </a:r>
          </a:p>
        </p:txBody>
      </p:sp>
      <p:sp>
        <p:nvSpPr>
          <p:cNvPr id="3" name="Zástupný symbol pro obsah 2"/>
          <p:cNvSpPr>
            <a:spLocks noGrp="1"/>
          </p:cNvSpPr>
          <p:nvPr>
            <p:ph idx="1"/>
          </p:nvPr>
        </p:nvSpPr>
        <p:spPr/>
        <p:txBody>
          <a:bodyPr>
            <a:normAutofit lnSpcReduction="10000"/>
          </a:bodyPr>
          <a:lstStyle/>
          <a:p>
            <a:pPr marL="0" indent="0">
              <a:buNone/>
            </a:pPr>
            <a:r>
              <a:rPr lang="cs-CZ" dirty="0" smtClean="0"/>
              <a:t>= upravuje </a:t>
            </a:r>
            <a:r>
              <a:rPr lang="cs-CZ" dirty="0"/>
              <a:t>tzv. autorská </a:t>
            </a:r>
            <a:r>
              <a:rPr lang="cs-CZ" dirty="0" smtClean="0"/>
              <a:t>práva</a:t>
            </a:r>
          </a:p>
          <a:p>
            <a:r>
              <a:rPr lang="cs-CZ" b="1" dirty="0"/>
              <a:t>rozmnožování</a:t>
            </a:r>
            <a:r>
              <a:rPr lang="cs-CZ" dirty="0"/>
              <a:t> - zhotovování dočasných nebo trvalých, přímých nebo nepřímých rozmnoženin díla nebo jeho části,</a:t>
            </a:r>
          </a:p>
          <a:p>
            <a:r>
              <a:rPr lang="cs-CZ" b="1" dirty="0"/>
              <a:t>rozšiřování</a:t>
            </a:r>
            <a:r>
              <a:rPr lang="cs-CZ" dirty="0"/>
              <a:t> - zpřístupňování díla v hmotné podobě převodem vlastnického práva,</a:t>
            </a:r>
          </a:p>
          <a:p>
            <a:r>
              <a:rPr lang="cs-CZ" b="1" dirty="0"/>
              <a:t>pronájem</a:t>
            </a:r>
            <a:r>
              <a:rPr lang="cs-CZ" dirty="0"/>
              <a:t> - zpřístupňování díla za účelem hospodářského nebo obchodního prospěchu poskytnutím originálu nebo rozmnoženiny díla,</a:t>
            </a:r>
          </a:p>
          <a:p>
            <a:r>
              <a:rPr lang="cs-CZ" b="1" dirty="0"/>
              <a:t>půjčování</a:t>
            </a:r>
            <a:r>
              <a:rPr lang="cs-CZ" dirty="0"/>
              <a:t> - zpřístupňování nikoli za účelem zisku,</a:t>
            </a:r>
          </a:p>
          <a:p>
            <a:r>
              <a:rPr lang="cs-CZ" b="1" dirty="0"/>
              <a:t>vystavování</a:t>
            </a:r>
            <a:r>
              <a:rPr lang="cs-CZ" dirty="0"/>
              <a:t> - umožnit dílo zhlédnout nebo jinak vnímat,</a:t>
            </a:r>
          </a:p>
          <a:p>
            <a:r>
              <a:rPr lang="cs-CZ" b="1" dirty="0"/>
              <a:t>sdělování díla veřejnosti</a:t>
            </a:r>
            <a:r>
              <a:rPr lang="cs-CZ" dirty="0"/>
              <a:t> - zpřístupňování díla v nehmotné podobě, živě nebo ze záznamu.</a:t>
            </a:r>
          </a:p>
          <a:p>
            <a:pPr marL="0" indent="0">
              <a:buNone/>
            </a:pPr>
            <a:endParaRPr lang="cs-CZ" dirty="0"/>
          </a:p>
          <a:p>
            <a:endParaRPr lang="cs-CZ" dirty="0"/>
          </a:p>
        </p:txBody>
      </p:sp>
    </p:spTree>
    <p:extLst>
      <p:ext uri="{BB962C8B-B14F-4D97-AF65-F5344CB8AC3E}">
        <p14:creationId xmlns:p14="http://schemas.microsoft.com/office/powerpoint/2010/main" val="2560545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852710"/>
            <a:ext cx="8911687" cy="1280890"/>
          </a:xfrm>
        </p:spPr>
        <p:txBody>
          <a:bodyPr/>
          <a:lstStyle/>
          <a:p>
            <a:r>
              <a:rPr lang="cs-CZ" dirty="0" smtClean="0"/>
              <a:t>Užitečné webové stránky</a:t>
            </a:r>
            <a:endParaRPr lang="cs-CZ" dirty="0"/>
          </a:p>
        </p:txBody>
      </p:sp>
      <p:pic>
        <p:nvPicPr>
          <p:cNvPr id="4" name="Zástupný symbol pro obsah 3"/>
          <p:cNvPicPr>
            <a:picLocks noGrp="1" noChangeAspect="1"/>
          </p:cNvPicPr>
          <p:nvPr>
            <p:ph idx="1"/>
          </p:nvPr>
        </p:nvPicPr>
        <p:blipFill>
          <a:blip r:embed="rId2"/>
          <a:stretch>
            <a:fillRect/>
          </a:stretch>
        </p:blipFill>
        <p:spPr>
          <a:xfrm>
            <a:off x="2592925" y="1748216"/>
            <a:ext cx="7571771" cy="4346514"/>
          </a:xfrm>
          <a:prstGeom prst="rect">
            <a:avLst/>
          </a:prstGeom>
        </p:spPr>
      </p:pic>
      <p:sp>
        <p:nvSpPr>
          <p:cNvPr id="5" name="Obdélník 4"/>
          <p:cNvSpPr/>
          <p:nvPr/>
        </p:nvSpPr>
        <p:spPr>
          <a:xfrm>
            <a:off x="4662635" y="6284714"/>
            <a:ext cx="3432350" cy="369332"/>
          </a:xfrm>
          <a:prstGeom prst="rect">
            <a:avLst/>
          </a:prstGeom>
        </p:spPr>
        <p:txBody>
          <a:bodyPr wrap="none">
            <a:spAutoFit/>
          </a:bodyPr>
          <a:lstStyle/>
          <a:p>
            <a:r>
              <a:rPr lang="cs-CZ" dirty="0"/>
              <a:t>http://www.jaknainternet.cz/</a:t>
            </a:r>
          </a:p>
        </p:txBody>
      </p:sp>
    </p:spTree>
    <p:extLst>
      <p:ext uri="{BB962C8B-B14F-4D97-AF65-F5344CB8AC3E}">
        <p14:creationId xmlns:p14="http://schemas.microsoft.com/office/powerpoint/2010/main" val="1460900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Užitečné webové </a:t>
            </a:r>
            <a:r>
              <a:rPr lang="cs-CZ" dirty="0" smtClean="0"/>
              <a:t>stránky II</a:t>
            </a:r>
            <a:endParaRPr lang="cs-CZ" dirty="0"/>
          </a:p>
        </p:txBody>
      </p:sp>
      <p:pic>
        <p:nvPicPr>
          <p:cNvPr id="4" name="Zástupný symbol pro obsah 3"/>
          <p:cNvPicPr>
            <a:picLocks noGrp="1" noChangeAspect="1"/>
          </p:cNvPicPr>
          <p:nvPr>
            <p:ph idx="1"/>
          </p:nvPr>
        </p:nvPicPr>
        <p:blipFill>
          <a:blip r:embed="rId2"/>
          <a:stretch>
            <a:fillRect/>
          </a:stretch>
        </p:blipFill>
        <p:spPr>
          <a:xfrm>
            <a:off x="2592924" y="1424939"/>
            <a:ext cx="7148061" cy="4652983"/>
          </a:xfrm>
          <a:prstGeom prst="rect">
            <a:avLst/>
          </a:prstGeom>
        </p:spPr>
      </p:pic>
      <p:sp>
        <p:nvSpPr>
          <p:cNvPr id="5" name="Obdélník 4"/>
          <p:cNvSpPr/>
          <p:nvPr/>
        </p:nvSpPr>
        <p:spPr>
          <a:xfrm>
            <a:off x="4233573" y="6260802"/>
            <a:ext cx="3866764" cy="369332"/>
          </a:xfrm>
          <a:prstGeom prst="rect">
            <a:avLst/>
          </a:prstGeom>
        </p:spPr>
        <p:txBody>
          <a:bodyPr wrap="none">
            <a:spAutoFit/>
          </a:bodyPr>
          <a:lstStyle/>
          <a:p>
            <a:r>
              <a:rPr lang="cs-CZ" dirty="0"/>
              <a:t>http://www.bezpecne-online.cz/</a:t>
            </a:r>
          </a:p>
        </p:txBody>
      </p:sp>
    </p:spTree>
    <p:extLst>
      <p:ext uri="{BB962C8B-B14F-4D97-AF65-F5344CB8AC3E}">
        <p14:creationId xmlns:p14="http://schemas.microsoft.com/office/powerpoint/2010/main" val="474954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Užitečné webové stránky </a:t>
            </a:r>
            <a:r>
              <a:rPr lang="cs-CZ" dirty="0" smtClean="0"/>
              <a:t>III</a:t>
            </a:r>
            <a:endParaRPr lang="cs-CZ" dirty="0"/>
          </a:p>
        </p:txBody>
      </p:sp>
      <p:pic>
        <p:nvPicPr>
          <p:cNvPr id="4" name="Zástupný symbol pro obsah 3"/>
          <p:cNvPicPr>
            <a:picLocks noGrp="1" noChangeAspect="1"/>
          </p:cNvPicPr>
          <p:nvPr>
            <p:ph idx="1"/>
          </p:nvPr>
        </p:nvPicPr>
        <p:blipFill>
          <a:blip r:embed="rId3"/>
          <a:stretch>
            <a:fillRect/>
          </a:stretch>
        </p:blipFill>
        <p:spPr>
          <a:xfrm>
            <a:off x="2592925" y="1447434"/>
            <a:ext cx="8241695" cy="4724765"/>
          </a:xfrm>
          <a:prstGeom prst="rect">
            <a:avLst/>
          </a:prstGeom>
        </p:spPr>
      </p:pic>
      <p:sp>
        <p:nvSpPr>
          <p:cNvPr id="5" name="Obdélník 4"/>
          <p:cNvSpPr/>
          <p:nvPr/>
        </p:nvSpPr>
        <p:spPr>
          <a:xfrm>
            <a:off x="4859715" y="6172199"/>
            <a:ext cx="4206601" cy="369332"/>
          </a:xfrm>
          <a:prstGeom prst="rect">
            <a:avLst/>
          </a:prstGeom>
        </p:spPr>
        <p:txBody>
          <a:bodyPr wrap="none">
            <a:spAutoFit/>
          </a:bodyPr>
          <a:lstStyle/>
          <a:p>
            <a:r>
              <a:rPr lang="cs-CZ" dirty="0"/>
              <a:t>http://www.seznamsebezpecne.cz/</a:t>
            </a:r>
          </a:p>
        </p:txBody>
      </p:sp>
    </p:spTree>
    <p:extLst>
      <p:ext uri="{BB962C8B-B14F-4D97-AF65-F5344CB8AC3E}">
        <p14:creationId xmlns:p14="http://schemas.microsoft.com/office/powerpoint/2010/main" val="2256965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Užitečné webové stránky </a:t>
            </a:r>
            <a:r>
              <a:rPr lang="cs-CZ" dirty="0" smtClean="0"/>
              <a:t>IV</a:t>
            </a:r>
            <a:endParaRPr lang="cs-CZ" dirty="0"/>
          </a:p>
        </p:txBody>
      </p:sp>
      <p:pic>
        <p:nvPicPr>
          <p:cNvPr id="4" name="Zástupný symbol pro obsah 3"/>
          <p:cNvPicPr>
            <a:picLocks noGrp="1" noChangeAspect="1"/>
          </p:cNvPicPr>
          <p:nvPr>
            <p:ph idx="1"/>
          </p:nvPr>
        </p:nvPicPr>
        <p:blipFill>
          <a:blip r:embed="rId2"/>
          <a:stretch>
            <a:fillRect/>
          </a:stretch>
        </p:blipFill>
        <p:spPr>
          <a:xfrm>
            <a:off x="2592925" y="1744979"/>
            <a:ext cx="8174135" cy="4506363"/>
          </a:xfrm>
          <a:prstGeom prst="rect">
            <a:avLst/>
          </a:prstGeom>
        </p:spPr>
      </p:pic>
      <p:sp>
        <p:nvSpPr>
          <p:cNvPr id="5" name="Obdélník 4"/>
          <p:cNvSpPr/>
          <p:nvPr/>
        </p:nvSpPr>
        <p:spPr>
          <a:xfrm>
            <a:off x="4708939" y="6251342"/>
            <a:ext cx="3942105" cy="369332"/>
          </a:xfrm>
          <a:prstGeom prst="rect">
            <a:avLst/>
          </a:prstGeom>
        </p:spPr>
        <p:txBody>
          <a:bodyPr wrap="none">
            <a:spAutoFit/>
          </a:bodyPr>
          <a:lstStyle/>
          <a:p>
            <a:r>
              <a:rPr lang="cs-CZ" dirty="0"/>
              <a:t>http://www.bezpecnyinternet.cz/</a:t>
            </a:r>
          </a:p>
        </p:txBody>
      </p:sp>
    </p:spTree>
    <p:extLst>
      <p:ext uri="{BB962C8B-B14F-4D97-AF65-F5344CB8AC3E}">
        <p14:creationId xmlns:p14="http://schemas.microsoft.com/office/powerpoint/2010/main" val="820387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Užitečná literatura</a:t>
            </a:r>
          </a:p>
        </p:txBody>
      </p:sp>
      <p:pic>
        <p:nvPicPr>
          <p:cNvPr id="4" name="Zástupný symbol pro obsah 3"/>
          <p:cNvPicPr>
            <a:picLocks noGrp="1" noChangeAspect="1"/>
          </p:cNvPicPr>
          <p:nvPr>
            <p:ph idx="1"/>
          </p:nvPr>
        </p:nvPicPr>
        <p:blipFill>
          <a:blip r:embed="rId2"/>
          <a:stretch>
            <a:fillRect/>
          </a:stretch>
        </p:blipFill>
        <p:spPr>
          <a:xfrm>
            <a:off x="3324444" y="1562100"/>
            <a:ext cx="3556415" cy="4794188"/>
          </a:xfrm>
          <a:prstGeom prst="rect">
            <a:avLst/>
          </a:prstGeom>
        </p:spPr>
      </p:pic>
    </p:spTree>
    <p:extLst>
      <p:ext uri="{BB962C8B-B14F-4D97-AF65-F5344CB8AC3E}">
        <p14:creationId xmlns:p14="http://schemas.microsoft.com/office/powerpoint/2010/main" val="4240006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Užitečná literatura</a:t>
            </a:r>
          </a:p>
        </p:txBody>
      </p:sp>
      <p:pic>
        <p:nvPicPr>
          <p:cNvPr id="4" name="Zástupný symbol pro obsah 3"/>
          <p:cNvPicPr>
            <a:picLocks noGrp="1" noChangeAspect="1"/>
          </p:cNvPicPr>
          <p:nvPr>
            <p:ph idx="1"/>
          </p:nvPr>
        </p:nvPicPr>
        <p:blipFill>
          <a:blip r:embed="rId2"/>
          <a:stretch>
            <a:fillRect/>
          </a:stretch>
        </p:blipFill>
        <p:spPr>
          <a:xfrm>
            <a:off x="3451860" y="1534456"/>
            <a:ext cx="3292642" cy="4540381"/>
          </a:xfrm>
          <a:prstGeom prst="rect">
            <a:avLst/>
          </a:prstGeom>
        </p:spPr>
      </p:pic>
    </p:spTree>
    <p:extLst>
      <p:ext uri="{BB962C8B-B14F-4D97-AF65-F5344CB8AC3E}">
        <p14:creationId xmlns:p14="http://schemas.microsoft.com/office/powerpoint/2010/main" val="2534403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Užitečná literatura III</a:t>
            </a:r>
            <a:endParaRPr lang="cs-CZ" dirty="0"/>
          </a:p>
        </p:txBody>
      </p:sp>
      <p:pic>
        <p:nvPicPr>
          <p:cNvPr id="4" name="Zástupný symbol pro obsah 3"/>
          <p:cNvPicPr>
            <a:picLocks noGrp="1" noChangeAspect="1"/>
          </p:cNvPicPr>
          <p:nvPr>
            <p:ph idx="1"/>
          </p:nvPr>
        </p:nvPicPr>
        <p:blipFill>
          <a:blip r:embed="rId2"/>
          <a:stretch>
            <a:fillRect/>
          </a:stretch>
        </p:blipFill>
        <p:spPr>
          <a:xfrm>
            <a:off x="3337560" y="2010985"/>
            <a:ext cx="6417956" cy="4328389"/>
          </a:xfrm>
          <a:prstGeom prst="rect">
            <a:avLst/>
          </a:prstGeom>
        </p:spPr>
      </p:pic>
    </p:spTree>
    <p:extLst>
      <p:ext uri="{BB962C8B-B14F-4D97-AF65-F5344CB8AC3E}">
        <p14:creationId xmlns:p14="http://schemas.microsoft.com/office/powerpoint/2010/main" val="3076657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Užitečná literatura &amp; aplikace</a:t>
            </a:r>
            <a:endParaRPr lang="cs-CZ" dirty="0"/>
          </a:p>
        </p:txBody>
      </p:sp>
      <p:pic>
        <p:nvPicPr>
          <p:cNvPr id="4" name="Zástupný symbol pro obsah 3"/>
          <p:cNvPicPr>
            <a:picLocks noGrp="1" noChangeAspect="1"/>
          </p:cNvPicPr>
          <p:nvPr>
            <p:ph idx="1"/>
          </p:nvPr>
        </p:nvPicPr>
        <p:blipFill>
          <a:blip r:embed="rId2"/>
          <a:stretch>
            <a:fillRect/>
          </a:stretch>
        </p:blipFill>
        <p:spPr>
          <a:xfrm>
            <a:off x="2954485" y="1905000"/>
            <a:ext cx="6904696" cy="3778250"/>
          </a:xfrm>
          <a:prstGeom prst="rect">
            <a:avLst/>
          </a:prstGeom>
        </p:spPr>
      </p:pic>
    </p:spTree>
    <p:extLst>
      <p:ext uri="{BB962C8B-B14F-4D97-AF65-F5344CB8AC3E}">
        <p14:creationId xmlns:p14="http://schemas.microsoft.com/office/powerpoint/2010/main" val="1614557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Spoofing</a:t>
            </a:r>
            <a:endParaRPr lang="cs-CZ" dirty="0"/>
          </a:p>
        </p:txBody>
      </p:sp>
      <p:sp>
        <p:nvSpPr>
          <p:cNvPr id="3" name="Zástupný symbol pro obsah 2"/>
          <p:cNvSpPr>
            <a:spLocks noGrp="1"/>
          </p:cNvSpPr>
          <p:nvPr>
            <p:ph idx="1"/>
          </p:nvPr>
        </p:nvSpPr>
        <p:spPr/>
        <p:txBody>
          <a:bodyPr/>
          <a:lstStyle/>
          <a:p>
            <a:pPr marL="0" indent="0">
              <a:buNone/>
            </a:pPr>
            <a:r>
              <a:rPr lang="cs-CZ" dirty="0" smtClean="0"/>
              <a:t>= </a:t>
            </a:r>
            <a:r>
              <a:rPr lang="cs-CZ" dirty="0"/>
              <a:t>Falešné webové stránky</a:t>
            </a:r>
          </a:p>
          <a:p>
            <a:r>
              <a:rPr lang="cs-CZ" dirty="0"/>
              <a:t>snaží se přesvědčit člověka, že je na pravé webové stránce, a přimět ho prozradit své osobní údaje, jako je např. číslo kreditní karty.</a:t>
            </a:r>
          </a:p>
        </p:txBody>
      </p:sp>
    </p:spTree>
    <p:extLst>
      <p:ext uri="{BB962C8B-B14F-4D97-AF65-F5344CB8AC3E}">
        <p14:creationId xmlns:p14="http://schemas.microsoft.com/office/powerpoint/2010/main" val="3241219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Děkujeme za pozornost</a:t>
            </a:r>
            <a:endParaRPr lang="cs-CZ" dirty="0"/>
          </a:p>
        </p:txBody>
      </p:sp>
      <p:sp>
        <p:nvSpPr>
          <p:cNvPr id="3" name="Zástupný symbol pro obsah 2"/>
          <p:cNvSpPr>
            <a:spLocks noGrp="1"/>
          </p:cNvSpPr>
          <p:nvPr>
            <p:ph idx="1"/>
          </p:nvPr>
        </p:nvSpPr>
        <p:spPr/>
        <p:txBody>
          <a:bodyPr/>
          <a:lstStyle/>
          <a:p>
            <a:r>
              <a:rPr lang="cs-CZ" dirty="0" smtClean="0"/>
              <a:t>Anna Cidlinová: anna.cidlinova@gmail.cz</a:t>
            </a:r>
          </a:p>
          <a:p>
            <a:r>
              <a:rPr lang="cs-CZ" dirty="0" smtClean="0"/>
              <a:t>Jaroslav Dvořák: jaroslavdvorak.rybar@centrum.cz</a:t>
            </a:r>
            <a:endParaRPr lang="cs-CZ" dirty="0"/>
          </a:p>
        </p:txBody>
      </p:sp>
    </p:spTree>
    <p:extLst>
      <p:ext uri="{BB962C8B-B14F-4D97-AF65-F5344CB8AC3E}">
        <p14:creationId xmlns:p14="http://schemas.microsoft.com/office/powerpoint/2010/main" val="335748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Bezpečné domény</a:t>
            </a:r>
            <a:br>
              <a:rPr lang="cs-CZ" dirty="0"/>
            </a:br>
            <a:endParaRPr lang="cs-CZ" dirty="0"/>
          </a:p>
        </p:txBody>
      </p:sp>
      <p:sp>
        <p:nvSpPr>
          <p:cNvPr id="3" name="Zástupný symbol pro obsah 2"/>
          <p:cNvSpPr>
            <a:spLocks noGrp="1"/>
          </p:cNvSpPr>
          <p:nvPr>
            <p:ph idx="1"/>
          </p:nvPr>
        </p:nvSpPr>
        <p:spPr/>
        <p:txBody>
          <a:bodyPr/>
          <a:lstStyle/>
          <a:p>
            <a:r>
              <a:rPr lang="cs-CZ" dirty="0"/>
              <a:t>Doména je součástí adresy, kterou </a:t>
            </a:r>
            <a:r>
              <a:rPr lang="cs-CZ" dirty="0" smtClean="0"/>
              <a:t>vypisujeme </a:t>
            </a:r>
            <a:r>
              <a:rPr lang="cs-CZ" dirty="0"/>
              <a:t>do Vašeho prohlížeče </a:t>
            </a:r>
            <a:r>
              <a:rPr lang="cs-CZ" dirty="0" smtClean="0"/>
              <a:t>internetu.</a:t>
            </a:r>
          </a:p>
          <a:p>
            <a:r>
              <a:rPr lang="cs-CZ" dirty="0" smtClean="0"/>
              <a:t>Hrozba v </a:t>
            </a:r>
            <a:r>
              <a:rPr lang="cs-CZ" dirty="0"/>
              <a:t>podvodném přesměrování ze stránky, kterou </a:t>
            </a:r>
            <a:r>
              <a:rPr lang="cs-CZ" dirty="0" smtClean="0"/>
              <a:t>chceme </a:t>
            </a:r>
            <a:r>
              <a:rPr lang="cs-CZ" dirty="0"/>
              <a:t>prohlížet, na jinou </a:t>
            </a:r>
            <a:r>
              <a:rPr lang="cs-CZ" dirty="0" smtClean="0"/>
              <a:t>stránku (stránka, která je vizuálně </a:t>
            </a:r>
            <a:r>
              <a:rPr lang="cs-CZ" dirty="0"/>
              <a:t>k </a:t>
            </a:r>
            <a:r>
              <a:rPr lang="cs-CZ" dirty="0" smtClean="0"/>
              <a:t>nerozeznání)</a:t>
            </a:r>
          </a:p>
        </p:txBody>
      </p:sp>
    </p:spTree>
    <p:extLst>
      <p:ext uri="{BB962C8B-B14F-4D97-AF65-F5344CB8AC3E}">
        <p14:creationId xmlns:p14="http://schemas.microsoft.com/office/powerpoint/2010/main" val="1926822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On-line </a:t>
            </a:r>
            <a:r>
              <a:rPr lang="cs-CZ" dirty="0" smtClean="0"/>
              <a:t>komunikace</a:t>
            </a:r>
            <a:endParaRPr lang="cs-CZ" dirty="0"/>
          </a:p>
        </p:txBody>
      </p:sp>
      <p:sp>
        <p:nvSpPr>
          <p:cNvPr id="3" name="Zástupný symbol pro obsah 2"/>
          <p:cNvSpPr>
            <a:spLocks noGrp="1"/>
          </p:cNvSpPr>
          <p:nvPr>
            <p:ph idx="1"/>
          </p:nvPr>
        </p:nvSpPr>
        <p:spPr/>
        <p:txBody>
          <a:bodyPr/>
          <a:lstStyle/>
          <a:p>
            <a:r>
              <a:rPr lang="cs-CZ" b="1" dirty="0">
                <a:hlinkClick r:id="rId3"/>
              </a:rPr>
              <a:t>Rizika on‑line </a:t>
            </a:r>
            <a:r>
              <a:rPr lang="cs-CZ" b="1" dirty="0" smtClean="0">
                <a:hlinkClick r:id="rId3"/>
              </a:rPr>
              <a:t>komunikace</a:t>
            </a:r>
            <a:endParaRPr lang="cs-CZ" b="1" dirty="0" smtClean="0"/>
          </a:p>
          <a:p>
            <a:r>
              <a:rPr lang="pl-PL" b="1" u="sng" dirty="0" smtClean="0">
                <a:hlinkClick r:id="rId4"/>
              </a:rPr>
              <a:t>Rady </a:t>
            </a:r>
            <a:r>
              <a:rPr lang="pl-PL" b="1" u="sng" dirty="0">
                <a:hlinkClick r:id="rId4"/>
              </a:rPr>
              <a:t>pro bezpečnou on‑line </a:t>
            </a:r>
            <a:r>
              <a:rPr lang="pl-PL" b="1" u="sng" dirty="0" smtClean="0">
                <a:hlinkClick r:id="rId4"/>
              </a:rPr>
              <a:t>komunikaci</a:t>
            </a:r>
            <a:endParaRPr lang="pl-PL" b="1" u="sng" dirty="0" smtClean="0"/>
          </a:p>
          <a:p>
            <a:r>
              <a:rPr lang="cs-CZ" b="1" dirty="0">
                <a:hlinkClick r:id="rId5"/>
              </a:rPr>
              <a:t>Chat</a:t>
            </a:r>
            <a:endParaRPr lang="cs-CZ" dirty="0"/>
          </a:p>
        </p:txBody>
      </p:sp>
    </p:spTree>
    <p:extLst>
      <p:ext uri="{BB962C8B-B14F-4D97-AF65-F5344CB8AC3E}">
        <p14:creationId xmlns:p14="http://schemas.microsoft.com/office/powerpoint/2010/main" val="193185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555530"/>
            <a:ext cx="8911687" cy="1280890"/>
          </a:xfrm>
        </p:spPr>
        <p:txBody>
          <a:bodyPr/>
          <a:lstStyle/>
          <a:p>
            <a:r>
              <a:rPr lang="cs-CZ" dirty="0"/>
              <a:t>Rizika on-line komunikace</a:t>
            </a:r>
            <a:br>
              <a:rPr lang="cs-CZ" dirty="0"/>
            </a:br>
            <a:endParaRPr lang="cs-CZ" dirty="0"/>
          </a:p>
        </p:txBody>
      </p:sp>
      <p:sp>
        <p:nvSpPr>
          <p:cNvPr id="3" name="Zástupný symbol pro obsah 2"/>
          <p:cNvSpPr>
            <a:spLocks noGrp="1"/>
          </p:cNvSpPr>
          <p:nvPr>
            <p:ph idx="1"/>
          </p:nvPr>
        </p:nvSpPr>
        <p:spPr>
          <a:xfrm>
            <a:off x="2589212" y="1836420"/>
            <a:ext cx="8915400" cy="4312920"/>
          </a:xfrm>
        </p:spPr>
        <p:txBody>
          <a:bodyPr>
            <a:normAutofit fontScale="92500" lnSpcReduction="10000"/>
          </a:bodyPr>
          <a:lstStyle/>
          <a:p>
            <a:r>
              <a:rPr lang="cs-CZ" dirty="0" smtClean="0"/>
              <a:t>Největší riziko = </a:t>
            </a:r>
            <a:r>
              <a:rPr lang="cs-CZ" dirty="0"/>
              <a:t> ztráta </a:t>
            </a:r>
            <a:r>
              <a:rPr lang="cs-CZ" dirty="0" smtClean="0"/>
              <a:t>soukromí - </a:t>
            </a:r>
            <a:r>
              <a:rPr lang="cs-CZ" dirty="0"/>
              <a:t> již </a:t>
            </a:r>
            <a:r>
              <a:rPr lang="cs-CZ" b="1" dirty="0"/>
              <a:t>nelze ve většině případů vrátit zpět</a:t>
            </a:r>
            <a:endParaRPr lang="cs-CZ" dirty="0" smtClean="0"/>
          </a:p>
          <a:p>
            <a:r>
              <a:rPr lang="cs-CZ" b="1" dirty="0" smtClean="0"/>
              <a:t>Email</a:t>
            </a:r>
          </a:p>
          <a:p>
            <a:pPr lvl="1"/>
            <a:r>
              <a:rPr lang="cs-CZ" dirty="0"/>
              <a:t> Obsah e-mailu je </a:t>
            </a:r>
            <a:r>
              <a:rPr lang="cs-CZ" dirty="0" smtClean="0"/>
              <a:t>skrytý, ale </a:t>
            </a:r>
            <a:r>
              <a:rPr lang="cs-CZ" dirty="0"/>
              <a:t>příjemce </a:t>
            </a:r>
            <a:r>
              <a:rPr lang="cs-CZ" dirty="0" smtClean="0"/>
              <a:t>může nejen </a:t>
            </a:r>
            <a:r>
              <a:rPr lang="cs-CZ" dirty="0"/>
              <a:t>ukládat, ale i přeposílat dál</a:t>
            </a:r>
          </a:p>
          <a:p>
            <a:r>
              <a:rPr lang="cs-CZ" b="1" dirty="0"/>
              <a:t>Instant </a:t>
            </a:r>
            <a:r>
              <a:rPr lang="cs-CZ" b="1" dirty="0" err="1" smtClean="0"/>
              <a:t>messaging</a:t>
            </a:r>
            <a:endParaRPr lang="cs-CZ" b="1" dirty="0" smtClean="0"/>
          </a:p>
          <a:p>
            <a:pPr lvl="1"/>
            <a:r>
              <a:rPr lang="cs-CZ" dirty="0"/>
              <a:t>ICQ, AIM, </a:t>
            </a:r>
            <a:r>
              <a:rPr lang="cs-CZ" dirty="0" err="1"/>
              <a:t>Jabber</a:t>
            </a:r>
            <a:r>
              <a:rPr lang="cs-CZ" dirty="0"/>
              <a:t>, Windows Live Messenger nebo </a:t>
            </a:r>
            <a:r>
              <a:rPr lang="cs-CZ" dirty="0" smtClean="0"/>
              <a:t>Skype</a:t>
            </a:r>
          </a:p>
          <a:p>
            <a:pPr lvl="1"/>
            <a:r>
              <a:rPr lang="cs-CZ" dirty="0"/>
              <a:t>Umožňuje uživatelům sledovat, kteří jejich přátelé jsou právě připojeni, posílat zprávy, chatovat nebo posílat </a:t>
            </a:r>
            <a:r>
              <a:rPr lang="cs-CZ" dirty="0" smtClean="0"/>
              <a:t>soubor</a:t>
            </a:r>
            <a:endParaRPr lang="cs-CZ" dirty="0"/>
          </a:p>
          <a:p>
            <a:r>
              <a:rPr lang="cs-CZ" b="1" dirty="0"/>
              <a:t>Chat</a:t>
            </a:r>
          </a:p>
          <a:p>
            <a:pPr lvl="1"/>
            <a:r>
              <a:rPr lang="pl-PL" dirty="0"/>
              <a:t> možnost komunikovat s více lidmi </a:t>
            </a:r>
            <a:r>
              <a:rPr lang="pl-PL" dirty="0" smtClean="0"/>
              <a:t>najednou, </a:t>
            </a:r>
            <a:r>
              <a:rPr lang="pt-BR" dirty="0"/>
              <a:t>šance na seznámení nebo </a:t>
            </a:r>
            <a:r>
              <a:rPr lang="pt-BR" dirty="0" smtClean="0"/>
              <a:t>zábavu</a:t>
            </a:r>
            <a:r>
              <a:rPr lang="cs-CZ" dirty="0" smtClean="0"/>
              <a:t>, anonymita</a:t>
            </a:r>
            <a:endParaRPr lang="cs-CZ" dirty="0"/>
          </a:p>
          <a:p>
            <a:r>
              <a:rPr lang="cs-CZ" b="1" dirty="0" smtClean="0"/>
              <a:t>Sociální sítě</a:t>
            </a:r>
          </a:p>
          <a:p>
            <a:pPr lvl="1"/>
            <a:r>
              <a:rPr lang="cs-CZ" dirty="0" err="1" smtClean="0"/>
              <a:t>Facebook</a:t>
            </a:r>
            <a:r>
              <a:rPr lang="cs-CZ" dirty="0" smtClean="0"/>
              <a:t>, </a:t>
            </a:r>
            <a:r>
              <a:rPr lang="cs-CZ" dirty="0" err="1" smtClean="0"/>
              <a:t>twitter</a:t>
            </a:r>
            <a:r>
              <a:rPr lang="cs-CZ" dirty="0" smtClean="0"/>
              <a:t> apod.</a:t>
            </a:r>
          </a:p>
          <a:p>
            <a:pPr lvl="1"/>
            <a:r>
              <a:rPr lang="cs-CZ" dirty="0"/>
              <a:t>sdílení zážitků s </a:t>
            </a:r>
            <a:r>
              <a:rPr lang="cs-CZ" dirty="0" smtClean="0"/>
              <a:t>přáteli</a:t>
            </a:r>
            <a:r>
              <a:rPr lang="cs-CZ" dirty="0"/>
              <a:t>, ale i s cizími </a:t>
            </a:r>
            <a:r>
              <a:rPr lang="cs-CZ" dirty="0" smtClean="0"/>
              <a:t>lidmi, </a:t>
            </a:r>
            <a:endParaRPr lang="cs-CZ" b="1" dirty="0" smtClean="0"/>
          </a:p>
        </p:txBody>
      </p:sp>
    </p:spTree>
    <p:extLst>
      <p:ext uri="{BB962C8B-B14F-4D97-AF65-F5344CB8AC3E}">
        <p14:creationId xmlns:p14="http://schemas.microsoft.com/office/powerpoint/2010/main" val="70687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Závislost</a:t>
            </a:r>
            <a:endParaRPr lang="cs-CZ" dirty="0"/>
          </a:p>
        </p:txBody>
      </p:sp>
      <p:sp>
        <p:nvSpPr>
          <p:cNvPr id="3" name="Zástupný symbol pro obsah 2"/>
          <p:cNvSpPr>
            <a:spLocks noGrp="1"/>
          </p:cNvSpPr>
          <p:nvPr>
            <p:ph idx="1"/>
          </p:nvPr>
        </p:nvSpPr>
        <p:spPr/>
        <p:txBody>
          <a:bodyPr/>
          <a:lstStyle/>
          <a:p>
            <a:pPr marL="0" indent="0">
              <a:buNone/>
            </a:pPr>
            <a:r>
              <a:rPr lang="cs-CZ" dirty="0"/>
              <a:t>Dá se na on-line komunikaci vybudovat závislost? </a:t>
            </a:r>
            <a:endParaRPr lang="cs-CZ" dirty="0" smtClean="0"/>
          </a:p>
          <a:p>
            <a:r>
              <a:rPr lang="cs-CZ" dirty="0" smtClean="0"/>
              <a:t>Ano</a:t>
            </a:r>
            <a:r>
              <a:rPr lang="cs-CZ" dirty="0"/>
              <a:t>, dá. Existují desítky případů, kdy lidé podlehli výhodám on-line komunikace a tráví desítky hodin na </a:t>
            </a:r>
            <a:r>
              <a:rPr lang="cs-CZ" dirty="0" err="1"/>
              <a:t>chatech</a:t>
            </a:r>
            <a:r>
              <a:rPr lang="cs-CZ" dirty="0"/>
              <a:t> nebo sociálních sítích.</a:t>
            </a:r>
          </a:p>
        </p:txBody>
      </p:sp>
    </p:spTree>
    <p:extLst>
      <p:ext uri="{BB962C8B-B14F-4D97-AF65-F5344CB8AC3E}">
        <p14:creationId xmlns:p14="http://schemas.microsoft.com/office/powerpoint/2010/main" val="2645870704"/>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937898C08DCFD4F83CBB07923BCB150" ma:contentTypeVersion="3" ma:contentTypeDescription="Vytvoří nový dokument" ma:contentTypeScope="" ma:versionID="b9903f00cce827400327a73b1cb3ce37">
  <xsd:schema xmlns:xsd="http://www.w3.org/2001/XMLSchema" xmlns:xs="http://www.w3.org/2001/XMLSchema" xmlns:p="http://schemas.microsoft.com/office/2006/metadata/properties" xmlns:ns2="1c0d6a51-8cd8-4623-947b-39dcac63d4e4" targetNamespace="http://schemas.microsoft.com/office/2006/metadata/properties" ma:root="true" ma:fieldsID="093cad5817e8128d0c1e4043192b9c8d" ns2:_="">
    <xsd:import namespace="1c0d6a51-8cd8-4623-947b-39dcac63d4e4"/>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0d6a51-8cd8-4623-947b-39dcac63d4e4"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odnota hash upozornění na sdílení" ma:internalName="SharingHintHash" ma:readOnly="true">
      <xsd:simpleType>
        <xsd:restriction base="dms:Text"/>
      </xsd:simpleType>
    </xsd:element>
    <xsd:element name="SharedWithDetails" ma:index="10"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c0d6a51-8cd8-4623-947b-39dcac63d4e4">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325223-101E-46FD-8CCD-90D586878B4E}"/>
</file>

<file path=customXml/itemProps2.xml><?xml version="1.0" encoding="utf-8"?>
<ds:datastoreItem xmlns:ds="http://schemas.openxmlformats.org/officeDocument/2006/customXml" ds:itemID="{564ADDD3-D521-45CA-84F7-FD9E9FA47D2E}"/>
</file>

<file path=customXml/itemProps3.xml><?xml version="1.0" encoding="utf-8"?>
<ds:datastoreItem xmlns:ds="http://schemas.openxmlformats.org/officeDocument/2006/customXml" ds:itemID="{5CE79602-026B-4121-A30B-02D0F00A034C}"/>
</file>

<file path=docProps/app.xml><?xml version="1.0" encoding="utf-8"?>
<Properties xmlns="http://schemas.openxmlformats.org/officeDocument/2006/extended-properties" xmlns:vt="http://schemas.openxmlformats.org/officeDocument/2006/docPropsVTypes">
  <Template>Wisp</Template>
  <TotalTime>200</TotalTime>
  <Words>1572</Words>
  <Application>Microsoft Office PowerPoint</Application>
  <PresentationFormat>Širokoúhlá obrazovka</PresentationFormat>
  <Paragraphs>342</Paragraphs>
  <Slides>50</Slides>
  <Notes>14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50</vt:i4>
      </vt:variant>
    </vt:vector>
  </HeadingPairs>
  <TitlesOfParts>
    <vt:vector size="55" baseType="lpstr">
      <vt:lpstr>Arial</vt:lpstr>
      <vt:lpstr>Calibri</vt:lpstr>
      <vt:lpstr>Century Gothic</vt:lpstr>
      <vt:lpstr>Wingdings 3</vt:lpstr>
      <vt:lpstr>Stébla</vt:lpstr>
      <vt:lpstr>Bezpečnost dětí na internetu</vt:lpstr>
      <vt:lpstr>Obsah prezentace</vt:lpstr>
      <vt:lpstr>1. Bezpečný internet – začínající uživatel</vt:lpstr>
      <vt:lpstr>Phishing</vt:lpstr>
      <vt:lpstr>Spoofing</vt:lpstr>
      <vt:lpstr>Bezpečné domény </vt:lpstr>
      <vt:lpstr>On-line komunikace</vt:lpstr>
      <vt:lpstr>Rizika on-line komunikace </vt:lpstr>
      <vt:lpstr>Závislost</vt:lpstr>
      <vt:lpstr>Rady pro bezpečnou on-line komunikaci </vt:lpstr>
      <vt:lpstr>Rady pro bezpečnou on-line komunikaci</vt:lpstr>
      <vt:lpstr>Hesla</vt:lpstr>
      <vt:lpstr>2. Bezpečný internet – pokročilý uživatel</vt:lpstr>
      <vt:lpstr>Zabezpečení počítače</vt:lpstr>
      <vt:lpstr>Uživatelské účty a nastavení hesla </vt:lpstr>
      <vt:lpstr>Antivirová ochrana</vt:lpstr>
      <vt:lpstr>Odstranění škodlivého softwaru</vt:lpstr>
      <vt:lpstr>Jak zabezpečit notebook na cestách </vt:lpstr>
      <vt:lpstr>Zabezpečení bezdrátového připojení </vt:lpstr>
      <vt:lpstr>Nastavení brány Windows Firewall</vt:lpstr>
      <vt:lpstr>Ochrana dat </vt:lpstr>
      <vt:lpstr>Záloha dat</vt:lpstr>
      <vt:lpstr>Šifrování dat</vt:lpstr>
      <vt:lpstr>Stahování souborů a programů </vt:lpstr>
      <vt:lpstr>Používání veřejných počítačů </vt:lpstr>
      <vt:lpstr>Nakupování přes internet </vt:lpstr>
      <vt:lpstr>Ochrana práv ostatních na internetu</vt:lpstr>
      <vt:lpstr>Bezpečný internet - rodiče</vt:lpstr>
      <vt:lpstr>Bezpečný internet pro děti</vt:lpstr>
      <vt:lpstr>S čím se mohou děti na internetu setkat</vt:lpstr>
      <vt:lpstr>Kde hledat pomoc</vt:lpstr>
      <vt:lpstr>Sociální sítě</vt:lpstr>
      <vt:lpstr>Co jsou sociální sítě</vt:lpstr>
      <vt:lpstr>Ochrana osobních údajů na sociálních sítích</vt:lpstr>
      <vt:lpstr>Co o sobě na internetu sdělíte už nelze vzít zpět</vt:lpstr>
      <vt:lpstr>Bezpečné používání soc. sítí</vt:lpstr>
      <vt:lpstr>Bezpečnost internetu - děti</vt:lpstr>
      <vt:lpstr>Zabezpečení školní ICT techniky</vt:lpstr>
      <vt:lpstr>Příklady problematického chování a oběti kyberšikany</vt:lpstr>
      <vt:lpstr>Proti kyberšikaně se téměř nelze samostatně bránit</vt:lpstr>
      <vt:lpstr>Autorský zákon</vt:lpstr>
      <vt:lpstr>Užitečné webové stránky</vt:lpstr>
      <vt:lpstr>Užitečné webové stránky II</vt:lpstr>
      <vt:lpstr>Užitečné webové stránky III</vt:lpstr>
      <vt:lpstr>Užitečné webové stránky IV</vt:lpstr>
      <vt:lpstr>Užitečná literatura</vt:lpstr>
      <vt:lpstr>Užitečná literatura</vt:lpstr>
      <vt:lpstr>Užitečná literatura III</vt:lpstr>
      <vt:lpstr>Užitečná literatura &amp; aplikace</vt:lpstr>
      <vt:lpstr>Děkujeme za pozornost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Bezpečnost dětí na internetu</dc:title>
  <dc:creator>Anna Cidlinová</dc:creator>
  <cp:lastModifiedBy>User</cp:lastModifiedBy>
  <cp:revision>27</cp:revision>
  <dcterms:created xsi:type="dcterms:W3CDTF">2015-01-28T21:09:53Z</dcterms:created>
  <dcterms:modified xsi:type="dcterms:W3CDTF">2015-02-06T16:25:18Z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0x010100D937898C08DCFD4F83CBB07923BCB150</vt:lpwstr>
  </property>
</Properties>
</file>