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8" r:id="rId3"/>
    <p:sldId id="419" r:id="rId4"/>
    <p:sldId id="320" r:id="rId5"/>
    <p:sldId id="455" r:id="rId6"/>
    <p:sldId id="456" r:id="rId7"/>
    <p:sldId id="457" r:id="rId8"/>
    <p:sldId id="458" r:id="rId9"/>
    <p:sldId id="343" r:id="rId10"/>
    <p:sldId id="452" r:id="rId11"/>
    <p:sldId id="337" r:id="rId12"/>
    <p:sldId id="339" r:id="rId13"/>
    <p:sldId id="333" r:id="rId14"/>
    <p:sldId id="334" r:id="rId15"/>
    <p:sldId id="344" r:id="rId16"/>
    <p:sldId id="319" r:id="rId17"/>
    <p:sldId id="454" r:id="rId18"/>
    <p:sldId id="321" r:id="rId19"/>
    <p:sldId id="322" r:id="rId20"/>
    <p:sldId id="446" r:id="rId21"/>
    <p:sldId id="443" r:id="rId22"/>
    <p:sldId id="444" r:id="rId23"/>
    <p:sldId id="445" r:id="rId24"/>
    <p:sldId id="323" r:id="rId25"/>
    <p:sldId id="324" r:id="rId26"/>
    <p:sldId id="326" r:id="rId27"/>
    <p:sldId id="331" r:id="rId28"/>
    <p:sldId id="468" r:id="rId29"/>
    <p:sldId id="399" r:id="rId30"/>
    <p:sldId id="400" r:id="rId31"/>
    <p:sldId id="432" r:id="rId32"/>
    <p:sldId id="433" r:id="rId33"/>
    <p:sldId id="453" r:id="rId34"/>
    <p:sldId id="368" r:id="rId35"/>
    <p:sldId id="459" r:id="rId36"/>
    <p:sldId id="460" r:id="rId37"/>
    <p:sldId id="463" r:id="rId38"/>
    <p:sldId id="464" r:id="rId39"/>
    <p:sldId id="465" r:id="rId40"/>
    <p:sldId id="466" r:id="rId41"/>
    <p:sldId id="467" r:id="rId42"/>
    <p:sldId id="434" r:id="rId43"/>
    <p:sldId id="461" r:id="rId44"/>
    <p:sldId id="389" r:id="rId45"/>
    <p:sldId id="390" r:id="rId46"/>
    <p:sldId id="392" r:id="rId47"/>
    <p:sldId id="345" r:id="rId48"/>
    <p:sldId id="393" r:id="rId49"/>
    <p:sldId id="346" r:id="rId50"/>
    <p:sldId id="329" r:id="rId51"/>
    <p:sldId id="395" r:id="rId52"/>
    <p:sldId id="328" r:id="rId53"/>
    <p:sldId id="394" r:id="rId54"/>
    <p:sldId id="447" r:id="rId55"/>
    <p:sldId id="348" r:id="rId56"/>
    <p:sldId id="354" r:id="rId57"/>
    <p:sldId id="449" r:id="rId58"/>
    <p:sldId id="450" r:id="rId59"/>
    <p:sldId id="451" r:id="rId60"/>
    <p:sldId id="355" r:id="rId61"/>
    <p:sldId id="367" r:id="rId62"/>
    <p:sldId id="401" r:id="rId63"/>
    <p:sldId id="435" r:id="rId64"/>
    <p:sldId id="462" r:id="rId65"/>
    <p:sldId id="402" r:id="rId66"/>
    <p:sldId id="403" r:id="rId67"/>
    <p:sldId id="356" r:id="rId68"/>
    <p:sldId id="359" r:id="rId69"/>
    <p:sldId id="396" r:id="rId70"/>
    <p:sldId id="366" r:id="rId71"/>
    <p:sldId id="374" r:id="rId72"/>
    <p:sldId id="377" r:id="rId73"/>
    <p:sldId id="375" r:id="rId74"/>
    <p:sldId id="372" r:id="rId75"/>
    <p:sldId id="376" r:id="rId76"/>
    <p:sldId id="370" r:id="rId77"/>
    <p:sldId id="369" r:id="rId78"/>
    <p:sldId id="380" r:id="rId79"/>
    <p:sldId id="379" r:id="rId80"/>
    <p:sldId id="378" r:id="rId81"/>
    <p:sldId id="381" r:id="rId82"/>
    <p:sldId id="382" r:id="rId83"/>
    <p:sldId id="383" r:id="rId84"/>
    <p:sldId id="385" r:id="rId85"/>
    <p:sldId id="386" r:id="rId86"/>
    <p:sldId id="469" r:id="rId87"/>
    <p:sldId id="437" r:id="rId88"/>
    <p:sldId id="439" r:id="rId89"/>
    <p:sldId id="438" r:id="rId90"/>
    <p:sldId id="277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64B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3" autoAdjust="0"/>
  </p:normalViewPr>
  <p:slideViewPr>
    <p:cSldViewPr>
      <p:cViewPr>
        <p:scale>
          <a:sx n="104" d="100"/>
          <a:sy n="104" d="100"/>
        </p:scale>
        <p:origin x="-9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BC3E1E-70D0-47AD-9836-26259313156B}" type="datetimeFigureOut">
              <a:rPr lang="cs-CZ" smtClean="0"/>
              <a:t>14.1.2016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86390F-6A98-47F5-ACAB-17658A6FBD4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6063678"/>
            <a:ext cx="8839200" cy="794322"/>
          </a:xfrm>
        </p:spPr>
        <p:txBody>
          <a:bodyPr>
            <a:normAutofit/>
          </a:bodyPr>
          <a:lstStyle/>
          <a:p>
            <a:r>
              <a:rPr lang="cs-CZ" cap="none" dirty="0" smtClean="0">
                <a:latin typeface="Comic Sans MS" panose="030F0702030302020204" pitchFamily="66" charset="0"/>
              </a:rPr>
              <a:t> Sylvie Doláková</a:t>
            </a:r>
            <a:endParaRPr lang="cs-CZ" sz="3200" cap="none" dirty="0"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9144000" cy="2376264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 smtClean="0">
                <a:latin typeface="Comic Sans MS" panose="030F0702030302020204" pitchFamily="66" charset="0"/>
              </a:rPr>
              <a:t>Umíte to s pohádkou?</a:t>
            </a:r>
          </a:p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11229"/>
            <a:ext cx="17621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2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Listening Animal_Chan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5949280"/>
            <a:ext cx="487363" cy="48736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0052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8"/>
            <a:ext cx="9144000" cy="685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7136"/>
            <a:ext cx="7416824" cy="61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2"/>
            <a:ext cx="9161953" cy="68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2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9491"/>
            <a:ext cx="905235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7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42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" y="4581128"/>
            <a:ext cx="913205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388424" cy="49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15558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>
              <a:latin typeface="Comic Sans MS" panose="030F0702030302020204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113613" cy="446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0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17550"/>
            <a:ext cx="88709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3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82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84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>
                <a:latin typeface="Comic Sans MS" panose="030F0702030302020204" pitchFamily="66" charset="0"/>
              </a:rPr>
              <a:t>If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you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want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your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children</a:t>
            </a:r>
            <a:r>
              <a:rPr lang="cs-CZ" dirty="0">
                <a:latin typeface="Comic Sans MS" panose="030F0702030302020204" pitchFamily="66" charset="0"/>
              </a:rPr>
              <a:t> to </a:t>
            </a:r>
            <a:r>
              <a:rPr lang="cs-CZ" dirty="0" err="1">
                <a:latin typeface="Comic Sans MS" panose="030F0702030302020204" pitchFamily="66" charset="0"/>
              </a:rPr>
              <a:t>be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brilliant</a:t>
            </a:r>
            <a:r>
              <a:rPr lang="cs-CZ" dirty="0">
                <a:latin typeface="Comic Sans MS" panose="030F0702030302020204" pitchFamily="66" charset="0"/>
              </a:rPr>
              <a:t>,</a:t>
            </a:r>
            <a:br>
              <a:rPr lang="cs-CZ" dirty="0">
                <a:latin typeface="Comic Sans MS" panose="030F0702030302020204" pitchFamily="66" charset="0"/>
              </a:rPr>
            </a:br>
            <a:r>
              <a:rPr lang="cs-CZ" dirty="0" err="1">
                <a:latin typeface="Comic Sans MS" panose="030F0702030302020204" pitchFamily="66" charset="0"/>
              </a:rPr>
              <a:t>read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them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fairy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tales</a:t>
            </a:r>
            <a:r>
              <a:rPr lang="cs-CZ" dirty="0">
                <a:latin typeface="Comic Sans MS" panose="030F0702030302020204" pitchFamily="66" charset="0"/>
              </a:rPr>
              <a:t>.</a:t>
            </a:r>
            <a:br>
              <a:rPr lang="cs-CZ" dirty="0">
                <a:latin typeface="Comic Sans MS" panose="030F0702030302020204" pitchFamily="66" charset="0"/>
              </a:rPr>
            </a:br>
            <a:r>
              <a:rPr lang="cs-CZ" dirty="0" err="1">
                <a:latin typeface="Comic Sans MS" panose="030F0702030302020204" pitchFamily="66" charset="0"/>
              </a:rPr>
              <a:t>If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you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want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them</a:t>
            </a:r>
            <a:r>
              <a:rPr lang="cs-CZ" dirty="0">
                <a:latin typeface="Comic Sans MS" panose="030F0702030302020204" pitchFamily="66" charset="0"/>
              </a:rPr>
              <a:t> to </a:t>
            </a:r>
            <a:r>
              <a:rPr lang="cs-CZ" dirty="0" err="1">
                <a:latin typeface="Comic Sans MS" panose="030F0702030302020204" pitchFamily="66" charset="0"/>
              </a:rPr>
              <a:t>be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geniuses</a:t>
            </a:r>
            <a:r>
              <a:rPr lang="cs-CZ" dirty="0" smtClean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cs-CZ" dirty="0" err="1" smtClean="0">
                <a:latin typeface="Comic Sans MS" panose="030F0702030302020204" pitchFamily="66" charset="0"/>
              </a:rPr>
              <a:t>read</a:t>
            </a:r>
            <a:r>
              <a:rPr lang="cs-CZ" dirty="0" smtClean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them</a:t>
            </a:r>
            <a:r>
              <a:rPr lang="cs-CZ" dirty="0">
                <a:latin typeface="Comic Sans MS" panose="030F0702030302020204" pitchFamily="66" charset="0"/>
              </a:rPr>
              <a:t> more </a:t>
            </a:r>
            <a:r>
              <a:rPr lang="cs-CZ" dirty="0" err="1">
                <a:latin typeface="Comic Sans MS" panose="030F0702030302020204" pitchFamily="66" charset="0"/>
              </a:rPr>
              <a:t>fairy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tales</a:t>
            </a:r>
            <a:r>
              <a:rPr lang="cs-CZ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cs-CZ" dirty="0">
                <a:latin typeface="Comic Sans MS" panose="030F0702030302020204" pitchFamily="66" charset="0"/>
              </a:rPr>
              <a:t> 					   </a:t>
            </a:r>
            <a:r>
              <a:rPr lang="pt-BR" dirty="0" smtClean="0">
                <a:latin typeface="Comic Sans MS" panose="030F0702030302020204" pitchFamily="66" charset="0"/>
              </a:rPr>
              <a:t>~</a:t>
            </a:r>
            <a:r>
              <a:rPr lang="pt-BR" dirty="0">
                <a:latin typeface="Comic Sans MS" panose="030F0702030302020204" pitchFamily="66" charset="0"/>
              </a:rPr>
              <a:t>Albert Einstein ~</a:t>
            </a:r>
            <a:endParaRPr lang="cs-CZ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685"/>
            <a:ext cx="1778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36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8191523" cy="58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1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5543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8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0"/>
            <a:ext cx="9168318" cy="683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2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8" y="583250"/>
            <a:ext cx="8827887" cy="54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1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3.0  Setkání v les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6093296"/>
            <a:ext cx="487363" cy="487362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5157"/>
            <a:ext cx="6408711" cy="643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9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24536" cy="65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7" y="16754"/>
            <a:ext cx="9129464" cy="684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28800"/>
            <a:ext cx="869378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2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468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38" y="-1"/>
            <a:ext cx="449716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72"/>
            <a:ext cx="9144001" cy="686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2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332656"/>
            <a:ext cx="88392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latin typeface="Comic Sans MS" panose="030F0702030302020204" pitchFamily="66" charset="0"/>
              </a:rPr>
              <a:t>Čím jsou pohádky prospěšné:</a:t>
            </a:r>
          </a:p>
          <a:p>
            <a:pPr marL="0" indent="0">
              <a:buNone/>
            </a:pPr>
            <a:endParaRPr lang="cs-CZ" sz="12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Rozvíjejí fantazii, podněcují představivost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Jsou </a:t>
            </a:r>
            <a:r>
              <a:rPr lang="cs-CZ" sz="2800" dirty="0">
                <a:latin typeface="Comic Sans MS" panose="030F0702030302020204" pitchFamily="66" charset="0"/>
              </a:rPr>
              <a:t>zdrojem informací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Ukazují životní situace a jejich řešení</a:t>
            </a:r>
          </a:p>
          <a:p>
            <a:pPr>
              <a:buFontTx/>
              <a:buChar char="-"/>
            </a:pPr>
            <a:r>
              <a:rPr lang="cs-CZ" sz="2800" dirty="0">
                <a:latin typeface="Comic Sans MS" panose="030F0702030302020204" pitchFamily="66" charset="0"/>
              </a:rPr>
              <a:t>Poukazují na „dobro“ a „zlo“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Poslechem se děti učí koncentraci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Poskytují modely jazykových frází a dialogů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Obohacují slovní zásobu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Děj se často opakuje a tím si jej děti lépe zapamatují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omic Sans MS" panose="030F0702030302020204" pitchFamily="66" charset="0"/>
              </a:rPr>
              <a:t>Pohádky děti baví! (a nejen je…)</a:t>
            </a:r>
            <a:endParaRPr lang="cs-CZ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676456" cy="43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55272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8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0"/>
            <a:ext cx="8686800" cy="6858000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O domečku v lese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V lese stál domek, domeček. Byl prázdný, nikdo v něm nebydlel.</a:t>
            </a:r>
          </a:p>
          <a:p>
            <a:pPr marL="0" indent="0">
              <a:buNone/>
            </a:pPr>
            <a:r>
              <a:rPr lang="cs-CZ" dirty="0"/>
              <a:t>Jednoho dne běžela kolem __________</a:t>
            </a:r>
            <a:r>
              <a:rPr lang="cs-CZ" baseline="30000" dirty="0"/>
              <a:t>1</a:t>
            </a:r>
            <a:r>
              <a:rPr lang="cs-CZ" dirty="0"/>
              <a:t>. Rozhlédla se, zaťukala a ptá se:</a:t>
            </a:r>
          </a:p>
          <a:p>
            <a:pPr marL="0" indent="0">
              <a:buNone/>
            </a:pPr>
            <a:r>
              <a:rPr lang="cs-CZ" dirty="0"/>
              <a:t>„Domku, domečku, kdo v tobě bydlí?“</a:t>
            </a:r>
          </a:p>
          <a:p>
            <a:pPr marL="0" indent="0">
              <a:buNone/>
            </a:pPr>
            <a:r>
              <a:rPr lang="cs-CZ" dirty="0"/>
              <a:t>Nikdo neodpověděl, a tak __________</a:t>
            </a:r>
            <a:r>
              <a:rPr lang="cs-CZ" baseline="30000" dirty="0"/>
              <a:t>1  </a:t>
            </a:r>
            <a:r>
              <a:rPr lang="cs-CZ" dirty="0"/>
              <a:t>vlezla dovnitř a zůstala tam. </a:t>
            </a:r>
          </a:p>
          <a:p>
            <a:pPr marL="0" indent="0">
              <a:buNone/>
            </a:pPr>
            <a:r>
              <a:rPr lang="cs-CZ" dirty="0"/>
              <a:t>Druhého dne skákala kolem __________</a:t>
            </a:r>
            <a:r>
              <a:rPr lang="cs-CZ" baseline="30000" dirty="0"/>
              <a:t>2</a:t>
            </a:r>
            <a:r>
              <a:rPr lang="cs-CZ" dirty="0"/>
              <a:t> .  Zastavila se u domečku, zaťukala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ptá </a:t>
            </a:r>
            <a:r>
              <a:rPr lang="cs-CZ" dirty="0"/>
              <a:t>se:</a:t>
            </a:r>
          </a:p>
          <a:p>
            <a:pPr marL="0" indent="0">
              <a:buNone/>
            </a:pPr>
            <a:r>
              <a:rPr lang="cs-CZ" dirty="0"/>
              <a:t>„Domku, domečku, kdo v tobě bydlí?“</a:t>
            </a:r>
          </a:p>
          <a:p>
            <a:pPr marL="0" indent="0">
              <a:buNone/>
            </a:pPr>
            <a:r>
              <a:rPr lang="cs-CZ" dirty="0"/>
              <a:t>„Já, ________</a:t>
            </a:r>
            <a:r>
              <a:rPr lang="cs-CZ" baseline="30000" dirty="0"/>
              <a:t>1</a:t>
            </a:r>
            <a:r>
              <a:rPr lang="cs-CZ" dirty="0"/>
              <a:t> .</a:t>
            </a:r>
            <a:r>
              <a:rPr lang="cs-CZ" baseline="30000" dirty="0"/>
              <a:t>. </a:t>
            </a:r>
            <a:r>
              <a:rPr lang="cs-CZ" dirty="0"/>
              <a:t>A kdo jsi ty?“ ozvalo se z domečku.</a:t>
            </a:r>
          </a:p>
          <a:p>
            <a:pPr marL="0" indent="0">
              <a:buNone/>
            </a:pPr>
            <a:r>
              <a:rPr lang="cs-CZ" dirty="0"/>
              <a:t>„Já jsem ________</a:t>
            </a:r>
            <a:r>
              <a:rPr lang="cs-CZ" baseline="30000" dirty="0"/>
              <a:t>2</a:t>
            </a:r>
            <a:r>
              <a:rPr lang="cs-CZ" dirty="0"/>
              <a:t> .Můžu bydlet s tebou?“</a:t>
            </a:r>
          </a:p>
          <a:p>
            <a:pPr marL="0" indent="0">
              <a:buNone/>
            </a:pPr>
            <a:r>
              <a:rPr lang="cs-CZ" dirty="0"/>
              <a:t>„Jen pojď,“ pozvala ji __________</a:t>
            </a:r>
            <a:r>
              <a:rPr lang="cs-CZ" baseline="30000" dirty="0"/>
              <a:t>1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__________</a:t>
            </a:r>
            <a:r>
              <a:rPr lang="cs-CZ" baseline="30000" dirty="0"/>
              <a:t>2</a:t>
            </a:r>
            <a:r>
              <a:rPr lang="cs-CZ" dirty="0"/>
              <a:t> skočila dovnitř a bydlely tam dvě.</a:t>
            </a:r>
          </a:p>
          <a:p>
            <a:pPr marL="0" indent="0">
              <a:buNone/>
            </a:pPr>
            <a:r>
              <a:rPr lang="cs-CZ" dirty="0"/>
              <a:t>Letí kolem __________</a:t>
            </a:r>
            <a:r>
              <a:rPr lang="cs-CZ" baseline="30000" dirty="0"/>
              <a:t>3</a:t>
            </a:r>
            <a:r>
              <a:rPr lang="cs-CZ" dirty="0"/>
              <a:t> . Zastaví se, rozhlédne, domeček se mu líbí. Zaťuká na něj.</a:t>
            </a:r>
          </a:p>
          <a:p>
            <a:pPr marL="0" indent="0">
              <a:buNone/>
            </a:pPr>
            <a:r>
              <a:rPr lang="cs-CZ" dirty="0"/>
              <a:t>„Domku, domečku, kdo  v tobě bydlí?“</a:t>
            </a:r>
          </a:p>
          <a:p>
            <a:pPr marL="0" indent="0">
              <a:buNone/>
            </a:pPr>
            <a:r>
              <a:rPr lang="cs-CZ" dirty="0"/>
              <a:t>„Já __________</a:t>
            </a:r>
            <a:r>
              <a:rPr lang="cs-CZ" baseline="30000" dirty="0"/>
              <a:t>1</a:t>
            </a:r>
            <a:r>
              <a:rPr lang="cs-CZ" dirty="0"/>
              <a:t>.“ </a:t>
            </a:r>
          </a:p>
          <a:p>
            <a:pPr marL="0" indent="0">
              <a:buNone/>
            </a:pPr>
            <a:r>
              <a:rPr lang="cs-CZ" dirty="0"/>
              <a:t>„Já __________</a:t>
            </a:r>
            <a:r>
              <a:rPr lang="cs-CZ" baseline="30000" dirty="0"/>
              <a:t>2</a:t>
            </a:r>
            <a:r>
              <a:rPr lang="cs-CZ" dirty="0"/>
              <a:t> .“</a:t>
            </a:r>
          </a:p>
          <a:p>
            <a:pPr marL="0" indent="0">
              <a:buNone/>
            </a:pPr>
            <a:r>
              <a:rPr lang="cs-CZ" dirty="0"/>
              <a:t>„A kdo jsi ty?“ ozvalo se z domečku.</a:t>
            </a:r>
          </a:p>
          <a:p>
            <a:pPr marL="0" indent="0">
              <a:buNone/>
            </a:pPr>
            <a:r>
              <a:rPr lang="cs-CZ" dirty="0"/>
              <a:t>„Já jsem ________</a:t>
            </a:r>
            <a:r>
              <a:rPr lang="cs-CZ" baseline="30000" dirty="0"/>
              <a:t>3</a:t>
            </a:r>
            <a:r>
              <a:rPr lang="cs-CZ" dirty="0"/>
              <a:t>. Pustíte mě dovnitř?“</a:t>
            </a:r>
          </a:p>
          <a:p>
            <a:pPr marL="0" indent="0">
              <a:buNone/>
            </a:pPr>
            <a:r>
              <a:rPr lang="cs-CZ" dirty="0"/>
              <a:t>„Tak pojď,“ pozvala ho zvířátka.</a:t>
            </a:r>
          </a:p>
          <a:p>
            <a:pPr marL="0" indent="0">
              <a:buNone/>
            </a:pPr>
            <a:r>
              <a:rPr lang="cs-CZ" dirty="0"/>
              <a:t>__________</a:t>
            </a:r>
            <a:r>
              <a:rPr lang="cs-CZ" baseline="30000" dirty="0"/>
              <a:t>3  </a:t>
            </a:r>
            <a:r>
              <a:rPr lang="cs-CZ" dirty="0"/>
              <a:t>vlétl dovnitř a bydleli tam tři.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52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Listening In_the_Wood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77272"/>
            <a:ext cx="487363" cy="487362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0440" cy="68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8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 smtClean="0">
                <a:latin typeface="Comic Sans MS" panose="030F0702030302020204" pitchFamily="66" charset="0"/>
              </a:rPr>
              <a:t>Matematicko-logické činnosti</a:t>
            </a:r>
          </a:p>
          <a:p>
            <a:pPr>
              <a:buFontTx/>
              <a:buChar char="-"/>
            </a:pPr>
            <a:r>
              <a:rPr lang="cs-CZ" dirty="0">
                <a:latin typeface="Comic Sans MS" panose="030F0702030302020204" pitchFamily="66" charset="0"/>
              </a:rPr>
              <a:t>M</a:t>
            </a:r>
            <a:r>
              <a:rPr lang="cs-CZ" dirty="0" smtClean="0">
                <a:latin typeface="Comic Sans MS" panose="030F0702030302020204" pitchFamily="66" charset="0"/>
              </a:rPr>
              <a:t>nožství, počet (</a:t>
            </a:r>
            <a:r>
              <a:rPr lang="cs-CZ" dirty="0">
                <a:latin typeface="Comic Sans MS" panose="030F0702030302020204" pitchFamily="66" charset="0"/>
              </a:rPr>
              <a:t>více, méně, </a:t>
            </a:r>
            <a:r>
              <a:rPr lang="cs-CZ" dirty="0" smtClean="0">
                <a:latin typeface="Comic Sans MS" panose="030F0702030302020204" pitchFamily="66" charset="0"/>
              </a:rPr>
              <a:t>stejně)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Matematické operace (sčítání, odčítání, násobení, dělení)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Třídění, řazení podle vzoru, přiřazování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Prostorové vnímání a orientace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Logické úlohy a hledání řešení problému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" y="0"/>
            <a:ext cx="91600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02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98"/>
            <a:ext cx="9203755" cy="687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212997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144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86800" cy="3978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8691338" cy="1627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 smtClean="0"/>
              <a:t>Rozvíjení jazykových dovedností</a:t>
            </a:r>
          </a:p>
          <a:p>
            <a:pPr>
              <a:buFontTx/>
              <a:buChar char="-"/>
            </a:pPr>
            <a:r>
              <a:rPr lang="cs-CZ" dirty="0" smtClean="0"/>
              <a:t>Slovní zásoba</a:t>
            </a:r>
          </a:p>
          <a:p>
            <a:pPr>
              <a:buFontTx/>
              <a:buChar char="-"/>
            </a:pPr>
            <a:r>
              <a:rPr lang="cs-CZ" dirty="0" smtClean="0"/>
              <a:t>Modely vět</a:t>
            </a:r>
          </a:p>
          <a:p>
            <a:pPr>
              <a:buFontTx/>
              <a:buChar char="-"/>
            </a:pPr>
            <a:r>
              <a:rPr lang="cs-CZ" dirty="0" smtClean="0"/>
              <a:t>Jednoduchý popis</a:t>
            </a:r>
          </a:p>
          <a:p>
            <a:pPr>
              <a:buFontTx/>
              <a:buChar char="-"/>
            </a:pPr>
            <a:r>
              <a:rPr lang="cs-CZ" dirty="0" smtClean="0"/>
              <a:t>Převyprávění </a:t>
            </a:r>
          </a:p>
          <a:p>
            <a:pPr>
              <a:buFontTx/>
              <a:buChar char="-"/>
            </a:pPr>
            <a:r>
              <a:rPr lang="cs-CZ" dirty="0"/>
              <a:t>Souvislé vyjadřování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Picture 2" descr="Log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8685"/>
            <a:ext cx="1778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6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" y="692696"/>
            <a:ext cx="9046294" cy="548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61" y="1554163"/>
            <a:ext cx="742227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8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1" y="1700808"/>
            <a:ext cx="9184606" cy="401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9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040560" cy="664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48" y="0"/>
            <a:ext cx="9176648" cy="68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6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8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211637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01" y="692695"/>
            <a:ext cx="4270999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1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8" y="803275"/>
            <a:ext cx="8590687" cy="529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4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25475"/>
            <a:ext cx="82677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9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3700"/>
            <a:ext cx="4752528" cy="681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05" y="1628800"/>
            <a:ext cx="9203945" cy="414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336704" cy="606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1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0112" y="2377025"/>
            <a:ext cx="864096" cy="1512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8000" b="1" dirty="0" smtClean="0"/>
              <a:t>=</a:t>
            </a:r>
            <a:endParaRPr lang="cs-CZ" sz="8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6160"/>
            <a:ext cx="2680204" cy="24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91552"/>
            <a:ext cx="2652916" cy="257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1" y="1063211"/>
            <a:ext cx="2932589" cy="262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66051" y="2377025"/>
            <a:ext cx="7873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 smtClean="0"/>
              <a:t>+</a:t>
            </a:r>
            <a:endParaRPr lang="cs-CZ" sz="8000" b="1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99306"/>
            <a:ext cx="9112787" cy="26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7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11375"/>
            <a:ext cx="5181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731"/>
            <a:ext cx="54102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461"/>
            <a:ext cx="4608512" cy="67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6688"/>
            <a:ext cx="86487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8" y="-43916"/>
            <a:ext cx="9156758" cy="68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.0  Karkulčina písnička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229200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5150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0784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5372637" cy="38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2600"/>
            <a:ext cx="82867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76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ráze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2936"/>
            <a:ext cx="5969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3" y="764704"/>
            <a:ext cx="8770091" cy="523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0"/>
            <a:ext cx="78377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45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76200"/>
            <a:ext cx="48577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2" y="260647"/>
            <a:ext cx="8712968" cy="639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17" y="20623"/>
            <a:ext cx="4911356" cy="683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8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44475"/>
            <a:ext cx="8978900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 smtClean="0">
                <a:latin typeface="Comic Sans MS" panose="030F0702030302020204" pitchFamily="66" charset="0"/>
              </a:rPr>
              <a:t>Svět okolo nás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Poznatky o přírodě a společnosti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Osvojování vlastností, vztahů, </a:t>
            </a:r>
            <a:r>
              <a:rPr lang="cs-CZ" dirty="0">
                <a:latin typeface="Comic Sans MS" panose="030F0702030302020204" pitchFamily="66" charset="0"/>
              </a:rPr>
              <a:t>zákonitostí, podmínek a </a:t>
            </a:r>
            <a:r>
              <a:rPr lang="cs-CZ" dirty="0" smtClean="0">
                <a:latin typeface="Comic Sans MS" panose="030F0702030302020204" pitchFamily="66" charset="0"/>
              </a:rPr>
              <a:t>vlivu mezi lidmi, zvířaty a věcmi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Slovní zásoba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Pěstování smyslu pro celek i detail</a:t>
            </a:r>
          </a:p>
          <a:p>
            <a:pPr>
              <a:buFontTx/>
              <a:buChar char="-"/>
            </a:pPr>
            <a:r>
              <a:rPr lang="cs-CZ" dirty="0" smtClean="0">
                <a:latin typeface="Comic Sans MS" panose="030F0702030302020204" pitchFamily="66" charset="0"/>
              </a:rPr>
              <a:t>Zobecňování poznatků</a:t>
            </a:r>
          </a:p>
          <a:p>
            <a:pPr>
              <a:buFontTx/>
              <a:buChar char="-"/>
            </a:pP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469"/>
            <a:ext cx="8651418" cy="560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0" y="476672"/>
            <a:ext cx="8784976" cy="578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1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"/>
            <a:ext cx="9152034" cy="68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09"/>
            <a:ext cx="9144000" cy="686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0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720725"/>
            <a:ext cx="76835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22" y="-19526"/>
            <a:ext cx="4435930" cy="687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8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69900"/>
            <a:ext cx="8039100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0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536504" cy="688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3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0"/>
            <a:ext cx="4968552" cy="66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6500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4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5229199"/>
            <a:ext cx="8686800" cy="85092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 </a:t>
            </a:r>
            <a:endParaRPr lang="cs-CZ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19063"/>
            <a:ext cx="8201025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1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95992" cy="584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976664" cy="57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4932040" y="1484784"/>
            <a:ext cx="115212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eva 5"/>
          <p:cNvSpPr/>
          <p:nvPr/>
        </p:nvSpPr>
        <p:spPr>
          <a:xfrm>
            <a:off x="3131840" y="3356992"/>
            <a:ext cx="86409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eva 6"/>
          <p:cNvSpPr/>
          <p:nvPr/>
        </p:nvSpPr>
        <p:spPr>
          <a:xfrm>
            <a:off x="3131840" y="5157192"/>
            <a:ext cx="86409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20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99" y="0"/>
            <a:ext cx="91761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51" y="0"/>
            <a:ext cx="925769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" y="0"/>
            <a:ext cx="91600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8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8"/>
            <a:ext cx="9152032" cy="68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5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0"/>
            <a:ext cx="7248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6988" cy="483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88" y="1988840"/>
            <a:ext cx="4577011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2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7496"/>
            <a:ext cx="9144000" cy="601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6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90310"/>
            <a:ext cx="4824536" cy="6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7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3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8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0" y="29297"/>
            <a:ext cx="8374215" cy="686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4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" y="175157"/>
            <a:ext cx="9204372" cy="64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92125"/>
            <a:ext cx="86487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712968" cy="62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3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721701" cy="403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51239"/>
            <a:ext cx="5180236" cy="443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47523"/>
            <a:ext cx="5184576" cy="443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65" y="352727"/>
            <a:ext cx="58959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904875"/>
            <a:ext cx="58959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4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8" y="0"/>
            <a:ext cx="9144000" cy="6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9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72808" cy="46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5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686800" cy="65527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4200" b="1" dirty="0"/>
              <a:t>Na veverky</a:t>
            </a:r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>Děti stojí podél stěny. Naproti stojí vedoucí hry a začíná rozhovor. 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V:   Veverky</a:t>
            </a:r>
            <a:r>
              <a:rPr lang="cs-CZ" b="1" dirty="0">
                <a:solidFill>
                  <a:schemeClr val="accent6"/>
                </a:solidFill>
              </a:rPr>
              <a:t>, veverky, pojďte k nám!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D:   Nemůžeme!</a:t>
            </a:r>
            <a:endParaRPr lang="cs-CZ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V:   A </a:t>
            </a:r>
            <a:r>
              <a:rPr lang="cs-CZ" b="1" dirty="0">
                <a:solidFill>
                  <a:schemeClr val="accent6"/>
                </a:solidFill>
              </a:rPr>
              <a:t>to proč?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D:   Je </a:t>
            </a:r>
            <a:r>
              <a:rPr lang="cs-CZ" b="1" dirty="0">
                <a:solidFill>
                  <a:schemeClr val="accent6"/>
                </a:solidFill>
              </a:rPr>
              <a:t>tu liška!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V:   Veverky</a:t>
            </a:r>
            <a:r>
              <a:rPr lang="cs-CZ" b="1" dirty="0">
                <a:solidFill>
                  <a:schemeClr val="accent6"/>
                </a:solidFill>
              </a:rPr>
              <a:t>, veverky, nebojte se!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Děti odpovídají a na poslední větu vyběhnou směrem k vedoucímu. Uprostřed prostoru u stěny stojí „liška“, která vyběhne do prostoru také a snaží se  pochytat co nejvíc veverek.</a:t>
            </a:r>
          </a:p>
          <a:p>
            <a:pPr marL="0" indent="0">
              <a:buNone/>
            </a:pPr>
            <a:r>
              <a:rPr lang="cs-CZ" dirty="0"/>
              <a:t>Chycenou veverku nikdy nepošleme do vedoucí role.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6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686800" cy="6768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000" b="1" dirty="0"/>
              <a:t>Žabka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Žabka, žába, žabička,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má vypouklá očička, 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širokánskou tlamičku.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Nech ji plavat, žabičku.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endParaRPr lang="cs-CZ" sz="1400" dirty="0"/>
          </a:p>
          <a:p>
            <a:pPr marL="0" indent="0">
              <a:buNone/>
            </a:pPr>
            <a:r>
              <a:rPr lang="cs-CZ" dirty="0"/>
              <a:t>Děti stojí v kruhu a odříkávají říkanku. Uprostřed dřepí několik dětí-žabiček a poskakují dokola po rybníčku. Na slova „Nech ji plavat, žabičku“ se děti v kruhu rozkročí a žabičky je podlezou ven z kruhu. Podlezené dítě se stává novou žabičkou a skočí do rybníčku. Tím si vymění role.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6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6840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900" b="1" dirty="0"/>
              <a:t>Medvěd</a:t>
            </a:r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b="1" dirty="0" smtClean="0">
                <a:solidFill>
                  <a:schemeClr val="accent6"/>
                </a:solidFill>
              </a:rPr>
              <a:t>Medvěd </a:t>
            </a:r>
            <a:r>
              <a:rPr lang="cs-CZ" b="1" dirty="0">
                <a:solidFill>
                  <a:schemeClr val="accent6"/>
                </a:solidFill>
              </a:rPr>
              <a:t>usnul ve své noře,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Dřímá, funí, sladce spí.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Kdo jde kolem, ten ho vzbudí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/>
                </a:solidFill>
              </a:rPr>
              <a:t>A medvěd se rozzlobí.</a:t>
            </a:r>
          </a:p>
          <a:p>
            <a:pPr marL="0" indent="0">
              <a:buNone/>
            </a:pPr>
            <a:r>
              <a:rPr lang="cs-CZ" sz="1200" dirty="0"/>
              <a:t> </a:t>
            </a:r>
          </a:p>
          <a:p>
            <a:pPr marL="0" indent="0">
              <a:buNone/>
            </a:pPr>
            <a:r>
              <a:rPr lang="cs-CZ" dirty="0"/>
              <a:t>Dítě-medvěd spí na bobku uprostřed místnosti.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Děti </a:t>
            </a:r>
            <a:r>
              <a:rPr lang="cs-CZ" dirty="0"/>
              <a:t>obcházejí po špičkách okolo něj volnou chůzí. </a:t>
            </a:r>
            <a:br>
              <a:rPr lang="cs-CZ" dirty="0"/>
            </a:br>
            <a:r>
              <a:rPr lang="cs-CZ" dirty="0"/>
              <a:t>Na slovo „rozzlobí“  medvěd zařve, vztyčí se a začne děti chytat.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Ty </a:t>
            </a:r>
            <a:r>
              <a:rPr lang="cs-CZ" dirty="0"/>
              <a:t>prchají ke zdi nebo nábytku a dotekem stěn nebo nábytku u nich se zachrání a medvěd na ně nemůže. Chycené děti vrátíme do hry v dalším kole, ale nikdy je nevybíráme na roli nového medvěda.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51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190625"/>
            <a:ext cx="79629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9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77280"/>
            <a:ext cx="9036496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b="1" dirty="0" smtClean="0">
                <a:latin typeface="Calibri" panose="020F0502020204030204" pitchFamily="34" charset="0"/>
              </a:rPr>
              <a:t>Kde se dozvíte více:</a:t>
            </a:r>
          </a:p>
          <a:p>
            <a:pPr marL="0" indent="0">
              <a:buNone/>
            </a:pPr>
            <a:endParaRPr lang="cs-CZ" sz="1200" b="1" dirty="0" smtClean="0">
              <a:latin typeface="Calibri" panose="020F0502020204030204" pitchFamily="34" charset="0"/>
            </a:endParaRPr>
          </a:p>
          <a:p>
            <a:pPr marL="742950" indent="-742950">
              <a:buFont typeface="Wingdings 2"/>
              <a:buAutoNum type="arabicPeriod"/>
            </a:pPr>
            <a:r>
              <a:rPr lang="cs-CZ" sz="4400" b="1" dirty="0" smtClean="0">
                <a:latin typeface="Calibri" panose="020F0502020204030204" pitchFamily="34" charset="0"/>
              </a:rPr>
              <a:t>Na kurzech (</a:t>
            </a:r>
            <a:r>
              <a:rPr lang="cs-CZ" sz="4400" b="1" dirty="0" smtClean="0">
                <a:solidFill>
                  <a:srgbClr val="990099"/>
                </a:solidFill>
                <a:latin typeface="Calibri" panose="020F0502020204030204" pitchFamily="34" charset="0"/>
              </a:rPr>
              <a:t>www.sylviad.cz)</a:t>
            </a:r>
            <a:endParaRPr lang="cs-CZ" sz="4400" b="1" dirty="0">
              <a:solidFill>
                <a:srgbClr val="990099"/>
              </a:solidFill>
              <a:latin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cs-CZ" sz="4400" b="1" dirty="0" smtClean="0">
                <a:latin typeface="Calibri" panose="020F0502020204030204" pitchFamily="34" charset="0"/>
              </a:rPr>
              <a:t>V knížce:</a:t>
            </a:r>
            <a:br>
              <a:rPr lang="cs-CZ" sz="4400" b="1" dirty="0" smtClean="0">
                <a:latin typeface="Calibri" panose="020F0502020204030204" pitchFamily="34" charset="0"/>
              </a:rPr>
            </a:br>
            <a:endParaRPr lang="cs-CZ" sz="44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4400" b="1" dirty="0">
              <a:solidFill>
                <a:srgbClr val="990099"/>
              </a:solidFill>
            </a:endParaRP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sz="4400" b="1" dirty="0" smtClean="0"/>
          </a:p>
          <a:p>
            <a:pPr marL="0" indent="0">
              <a:buNone/>
            </a:pPr>
            <a:endParaRPr lang="cs-CZ" sz="44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20887"/>
            <a:ext cx="2952328" cy="42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8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9682</TotalTime>
  <Words>213</Words>
  <Application>Microsoft Office PowerPoint</Application>
  <PresentationFormat>Předvádění na obrazovce (4:3)</PresentationFormat>
  <Paragraphs>91</Paragraphs>
  <Slides>90</Slides>
  <Notes>0</Notes>
  <HiddenSlides>0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1" baseType="lpstr">
      <vt:lpstr>Cesta</vt:lpstr>
      <vt:lpstr> Sylvie Doláková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sylva</dc:creator>
  <cp:lastModifiedBy>Lenka</cp:lastModifiedBy>
  <cp:revision>141</cp:revision>
  <dcterms:created xsi:type="dcterms:W3CDTF">2014-11-10T20:04:05Z</dcterms:created>
  <dcterms:modified xsi:type="dcterms:W3CDTF">2016-01-14T20:42:25Z</dcterms:modified>
</cp:coreProperties>
</file>