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2"/>
  </p:notesMasterIdLst>
  <p:handoutMasterIdLst>
    <p:handoutMasterId r:id="rId23"/>
  </p:handoutMasterIdLst>
  <p:sldIdLst>
    <p:sldId id="287" r:id="rId3"/>
    <p:sldId id="290" r:id="rId4"/>
    <p:sldId id="269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4" r:id="rId19"/>
    <p:sldId id="258" r:id="rId20"/>
    <p:sldId id="263" r:id="rId21"/>
  </p:sldIdLst>
  <p:sldSz cx="12188825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007">
          <p15:clr>
            <a:srgbClr val="A4A3A4"/>
          </p15:clr>
        </p15:guide>
        <p15:guide id="12" pos="6719">
          <p15:clr>
            <a:srgbClr val="A4A3A4"/>
          </p15:clr>
        </p15:guide>
        <p15:guide id="13" pos="6143">
          <p15:clr>
            <a:srgbClr val="A4A3A4"/>
          </p15:clr>
        </p15:guide>
        <p15:guide id="14" pos="3983">
          <p15:clr>
            <a:srgbClr val="A4A3A4"/>
          </p15:clr>
        </p15:guide>
        <p15:guide id="15" pos="527">
          <p15:clr>
            <a:srgbClr val="A4A3A4"/>
          </p15:clr>
        </p15:guide>
        <p15:guide id="16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372" y="4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8C6641A-AF24-4F26-9145-7E1C557746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4DBB9C-82B2-4A64-BE76-CE05BA6EF1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A7C26-D119-488C-B78A-E3FD953A0B47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F242DA-DB2A-4228-A027-8F2AA23B6F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4B2035-EB53-40B0-9468-DE94CEC545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3EE70-8C86-4911-9167-8C2E8791E94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80A21A2-7112-4298-BFA6-1141AFF9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64AF9B-43E8-4BDC-B697-7C2AFFAE84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9DC115-7D45-4967-BF93-FB2055FD17B9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D963B41F-A94A-4893-ACF3-DB0060E4E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BC79200-4E85-4A4D-A27A-88BCDF963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můžete upravit styl předlohy textů.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410731-A809-43DF-AEBB-590FC1FAB8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FFD1B4-E94D-4C51-9D75-1A25931FB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E076EB-5EDB-4208-BAF5-A2F7A6F806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2A3EFB-1738-4A8F-9419-325F546173D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4546B6-E8EA-41E7-A1A1-79B814B05C28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4983D7-538D-474A-835D-29BD0A70D8A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4EF5C-1D89-4064-B950-12584C174F1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FC126-43A7-42EC-9C09-D3D6FAD7B0A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CF3E08-7304-458C-ACFE-8C3B005740A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5CDD2-C29A-4570-A7B1-B2430A9BDD40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038A55-579E-40C9-A764-4FC53C436C13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B49E7-B06E-4E68-967D-80BA2744190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11737C-7D82-42D3-BAF6-AE588AEE1B0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586911-A4AC-4C38-A376-A38B175B33E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F19EA6-684D-4276-9C54-777B0ACD797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BC201-2A97-4051-A0B1-23E594897B1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0F2F-683D-455E-A542-7B2E8D96059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072FEA-D4BB-46EF-A72E-AFA90DD9591C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171388-EAF6-476F-A6E5-3DC5864B58C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4933FA-0BA9-4308-A874-C9AB58347B50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2C5495-3B64-404E-A4EC-6542337BD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9439AE-548D-4FC0-B937-EF6301A6E2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8445-5769-4967-9FEA-20BC9B447C94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37D80-9BAB-42E8-B293-5D971043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382-AB84-436F-B667-8C42F1275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9983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F78A-F166-442E-8B79-7D8295734DA9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837B-E252-41D0-BEBF-3CE79FF729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5047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557F-AB9D-489A-BF4F-28AB6C4FF05E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4855-21D5-4055-82FA-1A53261856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90803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778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778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584" y="536173"/>
            <a:ext cx="11001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6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4835" y="6360113"/>
            <a:ext cx="10995336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778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4835" y="6360113"/>
            <a:ext cx="10995336" cy="60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6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78677" y="1651000"/>
            <a:ext cx="1828324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60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88825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496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D77C-7B46-488A-9CEA-E1524F4D5A78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D740-14D5-4E2D-A3BC-550656A775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959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D07ADB-91CA-45FD-BCB6-8C020023C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2FEAF9-EDFF-45EB-AEC8-A15DFD27D9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9890-5F54-4E3F-82CC-A3493472D6FA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AF2BC-7F48-4A5D-B5B4-E0A3FE47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636C-7C64-4AED-B482-09609E2589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292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44B6-56FD-4BB6-BDBD-75D10B08D96E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6886-9500-4350-B0CF-E82A621012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3370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3D05-C494-4503-AC88-F2388DC10BD4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A696-086C-4668-A14B-B4AF8A759E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16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177F-D225-415B-987D-3E0D81A9B757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4F69-7FEC-4CE5-956F-7FC2D5F650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08376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12BC8C-E54A-49B7-8775-754ED3319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12EFA9-C835-42DE-80BB-70700E75D1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333F-8FBD-4F06-9573-4CECCE480E5A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82849A-4A78-496C-926C-36A5C11E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2BA6-A75E-4ECE-BA7B-589F868672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8246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>
            <a:normAutofit/>
          </a:bodyPr>
          <a:lstStyle>
            <a:lvl1pPr algn="l">
              <a:defRPr sz="32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1390A4-7A25-4D5A-86F8-5561483D0E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048DEF8-804F-43DC-984A-DD91060E2B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29E0-6DFC-436F-AA8E-5C3451C01C39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097FBA-7A7F-480E-A8B1-74991D49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B053-D318-4204-8AD4-C9D5370E95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2619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ázdný zástupný symbol pro přidání obrázku Klikněte na zástupný symbol a vyberte obrázek, který chcete přidat.">
            <a:extLst>
              <a:ext uri="{FF2B5EF4-FFF2-40B4-BE49-F238E27FC236}">
                <a16:creationId xmlns:a16="http://schemas.microsoft.com/office/drawing/2014/main" id="{E7E627BA-5A6E-4900-B8F1-8D5511B3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458788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>
            <a:normAutofit/>
          </a:bodyPr>
          <a:lstStyle>
            <a:lvl1pPr algn="l">
              <a:defRPr sz="32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42720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1522413" y="5334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E1F3E7-1027-4DF5-8000-9D4095FE5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můžete upravit styly předlohy textu.</a:t>
            </a:r>
            <a:endParaRPr lang="cs-CZ" noProof="0" dirty="0"/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  <a:p>
            <a:pPr lvl="5"/>
            <a:r>
              <a:rPr lang="cs-CZ" noProof="0" dirty="0"/>
              <a:t>Šestá úroveň</a:t>
            </a:r>
          </a:p>
          <a:p>
            <a:pPr lvl="6"/>
            <a:r>
              <a:rPr lang="cs-CZ" noProof="0" dirty="0"/>
              <a:t>Sedmá úroveň</a:t>
            </a:r>
          </a:p>
          <a:p>
            <a:pPr lvl="7"/>
            <a:r>
              <a:rPr lang="cs-CZ" noProof="0" dirty="0"/>
              <a:t>Osmá úroveň</a:t>
            </a:r>
          </a:p>
          <a:p>
            <a:pPr lvl="8"/>
            <a:r>
              <a:rPr lang="cs-CZ" noProof="0" dirty="0"/>
              <a:t>Devátá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29D73A6-09AC-4FEA-B889-726B68A9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7650" y="6172200"/>
            <a:ext cx="686276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C6B7CB4B-ABF4-4C0F-99A6-36632B1B6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6172200"/>
            <a:ext cx="1320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88AEA1-D327-4542-9835-4013ACCEC52F}" type="datetime1">
              <a:rPr lang="cs-CZ"/>
              <a:pPr>
                <a:defRPr/>
              </a:pPr>
              <a:t>10.12.2018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D43F7-206F-42CE-ABA8-8FA49FEB4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3013" y="6172200"/>
            <a:ext cx="990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46E509-6F1D-4DE4-A225-56F0502A72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1" r:id="rId2"/>
    <p:sldLayoutId id="2147483688" r:id="rId3"/>
    <p:sldLayoutId id="2147483682" r:id="rId4"/>
    <p:sldLayoutId id="2147483683" r:id="rId5"/>
    <p:sldLayoutId id="2147483684" r:id="rId6"/>
    <p:sldLayoutId id="2147483689" r:id="rId7"/>
    <p:sldLayoutId id="2147483690" r:id="rId8"/>
    <p:sldLayoutId id="2147483691" r:id="rId9"/>
    <p:sldLayoutId id="2147483685" r:id="rId10"/>
    <p:sldLayoutId id="2147483686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Palatino Linotype" panose="02040502050505030304" pitchFamily="18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38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6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065" y="2667199"/>
            <a:ext cx="8992267" cy="120282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44" tIns="30472" rIns="60944" bIns="30472" numCol="1" anchor="t" anchorCtr="0" compatLnSpc="1">
              <a:prstTxWarp prst="textNoShape">
                <a:avLst/>
              </a:prstTxWarp>
            </a:bodyPr>
            <a:lstStyle/>
            <a:p>
              <a:pPr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7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>
          <a:xfrm>
            <a:off x="836613" y="2590800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 – reflexe.</a:t>
            </a:r>
          </a:p>
        </p:txBody>
      </p:sp>
      <p:sp>
        <p:nvSpPr>
          <p:cNvPr id="25603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25604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589588" y="1125538"/>
            <a:ext cx="5184775" cy="5561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smtClean="0"/>
              <a:t>Co jsme zjistili prostřednictvím DPT o textu Kaktus a co jsme zjistili prostřednictvím textu Kaktus o didaktickém potenciálu?</a:t>
            </a:r>
          </a:p>
          <a:p>
            <a:pPr eaLnBrk="1" hangingPunct="1"/>
            <a:r>
              <a:rPr lang="cs-CZ" altLang="cs-CZ" sz="2800" b="1" smtClean="0"/>
              <a:t>Jaké otázky nás teď napadají?</a:t>
            </a:r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E1A83F-11E8-4869-978C-A0723A532BF0}"/>
              </a:ext>
            </a:extLst>
          </p:cNvPr>
          <p:cNvSpPr/>
          <p:nvPr/>
        </p:nvSpPr>
        <p:spPr>
          <a:xfrm>
            <a:off x="6454775" y="4270375"/>
            <a:ext cx="3924300" cy="2127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Společně.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 noChangeArrowheads="1"/>
          </p:cNvSpPr>
          <p:nvPr>
            <p:ph type="title"/>
          </p:nvPr>
        </p:nvSpPr>
        <p:spPr>
          <a:xfrm>
            <a:off x="836613" y="2590800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 – reflexe.</a:t>
            </a:r>
          </a:p>
        </p:txBody>
      </p:sp>
      <p:sp>
        <p:nvSpPr>
          <p:cNvPr id="27651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A792C7-60FC-461F-83C3-3BEAAB72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613" y="1557338"/>
            <a:ext cx="5184775" cy="2663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Přečtěte si druhou stranu materiálu </a:t>
            </a:r>
            <a:r>
              <a:rPr lang="cs-CZ" sz="2800" b="1" i="1" dirty="0"/>
              <a:t>Didaktický potenciál textu.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/>
              <a:t>Pokud chcete, povídejte si o ní ještě chvíli s ostatními.</a:t>
            </a:r>
            <a:endParaRPr lang="cs-CZ" sz="28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 noChangeArrowheads="1"/>
          </p:cNvSpPr>
          <p:nvPr>
            <p:ph type="title"/>
          </p:nvPr>
        </p:nvSpPr>
        <p:spPr>
          <a:xfrm>
            <a:off x="1543050" y="260350"/>
            <a:ext cx="9601200" cy="9747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Sdílení přivezených textů</a:t>
            </a:r>
            <a:endParaRPr lang="cs-CZ" altLang="cs-CZ" smtClean="0"/>
          </a:p>
        </p:txBody>
      </p:sp>
      <p:sp>
        <p:nvSpPr>
          <p:cNvPr id="29699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1543050" y="1871663"/>
            <a:ext cx="6588125" cy="3600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Vezměte si své texty a prostřednictvím DPT je prozkoumejte.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Můžete si podtrhávat v textu, psát komentáře, zachycovat své myšlenky a nápady.</a:t>
            </a:r>
          </a:p>
        </p:txBody>
      </p:sp>
      <p:sp>
        <p:nvSpPr>
          <p:cNvPr id="2" name="Mrak 1">
            <a:extLst>
              <a:ext uri="{FF2B5EF4-FFF2-40B4-BE49-F238E27FC236}">
                <a16:creationId xmlns:a16="http://schemas.microsoft.com/office/drawing/2014/main" id="{75BFE3CF-DBA8-4A1A-B4F1-EBB264608759}"/>
              </a:ext>
            </a:extLst>
          </p:cNvPr>
          <p:cNvSpPr/>
          <p:nvPr/>
        </p:nvSpPr>
        <p:spPr>
          <a:xfrm>
            <a:off x="7031038" y="4081463"/>
            <a:ext cx="3311525" cy="2000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Samostatně.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 noChangeArrowheads="1"/>
          </p:cNvSpPr>
          <p:nvPr>
            <p:ph type="title"/>
          </p:nvPr>
        </p:nvSpPr>
        <p:spPr>
          <a:xfrm>
            <a:off x="1543050" y="260350"/>
            <a:ext cx="9601200" cy="9747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Sdílení přivezených textů</a:t>
            </a:r>
            <a:endParaRPr lang="cs-CZ" altLang="cs-CZ" smtClean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ADBF2CE8-E53A-4E2B-9545-9274420B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871663"/>
            <a:ext cx="6588125" cy="36004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err="1"/>
              <a:t>Sdílej</a:t>
            </a:r>
            <a:r>
              <a:rPr lang="cs-CZ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své</a:t>
            </a:r>
            <a:r>
              <a:rPr lang="en-US" sz="2800" b="1" dirty="0"/>
              <a:t> </a:t>
            </a:r>
            <a:r>
              <a:rPr lang="en-US" sz="2800" b="1" dirty="0" err="1"/>
              <a:t>texty</a:t>
            </a:r>
            <a:r>
              <a:rPr lang="cs-CZ" sz="2800" b="1" dirty="0"/>
              <a:t> a jejich didaktické potenciály</a:t>
            </a:r>
            <a:r>
              <a:rPr lang="en-US" sz="2800" b="1" dirty="0"/>
              <a:t>. </a:t>
            </a:r>
            <a:endParaRPr lang="cs-CZ" sz="2800" b="1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sz="2800" b="1" dirty="0"/>
              <a:t>Nejprve si přečtěte text.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sz="2800" b="1" dirty="0"/>
              <a:t>Seznamte ostatní, co jste v textu objevili s využitím DPT.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b="1" dirty="0" err="1"/>
              <a:t>Ostatní</a:t>
            </a:r>
            <a:r>
              <a:rPr lang="en-US" sz="2800" b="1" dirty="0"/>
              <a:t> </a:t>
            </a:r>
            <a:r>
              <a:rPr lang="en-US" sz="2800" b="1" dirty="0" err="1"/>
              <a:t>doplňují</a:t>
            </a:r>
            <a:r>
              <a:rPr lang="en-US" sz="2800" b="1" dirty="0"/>
              <a:t>, </a:t>
            </a:r>
            <a:r>
              <a:rPr lang="en-US" sz="2800" b="1" dirty="0" err="1"/>
              <a:t>přidávají</a:t>
            </a:r>
            <a:r>
              <a:rPr lang="cs-CZ" sz="2800" b="1" dirty="0"/>
              <a:t> své postřehy.</a:t>
            </a:r>
          </a:p>
        </p:txBody>
      </p:sp>
      <p:sp>
        <p:nvSpPr>
          <p:cNvPr id="2" name="Mrak 1">
            <a:extLst>
              <a:ext uri="{FF2B5EF4-FFF2-40B4-BE49-F238E27FC236}">
                <a16:creationId xmlns:a16="http://schemas.microsoft.com/office/drawing/2014/main" id="{75BFE3CF-DBA8-4A1A-B4F1-EBB264608759}"/>
              </a:ext>
            </a:extLst>
          </p:cNvPr>
          <p:cNvSpPr/>
          <p:nvPr/>
        </p:nvSpPr>
        <p:spPr>
          <a:xfrm>
            <a:off x="8131175" y="2205038"/>
            <a:ext cx="3313113" cy="2000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Trojice.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 noChangeArrowheads="1"/>
          </p:cNvSpPr>
          <p:nvPr>
            <p:ph type="title"/>
          </p:nvPr>
        </p:nvSpPr>
        <p:spPr>
          <a:xfrm>
            <a:off x="812800" y="263525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Vytváření učební příležitosti</a:t>
            </a:r>
          </a:p>
        </p:txBody>
      </p:sp>
      <p:sp>
        <p:nvSpPr>
          <p:cNvPr id="33795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19150" y="2636838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smtClean="0"/>
              <a:t>Modelování</a:t>
            </a:r>
          </a:p>
        </p:txBody>
      </p:sp>
      <p:sp>
        <p:nvSpPr>
          <p:cNvPr id="33796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662613" y="1557338"/>
            <a:ext cx="5184775" cy="26638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b="1" i="1" smtClean="0"/>
          </a:p>
        </p:txBody>
      </p:sp>
      <p:pic>
        <p:nvPicPr>
          <p:cNvPr id="33797" name="Obrázek 4" descr="Obsah obrázku text, mapa&#10;&#10;Popis se vygeneroval automatic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418" r="2296" b="2834"/>
          <a:stretch>
            <a:fillRect/>
          </a:stretch>
        </p:blipFill>
        <p:spPr bwMode="auto">
          <a:xfrm>
            <a:off x="1054100" y="3789363"/>
            <a:ext cx="1873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 noChangeArrowheads="1"/>
          </p:cNvSpPr>
          <p:nvPr>
            <p:ph type="title"/>
          </p:nvPr>
        </p:nvSpPr>
        <p:spPr>
          <a:xfrm>
            <a:off x="765175" y="1595438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Vytváření učební 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53069-5BED-4991-91B1-6859EE7F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613" y="1557338"/>
            <a:ext cx="4968875" cy="26638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/>
              <a:t>Vyberte si ve trojici jeden z textů a vymyslete alespoň dvě učební příležitosti, které by byly užitečné pro rozvoj čtenářské gramotnosti vašich žáků / žáků určité věkové či čtenářské skupiny.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 noChangeArrowheads="1"/>
          </p:cNvSpPr>
          <p:nvPr>
            <p:ph type="title"/>
          </p:nvPr>
        </p:nvSpPr>
        <p:spPr>
          <a:xfrm>
            <a:off x="765175" y="1595438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Rozhovor o textu</a:t>
            </a:r>
          </a:p>
        </p:txBody>
      </p:sp>
      <p:sp>
        <p:nvSpPr>
          <p:cNvPr id="37891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662613" y="1557338"/>
            <a:ext cx="4968875" cy="26638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>
          <a:xfrm>
            <a:off x="836613" y="1052513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Reflexe setkání</a:t>
            </a:r>
          </a:p>
        </p:txBody>
      </p:sp>
      <p:sp>
        <p:nvSpPr>
          <p:cNvPr id="39939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AB43C60-4384-4DA7-B856-2DD81F6F6CDD}"/>
              </a:ext>
            </a:extLst>
          </p:cNvPr>
          <p:cNvSpPr/>
          <p:nvPr/>
        </p:nvSpPr>
        <p:spPr>
          <a:xfrm>
            <a:off x="5870575" y="1884363"/>
            <a:ext cx="4903788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latin typeface="+mn-lt"/>
              </a:rPr>
              <a:t>Jak se vám pracovalo?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latin typeface="+mn-lt"/>
              </a:rPr>
              <a:t>Co vám vyhovovalo?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latin typeface="+mn-lt"/>
              </a:rPr>
              <a:t>Co byste uvítali, kdyby bylo jinak?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 noChangeArrowheads="1"/>
          </p:cNvSpPr>
          <p:nvPr>
            <p:ph type="title"/>
          </p:nvPr>
        </p:nvSpPr>
        <p:spPr>
          <a:xfrm>
            <a:off x="1522413" y="2514600"/>
            <a:ext cx="9144000" cy="28194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Přidejte nadpis snímku – 1</a:t>
            </a:r>
          </a:p>
        </p:txBody>
      </p:sp>
      <p:sp>
        <p:nvSpPr>
          <p:cNvPr id="41987" name="Zástupný symbol pro text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7922736" y="893"/>
            <a:ext cx="4266089" cy="6856215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uk-UA" sz="1866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281924" y="821893"/>
              <a:ext cx="5751459" cy="3932893"/>
              <a:chOff x="6225524" y="3247315"/>
              <a:chExt cx="5751459" cy="3932893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305279" y="3590216"/>
                <a:ext cx="5671704" cy="3093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3200" b="1" dirty="0" smtClean="0">
                    <a:solidFill>
                      <a:srgbClr val="F2F2F5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4. </a:t>
                </a:r>
                <a:r>
                  <a:rPr lang="cs-CZ" sz="3200" b="1" dirty="0" err="1" smtClean="0">
                    <a:solidFill>
                      <a:srgbClr val="F2F2F5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minikonference</a:t>
                </a:r>
                <a:r>
                  <a:rPr lang="cs-CZ" sz="3200" b="1" dirty="0" smtClean="0">
                    <a:solidFill>
                      <a:srgbClr val="F2F2F5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 odborného panelu čtenářské gramotnosti</a:t>
                </a:r>
                <a:endParaRPr lang="ru-RU" sz="3200" b="1" dirty="0">
                  <a:solidFill>
                    <a:srgbClr val="F2F2F5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225524" y="3247315"/>
                <a:ext cx="685800" cy="685800"/>
                <a:chOff x="5838174" y="2904414"/>
                <a:chExt cx="685800" cy="685800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5838174" y="290441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5838174" y="2904414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1049770" y="6437523"/>
                <a:ext cx="685800" cy="742685"/>
                <a:chOff x="6165080" y="2763891"/>
                <a:chExt cx="685800" cy="742685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165080" y="2820776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165080" y="2763891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765480" y="7196262"/>
              <a:ext cx="4864100" cy="14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866" dirty="0" smtClean="0">
                  <a:solidFill>
                    <a:srgbClr val="F2F2F5"/>
                  </a:solidFill>
                  <a:latin typeface="Arial" panose="020B0604020202020204" pitchFamily="34" charset="0"/>
                </a:rPr>
                <a:t>Plzeň</a:t>
              </a:r>
            </a:p>
            <a:p>
              <a:pPr algn="r"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866" dirty="0" smtClean="0">
                  <a:solidFill>
                    <a:srgbClr val="F2F2F5"/>
                  </a:solidFill>
                  <a:latin typeface="Arial" panose="020B0604020202020204" pitchFamily="34" charset="0"/>
                </a:rPr>
                <a:t>Hotel </a:t>
              </a:r>
              <a:r>
                <a:rPr lang="cs-CZ" sz="1866" dirty="0" err="1" smtClean="0">
                  <a:solidFill>
                    <a:srgbClr val="F2F2F5"/>
                  </a:solidFill>
                  <a:latin typeface="Arial" panose="020B0604020202020204" pitchFamily="34" charset="0"/>
                </a:rPr>
                <a:t>Lions</a:t>
              </a:r>
              <a:r>
                <a:rPr lang="cs-CZ" sz="1866" dirty="0" smtClean="0">
                  <a:solidFill>
                    <a:srgbClr val="F2F2F5"/>
                  </a:solidFill>
                  <a:latin typeface="Arial" panose="020B0604020202020204" pitchFamily="34" charset="0"/>
                </a:rPr>
                <a:t>, Zborovská 18,</a:t>
              </a:r>
            </a:p>
            <a:p>
              <a:pPr algn="r" defTabSz="9141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866" dirty="0" smtClean="0">
                  <a:solidFill>
                    <a:srgbClr val="F2F2F5"/>
                  </a:solidFill>
                  <a:latin typeface="Arial" panose="020B0604020202020204" pitchFamily="34" charset="0"/>
                </a:rPr>
                <a:t>3.12.2018</a:t>
              </a:r>
            </a:p>
          </p:txBody>
        </p:sp>
      </p:grpSp>
      <p:sp>
        <p:nvSpPr>
          <p:cNvPr id="30" name="Zástupný symbol pro obrázek 29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" y="-271212"/>
            <a:ext cx="7951087" cy="73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>
          <a:xfrm>
            <a:off x="1522413" y="533400"/>
            <a:ext cx="9601200" cy="663575"/>
          </a:xfrm>
        </p:spPr>
        <p:txBody>
          <a:bodyPr/>
          <a:lstStyle/>
          <a:p>
            <a:pPr eaLnBrk="1" hangingPunct="1"/>
            <a:r>
              <a:rPr lang="en-US" altLang="cs-CZ" b="1" smtClean="0"/>
              <a:t>Jak vybírat a využívat texty ve výuce</a:t>
            </a:r>
            <a:endParaRPr lang="cs-CZ" altLang="cs-CZ" smtClean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1981AE65-B987-4894-AC43-538E4274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828800"/>
            <a:ext cx="4932362" cy="4191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dirty="0"/>
              <a:t>Jak vybíráte texty pro svou výuku. Kde je nacházíte. Čím se při jejich výběru řídíte?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dirty="0"/>
              <a:t>Jak využíváte texty ve své výuce. Jak poznáte, na co se máte v textu zaměřit, na co se hodí?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C01FD1B-4FD3-4138-B419-A0D663BE634D}"/>
              </a:ext>
            </a:extLst>
          </p:cNvPr>
          <p:cNvSpPr txBox="1">
            <a:spLocks/>
          </p:cNvSpPr>
          <p:nvPr/>
        </p:nvSpPr>
        <p:spPr>
          <a:xfrm>
            <a:off x="7031038" y="1773238"/>
            <a:ext cx="4319587" cy="367188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Pro účastníky, kteří nemají zkušenost s přímou výukou: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A. Jak si podle vás vybírají učitelé texty pro svou výuku?  Kde je nachází? Čím se při jejich výběru řídí?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B. Jak učitelé podle vás využívají texty ve své výuce? Jak poznají, na co se mají v textu zaměřit?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 noChangeArrowheads="1"/>
          </p:cNvSpPr>
          <p:nvPr>
            <p:ph type="title"/>
          </p:nvPr>
        </p:nvSpPr>
        <p:spPr>
          <a:xfrm>
            <a:off x="1522413" y="222250"/>
            <a:ext cx="9601200" cy="663575"/>
          </a:xfrm>
        </p:spPr>
        <p:txBody>
          <a:bodyPr/>
          <a:lstStyle/>
          <a:p>
            <a:pPr eaLnBrk="1" hangingPunct="1"/>
            <a:r>
              <a:rPr lang="en-US" altLang="cs-CZ" b="1" smtClean="0"/>
              <a:t>Jak vybírat a využívat texty ve výuce</a:t>
            </a:r>
            <a:endParaRPr lang="cs-CZ" altLang="cs-CZ" smtClean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E9979692-8233-4383-A1A9-48DF5101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268413"/>
            <a:ext cx="4932362" cy="2897187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dirty="0"/>
              <a:t>Jak vybíráte texty pro svou výuku. Kde je nacházíte. Čím se při jejich výběru řídíte?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sz="2400" dirty="0"/>
              <a:t>Jak využíváte texty ve své výuce. Jak poznáte, na co se máte v textu zaměřit, na co se hodí?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C01FD1B-4FD3-4138-B419-A0D663BE634D}"/>
              </a:ext>
            </a:extLst>
          </p:cNvPr>
          <p:cNvSpPr txBox="1">
            <a:spLocks/>
          </p:cNvSpPr>
          <p:nvPr/>
        </p:nvSpPr>
        <p:spPr>
          <a:xfrm>
            <a:off x="7031038" y="1316038"/>
            <a:ext cx="4319587" cy="3671887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Pro účastníky, kteří nemají zkušenost s přímou výukou: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A. Jak si podle vás vybírají učitelé texty pro svou výuku?  Kde je nachází? Čím se při jejich výběru řídí?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/>
              <a:t>B. Jak učitelé podle vás využívají texty ve své výuce? Jak poznají, na co se mají v textu zaměřit?</a:t>
            </a:r>
          </a:p>
        </p:txBody>
      </p:sp>
      <p:sp>
        <p:nvSpPr>
          <p:cNvPr id="2" name="Mrak 1">
            <a:extLst>
              <a:ext uri="{FF2B5EF4-FFF2-40B4-BE49-F238E27FC236}">
                <a16:creationId xmlns:a16="http://schemas.microsoft.com/office/drawing/2014/main" id="{75BFE3CF-DBA8-4A1A-B4F1-EBB264608759}"/>
              </a:ext>
            </a:extLst>
          </p:cNvPr>
          <p:cNvSpPr/>
          <p:nvPr/>
        </p:nvSpPr>
        <p:spPr>
          <a:xfrm>
            <a:off x="3141663" y="3987800"/>
            <a:ext cx="3313112" cy="2000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Sdílejte ve skupině.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622300" y="285750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smtClean="0"/>
              <a:t>J</a:t>
            </a:r>
            <a:r>
              <a:rPr lang="cs-CZ" altLang="cs-CZ" b="1" smtClean="0"/>
              <a:t>ak vybírat a využívat texty ve výuce</a:t>
            </a:r>
          </a:p>
        </p:txBody>
      </p:sp>
      <p:sp>
        <p:nvSpPr>
          <p:cNvPr id="15363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5364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878513" y="1125538"/>
            <a:ext cx="4968875" cy="5561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2400" b="1" smtClean="0"/>
              <a:t>Přečtěte si text</a:t>
            </a:r>
            <a:r>
              <a:rPr lang="cs-CZ" altLang="cs-CZ" sz="2400" b="1" smtClean="0"/>
              <a:t> (včetně obrázku)</a:t>
            </a:r>
            <a:r>
              <a:rPr lang="en-US" altLang="cs-CZ" sz="2400" b="1" smtClean="0"/>
              <a:t> a volně si o něm povídejte. </a:t>
            </a:r>
            <a:endParaRPr lang="cs-CZ" altLang="cs-CZ" sz="2400" b="1" smtClean="0"/>
          </a:p>
          <a:p>
            <a:pPr eaLnBrk="1" hangingPunct="1"/>
            <a:r>
              <a:rPr lang="en-US" altLang="cs-CZ" sz="2400" b="1" smtClean="0"/>
              <a:t>Na co se můžeme se svými žáky zaměřit? </a:t>
            </a:r>
            <a:r>
              <a:rPr lang="cs-CZ" altLang="cs-CZ" sz="2400" b="1" smtClean="0"/>
              <a:t>/ Na co by se mohli zaměřit učitelé určité věkové či čtenářské skupiny?</a:t>
            </a:r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E1A83F-11E8-4869-978C-A0723A532BF0}"/>
              </a:ext>
            </a:extLst>
          </p:cNvPr>
          <p:cNvSpPr/>
          <p:nvPr/>
        </p:nvSpPr>
        <p:spPr>
          <a:xfrm>
            <a:off x="6707188" y="3905250"/>
            <a:ext cx="3311525" cy="2000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Ve dvojici.</a:t>
            </a:r>
          </a:p>
        </p:txBody>
      </p:sp>
      <p:pic>
        <p:nvPicPr>
          <p:cNvPr id="15366" name="Obrázek 5" descr="Obsah obrázku text, mapa&#10;&#10;Popis se vygeneroval automatic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418" r="2296" b="2834"/>
          <a:stretch>
            <a:fillRect/>
          </a:stretch>
        </p:blipFill>
        <p:spPr bwMode="auto">
          <a:xfrm>
            <a:off x="257175" y="2565400"/>
            <a:ext cx="38227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title"/>
          </p:nvPr>
        </p:nvSpPr>
        <p:spPr>
          <a:xfrm>
            <a:off x="836613" y="2590800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</a:t>
            </a:r>
          </a:p>
        </p:txBody>
      </p:sp>
      <p:sp>
        <p:nvSpPr>
          <p:cNvPr id="17411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7412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878513" y="1125538"/>
            <a:ext cx="5473700" cy="5561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2800" b="1" smtClean="0"/>
              <a:t>Přečtěte si 1. stranu </a:t>
            </a:r>
            <a:r>
              <a:rPr lang="cs-CZ" altLang="cs-CZ" sz="2800" b="1" smtClean="0"/>
              <a:t>materiálu </a:t>
            </a:r>
            <a:r>
              <a:rPr lang="cs-CZ" altLang="cs-CZ" sz="2800" b="1" i="1" smtClean="0"/>
              <a:t>Didaktický potenciál textu </a:t>
            </a:r>
            <a:r>
              <a:rPr lang="en-US" altLang="cs-CZ" sz="2800" b="1" smtClean="0"/>
              <a:t>a řekněte si</a:t>
            </a:r>
            <a:r>
              <a:rPr lang="cs-CZ" altLang="cs-CZ" sz="2800" b="1" smtClean="0"/>
              <a:t>,</a:t>
            </a:r>
            <a:r>
              <a:rPr lang="en-US" altLang="cs-CZ" sz="2800" b="1" smtClean="0"/>
              <a:t> co vás na první pohled zaujalo.</a:t>
            </a:r>
            <a:endParaRPr lang="cs-CZ" altLang="cs-CZ" sz="2800" b="1" smtClean="0"/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E1A83F-11E8-4869-978C-A0723A532BF0}"/>
              </a:ext>
            </a:extLst>
          </p:cNvPr>
          <p:cNvSpPr/>
          <p:nvPr/>
        </p:nvSpPr>
        <p:spPr>
          <a:xfrm>
            <a:off x="6526213" y="3584575"/>
            <a:ext cx="3924300" cy="2127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Ve čtveřici / větší skupině.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 noChangeArrowheads="1"/>
          </p:cNvSpPr>
          <p:nvPr>
            <p:ph type="title"/>
          </p:nvPr>
        </p:nvSpPr>
        <p:spPr>
          <a:xfrm>
            <a:off x="798513" y="477838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 – žánr a způsob podání</a:t>
            </a:r>
          </a:p>
        </p:txBody>
      </p:sp>
      <p:sp>
        <p:nvSpPr>
          <p:cNvPr id="19459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79463" y="2771775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b="1" smtClean="0"/>
              <a:t>Modelování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26F4A30-472F-4C99-89AC-40300251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888" y="838200"/>
            <a:ext cx="6840537" cy="5181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 Kterého žánru - tj. který soubor typických postupů a prvků – autor využívá, jak souvisí zvolený formát i jazyk textu s jeho obsahem?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8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Je forma textu čtenářům známá nebo s ní mají malou zkušenost; které žákovy znalosti a zkušenosti z četby mu pomohou k tomu, aby tomuto textu lépe porozuměl a pochopil jeho smysl?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Jaký je autorův postoj k tomu, co nám sděluje? (zda se k tomu staví vážně a věcně, nebo zábavně, nebo s odstupem, zda nás chce spíše provokovat, anebo ujišťovat atd.)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19461" name="Obrázek 7" descr="Obsah obrázku text, mapa&#10;&#10;Popis se vygeneroval automatic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418" r="2296" b="2834"/>
          <a:stretch>
            <a:fillRect/>
          </a:stretch>
        </p:blipFill>
        <p:spPr bwMode="auto">
          <a:xfrm>
            <a:off x="1198563" y="4095750"/>
            <a:ext cx="1873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 noChangeArrowheads="1"/>
          </p:cNvSpPr>
          <p:nvPr>
            <p:ph type="title"/>
          </p:nvPr>
        </p:nvSpPr>
        <p:spPr>
          <a:xfrm>
            <a:off x="808038" y="404813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</a:t>
            </a:r>
          </a:p>
        </p:txBody>
      </p:sp>
      <p:sp>
        <p:nvSpPr>
          <p:cNvPr id="21507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21508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878513" y="1125538"/>
            <a:ext cx="5111750" cy="5561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smtClean="0"/>
              <a:t>P</a:t>
            </a:r>
            <a:r>
              <a:rPr lang="en-US" altLang="cs-CZ" sz="2800" b="1" smtClean="0"/>
              <a:t>řemýšlej</a:t>
            </a:r>
            <a:r>
              <a:rPr lang="cs-CZ" altLang="cs-CZ" sz="2800" b="1" smtClean="0"/>
              <a:t>te</a:t>
            </a:r>
            <a:r>
              <a:rPr lang="en-US" altLang="cs-CZ" sz="2800" b="1" smtClean="0"/>
              <a:t> o zbývajících kategoriích</a:t>
            </a:r>
            <a:r>
              <a:rPr lang="cs-CZ" altLang="cs-CZ" sz="2800" b="1" smtClean="0"/>
              <a:t> DPT - </a:t>
            </a:r>
            <a:r>
              <a:rPr lang="en-US" altLang="cs-CZ" sz="2800" b="1" smtClean="0"/>
              <a:t> podtrhuj</a:t>
            </a:r>
            <a:r>
              <a:rPr lang="cs-CZ" altLang="cs-CZ" sz="2800" b="1" smtClean="0"/>
              <a:t>te</a:t>
            </a:r>
            <a:r>
              <a:rPr lang="en-US" altLang="cs-CZ" sz="2800" b="1" smtClean="0"/>
              <a:t> si v textu, zapisuj</a:t>
            </a:r>
            <a:r>
              <a:rPr lang="cs-CZ" altLang="cs-CZ" sz="2800" b="1" smtClean="0"/>
              <a:t>te</a:t>
            </a:r>
            <a:r>
              <a:rPr lang="en-US" altLang="cs-CZ" sz="2800" b="1" smtClean="0"/>
              <a:t> si své postřehy</a:t>
            </a:r>
            <a:endParaRPr lang="cs-CZ" altLang="cs-CZ" sz="2800" b="1" smtClean="0"/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E1A83F-11E8-4869-978C-A0723A532BF0}"/>
              </a:ext>
            </a:extLst>
          </p:cNvPr>
          <p:cNvSpPr/>
          <p:nvPr/>
        </p:nvSpPr>
        <p:spPr>
          <a:xfrm>
            <a:off x="6526213" y="3584575"/>
            <a:ext cx="3924300" cy="2127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Samostatně.</a:t>
            </a:r>
          </a:p>
        </p:txBody>
      </p:sp>
      <p:pic>
        <p:nvPicPr>
          <p:cNvPr id="21510" name="Obrázek 5" descr="Obsah obrázku text, mapa&#10;&#10;Popis se vygeneroval automatic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418" r="2296" b="2834"/>
          <a:stretch>
            <a:fillRect/>
          </a:stretch>
        </p:blipFill>
        <p:spPr bwMode="auto">
          <a:xfrm>
            <a:off x="1179513" y="3068638"/>
            <a:ext cx="1873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 noChangeArrowheads="1"/>
          </p:cNvSpPr>
          <p:nvPr>
            <p:ph type="title"/>
          </p:nvPr>
        </p:nvSpPr>
        <p:spPr>
          <a:xfrm>
            <a:off x="622300" y="549275"/>
            <a:ext cx="3276600" cy="19240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Didaktický potenciál textu</a:t>
            </a:r>
          </a:p>
        </p:txBody>
      </p:sp>
      <p:sp>
        <p:nvSpPr>
          <p:cNvPr id="23555" name="Zástupný symbol pro text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3" y="4648200"/>
            <a:ext cx="3276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23556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878513" y="1125538"/>
            <a:ext cx="5111750" cy="5561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smtClean="0"/>
              <a:t>P</a:t>
            </a:r>
            <a:r>
              <a:rPr lang="en-US" altLang="cs-CZ" sz="2800" b="1" smtClean="0"/>
              <a:t>řemýšlej</a:t>
            </a:r>
            <a:r>
              <a:rPr lang="cs-CZ" altLang="cs-CZ" sz="2800" b="1" smtClean="0"/>
              <a:t>te</a:t>
            </a:r>
            <a:r>
              <a:rPr lang="en-US" altLang="cs-CZ" sz="2800" b="1" smtClean="0"/>
              <a:t> o zbývajících kategoriích</a:t>
            </a:r>
            <a:r>
              <a:rPr lang="cs-CZ" altLang="cs-CZ" sz="2800" b="1" smtClean="0"/>
              <a:t> DPT, využijte své záznamy a komentáře.</a:t>
            </a:r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E1A83F-11E8-4869-978C-A0723A532BF0}"/>
              </a:ext>
            </a:extLst>
          </p:cNvPr>
          <p:cNvSpPr/>
          <p:nvPr/>
        </p:nvSpPr>
        <p:spPr>
          <a:xfrm>
            <a:off x="6526213" y="3584575"/>
            <a:ext cx="3924300" cy="212725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Sdílejte ve skupině.</a:t>
            </a:r>
          </a:p>
        </p:txBody>
      </p:sp>
      <p:pic>
        <p:nvPicPr>
          <p:cNvPr id="23558" name="Obrázek 5" descr="Obsah obrázku text, mapa&#10;&#10;Popis se vygeneroval automatic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418" r="2296" b="2834"/>
          <a:stretch>
            <a:fillRect/>
          </a:stretch>
        </p:blipFill>
        <p:spPr bwMode="auto">
          <a:xfrm>
            <a:off x="1054100" y="3213100"/>
            <a:ext cx="1873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varel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3_TF02886637_TF02886637.potx" id="{5184D00B-3589-4047-8B33-6430F58C03F6}" vid="{D606666C-1CBB-45FF-A35C-24084C51E482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Akvarelová prezentace (širokoúhlá)</Template>
  <TotalTime>1093</TotalTime>
  <Words>669</Words>
  <Application>Microsoft Office PowerPoint</Application>
  <PresentationFormat>Vlastní</PresentationFormat>
  <Paragraphs>82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Palatino Linotype</vt:lpstr>
      <vt:lpstr>Arial</vt:lpstr>
      <vt:lpstr>Akvarel_16x9</vt:lpstr>
      <vt:lpstr>GENARAL LAYOUTS</vt:lpstr>
      <vt:lpstr>Prezentace aplikace PowerPoint</vt:lpstr>
      <vt:lpstr>Prezentace aplikace PowerPoint</vt:lpstr>
      <vt:lpstr>Jak vybírat a využívat texty ve výuce</vt:lpstr>
      <vt:lpstr>Jak vybírat a využívat texty ve výuce</vt:lpstr>
      <vt:lpstr>Jak vybírat a využívat texty ve výuce</vt:lpstr>
      <vt:lpstr>Didaktický potenciál textu</vt:lpstr>
      <vt:lpstr>Didaktický potenciál textu – žánr a způsob podání</vt:lpstr>
      <vt:lpstr>Didaktický potenciál textu</vt:lpstr>
      <vt:lpstr>Didaktický potenciál textu</vt:lpstr>
      <vt:lpstr>Didaktický potenciál textu – reflexe.</vt:lpstr>
      <vt:lpstr>Didaktický potenciál textu – reflexe.</vt:lpstr>
      <vt:lpstr>Sdílení přivezených textů</vt:lpstr>
      <vt:lpstr>Sdílení přivezených textů</vt:lpstr>
      <vt:lpstr>Vytváření učební příležitosti</vt:lpstr>
      <vt:lpstr>Vytváření učební příležitosti</vt:lpstr>
      <vt:lpstr>Rozhovor o textu</vt:lpstr>
      <vt:lpstr>Reflexe setkání</vt:lpstr>
      <vt:lpstr>Přidejte nadpis snímku – 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Miloš Šlapal</dc:creator>
  <cp:lastModifiedBy>Koubek Petr</cp:lastModifiedBy>
  <cp:revision>18</cp:revision>
  <dcterms:created xsi:type="dcterms:W3CDTF">2018-11-30T15:40:00Z</dcterms:created>
  <dcterms:modified xsi:type="dcterms:W3CDTF">2018-12-10T10:35:24Z</dcterms:modified>
</cp:coreProperties>
</file>