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5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6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7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9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0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1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2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3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4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5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6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7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28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29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0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1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2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4" r:id="rId2"/>
    <p:sldMasterId id="2147483677" r:id="rId3"/>
    <p:sldMasterId id="2147483734" r:id="rId4"/>
    <p:sldMasterId id="2147483742" r:id="rId5"/>
    <p:sldMasterId id="2147483749" r:id="rId6"/>
    <p:sldMasterId id="2147483761" r:id="rId7"/>
    <p:sldMasterId id="2147483777" r:id="rId8"/>
    <p:sldMasterId id="2147483785" r:id="rId9"/>
    <p:sldMasterId id="2147483792" r:id="rId10"/>
    <p:sldMasterId id="2147483804" r:id="rId11"/>
    <p:sldMasterId id="2147483837" r:id="rId12"/>
    <p:sldMasterId id="2147483848" r:id="rId13"/>
    <p:sldMasterId id="2147483855" r:id="rId14"/>
    <p:sldMasterId id="2147483867" r:id="rId15"/>
    <p:sldMasterId id="2147483897" r:id="rId16"/>
    <p:sldMasterId id="2147483908" r:id="rId17"/>
    <p:sldMasterId id="2147483915" r:id="rId18"/>
    <p:sldMasterId id="2147483927" r:id="rId19"/>
    <p:sldMasterId id="2147483957" r:id="rId20"/>
    <p:sldMasterId id="2147483998" r:id="rId21"/>
    <p:sldMasterId id="2147484046" r:id="rId22"/>
    <p:sldMasterId id="2147484057" r:id="rId23"/>
    <p:sldMasterId id="2147484064" r:id="rId24"/>
    <p:sldMasterId id="2147484076" r:id="rId25"/>
    <p:sldMasterId id="2147484101" r:id="rId26"/>
    <p:sldMasterId id="2147484112" r:id="rId27"/>
    <p:sldMasterId id="2147484124" r:id="rId28"/>
    <p:sldMasterId id="2147484136" r:id="rId29"/>
    <p:sldMasterId id="2147484161" r:id="rId30"/>
    <p:sldMasterId id="2147484172" r:id="rId31"/>
    <p:sldMasterId id="2147484179" r:id="rId32"/>
    <p:sldMasterId id="2147484191" r:id="rId33"/>
  </p:sldMasterIdLst>
  <p:notesMasterIdLst>
    <p:notesMasterId r:id="rId44"/>
  </p:notesMasterIdLst>
  <p:handoutMasterIdLst>
    <p:handoutMasterId r:id="rId45"/>
  </p:handoutMasterIdLst>
  <p:sldIdLst>
    <p:sldId id="595" r:id="rId34"/>
    <p:sldId id="594" r:id="rId35"/>
    <p:sldId id="324" r:id="rId36"/>
    <p:sldId id="597" r:id="rId37"/>
    <p:sldId id="598" r:id="rId38"/>
    <p:sldId id="599" r:id="rId39"/>
    <p:sldId id="601" r:id="rId40"/>
    <p:sldId id="600" r:id="rId41"/>
    <p:sldId id="455" r:id="rId42"/>
    <p:sldId id="596" r:id="rId43"/>
  </p:sldIdLst>
  <p:sldSz cx="18288000" cy="10287000"/>
  <p:notesSz cx="6797675" cy="9926638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Tomek" initials="KT" lastIdx="21" clrIdx="0">
    <p:extLst>
      <p:ext uri="{19B8F6BF-5375-455C-9EA6-DF929625EA0E}">
        <p15:presenceInfo xmlns:p15="http://schemas.microsoft.com/office/powerpoint/2012/main" userId="3b74fc938397fc2d" providerId="Windows Live"/>
      </p:ext>
    </p:extLst>
  </p:cmAuthor>
  <p:cmAuthor id="2" name="petr.koubek" initials="pk" lastIdx="23" clrIdx="1"/>
  <p:cmAuthor id="3" name="Holec Jakub" initials="HJ" lastIdx="11" clrIdx="2">
    <p:extLst>
      <p:ext uri="{19B8F6BF-5375-455C-9EA6-DF929625EA0E}">
        <p15:presenceInfo xmlns:p15="http://schemas.microsoft.com/office/powerpoint/2012/main" userId="S-1-5-21-2608221213-2629703840-654687152-12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156F4"/>
    <a:srgbClr val="4CCCE6"/>
    <a:srgbClr val="2BC3E1"/>
    <a:srgbClr val="57CFE7"/>
    <a:srgbClr val="993300"/>
    <a:srgbClr val="FFFF66"/>
    <a:srgbClr val="F26B6C"/>
    <a:srgbClr val="64D4EA"/>
    <a:srgbClr val="6C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1" autoAdjust="0"/>
    <p:restoredTop sz="74506" autoAdjust="0"/>
  </p:normalViewPr>
  <p:slideViewPr>
    <p:cSldViewPr>
      <p:cViewPr varScale="1">
        <p:scale>
          <a:sx n="34" d="100"/>
          <a:sy n="34" d="100"/>
        </p:scale>
        <p:origin x="1124" y="6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A478F-7C0F-45D5-96DB-B7D645EF3F5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2D8E317-F0D6-4210-BF70-DBF08F87A221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cs-CZ" sz="4000" b="1" dirty="0" smtClean="0">
              <a:solidFill>
                <a:schemeClr val="tx1"/>
              </a:solidFill>
            </a:rPr>
            <a:t> V Z D Ě LÁ VÁ N Í    D Ě T Í   A   Ž Á K Ů</a:t>
          </a:r>
          <a:endParaRPr lang="en-US" sz="4000" b="1" dirty="0">
            <a:solidFill>
              <a:schemeClr val="tx1"/>
            </a:solidFill>
          </a:endParaRPr>
        </a:p>
      </dgm:t>
    </dgm:pt>
    <dgm:pt modelId="{DFA946ED-C696-4913-AEEF-4A21AF364DDE}" type="parTrans" cxnId="{0F299BC9-AA1C-4FB4-9003-43A34BE14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68A06A-BC4F-4EC6-8AA4-C31A83CD3228}" type="sibTrans" cxnId="{0F299BC9-AA1C-4FB4-9003-43A34BE14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9FBA71-CE85-4D40-97DD-D7D8FB10EA3C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</a:rPr>
            <a:t>matematická gramotnost</a:t>
          </a:r>
          <a:endParaRPr lang="en-US" sz="2400" b="1" dirty="0">
            <a:solidFill>
              <a:schemeClr val="tx1"/>
            </a:solidFill>
          </a:endParaRPr>
        </a:p>
      </dgm:t>
    </dgm:pt>
    <dgm:pt modelId="{A8487E8D-EF3E-4B14-AC54-884037353A9C}" type="parTrans" cxnId="{BA26AF83-62F5-4EE5-8C9E-6EF6C0EDE8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59C2E7-86DB-4B2C-B083-BF1F8AA9F01E}" type="sibTrans" cxnId="{BA26AF83-62F5-4EE5-8C9E-6EF6C0EDE8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F7AF99-0836-4DCB-8F52-CE5AF353ECD9}">
      <dgm:prSet phldrT="[Text]" custT="1"/>
      <dgm:spPr>
        <a:solidFill>
          <a:srgbClr val="00B0F0"/>
        </a:solidFill>
      </dgm:spPr>
      <dgm:t>
        <a:bodyPr vert="horz"/>
        <a:lstStyle/>
        <a:p>
          <a:r>
            <a:rPr lang="cs-CZ" sz="2400" b="1" dirty="0" smtClean="0">
              <a:solidFill>
                <a:schemeClr val="tx1"/>
              </a:solidFill>
            </a:rPr>
            <a:t>čtenářská gramotnost</a:t>
          </a:r>
          <a:endParaRPr lang="en-US" sz="2400" b="1" dirty="0">
            <a:solidFill>
              <a:schemeClr val="tx1"/>
            </a:solidFill>
          </a:endParaRPr>
        </a:p>
      </dgm:t>
    </dgm:pt>
    <dgm:pt modelId="{49379466-4BC4-4FAD-9FA7-D45AA83468B7}" type="parTrans" cxnId="{088E2E30-B5A0-4B9D-AF85-B6675010B5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650B6F-333F-45FF-A597-280DAFDFC47B}" type="sibTrans" cxnId="{088E2E30-B5A0-4B9D-AF85-B6675010B5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EB0215-5C52-4742-858E-542766423191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</a:rPr>
            <a:t>digitální gramotnosti</a:t>
          </a:r>
          <a:br>
            <a:rPr lang="cs-CZ" sz="2400" b="1" dirty="0" smtClean="0">
              <a:solidFill>
                <a:schemeClr val="tx1"/>
              </a:solidFill>
            </a:rPr>
          </a:br>
          <a:r>
            <a:rPr lang="cs-CZ" sz="2400" b="1" dirty="0" smtClean="0">
              <a:solidFill>
                <a:schemeClr val="tx1"/>
              </a:solidFill>
            </a:rPr>
            <a:t>a informatické myšlení</a:t>
          </a:r>
          <a:endParaRPr lang="en-US" sz="2400" b="1" dirty="0">
            <a:solidFill>
              <a:schemeClr val="tx1"/>
            </a:solidFill>
          </a:endParaRPr>
        </a:p>
      </dgm:t>
    </dgm:pt>
    <dgm:pt modelId="{3E5224B6-E5C1-415D-A0F1-F318A4F8017D}" type="sibTrans" cxnId="{28EC62C5-C9D8-4546-B2FD-6AE69EE33E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5785C5-9474-4A5E-A5A4-C13EFE6B443F}" type="parTrans" cxnId="{28EC62C5-C9D8-4546-B2FD-6AE69EE33EAC}">
      <dgm:prSet/>
      <dgm:spPr/>
      <dgm:t>
        <a:bodyPr/>
        <a:lstStyle/>
        <a:p>
          <a:endParaRPr lang="en-US"/>
        </a:p>
      </dgm:t>
    </dgm:pt>
    <dgm:pt modelId="{1187698A-B1FB-410C-8012-022DB4C82967}" type="pres">
      <dgm:prSet presAssocID="{C2EA478F-7C0F-45D5-96DB-B7D645EF3F5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097E231-6B86-4B91-AD4F-0FF5E208FC3C}" type="pres">
      <dgm:prSet presAssocID="{62D8E317-F0D6-4210-BF70-DBF08F87A221}" presName="parentText1" presStyleLbl="node1" presStyleIdx="0" presStyleCnt="4" custScaleY="19286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D86EA1-14C1-4B69-A909-6EA67390EC38}" type="pres">
      <dgm:prSet presAssocID="{5E9FBA71-CE85-4D40-97DD-D7D8FB10EA3C}" presName="parentText2" presStyleLbl="node1" presStyleIdx="1" presStyleCnt="4" custAng="1426959" custScaleX="48563" custScaleY="109272" custLinFactY="-48035" custLinFactNeighborX="-38383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6FE44-2A1A-4FB7-BD4D-00D5809F07ED}" type="pres">
      <dgm:prSet presAssocID="{54F7AF99-0836-4DCB-8F52-CE5AF353ECD9}" presName="parentText3" presStyleLbl="node1" presStyleIdx="2" presStyleCnt="4" custAng="1841628" custFlipHor="1" custScaleX="63831" custLinFactY="-92002" custLinFactNeighborX="3979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3B7A72-7563-466C-801C-8712C74B74BD}" type="pres">
      <dgm:prSet presAssocID="{46EB0215-5C52-4742-858E-542766423191}" presName="parentText4" presStyleLbl="node1" presStyleIdx="3" presStyleCnt="4" custAng="19348028" custScaleX="140025" custScaleY="109673" custLinFactX="-28389" custLinFactNeighborX="-100000" custLinFactNeighborY="355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FD104A-BC0D-4B96-B2B0-2134202C3C89}" type="presOf" srcId="{62D8E317-F0D6-4210-BF70-DBF08F87A221}" destId="{2097E231-6B86-4B91-AD4F-0FF5E208FC3C}" srcOrd="0" destOrd="0" presId="urn:microsoft.com/office/officeart/2009/3/layout/IncreasingArrowsProcess"/>
    <dgm:cxn modelId="{1FD91FB3-26AB-46E3-ACCF-B64C6041949B}" type="presOf" srcId="{46EB0215-5C52-4742-858E-542766423191}" destId="{EE3B7A72-7563-466C-801C-8712C74B74BD}" srcOrd="0" destOrd="0" presId="urn:microsoft.com/office/officeart/2009/3/layout/IncreasingArrowsProcess"/>
    <dgm:cxn modelId="{BA26AF83-62F5-4EE5-8C9E-6EF6C0EDE85E}" srcId="{C2EA478F-7C0F-45D5-96DB-B7D645EF3F59}" destId="{5E9FBA71-CE85-4D40-97DD-D7D8FB10EA3C}" srcOrd="1" destOrd="0" parTransId="{A8487E8D-EF3E-4B14-AC54-884037353A9C}" sibTransId="{EF59C2E7-86DB-4B2C-B083-BF1F8AA9F01E}"/>
    <dgm:cxn modelId="{EA26DBCE-D35B-4532-A8A5-E1C8ABED5799}" type="presOf" srcId="{C2EA478F-7C0F-45D5-96DB-B7D645EF3F59}" destId="{1187698A-B1FB-410C-8012-022DB4C82967}" srcOrd="0" destOrd="0" presId="urn:microsoft.com/office/officeart/2009/3/layout/IncreasingArrowsProcess"/>
    <dgm:cxn modelId="{088E2E30-B5A0-4B9D-AF85-B6675010B50D}" srcId="{C2EA478F-7C0F-45D5-96DB-B7D645EF3F59}" destId="{54F7AF99-0836-4DCB-8F52-CE5AF353ECD9}" srcOrd="2" destOrd="0" parTransId="{49379466-4BC4-4FAD-9FA7-D45AA83468B7}" sibTransId="{69650B6F-333F-45FF-A597-280DAFDFC47B}"/>
    <dgm:cxn modelId="{0F299BC9-AA1C-4FB4-9003-43A34BE148E2}" srcId="{C2EA478F-7C0F-45D5-96DB-B7D645EF3F59}" destId="{62D8E317-F0D6-4210-BF70-DBF08F87A221}" srcOrd="0" destOrd="0" parTransId="{DFA946ED-C696-4913-AEEF-4A21AF364DDE}" sibTransId="{FE68A06A-BC4F-4EC6-8AA4-C31A83CD3228}"/>
    <dgm:cxn modelId="{28EC62C5-C9D8-4546-B2FD-6AE69EE33EAC}" srcId="{C2EA478F-7C0F-45D5-96DB-B7D645EF3F59}" destId="{46EB0215-5C52-4742-858E-542766423191}" srcOrd="3" destOrd="0" parTransId="{0E5785C5-9474-4A5E-A5A4-C13EFE6B443F}" sibTransId="{3E5224B6-E5C1-415D-A0F1-F318A4F8017D}"/>
    <dgm:cxn modelId="{E488F793-6016-4B8F-8224-817D279D924D}" type="presOf" srcId="{5E9FBA71-CE85-4D40-97DD-D7D8FB10EA3C}" destId="{F6D86EA1-14C1-4B69-A909-6EA67390EC38}" srcOrd="0" destOrd="0" presId="urn:microsoft.com/office/officeart/2009/3/layout/IncreasingArrowsProcess"/>
    <dgm:cxn modelId="{4DB45E1A-4E4C-4647-AFBC-43C2CE5A2B58}" type="presOf" srcId="{54F7AF99-0836-4DCB-8F52-CE5AF353ECD9}" destId="{CD66FE44-2A1A-4FB7-BD4D-00D5809F07ED}" srcOrd="0" destOrd="0" presId="urn:microsoft.com/office/officeart/2009/3/layout/IncreasingArrowsProcess"/>
    <dgm:cxn modelId="{EC84C07F-22C5-41D4-BDE1-8394C2652FBE}" type="presParOf" srcId="{1187698A-B1FB-410C-8012-022DB4C82967}" destId="{2097E231-6B86-4B91-AD4F-0FF5E208FC3C}" srcOrd="0" destOrd="0" presId="urn:microsoft.com/office/officeart/2009/3/layout/IncreasingArrowsProcess"/>
    <dgm:cxn modelId="{6EC45A90-5D7B-4300-AC2C-D4209C15D7DD}" type="presParOf" srcId="{1187698A-B1FB-410C-8012-022DB4C82967}" destId="{F6D86EA1-14C1-4B69-A909-6EA67390EC38}" srcOrd="1" destOrd="0" presId="urn:microsoft.com/office/officeart/2009/3/layout/IncreasingArrowsProcess"/>
    <dgm:cxn modelId="{3C583941-5DE4-439C-90A0-F54959D537DA}" type="presParOf" srcId="{1187698A-B1FB-410C-8012-022DB4C82967}" destId="{CD66FE44-2A1A-4FB7-BD4D-00D5809F07ED}" srcOrd="2" destOrd="0" presId="urn:microsoft.com/office/officeart/2009/3/layout/IncreasingArrowsProcess"/>
    <dgm:cxn modelId="{6CBA13B4-2C0A-44DD-9EF3-6E5CF537DE7D}" type="presParOf" srcId="{1187698A-B1FB-410C-8012-022DB4C82967}" destId="{EE3B7A72-7563-466C-801C-8712C74B74BD}" srcOrd="3" destOrd="0" presId="urn:microsoft.com/office/officeart/2009/3/layout/IncreasingArrows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EB407-4845-49BB-B242-E51F3F09E6F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1806BC9-7B51-4293-BA95-A1FEDC2AA34D}">
      <dgm:prSet phldrT="[Text]" custT="1"/>
      <dgm:spPr/>
      <dgm:t>
        <a:bodyPr/>
        <a:lstStyle/>
        <a:p>
          <a:r>
            <a:rPr lang="cs-CZ" sz="3600" dirty="0" smtClean="0"/>
            <a:t>Kolegiální podpora </a:t>
          </a:r>
          <a:br>
            <a:rPr lang="cs-CZ" sz="3600" dirty="0" smtClean="0"/>
          </a:br>
          <a:r>
            <a:rPr lang="cs-CZ" sz="3600" dirty="0" smtClean="0"/>
            <a:t>a reflexe</a:t>
          </a:r>
          <a:endParaRPr lang="en-US" sz="3600" dirty="0"/>
        </a:p>
      </dgm:t>
    </dgm:pt>
    <dgm:pt modelId="{ACC25B8F-5BC1-4AD7-9CFA-5C2DF078EF21}" type="parTrans" cxnId="{20BB66DE-9096-4015-8DED-EB3BE26A12EE}">
      <dgm:prSet/>
      <dgm:spPr/>
      <dgm:t>
        <a:bodyPr/>
        <a:lstStyle/>
        <a:p>
          <a:endParaRPr lang="en-US"/>
        </a:p>
      </dgm:t>
    </dgm:pt>
    <dgm:pt modelId="{CADEBFF0-EDC8-47D2-8C16-937C88830334}" type="sibTrans" cxnId="{20BB66DE-9096-4015-8DED-EB3BE26A12EE}">
      <dgm:prSet/>
      <dgm:spPr/>
      <dgm:t>
        <a:bodyPr/>
        <a:lstStyle/>
        <a:p>
          <a:endParaRPr lang="en-US"/>
        </a:p>
      </dgm:t>
    </dgm:pt>
    <dgm:pt modelId="{8B432BEA-9A1D-4AD3-8B30-A2235A12DA20}">
      <dgm:prSet phldrT="[Text]" custT="1"/>
      <dgm:spPr/>
      <dgm:t>
        <a:bodyPr/>
        <a:lstStyle/>
        <a:p>
          <a:r>
            <a:rPr lang="cs-CZ" sz="3600" dirty="0" smtClean="0"/>
            <a:t>Profesní rozvoj</a:t>
          </a:r>
          <a:endParaRPr lang="en-US" sz="3600" dirty="0"/>
        </a:p>
      </dgm:t>
    </dgm:pt>
    <dgm:pt modelId="{78299981-F253-44C2-B91D-7B1A190B2157}" type="parTrans" cxnId="{E264FCAB-379E-4BAB-9045-F846954ADC82}">
      <dgm:prSet/>
      <dgm:spPr/>
      <dgm:t>
        <a:bodyPr/>
        <a:lstStyle/>
        <a:p>
          <a:endParaRPr lang="en-US"/>
        </a:p>
      </dgm:t>
    </dgm:pt>
    <dgm:pt modelId="{8B625AE9-B4A8-425F-93FF-09D940A00D64}" type="sibTrans" cxnId="{E264FCAB-379E-4BAB-9045-F846954ADC82}">
      <dgm:prSet/>
      <dgm:spPr/>
      <dgm:t>
        <a:bodyPr/>
        <a:lstStyle/>
        <a:p>
          <a:endParaRPr lang="en-US"/>
        </a:p>
      </dgm:t>
    </dgm:pt>
    <dgm:pt modelId="{B8A84CD1-B701-43F4-8296-2D291A0544DD}">
      <dgm:prSet phldrT="[Text]" custT="1"/>
      <dgm:spPr/>
      <dgm:t>
        <a:bodyPr/>
        <a:lstStyle/>
        <a:p>
          <a:r>
            <a:rPr lang="cs-CZ" sz="3600" dirty="0" smtClean="0"/>
            <a:t>Výměna zkušeností</a:t>
          </a:r>
          <a:endParaRPr lang="en-US" sz="3600" dirty="0"/>
        </a:p>
      </dgm:t>
    </dgm:pt>
    <dgm:pt modelId="{B31890DB-DDB8-4B3D-9492-AFB5B575A670}" type="parTrans" cxnId="{3F4027E6-3839-436D-9E45-86F3320CDF26}">
      <dgm:prSet/>
      <dgm:spPr/>
      <dgm:t>
        <a:bodyPr/>
        <a:lstStyle/>
        <a:p>
          <a:endParaRPr lang="en-US"/>
        </a:p>
      </dgm:t>
    </dgm:pt>
    <dgm:pt modelId="{D23B81F2-BDDF-4246-AA5F-3D1252898B02}" type="sibTrans" cxnId="{3F4027E6-3839-436D-9E45-86F3320CDF26}">
      <dgm:prSet/>
      <dgm:spPr/>
      <dgm:t>
        <a:bodyPr/>
        <a:lstStyle/>
        <a:p>
          <a:endParaRPr lang="en-US"/>
        </a:p>
      </dgm:t>
    </dgm:pt>
    <dgm:pt modelId="{77B8C1BA-C40A-4E22-BB49-6273B14A8CDA}" type="pres">
      <dgm:prSet presAssocID="{8AAEB407-4845-49BB-B242-E51F3F09E6F7}" presName="arrowDiagram" presStyleCnt="0">
        <dgm:presLayoutVars>
          <dgm:chMax val="5"/>
          <dgm:dir/>
          <dgm:resizeHandles val="exact"/>
        </dgm:presLayoutVars>
      </dgm:prSet>
      <dgm:spPr/>
    </dgm:pt>
    <dgm:pt modelId="{18550DDD-7969-434D-921C-A0F267BBF16F}" type="pres">
      <dgm:prSet presAssocID="{8AAEB407-4845-49BB-B242-E51F3F09E6F7}" presName="arrow" presStyleLbl="bgShp" presStyleIdx="0" presStyleCnt="1"/>
      <dgm:spPr>
        <a:solidFill>
          <a:srgbClr val="FFC000"/>
        </a:solidFill>
        <a:ln>
          <a:solidFill>
            <a:schemeClr val="bg2">
              <a:lumMod val="65000"/>
            </a:schemeClr>
          </a:solidFill>
        </a:ln>
      </dgm:spPr>
    </dgm:pt>
    <dgm:pt modelId="{F3C9D4BB-0A3E-48FD-ABEC-9975C770487B}" type="pres">
      <dgm:prSet presAssocID="{8AAEB407-4845-49BB-B242-E51F3F09E6F7}" presName="arrowDiagram3" presStyleCnt="0"/>
      <dgm:spPr/>
    </dgm:pt>
    <dgm:pt modelId="{C0A29D16-4238-4B22-B626-93EB1A12CBDC}" type="pres">
      <dgm:prSet presAssocID="{81806BC9-7B51-4293-BA95-A1FEDC2AA34D}" presName="bullet3a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B0BC04-67E9-4D88-B77C-078031FEEFB3}" type="pres">
      <dgm:prSet presAssocID="{81806BC9-7B51-4293-BA95-A1FEDC2AA34D}" presName="textBox3a" presStyleLbl="revTx" presStyleIdx="0" presStyleCnt="3" custLinFactNeighborX="8013" custLinFactNeighborY="16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4CD2B-990D-4224-A3D9-F8248E42A94D}" type="pres">
      <dgm:prSet presAssocID="{8B432BEA-9A1D-4AD3-8B30-A2235A12DA20}" presName="bullet3b" presStyleLbl="node1" presStyleIdx="1" presStyleCnt="3"/>
      <dgm:spPr>
        <a:solidFill>
          <a:srgbClr val="0070C0"/>
        </a:solidFill>
      </dgm:spPr>
    </dgm:pt>
    <dgm:pt modelId="{DD3E965F-1C8E-4B5D-92E2-2CDB530A5720}" type="pres">
      <dgm:prSet presAssocID="{8B432BEA-9A1D-4AD3-8B30-A2235A12DA20}" presName="textBox3b" presStyleLbl="revTx" presStyleIdx="1" presStyleCnt="3" custScaleX="82650" custScaleY="69117" custLinFactNeighborX="-7124" custLinFactNeighborY="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7B511-223F-4A04-B982-695849D1DBCA}" type="pres">
      <dgm:prSet presAssocID="{B8A84CD1-B701-43F4-8296-2D291A0544DD}" presName="bullet3c" presStyleLbl="node1" presStyleIdx="2" presStyleCnt="3"/>
      <dgm:spPr>
        <a:solidFill>
          <a:srgbClr val="0070C0"/>
        </a:solidFill>
      </dgm:spPr>
    </dgm:pt>
    <dgm:pt modelId="{9CDDC08D-A03D-44FE-AE76-71F4EB8CA497}" type="pres">
      <dgm:prSet presAssocID="{B8A84CD1-B701-43F4-8296-2D291A0544DD}" presName="textBox3c" presStyleLbl="revTx" presStyleIdx="2" presStyleCnt="3" custScaleX="121138" custScaleY="55396" custLinFactNeighborX="-11945" custLinFactNeighborY="-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A0A7C-94A3-4DA7-A367-39E635FA7316}" type="presOf" srcId="{81806BC9-7B51-4293-BA95-A1FEDC2AA34D}" destId="{C4B0BC04-67E9-4D88-B77C-078031FEEFB3}" srcOrd="0" destOrd="0" presId="urn:microsoft.com/office/officeart/2005/8/layout/arrow2"/>
    <dgm:cxn modelId="{612E72D7-FF05-47DA-B234-759FAC6B44FE}" type="presOf" srcId="{8B432BEA-9A1D-4AD3-8B30-A2235A12DA20}" destId="{DD3E965F-1C8E-4B5D-92E2-2CDB530A5720}" srcOrd="0" destOrd="0" presId="urn:microsoft.com/office/officeart/2005/8/layout/arrow2"/>
    <dgm:cxn modelId="{20BB66DE-9096-4015-8DED-EB3BE26A12EE}" srcId="{8AAEB407-4845-49BB-B242-E51F3F09E6F7}" destId="{81806BC9-7B51-4293-BA95-A1FEDC2AA34D}" srcOrd="0" destOrd="0" parTransId="{ACC25B8F-5BC1-4AD7-9CFA-5C2DF078EF21}" sibTransId="{CADEBFF0-EDC8-47D2-8C16-937C88830334}"/>
    <dgm:cxn modelId="{ECD02B32-F377-472E-AB9A-ABA84255DACD}" type="presOf" srcId="{8AAEB407-4845-49BB-B242-E51F3F09E6F7}" destId="{77B8C1BA-C40A-4E22-BB49-6273B14A8CDA}" srcOrd="0" destOrd="0" presId="urn:microsoft.com/office/officeart/2005/8/layout/arrow2"/>
    <dgm:cxn modelId="{E264FCAB-379E-4BAB-9045-F846954ADC82}" srcId="{8AAEB407-4845-49BB-B242-E51F3F09E6F7}" destId="{8B432BEA-9A1D-4AD3-8B30-A2235A12DA20}" srcOrd="1" destOrd="0" parTransId="{78299981-F253-44C2-B91D-7B1A190B2157}" sibTransId="{8B625AE9-B4A8-425F-93FF-09D940A00D64}"/>
    <dgm:cxn modelId="{3F4027E6-3839-436D-9E45-86F3320CDF26}" srcId="{8AAEB407-4845-49BB-B242-E51F3F09E6F7}" destId="{B8A84CD1-B701-43F4-8296-2D291A0544DD}" srcOrd="2" destOrd="0" parTransId="{B31890DB-DDB8-4B3D-9492-AFB5B575A670}" sibTransId="{D23B81F2-BDDF-4246-AA5F-3D1252898B02}"/>
    <dgm:cxn modelId="{A0AD5FE2-671A-49FD-A0F0-B56DBA4DF0AD}" type="presOf" srcId="{B8A84CD1-B701-43F4-8296-2D291A0544DD}" destId="{9CDDC08D-A03D-44FE-AE76-71F4EB8CA497}" srcOrd="0" destOrd="0" presId="urn:microsoft.com/office/officeart/2005/8/layout/arrow2"/>
    <dgm:cxn modelId="{3DCC65C8-C19A-4AD6-B655-32C23F87977E}" type="presParOf" srcId="{77B8C1BA-C40A-4E22-BB49-6273B14A8CDA}" destId="{18550DDD-7969-434D-921C-A0F267BBF16F}" srcOrd="0" destOrd="0" presId="urn:microsoft.com/office/officeart/2005/8/layout/arrow2"/>
    <dgm:cxn modelId="{62CDB349-13CC-415D-9FBE-8A72D64D878F}" type="presParOf" srcId="{77B8C1BA-C40A-4E22-BB49-6273B14A8CDA}" destId="{F3C9D4BB-0A3E-48FD-ABEC-9975C770487B}" srcOrd="1" destOrd="0" presId="urn:microsoft.com/office/officeart/2005/8/layout/arrow2"/>
    <dgm:cxn modelId="{6BF58F5B-4040-4411-B8BF-DAB804168D6C}" type="presParOf" srcId="{F3C9D4BB-0A3E-48FD-ABEC-9975C770487B}" destId="{C0A29D16-4238-4B22-B626-93EB1A12CBDC}" srcOrd="0" destOrd="0" presId="urn:microsoft.com/office/officeart/2005/8/layout/arrow2"/>
    <dgm:cxn modelId="{3EDF37F8-F48F-469E-8674-3363C1E341B4}" type="presParOf" srcId="{F3C9D4BB-0A3E-48FD-ABEC-9975C770487B}" destId="{C4B0BC04-67E9-4D88-B77C-078031FEEFB3}" srcOrd="1" destOrd="0" presId="urn:microsoft.com/office/officeart/2005/8/layout/arrow2"/>
    <dgm:cxn modelId="{C90EA065-8085-42DC-83D2-DD023C83A433}" type="presParOf" srcId="{F3C9D4BB-0A3E-48FD-ABEC-9975C770487B}" destId="{F374CD2B-990D-4224-A3D9-F8248E42A94D}" srcOrd="2" destOrd="0" presId="urn:microsoft.com/office/officeart/2005/8/layout/arrow2"/>
    <dgm:cxn modelId="{4A32A16A-9DAC-48BC-B279-25F2A3F49BB3}" type="presParOf" srcId="{F3C9D4BB-0A3E-48FD-ABEC-9975C770487B}" destId="{DD3E965F-1C8E-4B5D-92E2-2CDB530A5720}" srcOrd="3" destOrd="0" presId="urn:microsoft.com/office/officeart/2005/8/layout/arrow2"/>
    <dgm:cxn modelId="{D032AF0E-71F0-4DF8-9FD8-C5CA2097D83C}" type="presParOf" srcId="{F3C9D4BB-0A3E-48FD-ABEC-9975C770487B}" destId="{6D97B511-223F-4A04-B982-695849D1DBCA}" srcOrd="4" destOrd="0" presId="urn:microsoft.com/office/officeart/2005/8/layout/arrow2"/>
    <dgm:cxn modelId="{4C978280-C0BC-409F-8BCB-316327F05FDE}" type="presParOf" srcId="{F3C9D4BB-0A3E-48FD-ABEC-9975C770487B}" destId="{9CDDC08D-A03D-44FE-AE76-71F4EB8CA49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7E231-6B86-4B91-AD4F-0FF5E208FC3C}">
      <dsp:nvSpPr>
        <dsp:cNvPr id="0" name=""/>
        <dsp:cNvSpPr/>
      </dsp:nvSpPr>
      <dsp:spPr>
        <a:xfrm>
          <a:off x="-395764" y="2075264"/>
          <a:ext cx="12820650" cy="3599888"/>
        </a:xfrm>
        <a:prstGeom prst="rightArrow">
          <a:avLst>
            <a:gd name="adj1" fmla="val 50000"/>
            <a:gd name="adj2" fmla="val 5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296315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solidFill>
                <a:schemeClr val="tx1"/>
              </a:solidFill>
            </a:rPr>
            <a:t> V Z D Ě LÁ VÁ N Í    D Ě T Í   A   Ž Á K Ů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-395764" y="2975236"/>
        <a:ext cx="11920678" cy="1799944"/>
      </dsp:txXfrm>
    </dsp:sp>
    <dsp:sp modelId="{F6D86EA1-14C1-4B69-A909-6EA67390EC38}">
      <dsp:nvSpPr>
        <dsp:cNvPr id="0" name=""/>
        <dsp:cNvSpPr/>
      </dsp:nvSpPr>
      <dsp:spPr>
        <a:xfrm rot="1426959">
          <a:off x="1309980" y="879424"/>
          <a:ext cx="4790977" cy="2039619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matematická gramotnost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331630" y="1286515"/>
        <a:ext cx="4281072" cy="1019809"/>
      </dsp:txXfrm>
    </dsp:sp>
    <dsp:sp modelId="{CD66FE44-2A1A-4FB7-BD4D-00D5809F07ED}">
      <dsp:nvSpPr>
        <dsp:cNvPr id="0" name=""/>
        <dsp:cNvSpPr/>
      </dsp:nvSpPr>
      <dsp:spPr>
        <a:xfrm rot="19758372" flipH="1">
          <a:off x="7039216" y="995035"/>
          <a:ext cx="4410932" cy="1866552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čtenářská gramotnost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473168" y="1342575"/>
        <a:ext cx="3944294" cy="933276"/>
      </dsp:txXfrm>
    </dsp:sp>
    <dsp:sp modelId="{EE3B7A72-7563-466C-801C-8712C74B74BD}">
      <dsp:nvSpPr>
        <dsp:cNvPr id="0" name=""/>
        <dsp:cNvSpPr/>
      </dsp:nvSpPr>
      <dsp:spPr>
        <a:xfrm rot="19348028">
          <a:off x="2600182" y="5380499"/>
          <a:ext cx="5538227" cy="2047103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digitální gramotnosti</a:t>
          </a:r>
          <a:br>
            <a:rPr lang="cs-CZ" sz="2400" b="1" kern="1200" dirty="0" smtClean="0">
              <a:solidFill>
                <a:schemeClr val="tx1"/>
              </a:solidFill>
            </a:rPr>
          </a:br>
          <a:r>
            <a:rPr lang="cs-CZ" sz="2400" b="1" kern="1200" dirty="0" smtClean="0">
              <a:solidFill>
                <a:schemeClr val="tx1"/>
              </a:solidFill>
            </a:rPr>
            <a:t>a informatické myšlení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653150" y="6048166"/>
        <a:ext cx="5026451" cy="1023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50DDD-7969-434D-921C-A0F267BBF16F}">
      <dsp:nvSpPr>
        <dsp:cNvPr id="0" name=""/>
        <dsp:cNvSpPr/>
      </dsp:nvSpPr>
      <dsp:spPr>
        <a:xfrm>
          <a:off x="0" y="72467"/>
          <a:ext cx="11716265" cy="7322665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solidFill>
            <a:schemeClr val="bg2">
              <a:lumMod val="6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29D16-4238-4B22-B626-93EB1A12CBDC}">
      <dsp:nvSpPr>
        <dsp:cNvPr id="0" name=""/>
        <dsp:cNvSpPr/>
      </dsp:nvSpPr>
      <dsp:spPr>
        <a:xfrm>
          <a:off x="1487965" y="5126571"/>
          <a:ext cx="304622" cy="3046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0BC04-67E9-4D88-B77C-078031FEEFB3}">
      <dsp:nvSpPr>
        <dsp:cNvPr id="0" name=""/>
        <dsp:cNvSpPr/>
      </dsp:nvSpPr>
      <dsp:spPr>
        <a:xfrm>
          <a:off x="1859023" y="5351349"/>
          <a:ext cx="2729889" cy="21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13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Kolegiální podpora </a:t>
          </a:r>
          <a:br>
            <a:rPr lang="cs-CZ" sz="3600" kern="1200" dirty="0" smtClean="0"/>
          </a:br>
          <a:r>
            <a:rPr lang="cs-CZ" sz="3600" kern="1200" dirty="0" smtClean="0"/>
            <a:t>a reflexe</a:t>
          </a:r>
          <a:endParaRPr lang="en-US" sz="3600" kern="1200" dirty="0"/>
        </a:p>
      </dsp:txBody>
      <dsp:txXfrm>
        <a:off x="1859023" y="5351349"/>
        <a:ext cx="2729889" cy="2116250"/>
      </dsp:txXfrm>
    </dsp:sp>
    <dsp:sp modelId="{F374CD2B-990D-4224-A3D9-F8248E42A94D}">
      <dsp:nvSpPr>
        <dsp:cNvPr id="0" name=""/>
        <dsp:cNvSpPr/>
      </dsp:nvSpPr>
      <dsp:spPr>
        <a:xfrm>
          <a:off x="4176848" y="3136270"/>
          <a:ext cx="550664" cy="55066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965F-1C8E-4B5D-92E2-2CDB530A5720}">
      <dsp:nvSpPr>
        <dsp:cNvPr id="0" name=""/>
        <dsp:cNvSpPr/>
      </dsp:nvSpPr>
      <dsp:spPr>
        <a:xfrm>
          <a:off x="4495793" y="4038590"/>
          <a:ext cx="2324038" cy="275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786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Profesní rozvoj</a:t>
          </a:r>
          <a:endParaRPr lang="en-US" sz="3600" kern="1200" dirty="0"/>
        </a:p>
      </dsp:txBody>
      <dsp:txXfrm>
        <a:off x="4495793" y="4038590"/>
        <a:ext cx="2324038" cy="2753296"/>
      </dsp:txXfrm>
    </dsp:sp>
    <dsp:sp modelId="{6D97B511-223F-4A04-B982-695849D1DBCA}">
      <dsp:nvSpPr>
        <dsp:cNvPr id="0" name=""/>
        <dsp:cNvSpPr/>
      </dsp:nvSpPr>
      <dsp:spPr>
        <a:xfrm>
          <a:off x="7410537" y="1925101"/>
          <a:ext cx="761557" cy="76155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DC08D-A03D-44FE-AE76-71F4EB8CA497}">
      <dsp:nvSpPr>
        <dsp:cNvPr id="0" name=""/>
        <dsp:cNvSpPr/>
      </dsp:nvSpPr>
      <dsp:spPr>
        <a:xfrm>
          <a:off x="7158244" y="3205609"/>
          <a:ext cx="3406283" cy="281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533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Výměna zkušeností</a:t>
          </a:r>
          <a:endParaRPr lang="en-US" sz="3600" kern="1200" dirty="0"/>
        </a:p>
      </dsp:txBody>
      <dsp:txXfrm>
        <a:off x="7158244" y="3205609"/>
        <a:ext cx="3406283" cy="281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F909-BFF8-41D8-BE9E-E3AA72FA677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C77F-1CDD-4EDF-BA40-0388260C2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3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762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baseline="0" dirty="0" smtClean="0"/>
              <a:t>Jádrovým tématem je rozvoj ČG, MG, DG napříč celým vzděláváním v MŠ a ZŠ, nejenom v ČJ, matematice a ICT. Všechny vzdělávací oblasti poskytují příležitosti k tomu, aby učitelé na obsazích vlastních předmětů podpořili, že každé dítě a každý žák dostane dostatek příležitostí rozvíjet gramotnosti, které jsou základním předpokladem pro další vzdělávání,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baseline="0" dirty="0" smtClean="0"/>
              <a:t>Přitom nebudeme učitelům přidávat do jejich předmětů další obsah, ale především je podporovat jejich kompetence záměrně rozvíjet gramotnosti na tom, co jejich předmět žákům nabízí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26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prezentacce</a:t>
            </a:r>
            <a:r>
              <a:rPr lang="cs-CZ" dirty="0" smtClean="0"/>
              <a:t> cíle se operacionalizuje 4 dílčími cíli,</a:t>
            </a:r>
            <a:r>
              <a:rPr lang="cs-CZ" baseline="0" dirty="0" smtClean="0"/>
              <a:t> k nimž směřuje tento systémový projekt. V dalších obrázcích se k nim vrátíme.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54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noProof="0" dirty="0" smtClean="0"/>
              <a:t>Odborný panel</a:t>
            </a:r>
            <a:r>
              <a:rPr lang="cs-CZ" baseline="0" noProof="0" dirty="0" smtClean="0"/>
              <a:t> - </a:t>
            </a:r>
            <a:r>
              <a:rPr lang="cs-CZ" noProof="0" dirty="0" smtClean="0"/>
              <a:t>podpora společného setkávání, výměny zkušeností a sdílení společného pohledu na pojetí základních</a:t>
            </a:r>
            <a:r>
              <a:rPr lang="cs-CZ" baseline="0" noProof="0" dirty="0" smtClean="0"/>
              <a:t> </a:t>
            </a:r>
            <a:r>
              <a:rPr lang="cs-CZ" noProof="0" dirty="0" smtClean="0"/>
              <a:t>gramotností ve vzdělávání dětí a žáků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noProof="0" dirty="0" smtClean="0"/>
              <a:t>Společenství</a:t>
            </a:r>
            <a:r>
              <a:rPr lang="cs-CZ" baseline="0" noProof="0" dirty="0" smtClean="0"/>
              <a:t> praxe – skupiny pedagogů, akademiků, zástupců NNO, řešitelé projektů na gramotnosti a široká veřejnost se zájmem o konkrétní vzdělávací oblast (třeba Přírodní vědy)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noProof="0" dirty="0" err="1" smtClean="0"/>
              <a:t>Minikonference</a:t>
            </a:r>
            <a:r>
              <a:rPr lang="cs-CZ" baseline="0" noProof="0" dirty="0" smtClean="0"/>
              <a:t> – 2x ročně v různých regionech, sdílení výstupů setkání na Metodickém portálu RVP.CZ, </a:t>
            </a:r>
            <a:r>
              <a:rPr lang="cs-CZ" baseline="0" noProof="0" dirty="0" err="1" smtClean="0"/>
              <a:t>minikonference</a:t>
            </a:r>
            <a:r>
              <a:rPr lang="cs-CZ" baseline="0" noProof="0" dirty="0" smtClean="0"/>
              <a:t> MG 21. listopadu v Olomouci (něco k možnosti přihlášení)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0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Síť</a:t>
            </a:r>
            <a:r>
              <a:rPr lang="cs-CZ" baseline="0" dirty="0" smtClean="0"/>
              <a:t> velmi různorodých škol co se zaměření, velikosti a úrovně v oblasti výsledků vzdělávání týče z různých regionů ČR (zařazeny i školy ze sociálně vyloučených lokalit)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Pozice ŠKG na pilotních školách a jejich propojení s projektem pomocí RKG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Rozvoj gramotnosti ve vzdělávání skrze rozvíjení kolegiální podpory učitelů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spolupráce dvou a více učitelů v dané škole, kteří se podporují navzájem tím, že společně řeší,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 lépe rozvíjet ve svém předmětu matematickou gramotnost žáků; přitom j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eden pedagog klidně může být zkušenější než druhý, nebo taky ne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nejde nám o to, aby ten "zdatnější" pomáhal "méně zdatnému", aby mentor (kouč, supervizor) podporoval "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menteeho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ale aby probíhalo učení vzájemné spojené s vývojem a ověřováním nových praktických řešení (usilujeme o tuto formu spolupráce taky (ale ne hlavně) proto, že často s učiteli řešíme výzvy, pro které ještě nejsou k mání kolegové, kteří by mohli předávat svá moudra)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chceme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tedy rozvíjet především podporu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"kolegiálně symetrickou" s tím, že čas od času si spolupracující dvojice či skupinky pozvou někoho z projektu, kdo má roli "kritického přítele", aby se zabránilo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kolektivní slepotě a upevňování stereotypů a přitom přišlo do školy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,,osvěžení“ zvenku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tímto účelem budeme také učitele řešící rozvoj gramotností propojovat mezi pilotními školami, aby se bavili o tom, jak ve své škole řeší výzvu rozvoje MG v jejich praxi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53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RS bude na zdrojové portály a jiné on-line nástroje metodické podpory učitelů přímo napojen (smlouva). </a:t>
            </a:r>
            <a:br>
              <a:rPr lang="cs-CZ" dirty="0" smtClean="0"/>
            </a:br>
            <a:r>
              <a:rPr lang="cs-CZ" dirty="0" smtClean="0"/>
              <a:t>Je to stroj, novinky na těchto portálech se proto objeví i v tomto systému automaticky; požadavkem na obsah, aby se objevil v RS, je soubor </a:t>
            </a:r>
            <a:r>
              <a:rPr lang="cs-CZ" dirty="0" err="1" smtClean="0"/>
              <a:t>metadat</a:t>
            </a:r>
            <a:r>
              <a:rPr lang="cs-CZ" baseline="0" dirty="0" smtClean="0"/>
              <a:t> – týkají se zejména vzdělávacího obsahu, k němuž ta konkrétní podpora směřuje, a gramotností. Jsou i požadavky formální.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75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Vzdělávací</a:t>
            </a:r>
            <a:r>
              <a:rPr lang="cs-CZ" baseline="0" dirty="0" smtClean="0"/>
              <a:t> modul – strukturování do vzdělávacích lekcí, ze kterých si budou učitelé vybírat na základě vlastních preferencí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81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Podporujeme rozvoj učitelů ve školách; ale cíl</a:t>
            </a:r>
            <a:r>
              <a:rPr lang="cs-CZ" sz="1200" baseline="0" dirty="0" smtClean="0"/>
              <a:t> je zkvalitnit výuku. I když se může jevit, že jsou to cíle dva, výzkumy </a:t>
            </a:r>
            <a:r>
              <a:rPr lang="cs-CZ" sz="1200" baseline="0" dirty="0" err="1" smtClean="0"/>
              <a:t>profesiologie</a:t>
            </a:r>
            <a:r>
              <a:rPr lang="cs-CZ" sz="1200" baseline="0" dirty="0" smtClean="0"/>
              <a:t> ukazují, že spokojený a vyrovnaný zaměstnanec, jehož podporují kolegové a rodina bývá i profesionálnější v přístupu k výkonu profese, učí se, chová se eticky, má vysoké požadavky na sebe a klienty…. Proto jdeme ke kvalitě přes vzájemnou podporu učitelů a vytváření společné představy o cíli i cestě k němu uvnitř škol.</a:t>
            </a: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71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70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207213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9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8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8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6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0781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24407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5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6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1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8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3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8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7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3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1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3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0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0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2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1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5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5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20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0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5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510731"/>
      </p:ext>
    </p:extLst>
  </p:cSld>
  <p:clrMapOvr>
    <a:masterClrMapping/>
  </p:clrMapOvr>
  <p:hf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901788"/>
      </p:ext>
    </p:extLst>
  </p:cSld>
  <p:clrMapOvr>
    <a:masterClrMapping/>
  </p:clrMapOvr>
  <p:hf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7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1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5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8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5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6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22987"/>
      </p:ext>
    </p:extLst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22485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9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4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2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7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7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4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4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0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1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1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8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2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3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2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4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9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2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9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2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9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4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5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6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0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1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9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3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7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179147"/>
      </p:ext>
    </p:extLst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064169"/>
      </p:ext>
    </p:extLst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3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3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9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5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5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403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86381"/>
      </p:ext>
    </p:extLst>
  </p:cSld>
  <p:clrMapOvr>
    <a:masterClrMapping/>
  </p:clrMapOvr>
  <p:hf hdr="0" ftr="0" dt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0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63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1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3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2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0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7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5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4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5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2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5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9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9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9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3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1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6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4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2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0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3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8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757899"/>
      </p:ext>
    </p:extLst>
  </p:cSld>
  <p:clrMapOvr>
    <a:masterClrMapping/>
  </p:clrMapOvr>
  <p:hf hdr="0" ft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944758"/>
      </p:ext>
    </p:extLst>
  </p:cSld>
  <p:clrMapOvr>
    <a:masterClrMapping/>
  </p:clrMapOvr>
  <p:hf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6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5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0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5730"/>
      </p:ext>
    </p:extLst>
  </p:cSld>
  <p:clrMapOvr>
    <a:masterClrMapping/>
  </p:clrMapOvr>
  <p:hf hdr="0" ftr="0" dt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85512"/>
      </p:ext>
    </p:extLst>
  </p:cSld>
  <p:clrMapOvr>
    <a:masterClrMapping/>
  </p:clrMapOvr>
  <p:hf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2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6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4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3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1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6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3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4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5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9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8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9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8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7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0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9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7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0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1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3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3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1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8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5832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150916"/>
      </p:ext>
    </p:extLst>
  </p:cSld>
  <p:clrMapOvr>
    <a:masterClrMapping/>
  </p:clrMapOvr>
  <p:hf hdr="0" ftr="0" dt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0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9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6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0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3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71113"/>
      </p:ext>
    </p:extLst>
  </p:cSld>
  <p:clrMapOvr>
    <a:masterClrMapping/>
  </p:clrMapOvr>
  <p:hf hdr="0" ftr="0" dt="0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31712"/>
      </p:ext>
    </p:extLst>
  </p:cSld>
  <p:clrMapOvr>
    <a:masterClrMapping/>
  </p:clrMapOvr>
  <p:hf hdr="0" ftr="0" dt="0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0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1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2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4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7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3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9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1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1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0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5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0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0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7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6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7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2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1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0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8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0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3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8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9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5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9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5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129999"/>
      </p:ext>
    </p:extLst>
  </p:cSld>
  <p:clrMapOvr>
    <a:masterClrMapping/>
  </p:clrMapOvr>
  <p:hf hdr="0" ftr="0" dt="0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733194"/>
      </p:ext>
    </p:extLst>
  </p:cSld>
  <p:clrMapOvr>
    <a:masterClrMapping/>
  </p:clrMapOvr>
  <p:hf hdr="0" ftr="0" dt="0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7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7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3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0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4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1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19625"/>
      </p:ext>
    </p:extLst>
  </p:cSld>
  <p:clrMapOvr>
    <a:masterClrMapping/>
  </p:clrMapOvr>
  <p:hf hdr="0" ftr="0" dt="0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38450"/>
      </p:ext>
    </p:extLst>
  </p:cSld>
  <p:clrMapOvr>
    <a:masterClrMapping/>
  </p:clrMapOvr>
  <p:hf hdr="0" ftr="0" dt="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6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4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6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4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6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6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5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5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2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6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7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3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7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4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4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2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5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0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91748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46155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580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9363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4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1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8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1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9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2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8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6128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26" Type="http://schemas.openxmlformats.org/officeDocument/2006/relationships/theme" Target="../theme/theme15.xml"/><Relationship Id="rId3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5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24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18" Type="http://schemas.openxmlformats.org/officeDocument/2006/relationships/slideLayout" Target="../slideLayouts/slideLayout240.xml"/><Relationship Id="rId26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25.xml"/><Relationship Id="rId21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9.xml"/><Relationship Id="rId25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20" Type="http://schemas.openxmlformats.org/officeDocument/2006/relationships/slideLayout" Target="../slideLayouts/slideLayout242.xml"/><Relationship Id="rId29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2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23" Type="http://schemas.openxmlformats.org/officeDocument/2006/relationships/slideLayout" Target="../slideLayouts/slideLayout245.xml"/><Relationship Id="rId28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32.xml"/><Relationship Id="rId19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Relationship Id="rId22" Type="http://schemas.openxmlformats.org/officeDocument/2006/relationships/slideLayout" Target="../slideLayouts/slideLayout244.xml"/><Relationship Id="rId27" Type="http://schemas.openxmlformats.org/officeDocument/2006/relationships/slideLayout" Target="../slideLayouts/slideLayout249.xml"/><Relationship Id="rId3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8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slideLayout" Target="../slideLayouts/slideLayout315.xml"/><Relationship Id="rId1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05.xml"/><Relationship Id="rId21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17" Type="http://schemas.openxmlformats.org/officeDocument/2006/relationships/slideLayout" Target="../slideLayouts/slideLayout319.xml"/><Relationship Id="rId25" Type="http://schemas.openxmlformats.org/officeDocument/2006/relationships/theme" Target="../theme/theme25.xml"/><Relationship Id="rId2" Type="http://schemas.openxmlformats.org/officeDocument/2006/relationships/slideLayout" Target="../slideLayouts/slideLayout304.xml"/><Relationship Id="rId16" Type="http://schemas.openxmlformats.org/officeDocument/2006/relationships/slideLayout" Target="../slideLayouts/slideLayout318.xml"/><Relationship Id="rId20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2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07.xml"/><Relationship Id="rId15" Type="http://schemas.openxmlformats.org/officeDocument/2006/relationships/slideLayout" Target="../slideLayouts/slideLayout317.xml"/><Relationship Id="rId23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12.xml"/><Relationship Id="rId19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slideLayout" Target="../slideLayouts/slideLayout316.xml"/><Relationship Id="rId22" Type="http://schemas.openxmlformats.org/officeDocument/2006/relationships/slideLayout" Target="../slideLayouts/slideLayout32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61.xml"/><Relationship Id="rId21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65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0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24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slideLayout" Target="../slideLayouts/slideLayout385.xml"/><Relationship Id="rId30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1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40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411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10.xml"/><Relationship Id="rId11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1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3.xml"/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" Type="http://schemas.openxmlformats.org/officeDocument/2006/relationships/slideLayout" Target="../slideLayouts/slideLayout418.xml"/><Relationship Id="rId21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22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theme" Target="../theme/theme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9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5" r:id="rId7"/>
    <p:sldLayoutId id="2147483846" r:id="rId8"/>
    <p:sldLayoutId id="2147483847" r:id="rId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4247" r:id="rId2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7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4245" r:id="rId12"/>
    <p:sldLayoutId id="2147484246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4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7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4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  <p:sldLayoutId id="2147484097" r:id="rId21"/>
    <p:sldLayoutId id="2147484098" r:id="rId22"/>
    <p:sldLayoutId id="2147484099" r:id="rId23"/>
    <p:sldLayoutId id="2147484100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9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5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  <p:sldLayoutId id="2147484222" r:id="rId25"/>
    <p:sldLayoutId id="2147484223" r:id="rId26"/>
    <p:sldLayoutId id="2147484224" r:id="rId27"/>
    <p:sldLayoutId id="2147484225" r:id="rId28"/>
    <p:sldLayoutId id="2147484226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682" r:id="rId10"/>
    <p:sldLayoutId id="2147483683" r:id="rId11"/>
    <p:sldLayoutId id="2147483685" r:id="rId12"/>
    <p:sldLayoutId id="2147483686" r:id="rId13"/>
    <p:sldLayoutId id="2147483688" r:id="rId14"/>
    <p:sldLayoutId id="2147483733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22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664" r:id="rId8"/>
    <p:sldLayoutId id="2147483693" r:id="rId9"/>
    <p:sldLayoutId id="2147483680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2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5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829" r:id="rId8"/>
    <p:sldLayoutId id="2147483830" r:id="rId9"/>
    <p:sldLayoutId id="2147483831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8.xml"/><Relationship Id="rId6" Type="http://schemas.openxmlformats.org/officeDocument/2006/relationships/hyperlink" Target="http://www.gramotnostiprou&#269;itele.cz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87828" y="2916050"/>
            <a:ext cx="1066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Děkuji </a:t>
            </a:r>
            <a:r>
              <a:rPr lang="cs-CZ" sz="66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za pozornost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1040691" y="27346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"/>
          <p:cNvGrpSpPr/>
          <p:nvPr/>
        </p:nvGrpSpPr>
        <p:grpSpPr>
          <a:xfrm rot="10800000">
            <a:off x="9829800" y="3519695"/>
            <a:ext cx="685800" cy="685800"/>
            <a:chOff x="6324600" y="4114799"/>
            <a:chExt cx="685800" cy="685800"/>
          </a:xfrm>
        </p:grpSpPr>
        <p:cxnSp>
          <p:nvCxnSpPr>
            <p:cNvPr id="10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délník 1"/>
          <p:cNvSpPr/>
          <p:nvPr/>
        </p:nvSpPr>
        <p:spPr>
          <a:xfrm>
            <a:off x="3505200" y="5176376"/>
            <a:ext cx="4277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i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jakub.holec@nuv.cz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66" y="8267700"/>
            <a:ext cx="9098523" cy="20193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64" y="231007"/>
            <a:ext cx="1843498" cy="14696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71" y="456012"/>
            <a:ext cx="6329567" cy="699665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1265062" y="7798138"/>
            <a:ext cx="64828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i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  <a:hlinkClick r:id="rId6"/>
              </a:rPr>
              <a:t>www.gramotnostiproučitele.cz</a:t>
            </a:r>
            <a:endParaRPr lang="cs-CZ" sz="3600" i="1" dirty="0" smtClean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endParaRPr lang="cs-CZ" sz="3600" i="1" dirty="0" smtClean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/>
          <p:cNvSpPr/>
          <p:nvPr/>
        </p:nvSpPr>
        <p:spPr>
          <a:xfrm>
            <a:off x="13410129" y="8671948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podpora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práce učitelů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  <a:endParaRPr lang="cs-CZ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3046412" y="7013834"/>
            <a:ext cx="11776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bg1">
                    <a:lumMod val="50000"/>
                  </a:schemeClr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Krajské konference </a:t>
            </a:r>
            <a:r>
              <a:rPr lang="cs-CZ" sz="6000" b="1" dirty="0" err="1" smtClean="0">
                <a:solidFill>
                  <a:schemeClr val="bg1">
                    <a:lumMod val="50000"/>
                  </a:schemeClr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IPs</a:t>
            </a:r>
            <a:r>
              <a:rPr lang="cs-CZ" sz="6000" b="1" dirty="0" smtClean="0">
                <a:solidFill>
                  <a:schemeClr val="bg1">
                    <a:lumMod val="50000"/>
                  </a:schemeClr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 SRP</a:t>
            </a:r>
          </a:p>
        </p:txBody>
      </p:sp>
      <p:grpSp>
        <p:nvGrpSpPr>
          <p:cNvPr id="31" name="Group 7"/>
          <p:cNvGrpSpPr/>
          <p:nvPr/>
        </p:nvGrpSpPr>
        <p:grpSpPr>
          <a:xfrm rot="10800000">
            <a:off x="13716000" y="7422799"/>
            <a:ext cx="685800" cy="685800"/>
            <a:chOff x="6324600" y="4114799"/>
            <a:chExt cx="685800" cy="685800"/>
          </a:xfrm>
        </p:grpSpPr>
        <p:cxnSp>
          <p:nvCxnSpPr>
            <p:cNvPr id="32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tx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tx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"/>
          <p:cNvGrpSpPr/>
          <p:nvPr/>
        </p:nvGrpSpPr>
        <p:grpSpPr>
          <a:xfrm>
            <a:off x="3657600" y="6835865"/>
            <a:ext cx="685800" cy="685800"/>
            <a:chOff x="6324600" y="4114799"/>
            <a:chExt cx="685800" cy="685800"/>
          </a:xfrm>
        </p:grpSpPr>
        <p:cxnSp>
          <p:nvCxnSpPr>
            <p:cNvPr id="35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tx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tx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s://digifolio.rvp.cz/artefact/file/download.php?file=78473&amp;view=127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13" y="127255"/>
            <a:ext cx="5876045" cy="58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381000" y="8724900"/>
            <a:ext cx="1369786" cy="1092793"/>
            <a:chOff x="1699" y="0"/>
            <a:chExt cx="6137" cy="4896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028" name="Picture 4" descr="https://digifolio.rvp.cz/artefact/file/download.php?file=78284&amp;view=127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51"/>
            <a:ext cx="6092825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igifolio.rvp.cz/artefact/file/download.php?file=78472&amp;view=127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820" y="92496"/>
            <a:ext cx="6037180" cy="60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899" y="241300"/>
            <a:ext cx="1475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Vytváříme systém, který umožní efektivní rozvoj čtenářské</a:t>
            </a:r>
            <a:r>
              <a:rPr lang="cs-CZ" sz="4000" b="1" dirty="0"/>
              <a:t>, matematické a digitální </a:t>
            </a:r>
            <a:r>
              <a:rPr lang="cs-CZ" sz="4000" b="1" dirty="0" smtClean="0"/>
              <a:t>gramotnosti v praxi mateřských </a:t>
            </a:r>
            <a:br>
              <a:rPr lang="cs-CZ" sz="4000" b="1" dirty="0" smtClean="0"/>
            </a:br>
            <a:r>
              <a:rPr lang="cs-CZ" sz="4000" b="1" dirty="0" smtClean="0"/>
              <a:t>a základních škol.</a:t>
            </a:r>
            <a:endParaRPr lang="uk-UA" sz="4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77999" y="166190"/>
            <a:ext cx="685800" cy="685800"/>
            <a:chOff x="6324600" y="4114799"/>
            <a:chExt cx="685800" cy="6858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rot="10800000">
            <a:off x="16002000" y="1494492"/>
            <a:ext cx="685800" cy="685800"/>
            <a:chOff x="6324600" y="4114799"/>
            <a:chExt cx="685800" cy="6858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09392072"/>
              </p:ext>
            </p:extLst>
          </p:nvPr>
        </p:nvGraphicFramePr>
        <p:xfrm>
          <a:off x="665661" y="1837392"/>
          <a:ext cx="12820650" cy="883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lh3.googleusercontent.com/I_4xwstDMRELt3Vm97LRlI18yq8YmHqRDTsDuYu8bs1wE9hQrLIAMDlc8F-_GSwQowwoBLBo9qhxJz7gYHz9IpbXgAzM1kE7D857MZu0U7QGkSFwl1P1dWSlLBoNDCKqomh6RfssT4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576" y="3433484"/>
            <a:ext cx="5123361" cy="35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ktorová grafika zdarma: Býčí Oko, Cíl, Zadek, Objekt - Obraz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19300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2"/>
          <p:cNvSpPr txBox="1"/>
          <p:nvPr/>
        </p:nvSpPr>
        <p:spPr>
          <a:xfrm>
            <a:off x="6223363" y="495300"/>
            <a:ext cx="584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Jak na cíl PPUČ? </a:t>
            </a:r>
            <a:endParaRPr lang="cs-CZ" sz="4800" b="1" dirty="0"/>
          </a:p>
        </p:txBody>
      </p:sp>
      <p:sp>
        <p:nvSpPr>
          <p:cNvPr id="11" name="Čárový bublinový popisek 2 10"/>
          <p:cNvSpPr/>
          <p:nvPr/>
        </p:nvSpPr>
        <p:spPr>
          <a:xfrm>
            <a:off x="13320848" y="1104900"/>
            <a:ext cx="4662352" cy="2895600"/>
          </a:xfrm>
          <a:prstGeom prst="borderCallout2">
            <a:avLst>
              <a:gd name="adj1" fmla="val 18750"/>
              <a:gd name="adj2" fmla="val 205"/>
              <a:gd name="adj3" fmla="val 18750"/>
              <a:gd name="adj4" fmla="val -16667"/>
              <a:gd name="adj5" fmla="val 144868"/>
              <a:gd name="adj6" fmla="val -88183"/>
            </a:avLst>
          </a:prstGeom>
          <a:solidFill>
            <a:srgbClr val="FFC000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Vytváření sdílené představy o pojetí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>a významu ČG, MG, DG pro vzdělávání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7" name="Čárový bublinový popisek 2 16"/>
          <p:cNvSpPr/>
          <p:nvPr/>
        </p:nvSpPr>
        <p:spPr>
          <a:xfrm>
            <a:off x="13336088" y="6130499"/>
            <a:ext cx="4647112" cy="3051601"/>
          </a:xfrm>
          <a:prstGeom prst="borderCallout2">
            <a:avLst>
              <a:gd name="adj1" fmla="val 80573"/>
              <a:gd name="adj2" fmla="val -310"/>
              <a:gd name="adj3" fmla="val 80573"/>
              <a:gd name="adj4" fmla="val -15458"/>
              <a:gd name="adj5" fmla="val -18437"/>
              <a:gd name="adj6" fmla="val -87690"/>
            </a:avLst>
          </a:prstGeom>
          <a:solidFill>
            <a:srgbClr val="FFC000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Přímá metodická podpora učitelů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>pro rozvoj gramotností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8" name="Čárový bublinový popisek 2 17"/>
          <p:cNvSpPr/>
          <p:nvPr/>
        </p:nvSpPr>
        <p:spPr>
          <a:xfrm>
            <a:off x="304800" y="6300651"/>
            <a:ext cx="4647112" cy="2881449"/>
          </a:xfrm>
          <a:prstGeom prst="borderCallout2">
            <a:avLst>
              <a:gd name="adj1" fmla="val 80631"/>
              <a:gd name="adj2" fmla="val 99948"/>
              <a:gd name="adj3" fmla="val 80632"/>
              <a:gd name="adj4" fmla="val 113896"/>
              <a:gd name="adj5" fmla="val -26599"/>
              <a:gd name="adj6" fmla="val 188075"/>
            </a:avLst>
          </a:prstGeom>
          <a:solidFill>
            <a:srgbClr val="FFC000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Technologická podpora pro sdílení vzdělávacích materiálů a ověřených </a:t>
            </a:r>
            <a:r>
              <a:rPr lang="cs-CZ" sz="3200" dirty="0" smtClean="0">
                <a:solidFill>
                  <a:schemeClr val="tx1"/>
                </a:solidFill>
              </a:rPr>
              <a:t>informací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Čárový bublinový popisek 2 18"/>
          <p:cNvSpPr/>
          <p:nvPr/>
        </p:nvSpPr>
        <p:spPr>
          <a:xfrm>
            <a:off x="304800" y="1104901"/>
            <a:ext cx="4647112" cy="2895600"/>
          </a:xfrm>
          <a:prstGeom prst="borderCallout2">
            <a:avLst>
              <a:gd name="adj1" fmla="val 19586"/>
              <a:gd name="adj2" fmla="val 99948"/>
              <a:gd name="adj3" fmla="val 19587"/>
              <a:gd name="adj4" fmla="val 113334"/>
              <a:gd name="adj5" fmla="val 146234"/>
              <a:gd name="adj6" fmla="val 186951"/>
            </a:avLst>
          </a:prstGeom>
          <a:solidFill>
            <a:srgbClr val="FFC000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cs-CZ" sz="3200" dirty="0" smtClean="0">
                <a:solidFill>
                  <a:schemeClr val="tx1"/>
                </a:solidFill>
              </a:rPr>
              <a:t>Online nástroje </a:t>
            </a:r>
            <a:r>
              <a:rPr lang="cs-CZ" sz="3200" dirty="0">
                <a:solidFill>
                  <a:schemeClr val="tx1"/>
                </a:solidFill>
              </a:rPr>
              <a:t>pro  </a:t>
            </a:r>
            <a:r>
              <a:rPr lang="cs-CZ" sz="3200" dirty="0" smtClean="0">
                <a:solidFill>
                  <a:schemeClr val="tx1"/>
                </a:solidFill>
              </a:rPr>
              <a:t>profesní růst učitelů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/>
          <p:nvPr/>
        </p:nvSpPr>
        <p:spPr>
          <a:xfrm>
            <a:off x="1600200" y="571500"/>
            <a:ext cx="15773400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Vytváření sdílené představy o pojetí </a:t>
            </a:r>
            <a:r>
              <a:rPr lang="cs-CZ" sz="4800" dirty="0" smtClean="0"/>
              <a:t>a </a:t>
            </a:r>
            <a:r>
              <a:rPr lang="cs-CZ" sz="4800" dirty="0"/>
              <a:t>významu matematické gramotnosti pro vzdělávání</a:t>
            </a:r>
            <a:endParaRPr lang="en-US" sz="4800" dirty="0"/>
          </a:p>
        </p:txBody>
      </p:sp>
      <p:sp>
        <p:nvSpPr>
          <p:cNvPr id="4" name="Obdélník 3"/>
          <p:cNvSpPr/>
          <p:nvPr/>
        </p:nvSpPr>
        <p:spPr>
          <a:xfrm>
            <a:off x="381000" y="3185130"/>
            <a:ext cx="9372600" cy="274320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b="1" dirty="0" smtClean="0">
                <a:solidFill>
                  <a:sysClr val="windowText" lastClr="000000"/>
                </a:solidFill>
              </a:rPr>
              <a:t>Odborné panely gramotností</a:t>
            </a:r>
          </a:p>
          <a:p>
            <a:pPr marL="571500" lvl="1" indent="-5715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ysClr val="windowText" lastClr="000000"/>
                </a:solidFill>
              </a:rPr>
              <a:t>platforma sdružující přední odborníky </a:t>
            </a:r>
            <a:r>
              <a:rPr lang="cs-CZ" sz="3600" dirty="0">
                <a:solidFill>
                  <a:sysClr val="windowText" lastClr="000000"/>
                </a:solidFill>
              </a:rPr>
              <a:t/>
            </a:r>
            <a:br>
              <a:rPr lang="cs-CZ" sz="3600" dirty="0">
                <a:solidFill>
                  <a:sysClr val="windowText" lastClr="000000"/>
                </a:solidFill>
              </a:rPr>
            </a:br>
            <a:r>
              <a:rPr lang="cs-CZ" sz="3600" dirty="0" smtClean="0">
                <a:solidFill>
                  <a:sysClr val="windowText" lastClr="000000"/>
                </a:solidFill>
              </a:rPr>
              <a:t>na MG a zkušené pedagogy z praxe</a:t>
            </a:r>
            <a:endParaRPr lang="cs-CZ" sz="3600" dirty="0">
              <a:solidFill>
                <a:sysClr val="windowText" lastClr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1000" y="6880550"/>
            <a:ext cx="9372600" cy="259080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b="1" dirty="0" smtClean="0">
                <a:solidFill>
                  <a:sysClr val="windowText" lastClr="000000"/>
                </a:solidFill>
              </a:rPr>
              <a:t>Společenství praxe pro vzdělávací oblasti </a:t>
            </a:r>
          </a:p>
          <a:p>
            <a:pPr marL="571500" lvl="1" indent="-5715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ysClr val="windowText" lastClr="000000"/>
                </a:solidFill>
              </a:rPr>
              <a:t>p</a:t>
            </a:r>
            <a:r>
              <a:rPr lang="cs-CZ" sz="3600" dirty="0" smtClean="0">
                <a:solidFill>
                  <a:sysClr val="windowText" lastClr="000000"/>
                </a:solidFill>
              </a:rPr>
              <a:t>edagogové, akademici, zástupci NNO, které spojuje zájem o konkrétní oblast vzdělávání</a:t>
            </a:r>
            <a:endParaRPr lang="cs-CZ" sz="3600" dirty="0">
              <a:solidFill>
                <a:sysClr val="windowText" lastClr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353800" y="3182923"/>
            <a:ext cx="6629400" cy="6377970"/>
          </a:xfrm>
          <a:prstGeom prst="rect">
            <a:avLst/>
          </a:prstGeom>
          <a:noFill/>
          <a:ln w="63500"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b="1" dirty="0" smtClean="0">
                <a:solidFill>
                  <a:sysClr val="windowText" lastClr="000000"/>
                </a:solidFill>
              </a:rPr>
              <a:t>,,</a:t>
            </a:r>
            <a:r>
              <a:rPr lang="cs-CZ" sz="3600" b="1" dirty="0" err="1" smtClean="0">
                <a:solidFill>
                  <a:sysClr val="windowText" lastClr="000000"/>
                </a:solidFill>
              </a:rPr>
              <a:t>Minikonference</a:t>
            </a:r>
            <a:r>
              <a:rPr lang="cs-CZ" sz="3600" b="1" dirty="0" smtClean="0">
                <a:solidFill>
                  <a:sysClr val="windowText" lastClr="000000"/>
                </a:solidFill>
              </a:rPr>
              <a:t>“ odborných panelů</a:t>
            </a:r>
            <a:endParaRPr lang="cs-CZ" sz="3600" b="1" dirty="0">
              <a:solidFill>
                <a:sysClr val="windowText" lastClr="000000"/>
              </a:solidFill>
            </a:endParaRPr>
          </a:p>
          <a:p>
            <a:pPr marL="571500" lvl="0" indent="-571500" defTabSz="914400">
              <a:buFont typeface="Wingdings" panose="05000000000000000000" pitchFamily="2" charset="2"/>
              <a:buChar char="Ø"/>
              <a:defRPr/>
            </a:pPr>
            <a:r>
              <a:rPr lang="cs-CZ" sz="3600" dirty="0" smtClean="0">
                <a:solidFill>
                  <a:sysClr val="windowText" lastClr="000000"/>
                </a:solidFill>
              </a:rPr>
              <a:t>místo společného setkávání, výměny zkušeností </a:t>
            </a:r>
            <a:br>
              <a:rPr lang="cs-CZ" sz="3600" dirty="0" smtClean="0">
                <a:solidFill>
                  <a:sysClr val="windowText" lastClr="000000"/>
                </a:solidFill>
              </a:rPr>
            </a:br>
            <a:r>
              <a:rPr lang="cs-CZ" sz="3600" dirty="0" smtClean="0">
                <a:solidFill>
                  <a:sysClr val="windowText" lastClr="000000"/>
                </a:solidFill>
              </a:rPr>
              <a:t>a mapování praxe za účelem utváření sdíleného pohledu na pojení a význam rozvoje matematické gramotnosti napříč vzděláváním</a:t>
            </a:r>
            <a:endParaRPr lang="cs-CZ" sz="3600" dirty="0">
              <a:solidFill>
                <a:sysClr val="windowText" lastClr="000000"/>
              </a:solidFill>
            </a:endParaRPr>
          </a:p>
          <a:p>
            <a:pPr lvl="0" defTabSz="914400">
              <a:defRPr/>
            </a:pP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9568543" y="4567865"/>
            <a:ext cx="1295400" cy="3608085"/>
          </a:xfrm>
          <a:prstGeom prst="rightBrace">
            <a:avLst/>
          </a:prstGeom>
          <a:ln w="41275">
            <a:solidFill>
              <a:schemeClr val="bg2">
                <a:lumMod val="65000"/>
              </a:schemeClr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/>
          <p:nvPr/>
        </p:nvSpPr>
        <p:spPr>
          <a:xfrm>
            <a:off x="1600200" y="571500"/>
            <a:ext cx="15773400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Přímá metodická podpora učitelů </a:t>
            </a:r>
            <a:r>
              <a:rPr lang="cs-CZ" sz="4800" dirty="0" smtClean="0"/>
              <a:t>pro rozvoj</a:t>
            </a:r>
            <a:br>
              <a:rPr lang="cs-CZ" sz="4800" dirty="0" smtClean="0"/>
            </a:br>
            <a:r>
              <a:rPr lang="cs-CZ" sz="4800" dirty="0" smtClean="0"/>
              <a:t>matematické </a:t>
            </a:r>
            <a:r>
              <a:rPr lang="cs-CZ" sz="4800" dirty="0"/>
              <a:t>gramotnosti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19400" y="7429500"/>
            <a:ext cx="117348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dirty="0" smtClean="0">
                <a:solidFill>
                  <a:sysClr val="windowText" lastClr="000000"/>
                </a:solidFill>
              </a:rPr>
              <a:t>Příběhy jednotlivých škol mapujících prolnutí matematické gramotnosti do chodu školy jako možný zdroj inspirace pro další školy – systémový aspekt.</a:t>
            </a:r>
            <a:endParaRPr lang="cs-CZ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19400" y="2911811"/>
            <a:ext cx="11734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b="1" dirty="0">
                <a:solidFill>
                  <a:sysClr val="windowText" lastClr="000000"/>
                </a:solidFill>
              </a:rPr>
              <a:t>Síť 36 pilotních škol</a:t>
            </a:r>
          </a:p>
          <a:p>
            <a:pPr marL="571500" lvl="1" indent="-5715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ysClr val="windowText" lastClr="000000"/>
                </a:solidFill>
              </a:rPr>
              <a:t>mateřské a základní školy jako ,,</a:t>
            </a:r>
            <a:r>
              <a:rPr lang="cs-CZ" sz="3600" dirty="0" smtClean="0">
                <a:solidFill>
                  <a:sysClr val="windowText" lastClr="000000"/>
                </a:solidFill>
              </a:rPr>
              <a:t>laboratoře“</a:t>
            </a:r>
            <a:br>
              <a:rPr lang="cs-CZ" sz="3600" dirty="0" smtClean="0">
                <a:solidFill>
                  <a:sysClr val="windowText" lastClr="000000"/>
                </a:solidFill>
              </a:rPr>
            </a:br>
            <a:r>
              <a:rPr lang="cs-CZ" sz="3600" dirty="0" smtClean="0">
                <a:solidFill>
                  <a:sysClr val="windowText" lastClr="000000"/>
                </a:solidFill>
              </a:rPr>
              <a:t>k </a:t>
            </a:r>
            <a:r>
              <a:rPr lang="cs-CZ" sz="3600" dirty="0">
                <a:solidFill>
                  <a:sysClr val="windowText" lastClr="000000"/>
                </a:solidFill>
              </a:rPr>
              <a:t>ověřování efektivních metod a postupů pro prolnutí gramotností do školní praxe 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8115300" y="5715962"/>
            <a:ext cx="1143000" cy="1371600"/>
          </a:xfrm>
          <a:prstGeom prst="downArrow">
            <a:avLst/>
          </a:prstGeom>
          <a:noFill/>
          <a:ln w="63500"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/>
          <p:nvPr/>
        </p:nvSpPr>
        <p:spPr>
          <a:xfrm>
            <a:off x="1600200" y="571500"/>
            <a:ext cx="15773400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Technologická podpora pro sdílení vzdělávacích </a:t>
            </a:r>
            <a:r>
              <a:rPr lang="cs-CZ" sz="4800" dirty="0" smtClean="0"/>
              <a:t>materiálů a ověřených informací</a:t>
            </a:r>
            <a:endParaRPr lang="en-US" sz="4800" dirty="0"/>
          </a:p>
        </p:txBody>
      </p:sp>
      <p:sp>
        <p:nvSpPr>
          <p:cNvPr id="4" name="Obdélník 3"/>
          <p:cNvSpPr/>
          <p:nvPr/>
        </p:nvSpPr>
        <p:spPr>
          <a:xfrm>
            <a:off x="457200" y="2438400"/>
            <a:ext cx="9372600" cy="552450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b="1" dirty="0" smtClean="0">
                <a:solidFill>
                  <a:sysClr val="windowText" lastClr="000000"/>
                </a:solidFill>
              </a:rPr>
              <a:t>Reputační systém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ysClr val="windowText" lastClr="000000"/>
                </a:solidFill>
              </a:rPr>
              <a:t>n</a:t>
            </a:r>
            <a:r>
              <a:rPr lang="cs-CZ" sz="3600" dirty="0" smtClean="0">
                <a:solidFill>
                  <a:sysClr val="windowText" lastClr="000000"/>
                </a:solidFill>
              </a:rPr>
              <a:t>a jednom místě snadný přístup ke vzdělávacím materiálům z různých databází a portálů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ysClr val="windowText" lastClr="000000"/>
                </a:solidFill>
              </a:rPr>
              <a:t>h</a:t>
            </a:r>
            <a:r>
              <a:rPr lang="cs-CZ" sz="3600" dirty="0" smtClean="0">
                <a:solidFill>
                  <a:sysClr val="windowText" lastClr="000000"/>
                </a:solidFill>
              </a:rPr>
              <a:t>odnocení z různých hledisek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ysClr val="windowText" lastClr="000000"/>
                </a:solidFill>
              </a:rPr>
              <a:t>v</a:t>
            </a:r>
            <a:r>
              <a:rPr lang="cs-CZ" sz="3600" dirty="0" smtClean="0">
                <a:solidFill>
                  <a:sysClr val="windowText" lastClr="000000"/>
                </a:solidFill>
              </a:rPr>
              <a:t>ybírání podle hodnocení ostatních i podle statistiky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ysClr val="windowText" lastClr="000000"/>
                </a:solidFill>
              </a:rPr>
              <a:t>s</a:t>
            </a:r>
            <a:r>
              <a:rPr lang="cs-CZ" sz="3600" dirty="0" smtClean="0">
                <a:solidFill>
                  <a:sysClr val="windowText" lastClr="000000"/>
                </a:solidFill>
              </a:rPr>
              <a:t>ledování ostatních uživatelů a sdílení svých zkušeností</a:t>
            </a:r>
          </a:p>
        </p:txBody>
      </p:sp>
      <p:sp>
        <p:nvSpPr>
          <p:cNvPr id="13" name="Vývojový diagram: magnetický disk 12"/>
          <p:cNvSpPr/>
          <p:nvPr/>
        </p:nvSpPr>
        <p:spPr>
          <a:xfrm>
            <a:off x="13030200" y="6427728"/>
            <a:ext cx="2057400" cy="609600"/>
          </a:xfrm>
          <a:prstGeom prst="flowChartMagneticDisk">
            <a:avLst/>
          </a:prstGeom>
          <a:solidFill>
            <a:schemeClr val="bg2">
              <a:lumMod val="6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4" name="Vývojový diagram: magnetický disk 13"/>
          <p:cNvSpPr/>
          <p:nvPr/>
        </p:nvSpPr>
        <p:spPr>
          <a:xfrm>
            <a:off x="13030200" y="6173083"/>
            <a:ext cx="2057400" cy="377734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5" name="Vývojový diagram: magnetický disk 14"/>
          <p:cNvSpPr/>
          <p:nvPr/>
        </p:nvSpPr>
        <p:spPr>
          <a:xfrm>
            <a:off x="13032377" y="5636417"/>
            <a:ext cx="2057400" cy="609600"/>
          </a:xfrm>
          <a:prstGeom prst="flowChartMagneticDisk">
            <a:avLst/>
          </a:prstGeom>
          <a:solidFill>
            <a:schemeClr val="bg2">
              <a:lumMod val="8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6" name="Vývojový diagram: magnetický disk 15"/>
          <p:cNvSpPr/>
          <p:nvPr/>
        </p:nvSpPr>
        <p:spPr>
          <a:xfrm>
            <a:off x="13028023" y="5359595"/>
            <a:ext cx="2057400" cy="377734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7" name="Vývojový diagram: magnetický disk 16"/>
          <p:cNvSpPr/>
          <p:nvPr/>
        </p:nvSpPr>
        <p:spPr>
          <a:xfrm>
            <a:off x="13023669" y="4822929"/>
            <a:ext cx="2057400" cy="609600"/>
          </a:xfrm>
          <a:prstGeom prst="flowChartMagneticDisk">
            <a:avLst/>
          </a:prstGeom>
          <a:solidFill>
            <a:schemeClr val="bg2">
              <a:lumMod val="6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8" name="Picture 2" descr="sov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315" y="2863098"/>
            <a:ext cx="2057400" cy="2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ývojový diagram: magnetický disk 18"/>
          <p:cNvSpPr/>
          <p:nvPr/>
        </p:nvSpPr>
        <p:spPr>
          <a:xfrm>
            <a:off x="9860280" y="7475300"/>
            <a:ext cx="1447800" cy="486511"/>
          </a:xfrm>
          <a:prstGeom prst="flowChartMagneticDisk">
            <a:avLst/>
          </a:prstGeom>
          <a:solidFill>
            <a:schemeClr val="bg2">
              <a:lumMod val="8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0" name="Vývojový diagram: magnetický disk 19"/>
          <p:cNvSpPr/>
          <p:nvPr/>
        </p:nvSpPr>
        <p:spPr>
          <a:xfrm>
            <a:off x="9860280" y="7132399"/>
            <a:ext cx="1447800" cy="486511"/>
          </a:xfrm>
          <a:prstGeom prst="flowChartMagneticDisk">
            <a:avLst/>
          </a:prstGeom>
          <a:solidFill>
            <a:schemeClr val="bg2">
              <a:lumMod val="8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1" name="Vývojový diagram: magnetický disk 20"/>
          <p:cNvSpPr/>
          <p:nvPr/>
        </p:nvSpPr>
        <p:spPr>
          <a:xfrm>
            <a:off x="9858103" y="6753573"/>
            <a:ext cx="1447800" cy="486511"/>
          </a:xfrm>
          <a:prstGeom prst="flowChartMagneticDisk">
            <a:avLst/>
          </a:prstGeom>
          <a:solidFill>
            <a:schemeClr val="bg2">
              <a:lumMod val="8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2" name="Vývojový diagram: magnetický disk 21"/>
          <p:cNvSpPr/>
          <p:nvPr/>
        </p:nvSpPr>
        <p:spPr>
          <a:xfrm>
            <a:off x="16258903" y="7475299"/>
            <a:ext cx="1447800" cy="48651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3" name="Vývojový diagram: magnetický disk 22"/>
          <p:cNvSpPr/>
          <p:nvPr/>
        </p:nvSpPr>
        <p:spPr>
          <a:xfrm>
            <a:off x="16258903" y="7137256"/>
            <a:ext cx="1447800" cy="48651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4" name="Vývojový diagram: magnetický disk 23"/>
          <p:cNvSpPr/>
          <p:nvPr/>
        </p:nvSpPr>
        <p:spPr>
          <a:xfrm>
            <a:off x="16258903" y="6819766"/>
            <a:ext cx="1447800" cy="48651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6" name="Vývojový diagram: magnetický disk 25"/>
          <p:cNvSpPr/>
          <p:nvPr/>
        </p:nvSpPr>
        <p:spPr>
          <a:xfrm>
            <a:off x="16258903" y="4061137"/>
            <a:ext cx="1447800" cy="486511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7" name="Vývojový diagram: magnetický disk 26"/>
          <p:cNvSpPr/>
          <p:nvPr/>
        </p:nvSpPr>
        <p:spPr>
          <a:xfrm>
            <a:off x="16258903" y="3648859"/>
            <a:ext cx="1447800" cy="486511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8" name="Vývojový diagram: magnetický disk 27"/>
          <p:cNvSpPr/>
          <p:nvPr/>
        </p:nvSpPr>
        <p:spPr>
          <a:xfrm>
            <a:off x="16258903" y="3256500"/>
            <a:ext cx="1447800" cy="486511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9" name="Vývojový diagram: magnetický disk 28"/>
          <p:cNvSpPr/>
          <p:nvPr/>
        </p:nvSpPr>
        <p:spPr>
          <a:xfrm>
            <a:off x="10588534" y="4304392"/>
            <a:ext cx="1447800" cy="486511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30" name="Vývojový diagram: magnetický disk 29"/>
          <p:cNvSpPr/>
          <p:nvPr/>
        </p:nvSpPr>
        <p:spPr>
          <a:xfrm>
            <a:off x="10582003" y="3925566"/>
            <a:ext cx="1447800" cy="486511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31" name="Vývojový diagram: magnetický disk 30"/>
          <p:cNvSpPr/>
          <p:nvPr/>
        </p:nvSpPr>
        <p:spPr>
          <a:xfrm>
            <a:off x="10579826" y="3533087"/>
            <a:ext cx="1447800" cy="486511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9" name="Obousměrná vodorovná šipka 8"/>
          <p:cNvSpPr/>
          <p:nvPr/>
        </p:nvSpPr>
        <p:spPr>
          <a:xfrm rot="2554852">
            <a:off x="11794081" y="5000068"/>
            <a:ext cx="1219200" cy="486511"/>
          </a:xfrm>
          <a:prstGeom prst="leftRight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 rot="19900239">
            <a:off x="11417746" y="6425189"/>
            <a:ext cx="1589495" cy="442874"/>
          </a:xfrm>
          <a:prstGeom prst="leftRight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 rot="2061181">
            <a:off x="15182292" y="6519297"/>
            <a:ext cx="1055699" cy="392721"/>
          </a:xfrm>
          <a:prstGeom prst="leftRight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36" name="Obousměrná vodorovná šipka 35"/>
          <p:cNvSpPr/>
          <p:nvPr/>
        </p:nvSpPr>
        <p:spPr>
          <a:xfrm rot="19760691">
            <a:off x="15175838" y="4869907"/>
            <a:ext cx="1339651" cy="423889"/>
          </a:xfrm>
          <a:prstGeom prst="leftRight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73041" y="7961810"/>
            <a:ext cx="9272832" cy="2419222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b="1" dirty="0" smtClean="0">
                <a:solidFill>
                  <a:sysClr val="windowText" lastClr="000000"/>
                </a:solidFill>
              </a:rPr>
              <a:t>Konzultační centrum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ysClr val="windowText" lastClr="000000"/>
                </a:solidFill>
              </a:rPr>
              <a:t>KC jako rozvíjející se znalostní databáze</a:t>
            </a:r>
          </a:p>
        </p:txBody>
      </p:sp>
    </p:spTree>
    <p:extLst>
      <p:ext uri="{BB962C8B-B14F-4D97-AF65-F5344CB8AC3E}">
        <p14:creationId xmlns:p14="http://schemas.microsoft.com/office/powerpoint/2010/main" val="1209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/>
          <p:nvPr/>
        </p:nvSpPr>
        <p:spPr>
          <a:xfrm>
            <a:off x="1600200" y="571500"/>
            <a:ext cx="15773400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4800" dirty="0" smtClean="0"/>
              <a:t>Online nástroje pro profesní </a:t>
            </a:r>
            <a:r>
              <a:rPr lang="cs-CZ" sz="4800" dirty="0"/>
              <a:t>růst učitelů </a:t>
            </a:r>
            <a:r>
              <a:rPr lang="cs-CZ" sz="4800" dirty="0" smtClean="0"/>
              <a:t>a budoucích učitelů</a:t>
            </a:r>
            <a:endParaRPr lang="en-US" sz="4800" dirty="0"/>
          </a:p>
        </p:txBody>
      </p:sp>
      <p:sp>
        <p:nvSpPr>
          <p:cNvPr id="4" name="Obdélník 3"/>
          <p:cNvSpPr/>
          <p:nvPr/>
        </p:nvSpPr>
        <p:spPr>
          <a:xfrm>
            <a:off x="228600" y="2705100"/>
            <a:ext cx="8991600" cy="624840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b="1" dirty="0" smtClean="0">
                <a:solidFill>
                  <a:sysClr val="windowText" lastClr="000000"/>
                </a:solidFill>
              </a:rPr>
              <a:t>Vzdělávací modul</a:t>
            </a:r>
            <a:br>
              <a:rPr lang="cs-CZ" sz="3600" b="1" dirty="0" smtClean="0">
                <a:solidFill>
                  <a:sysClr val="windowText" lastClr="000000"/>
                </a:solidFill>
              </a:rPr>
            </a:br>
            <a:r>
              <a:rPr lang="cs-CZ" sz="3600" b="1" dirty="0" smtClean="0">
                <a:solidFill>
                  <a:sysClr val="windowText" lastClr="000000"/>
                </a:solidFill>
              </a:rPr>
              <a:t>jednotlivých gramotností</a:t>
            </a:r>
          </a:p>
          <a:p>
            <a:pPr marL="571500" lvl="1" indent="-5715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ysClr val="windowText" lastClr="000000"/>
                </a:solidFill>
              </a:rPr>
              <a:t>Metodický portál RVP.CZ</a:t>
            </a:r>
          </a:p>
          <a:p>
            <a:pPr marL="571500" lvl="1" indent="-5715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ysClr val="windowText" lastClr="000000"/>
                </a:solidFill>
              </a:rPr>
              <a:t>v</a:t>
            </a:r>
            <a:r>
              <a:rPr lang="cs-CZ" sz="3600" dirty="0" smtClean="0">
                <a:solidFill>
                  <a:sysClr val="windowText" lastClr="000000"/>
                </a:solidFill>
              </a:rPr>
              <a:t>zdělávací platforma poskytující dostatek zdrojů pro další rozvoj učitelů v oblasti matematické, čtenářské a digitální gramotnosti v jejich výuce</a:t>
            </a:r>
            <a:br>
              <a:rPr lang="cs-CZ" sz="3600" dirty="0" smtClean="0">
                <a:solidFill>
                  <a:sysClr val="windowText" lastClr="000000"/>
                </a:solidFill>
              </a:rPr>
            </a:br>
            <a:r>
              <a:rPr lang="cs-CZ" sz="3600" dirty="0" smtClean="0">
                <a:solidFill>
                  <a:sysClr val="windowText" lastClr="000000"/>
                </a:solidFill>
              </a:rPr>
              <a:t>(metodiky, </a:t>
            </a:r>
            <a:r>
              <a:rPr lang="cs-CZ" sz="3600" dirty="0" err="1" smtClean="0">
                <a:solidFill>
                  <a:sysClr val="windowText" lastClr="000000"/>
                </a:solidFill>
              </a:rPr>
              <a:t>webináře</a:t>
            </a:r>
            <a:r>
              <a:rPr lang="cs-CZ" sz="3600" dirty="0" smtClean="0">
                <a:solidFill>
                  <a:sysClr val="windowText" lastClr="000000"/>
                </a:solidFill>
              </a:rPr>
              <a:t>, e-learning, virtuální hospitace, odkazy na další zdroje) 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82200" y="3162300"/>
            <a:ext cx="7886700" cy="3826389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cs-CZ" sz="3600" b="1" dirty="0" smtClean="0">
                <a:solidFill>
                  <a:sysClr val="windowText" lastClr="000000"/>
                </a:solidFill>
              </a:rPr>
              <a:t>Profil Učitel21</a:t>
            </a:r>
          </a:p>
          <a:p>
            <a:pPr marL="571500" lvl="0" indent="-571500" defTabSz="914400">
              <a:buFont typeface="Wingdings" panose="05000000000000000000" pitchFamily="2" charset="2"/>
              <a:buChar char="Ø"/>
              <a:defRPr/>
            </a:pPr>
            <a:r>
              <a:rPr lang="cs-CZ" sz="3600" dirty="0" smtClean="0">
                <a:solidFill>
                  <a:sysClr val="windowText" lastClr="000000"/>
                </a:solidFill>
              </a:rPr>
              <a:t>Strategie digitálního vzdělávání</a:t>
            </a:r>
          </a:p>
          <a:p>
            <a:pPr marL="571500" lvl="0" indent="-571500" defTabSz="914400">
              <a:buFont typeface="Wingdings" panose="05000000000000000000" pitchFamily="2" charset="2"/>
              <a:buChar char="Ø"/>
              <a:defRPr/>
            </a:pPr>
            <a:r>
              <a:rPr lang="cs-CZ" sz="3600" dirty="0">
                <a:solidFill>
                  <a:sysClr val="windowText" lastClr="000000"/>
                </a:solidFill>
              </a:rPr>
              <a:t>a</a:t>
            </a:r>
            <a:r>
              <a:rPr lang="cs-CZ" sz="3600" dirty="0" smtClean="0">
                <a:solidFill>
                  <a:sysClr val="windowText" lastClr="000000"/>
                </a:solidFill>
              </a:rPr>
              <a:t>plikace bude určena učitelům </a:t>
            </a:r>
            <a:r>
              <a:rPr lang="cs-CZ" sz="3600" dirty="0">
                <a:solidFill>
                  <a:sysClr val="windowText" lastClr="000000"/>
                </a:solidFill>
              </a:rPr>
              <a:t>pro plánování rozvoje jejich/vlastních </a:t>
            </a:r>
            <a:r>
              <a:rPr lang="cs-CZ" sz="3600" dirty="0" smtClean="0">
                <a:solidFill>
                  <a:sysClr val="windowText" lastClr="000000"/>
                </a:solidFill>
              </a:rPr>
              <a:t>digitálních kompetencí</a:t>
            </a:r>
            <a:endParaRPr lang="cs-CZ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6383477"/>
              </p:ext>
            </p:extLst>
          </p:nvPr>
        </p:nvGraphicFramePr>
        <p:xfrm>
          <a:off x="609600" y="1714500"/>
          <a:ext cx="11716265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2291031" y="2247900"/>
            <a:ext cx="5154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Zlepšení kvality vzdělávání</a:t>
            </a:r>
            <a:br>
              <a:rPr lang="cs-CZ" sz="4800" dirty="0" smtClean="0"/>
            </a:br>
            <a:r>
              <a:rPr lang="cs-CZ" sz="4800" dirty="0" smtClean="0"/>
              <a:t>v gramotnostech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835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UV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V" id="{57E119CC-F276-42EB-849D-D583D961693B}" vid="{8EF8F40B-466C-4875-B276-C7E8A6599CBB}"/>
    </a:ext>
  </a:extLst>
</a:theme>
</file>

<file path=ppt/theme/theme21.xml><?xml version="1.0" encoding="utf-8"?>
<a:theme xmlns:a="http://schemas.openxmlformats.org/drawingml/2006/main" name="1_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22.xml><?xml version="1.0" encoding="utf-8"?>
<a:theme xmlns:a="http://schemas.openxmlformats.org/drawingml/2006/main" name="3_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6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7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7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4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7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8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8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5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8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9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9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5.xml><?xml version="1.0" encoding="utf-8"?>
<a:theme xmlns:a="http://schemas.openxmlformats.org/drawingml/2006/main" name="1_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11545</TotalTime>
  <Words>601</Words>
  <Application>Microsoft Office PowerPoint</Application>
  <PresentationFormat>Vlastní</PresentationFormat>
  <Paragraphs>69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33</vt:i4>
      </vt:variant>
      <vt:variant>
        <vt:lpstr>Nadpisy snímků</vt:lpstr>
      </vt:variant>
      <vt:variant>
        <vt:i4>10</vt:i4>
      </vt:variant>
    </vt:vector>
  </HeadingPairs>
  <TitlesOfParts>
    <vt:vector size="49" baseType="lpstr">
      <vt:lpstr>Arial</vt:lpstr>
      <vt:lpstr>Calibri</vt:lpstr>
      <vt:lpstr>Lato Semibold</vt:lpstr>
      <vt:lpstr>Roboto</vt:lpstr>
      <vt:lpstr>Roboto Condensed</vt:lpstr>
      <vt:lpstr>Wingdings</vt:lpstr>
      <vt:lpstr>TEAM SLIDES</vt:lpstr>
      <vt:lpstr>SLIDES WITH IMAGES</vt:lpstr>
      <vt:lpstr>PORTFOLIO</vt:lpstr>
      <vt:lpstr>Bright Blue</vt:lpstr>
      <vt:lpstr>1_TEAM SLIDES</vt:lpstr>
      <vt:lpstr>1_SLIDES WITH IMAGES</vt:lpstr>
      <vt:lpstr>1_PORTFOLIO</vt:lpstr>
      <vt:lpstr>GENARAL LAYOUTS</vt:lpstr>
      <vt:lpstr>2_TEAM SLIDES</vt:lpstr>
      <vt:lpstr>2_SLIDES WITH IMAGES</vt:lpstr>
      <vt:lpstr>2_PORTFOLIO</vt:lpstr>
      <vt:lpstr>1_GENARAL LAYOUTS</vt:lpstr>
      <vt:lpstr>3_TEAM SLIDES</vt:lpstr>
      <vt:lpstr>3_SLIDES WITH IMAGES</vt:lpstr>
      <vt:lpstr>3_PORTFOLIO</vt:lpstr>
      <vt:lpstr>2_GENARAL LAYOUTS</vt:lpstr>
      <vt:lpstr>4_TEAM SLIDES</vt:lpstr>
      <vt:lpstr>4_SLIDES WITH IMAGES</vt:lpstr>
      <vt:lpstr>4_PORTFOLIO</vt:lpstr>
      <vt:lpstr>NUV</vt:lpstr>
      <vt:lpstr>1_Bright Blue</vt:lpstr>
      <vt:lpstr>3_GENARAL LAYOUTS</vt:lpstr>
      <vt:lpstr>6_TEAM SLIDES</vt:lpstr>
      <vt:lpstr>7_SLIDES WITH IMAGES</vt:lpstr>
      <vt:lpstr>7_PORTFOLIO</vt:lpstr>
      <vt:lpstr>4_GENARAL LAYOUTS</vt:lpstr>
      <vt:lpstr>7_TEAM SLIDES</vt:lpstr>
      <vt:lpstr>8_SLIDES WITH IMAGES</vt:lpstr>
      <vt:lpstr>8_PORTFOLIO</vt:lpstr>
      <vt:lpstr>5_GENARAL LAYOUTS</vt:lpstr>
      <vt:lpstr>8_TEAM SLIDES</vt:lpstr>
      <vt:lpstr>9_SLIDES WITH IMAGES</vt:lpstr>
      <vt:lpstr>9_PORTFOLIO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Koubek Petr</cp:lastModifiedBy>
  <cp:revision>1190</cp:revision>
  <cp:lastPrinted>2017-10-17T16:35:05Z</cp:lastPrinted>
  <dcterms:created xsi:type="dcterms:W3CDTF">2015-01-20T11:47:48Z</dcterms:created>
  <dcterms:modified xsi:type="dcterms:W3CDTF">2017-11-21T23:34:52Z</dcterms:modified>
</cp:coreProperties>
</file>