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  <p:sldMasterId id="2147483663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spcBef>
                <a:spcPts val="0"/>
              </a:spcBef>
            </a:pPr>
            <a:endParaRPr/>
          </a:p>
          <a:p>
            <a:pPr marL="0" marR="0" lvl="2" indent="0" algn="l" rtl="0">
              <a:spcBef>
                <a:spcPts val="0"/>
              </a:spcBef>
            </a:pPr>
            <a:endParaRPr/>
          </a:p>
          <a:p>
            <a:pPr marL="0" marR="0" lvl="3" indent="0" algn="l" rtl="0">
              <a:spcBef>
                <a:spcPts val="0"/>
              </a:spcBef>
            </a:pPr>
            <a:endParaRPr/>
          </a:p>
          <a:p>
            <a:pPr marL="0" marR="0" lvl="4" indent="0" algn="l" rtl="0">
              <a:spcBef>
                <a:spcPts val="0"/>
              </a:spcBef>
            </a:pPr>
            <a:endParaRPr/>
          </a:p>
          <a:p>
            <a:pPr marL="0" marR="0" lvl="5" indent="0" algn="l" rtl="0">
              <a:spcBef>
                <a:spcPts val="0"/>
              </a:spcBef>
            </a:pPr>
            <a:endParaRPr/>
          </a:p>
          <a:p>
            <a:pPr marL="0" marR="0" lvl="6" indent="0" algn="l" rtl="0">
              <a:spcBef>
                <a:spcPts val="0"/>
              </a:spcBef>
            </a:pPr>
            <a:endParaRPr/>
          </a:p>
          <a:p>
            <a:pPr marL="0" marR="0" lvl="7" indent="0" algn="l" rtl="0">
              <a:spcBef>
                <a:spcPts val="0"/>
              </a:spcBef>
            </a:pPr>
            <a:endParaRPr/>
          </a:p>
          <a:p>
            <a:pPr marL="0" marR="0" lvl="8" indent="0" algn="l" rtl="0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98366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8511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8361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1199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7079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3" name="Shape 2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0385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14169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9196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26538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9836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254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4215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704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3018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571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630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4024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3296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1200" b="0" i="0" u="none" strike="noStrike" cap="none">
                <a:latin typeface="Arial"/>
                <a:ea typeface="Arial"/>
                <a:cs typeface="Arial"/>
                <a:sym typeface="Arial"/>
              </a:rPr>
              <a:t>kuk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359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Shape 81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82" name="Shape 82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hape 39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0" name="Shape 4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2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5" name="Shape 6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ctrTitle"/>
          </p:nvPr>
        </p:nvSpPr>
        <p:spPr>
          <a:xfrm>
            <a:off x="397061" y="2129237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VI.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Tabulkový 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formát listu, buňky, základní techniky práce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subTitle" idx="1"/>
          </p:nvPr>
        </p:nvSpPr>
        <p:spPr>
          <a:xfrm>
            <a:off x="1330512" y="5192737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Leipert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061" y="98069"/>
            <a:ext cx="4920213" cy="120180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buňky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čísla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desetinná místa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symboly měn 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formáty data a času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procenta % (násobení 100)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číslo jako text (např. 00420)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vlastní (jednotky °C, km/h, kg apod.)</a:t>
            </a:r>
          </a:p>
          <a:p>
            <a:pPr marL="1371600" marR="0" lvl="2" indent="-228600" algn="l" rtl="0">
              <a:spcBef>
                <a:spcPts val="500"/>
              </a:spcBef>
              <a:spcAft>
                <a:spcPts val="0"/>
              </a:spcAft>
              <a:buFont typeface="Wingdings"/>
              <a:buChar char="§"/>
            </a:pPr>
            <a:r>
              <a:rPr lang="cs-CZ" sz="23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#“ cm“ </a:t>
            </a:r>
            <a: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lang="cs-CZ" sz="23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 cm </a:t>
            </a:r>
            <a: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➔ # značí číslo, veškerý text </a:t>
            </a:r>
            <a:b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 s mezerami) musí být v uvozovkách</a:t>
            </a:r>
          </a:p>
          <a:p>
            <a:pPr marL="639763" marR="0" lvl="1" indent="-28416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42307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Shape 1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7788" y="598199"/>
            <a:ext cx="1495425" cy="33337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Shape 19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buňky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slučování buněk, zalamování obsahu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zarovnání obsahu vodorovně i svisle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01" name="Shape 2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9543" y="2286388"/>
            <a:ext cx="4439862" cy="22852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2" name="Shape 202"/>
          <p:cNvGrpSpPr/>
          <p:nvPr/>
        </p:nvGrpSpPr>
        <p:grpSpPr>
          <a:xfrm>
            <a:off x="3673010" y="5382614"/>
            <a:ext cx="1797978" cy="965771"/>
            <a:chOff x="6544637" y="5013789"/>
            <a:chExt cx="1797978" cy="965771"/>
          </a:xfrm>
        </p:grpSpPr>
        <p:sp>
          <p:nvSpPr>
            <p:cNvPr id="203" name="Shape 203"/>
            <p:cNvSpPr/>
            <p:nvPr/>
          </p:nvSpPr>
          <p:spPr>
            <a:xfrm>
              <a:off x="6544637" y="5013789"/>
              <a:ext cx="1797978" cy="965771"/>
            </a:xfrm>
            <a:prstGeom prst="rect">
              <a:avLst/>
            </a:prstGeom>
            <a:noFill/>
            <a:ln w="19050" cap="flat" cmpd="sng">
              <a:solidFill>
                <a:srgbClr val="3C3D6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6544637" y="5013789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7394674" y="5013789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8244709" y="5013789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6544637" y="5887092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7394674" y="5887092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8244709" y="5887092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6544637" y="5423373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7394674" y="5423373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8244709" y="5423373"/>
              <a:ext cx="97906" cy="92467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buňky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orientace textu, otočený a svislý text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ohraničení buněk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Formátem buněk (proškrtnutí)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nástrojem Nakreslit ohraničení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výplň a rastr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uzamykání buněk (závislost na zámku listu)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komentář k buňce</a:t>
            </a:r>
          </a:p>
        </p:txBody>
      </p:sp>
      <p:sp>
        <p:nvSpPr>
          <p:cNvPr id="219" name="Shape 21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20" name="Shape 2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9324" y="2299677"/>
            <a:ext cx="2419350" cy="208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Adresace buněk</a:t>
            </a:r>
          </a:p>
        </p:txBody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436562" y="1600200"/>
            <a:ext cx="8453437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je-li v buňce editovaný vzorec (začíná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je v ní textový kurzor), pak označování buňky nebo bloku buněk zapisuje jejich adresy do vzorce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relativní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při kopírování/vyplnění vzorce do dalších buněk dochází k přírůstkům adres buněk v něm adresovaných dle „souřadnic“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absolutní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$B$4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adresa buňky ve vzorci je „uzamčená“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smíšená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$B4, B$4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zámek sloupce/řádku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Adresace buněk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je-li v buňce editovaná adresa buňky (adresa je označena blokem či kurzorem), klávesa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cyklicky mění způsob zápisu adresy: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absolutní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relativní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smíšený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 vzorce tažením úchytu buňky E2 dolů: </a:t>
            </a:r>
          </a:p>
          <a:p>
            <a:pPr marL="319087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relativní adresace C2		    absolutní adresace C2</a:t>
            </a:r>
          </a:p>
        </p:txBody>
      </p:sp>
      <p:pic>
        <p:nvPicPr>
          <p:cNvPr id="234" name="Shape 2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2675" y="4494212"/>
            <a:ext cx="3057525" cy="179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Shape 2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9550" y="4494212"/>
            <a:ext cx="3095625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Shape 23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oblastí buněk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 - označením výběru buněk a pojmenováním v poli názvů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výběr – z pole názvů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oblast ve vzorci je adresovaná absolutně:</a:t>
            </a:r>
          </a:p>
          <a:p>
            <a:pPr marL="776287" marR="0" lvl="0" indent="1052512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RANK(C3;průměry;1)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44" name="Shape 2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59462" y="2235200"/>
            <a:ext cx="2705100" cy="1057275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Shape 245"/>
          <p:cNvSpPr/>
          <p:nvPr/>
        </p:nvSpPr>
        <p:spPr>
          <a:xfrm>
            <a:off x="5181341" y="2265104"/>
            <a:ext cx="619200" cy="173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6" name="Shape 2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87625" y="3390900"/>
            <a:ext cx="2933700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Shape 247"/>
          <p:cNvSpPr/>
          <p:nvPr/>
        </p:nvSpPr>
        <p:spPr>
          <a:xfrm rot="1676046">
            <a:off x="1324245" y="3316981"/>
            <a:ext cx="1285927" cy="22385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Drive (Disk)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12775" y="2473500"/>
            <a:ext cx="8153399" cy="3774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cloud úložiště + online office prostředí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offline klient pro mobily, tablety, Chromebooky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provázanost s Gmail, Kontakty, Kalendářem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kompatibilita s MS Office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publikování, sdílení, spolupráce, komentáře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import, export, Cloud Print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55" name="Shape 2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2475" y="1363150"/>
            <a:ext cx="54292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</a:t>
            </a:r>
          </a:p>
        </p:txBody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12775" y="3321576"/>
            <a:ext cx="8153399" cy="292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souběžná spolupráce více uživatelů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komentování, chatování, mobilní klient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ukládání a publikování v reálném čase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webové formuláře, notifikace změn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kontingenční a dynamické (Fusion) tabulky</a:t>
            </a:r>
          </a:p>
        </p:txBody>
      </p:sp>
      <p:sp>
        <p:nvSpPr>
          <p:cNvPr id="262" name="Shape 262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263" name="Shape 263"/>
          <p:cNvGrpSpPr/>
          <p:nvPr/>
        </p:nvGrpSpPr>
        <p:grpSpPr>
          <a:xfrm>
            <a:off x="198325" y="1291525"/>
            <a:ext cx="8747348" cy="1765203"/>
            <a:chOff x="198325" y="1291525"/>
            <a:chExt cx="8747348" cy="1765203"/>
          </a:xfrm>
        </p:grpSpPr>
        <p:pic>
          <p:nvPicPr>
            <p:cNvPr id="264" name="Shape 26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98325" y="1291525"/>
              <a:ext cx="8747348" cy="17652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5" name="Shape 265"/>
            <p:cNvSpPr/>
            <p:nvPr/>
          </p:nvSpPr>
          <p:spPr>
            <a:xfrm>
              <a:off x="4747675" y="1701625"/>
              <a:ext cx="1988699" cy="289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6888775" y="2384350"/>
              <a:ext cx="1999799" cy="6531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7241502" y="1450295"/>
              <a:ext cx="1663200" cy="397799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tipy</a:t>
            </a:r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266025" y="1404800"/>
            <a:ext cx="6291900" cy="4162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kopírování + vložit jinak (formát, obsah, vzorec, podm. formát.)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vyplnění seznamů (Ctrl+úchyt)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obsah - předvyplněné položky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live funkce - IMPORTRANGE, IMPORTHTML, GOOGLEFINANCE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formát - podmíněné formátování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75" name="Shape 2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82937" y="4098525"/>
            <a:ext cx="1209675" cy="125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45625" y="1351295"/>
            <a:ext cx="3484324" cy="1931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Klíčové oblasti práce v tabulce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porozumění tabulkovému formátu, oddělovače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sešit, list, sloupec, řádek, buňka, adresa, výraz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oddělenost formátu a obsahu buňky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adresace relativní, smíšená, absolutní, názvy buněk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práce s výrazy, funkce, argumenty, vnořování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logické funkce, podmínky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podmíněné formátování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grafické zpracování numerických dat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Formát dokumentu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„sešit tabulek“ (implicitně tři listy)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xls/xlsx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html, csv, txt (oddělovač)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 listem (přidat, kopírovat, přejmenovat)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přesunutí pořadí listu myší, přejmenování poklepem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přesun/kopie listu mezi otevřenými sešity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zamykání listu (buněk), skrytí a zobrazení listu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s více listy najednou (označení záložek listů s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Ctrl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nebo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Shift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19087" marR="0" lvl="0" indent="-319087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tabulkou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36988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označování oblastí (pojmenovávání, adresování)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označování sloupců, řádků, celé tabulky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změna rozměrů sloupců, řádků (jednotky)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×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skrývání a zobrazení sloupců, řádků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zamykání buněk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20" name="Shape 120"/>
          <p:cNvGrpSpPr/>
          <p:nvPr/>
        </p:nvGrpSpPr>
        <p:grpSpPr>
          <a:xfrm>
            <a:off x="1160735" y="2279650"/>
            <a:ext cx="7748572" cy="3040062"/>
            <a:chOff x="1114439" y="2279650"/>
            <a:chExt cx="7748572" cy="3040062"/>
          </a:xfrm>
        </p:grpSpPr>
        <p:pic>
          <p:nvPicPr>
            <p:cNvPr id="121" name="Shape 12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067550" y="3779837"/>
              <a:ext cx="1795462" cy="15398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Shape 122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062788" y="2279650"/>
              <a:ext cx="1792286" cy="11572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Shape 12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114439" y="3243343"/>
              <a:ext cx="2120465" cy="3683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Shape 12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840058" y="3243343"/>
              <a:ext cx="2295710" cy="33323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5" name="Shape 125"/>
          <p:cNvGrpSpPr/>
          <p:nvPr/>
        </p:nvGrpSpPr>
        <p:grpSpPr>
          <a:xfrm>
            <a:off x="2756424" y="4305635"/>
            <a:ext cx="1647887" cy="587823"/>
            <a:chOff x="3576893" y="4405080"/>
            <a:chExt cx="1647722" cy="587882"/>
          </a:xfrm>
        </p:grpSpPr>
        <p:grpSp>
          <p:nvGrpSpPr>
            <p:cNvPr id="126" name="Shape 126"/>
            <p:cNvGrpSpPr/>
            <p:nvPr/>
          </p:nvGrpSpPr>
          <p:grpSpPr>
            <a:xfrm>
              <a:off x="3576893" y="4423697"/>
              <a:ext cx="600038" cy="560438"/>
              <a:chOff x="1111045" y="5053780"/>
              <a:chExt cx="600038" cy="560438"/>
            </a:xfrm>
          </p:grpSpPr>
          <p:sp>
            <p:nvSpPr>
              <p:cNvPr id="127" name="Shape 127"/>
              <p:cNvSpPr/>
              <p:nvPr/>
            </p:nvSpPr>
            <p:spPr>
              <a:xfrm>
                <a:off x="1111045" y="5206194"/>
                <a:ext cx="600038" cy="255610"/>
              </a:xfrm>
              <a:prstGeom prst="leftRightArrow">
                <a:avLst>
                  <a:gd name="adj1" fmla="val 50000"/>
                  <a:gd name="adj2" fmla="val 50000"/>
                </a:avLst>
              </a:pr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1338042" y="5053780"/>
                <a:ext cx="146040" cy="560438"/>
              </a:xfrm>
              <a:prstGeom prst="rect">
                <a:avLst/>
              </a:pr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29" name="Shape 129"/>
            <p:cNvGrpSpPr/>
            <p:nvPr/>
          </p:nvGrpSpPr>
          <p:grpSpPr>
            <a:xfrm>
              <a:off x="4624577" y="4405080"/>
              <a:ext cx="600038" cy="587882"/>
              <a:chOff x="1941600" y="5049912"/>
              <a:chExt cx="600038" cy="587882"/>
            </a:xfrm>
          </p:grpSpPr>
          <p:sp>
            <p:nvSpPr>
              <p:cNvPr id="130" name="Shape 130"/>
              <p:cNvSpPr/>
              <p:nvPr/>
            </p:nvSpPr>
            <p:spPr>
              <a:xfrm>
                <a:off x="1941600" y="5220944"/>
                <a:ext cx="600038" cy="255610"/>
              </a:xfrm>
              <a:prstGeom prst="leftRightArrow">
                <a:avLst>
                  <a:gd name="adj1" fmla="val 50000"/>
                  <a:gd name="adj2" fmla="val 50000"/>
                </a:avLst>
              </a:pr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grpSp>
            <p:nvGrpSpPr>
              <p:cNvPr id="131" name="Shape 131"/>
              <p:cNvGrpSpPr/>
              <p:nvPr/>
            </p:nvGrpSpPr>
            <p:grpSpPr>
              <a:xfrm>
                <a:off x="2168599" y="5068530"/>
                <a:ext cx="142866" cy="560438"/>
                <a:chOff x="2168599" y="5068530"/>
                <a:chExt cx="142866" cy="560438"/>
              </a:xfrm>
            </p:grpSpPr>
            <p:sp>
              <p:nvSpPr>
                <p:cNvPr id="132" name="Shape 132"/>
                <p:cNvSpPr/>
                <p:nvPr/>
              </p:nvSpPr>
              <p:spPr>
                <a:xfrm>
                  <a:off x="2168599" y="5068530"/>
                  <a:ext cx="36511" cy="560438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ctr" anchorCtr="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endParaRPr/>
                </a:p>
              </p:txBody>
            </p:sp>
            <p:sp>
              <p:nvSpPr>
                <p:cNvPr id="133" name="Shape 133"/>
                <p:cNvSpPr/>
                <p:nvPr/>
              </p:nvSpPr>
              <p:spPr>
                <a:xfrm>
                  <a:off x="2274955" y="5068530"/>
                  <a:ext cx="36510" cy="560438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ctr" anchorCtr="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endParaRPr/>
                </a:p>
              </p:txBody>
            </p:sp>
          </p:grpSp>
          <p:sp>
            <p:nvSpPr>
              <p:cNvPr id="134" name="Shape 134"/>
              <p:cNvSpPr/>
              <p:nvPr/>
            </p:nvSpPr>
            <p:spPr>
              <a:xfrm>
                <a:off x="2215432" y="5049912"/>
                <a:ext cx="53434" cy="58788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Adresování buňky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12775" y="2052638"/>
            <a:ext cx="8153399" cy="4240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průsečík sloupce a řádku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C2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oblast buněk adresujeme zápisem rohových buněk výběru (levá horní a pravá dolní buňka)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C2:D4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adresace buňky z jiného listu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List3!C2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pojmenování oblasti buněk = absolutní adresace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pohyb mezi buňkami: 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</a:t>
            </a:r>
            <a:r>
              <a:rPr lang="cs-CZ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Shift+Tab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Enter</a:t>
            </a:r>
            <a:r>
              <a:rPr lang="cs-CZ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Shift+Enter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42" name="Shape 142"/>
          <p:cNvGrpSpPr/>
          <p:nvPr/>
        </p:nvGrpSpPr>
        <p:grpSpPr>
          <a:xfrm>
            <a:off x="5798332" y="628247"/>
            <a:ext cx="2752117" cy="939817"/>
            <a:chOff x="5083276" y="1563329"/>
            <a:chExt cx="2435071" cy="782072"/>
          </a:xfrm>
        </p:grpSpPr>
        <p:pic>
          <p:nvPicPr>
            <p:cNvPr id="143" name="Shape 14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083276" y="1655700"/>
              <a:ext cx="2435071" cy="6897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4" name="Shape 144"/>
            <p:cNvSpPr/>
            <p:nvPr/>
          </p:nvSpPr>
          <p:spPr>
            <a:xfrm>
              <a:off x="5329083" y="1563329"/>
              <a:ext cx="511277" cy="324982"/>
            </a:xfrm>
            <a:prstGeom prst="ellipse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cxnSp>
          <p:nvCxnSpPr>
            <p:cNvPr id="145" name="Shape 145"/>
            <p:cNvCxnSpPr/>
            <p:nvPr/>
          </p:nvCxnSpPr>
          <p:spPr>
            <a:xfrm flipH="1">
              <a:off x="6660632" y="1813009"/>
              <a:ext cx="786599" cy="462300"/>
            </a:xfrm>
            <a:prstGeom prst="straightConnector1">
              <a:avLst/>
            </a:prstGeom>
            <a:noFill/>
            <a:ln w="19050" cap="flat" cmpd="sng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</p:spPr>
        </p:cxnSp>
      </p:grp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Obsah a formát buňky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obsah buňky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číslo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výraz (výpočet a vzorec)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editace buňky –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F2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buňky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Ctrl+Shift+1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kopírování formátu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Ctrl+Shift+C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oddělené uvažování operací s formátem a obsahem</a:t>
            </a:r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2725" y="1222375"/>
            <a:ext cx="3014662" cy="1497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Shape 1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94437" y="2819400"/>
            <a:ext cx="202882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Shape 15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80125" y="4451350"/>
            <a:ext cx="400049" cy="400049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Přesun/kopírování formátu/obsahu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3841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copy and paste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Ctrl+C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Ctrl+V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vložení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Vložit jinak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drag and drop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 ohraničení výběru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funkce kopírování s </a:t>
            </a:r>
            <a:r>
              <a:rPr lang="cs-CZ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pravé tlačítko myši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kopírování formátu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Ctrl+Shift+C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úchyt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pravý spodní roh výběru</a:t>
            </a:r>
          </a:p>
        </p:txBody>
      </p:sp>
      <p:pic>
        <p:nvPicPr>
          <p:cNvPr id="162" name="Shape 1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3187" y="1749425"/>
            <a:ext cx="2533650" cy="2268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Shape 1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94400" y="4373562"/>
            <a:ext cx="398463" cy="39846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4" name="Shape 164"/>
          <p:cNvGrpSpPr/>
          <p:nvPr/>
        </p:nvGrpSpPr>
        <p:grpSpPr>
          <a:xfrm>
            <a:off x="6226175" y="5060949"/>
            <a:ext cx="1666875" cy="723900"/>
            <a:chOff x="6226687" y="5213196"/>
            <a:chExt cx="1666875" cy="723900"/>
          </a:xfrm>
        </p:grpSpPr>
        <p:pic>
          <p:nvPicPr>
            <p:cNvPr id="165" name="Shape 165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226687" y="5213196"/>
              <a:ext cx="1666875" cy="723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Shape 166"/>
            <p:cNvSpPr/>
            <p:nvPr/>
          </p:nvSpPr>
          <p:spPr>
            <a:xfrm>
              <a:off x="7512561" y="5614835"/>
              <a:ext cx="255588" cy="255587"/>
            </a:xfrm>
            <a:prstGeom prst="ellipse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67" name="Shape 16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95737" y="2170740"/>
            <a:ext cx="530224" cy="38099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úchytem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možnosti automatického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pravé tlačítko myši –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kontextová nabídka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řady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seznamy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výrazy</a:t>
            </a:r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9012" y="2122488"/>
            <a:ext cx="3714750" cy="3648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423375" y="228600"/>
            <a:ext cx="83427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se seznamy, řadami, formáty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 vlastního seznamu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vlastní řady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výplně formátu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oddělené uvažování obsahu a formátu buňky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přičíst/odečíst k původnímu obsahu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 záporného čísla – „červená čísla“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podmiňování formátu obsahem buňky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optické zvýraznění dat v tabulce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</Words>
  <Application>Microsoft Office PowerPoint</Application>
  <PresentationFormat>Předvádění na obrazovce (4:3)</PresentationFormat>
  <Paragraphs>155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Courier New</vt:lpstr>
      <vt:lpstr>Trebuchet MS</vt:lpstr>
      <vt:lpstr>Wingdings</vt:lpstr>
      <vt:lpstr>Custom Theme</vt:lpstr>
      <vt:lpstr>Custom Theme</vt:lpstr>
      <vt:lpstr>Elementaristika elektronických informací  VI. Tabulkový procesor   formát listu, buňky, základní techniky práce</vt:lpstr>
      <vt:lpstr>Klíčové oblasti práce v tabulce</vt:lpstr>
      <vt:lpstr>Formát dokumentu</vt:lpstr>
      <vt:lpstr>Práce s tabulkou</vt:lpstr>
      <vt:lpstr>Adresování buňky</vt:lpstr>
      <vt:lpstr>Obsah a formát buňky</vt:lpstr>
      <vt:lpstr>Přesun/kopírování formátu/obsahu</vt:lpstr>
      <vt:lpstr>Práce s úchytem</vt:lpstr>
      <vt:lpstr>Práce se seznamy, řadami, formáty</vt:lpstr>
      <vt:lpstr>Formát buňky</vt:lpstr>
      <vt:lpstr>Formát buňky</vt:lpstr>
      <vt:lpstr>Formát buňky</vt:lpstr>
      <vt:lpstr>Adresace buněk</vt:lpstr>
      <vt:lpstr>Adresace buněk</vt:lpstr>
      <vt:lpstr>Práce s oblastí buněk</vt:lpstr>
      <vt:lpstr>Google Drive (Disk)</vt:lpstr>
      <vt:lpstr>Google Tabulky</vt:lpstr>
      <vt:lpstr>Google Tabulky - tipy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VI. Tabulkový procesor   formát listu, buňky, základní techniky práce</dc:title>
  <cp:lastModifiedBy>Katka Ostřížková</cp:lastModifiedBy>
  <cp:revision>1</cp:revision>
  <dcterms:modified xsi:type="dcterms:W3CDTF">2016-01-13T09:47:44Z</dcterms:modified>
</cp:coreProperties>
</file>