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sldIdLst>
    <p:sldId id="256" r:id="rId2"/>
    <p:sldId id="328" r:id="rId3"/>
    <p:sldId id="283" r:id="rId4"/>
    <p:sldId id="344" r:id="rId5"/>
    <p:sldId id="286" r:id="rId6"/>
    <p:sldId id="345" r:id="rId7"/>
    <p:sldId id="346" r:id="rId8"/>
    <p:sldId id="334" r:id="rId9"/>
    <p:sldId id="347" r:id="rId10"/>
    <p:sldId id="332" r:id="rId11"/>
    <p:sldId id="338" r:id="rId12"/>
    <p:sldId id="348" r:id="rId13"/>
    <p:sldId id="349" r:id="rId14"/>
    <p:sldId id="298" r:id="rId15"/>
    <p:sldId id="350" r:id="rId16"/>
    <p:sldId id="317" r:id="rId17"/>
    <p:sldId id="320" r:id="rId18"/>
    <p:sldId id="319" r:id="rId19"/>
    <p:sldId id="369" r:id="rId20"/>
    <p:sldId id="313" r:id="rId21"/>
    <p:sldId id="294" r:id="rId22"/>
    <p:sldId id="329" r:id="rId23"/>
    <p:sldId id="357" r:id="rId24"/>
    <p:sldId id="368" r:id="rId25"/>
    <p:sldId id="354" r:id="rId26"/>
    <p:sldId id="372" r:id="rId27"/>
    <p:sldId id="327" r:id="rId28"/>
    <p:sldId id="305" r:id="rId29"/>
    <p:sldId id="306" r:id="rId30"/>
    <p:sldId id="324" r:id="rId31"/>
    <p:sldId id="323" r:id="rId32"/>
    <p:sldId id="290" r:id="rId33"/>
    <p:sldId id="411" r:id="rId34"/>
    <p:sldId id="268" r:id="rId35"/>
    <p:sldId id="409" r:id="rId36"/>
    <p:sldId id="299" r:id="rId37"/>
    <p:sldId id="412" r:id="rId38"/>
    <p:sldId id="413" r:id="rId39"/>
    <p:sldId id="414" r:id="rId40"/>
    <p:sldId id="415" r:id="rId41"/>
    <p:sldId id="422" r:id="rId42"/>
    <p:sldId id="403" r:id="rId43"/>
    <p:sldId id="418" r:id="rId44"/>
    <p:sldId id="417" r:id="rId45"/>
    <p:sldId id="420" r:id="rId46"/>
    <p:sldId id="419" r:id="rId47"/>
    <p:sldId id="325" r:id="rId48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5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4097A6-0A3A-4D20-A4A2-7BBFF8308AE5}" type="doc">
      <dgm:prSet loTypeId="urn:microsoft.com/office/officeart/2005/8/layout/radial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2349F83-1AF2-4B68-BB6E-D23831295F43}">
      <dgm:prSet phldrT="[Text]"/>
      <dgm:spPr/>
      <dgm:t>
        <a:bodyPr/>
        <a:lstStyle/>
        <a:p>
          <a:r>
            <a:rPr lang="cs-CZ" dirty="0"/>
            <a:t>Dítě</a:t>
          </a:r>
        </a:p>
      </dgm:t>
    </dgm:pt>
    <dgm:pt modelId="{FEC2E202-92D0-47AF-B513-D47204D072FC}" type="parTrans" cxnId="{6869B38E-81D0-46DA-8D3A-FCDE8C111901}">
      <dgm:prSet/>
      <dgm:spPr/>
      <dgm:t>
        <a:bodyPr/>
        <a:lstStyle/>
        <a:p>
          <a:endParaRPr lang="cs-CZ"/>
        </a:p>
      </dgm:t>
    </dgm:pt>
    <dgm:pt modelId="{F6813E93-F15C-4AD1-A402-79385AE6FCD4}" type="sibTrans" cxnId="{6869B38E-81D0-46DA-8D3A-FCDE8C111901}">
      <dgm:prSet/>
      <dgm:spPr/>
      <dgm:t>
        <a:bodyPr/>
        <a:lstStyle/>
        <a:p>
          <a:endParaRPr lang="cs-CZ"/>
        </a:p>
      </dgm:t>
    </dgm:pt>
    <dgm:pt modelId="{DA4EE6F6-8B57-4DAA-8DA4-21B2CC0AEB10}">
      <dgm:prSet phldrT="[Text]"/>
      <dgm:spPr/>
      <dgm:t>
        <a:bodyPr/>
        <a:lstStyle/>
        <a:p>
          <a:r>
            <a:rPr lang="cs-CZ" dirty="0"/>
            <a:t>Rozum</a:t>
          </a:r>
        </a:p>
      </dgm:t>
    </dgm:pt>
    <dgm:pt modelId="{D77D47A5-D167-4C0C-9091-F6BC20C0F830}" type="parTrans" cxnId="{59AD3F2B-4567-4567-99D4-D83770DA6E7A}">
      <dgm:prSet/>
      <dgm:spPr/>
      <dgm:t>
        <a:bodyPr/>
        <a:lstStyle/>
        <a:p>
          <a:endParaRPr lang="cs-CZ"/>
        </a:p>
      </dgm:t>
    </dgm:pt>
    <dgm:pt modelId="{E2D870F5-D85F-4D6D-A83E-59B179EE5DF0}" type="sibTrans" cxnId="{59AD3F2B-4567-4567-99D4-D83770DA6E7A}">
      <dgm:prSet/>
      <dgm:spPr/>
      <dgm:t>
        <a:bodyPr/>
        <a:lstStyle/>
        <a:p>
          <a:endParaRPr lang="cs-CZ"/>
        </a:p>
      </dgm:t>
    </dgm:pt>
    <dgm:pt modelId="{7D864C41-2683-49C6-9B4C-6843ABDB5457}">
      <dgm:prSet phldrT="[Text]"/>
      <dgm:spPr/>
      <dgm:t>
        <a:bodyPr/>
        <a:lstStyle/>
        <a:p>
          <a:r>
            <a:rPr lang="cs-CZ" dirty="0"/>
            <a:t>Tělo</a:t>
          </a:r>
        </a:p>
      </dgm:t>
    </dgm:pt>
    <dgm:pt modelId="{6D727197-1E88-47E9-A21A-746F586032FD}" type="parTrans" cxnId="{B022A0A0-8221-41A5-A5CF-F915FEBD223B}">
      <dgm:prSet/>
      <dgm:spPr/>
      <dgm:t>
        <a:bodyPr/>
        <a:lstStyle/>
        <a:p>
          <a:endParaRPr lang="cs-CZ"/>
        </a:p>
      </dgm:t>
    </dgm:pt>
    <dgm:pt modelId="{0F59332E-1B5C-442F-BF10-D460501FD411}" type="sibTrans" cxnId="{B022A0A0-8221-41A5-A5CF-F915FEBD223B}">
      <dgm:prSet/>
      <dgm:spPr/>
      <dgm:t>
        <a:bodyPr/>
        <a:lstStyle/>
        <a:p>
          <a:endParaRPr lang="cs-CZ"/>
        </a:p>
      </dgm:t>
    </dgm:pt>
    <dgm:pt modelId="{1BDF3902-E0E1-4C53-8E7A-7211DD335220}">
      <dgm:prSet phldrT="[Text]"/>
      <dgm:spPr/>
      <dgm:t>
        <a:bodyPr/>
        <a:lstStyle/>
        <a:p>
          <a:r>
            <a:rPr lang="cs-CZ" dirty="0"/>
            <a:t>Vůle, cit…</a:t>
          </a:r>
        </a:p>
      </dgm:t>
    </dgm:pt>
    <dgm:pt modelId="{F2D0E845-B50C-4F65-8E5E-688BB7A25AF3}" type="parTrans" cxnId="{B210B31E-FFC0-45CA-ADA3-D271B933A8F1}">
      <dgm:prSet/>
      <dgm:spPr/>
      <dgm:t>
        <a:bodyPr/>
        <a:lstStyle/>
        <a:p>
          <a:endParaRPr lang="cs-CZ"/>
        </a:p>
      </dgm:t>
    </dgm:pt>
    <dgm:pt modelId="{0CB1CAC5-D25F-4CC4-8F5B-DB099F1454B8}" type="sibTrans" cxnId="{B210B31E-FFC0-45CA-ADA3-D271B933A8F1}">
      <dgm:prSet/>
      <dgm:spPr/>
      <dgm:t>
        <a:bodyPr/>
        <a:lstStyle/>
        <a:p>
          <a:endParaRPr lang="cs-CZ"/>
        </a:p>
      </dgm:t>
    </dgm:pt>
    <dgm:pt modelId="{131131FA-7EAC-42F5-B08F-846AF3988C14}">
      <dgm:prSet phldrT="[Text]"/>
      <dgm:spPr/>
      <dgm:t>
        <a:bodyPr/>
        <a:lstStyle/>
        <a:p>
          <a:r>
            <a:rPr lang="cs-CZ" dirty="0"/>
            <a:t>Ruce</a:t>
          </a:r>
        </a:p>
      </dgm:t>
    </dgm:pt>
    <dgm:pt modelId="{91ADFCA7-DC50-445A-A691-EA45FD0C6509}" type="parTrans" cxnId="{CBAC89A5-CCEA-4F12-8EAD-8E59D0FCDD88}">
      <dgm:prSet/>
      <dgm:spPr/>
      <dgm:t>
        <a:bodyPr/>
        <a:lstStyle/>
        <a:p>
          <a:endParaRPr lang="cs-CZ"/>
        </a:p>
      </dgm:t>
    </dgm:pt>
    <dgm:pt modelId="{F38AA07C-C49A-47E6-A5F1-6677CE6A7455}" type="sibTrans" cxnId="{CBAC89A5-CCEA-4F12-8EAD-8E59D0FCDD88}">
      <dgm:prSet/>
      <dgm:spPr/>
      <dgm:t>
        <a:bodyPr/>
        <a:lstStyle/>
        <a:p>
          <a:endParaRPr lang="cs-CZ"/>
        </a:p>
      </dgm:t>
    </dgm:pt>
    <dgm:pt modelId="{0F3646FD-9BC5-4D30-8EF6-91D05ABD3754}" type="pres">
      <dgm:prSet presAssocID="{514097A6-0A3A-4D20-A4A2-7BBFF8308AE5}" presName="composite" presStyleCnt="0">
        <dgm:presLayoutVars>
          <dgm:chMax val="1"/>
          <dgm:dir/>
          <dgm:resizeHandles val="exact"/>
        </dgm:presLayoutVars>
      </dgm:prSet>
      <dgm:spPr/>
    </dgm:pt>
    <dgm:pt modelId="{00259657-99F0-4FC4-96E2-7167B26CBDEE}" type="pres">
      <dgm:prSet presAssocID="{514097A6-0A3A-4D20-A4A2-7BBFF8308AE5}" presName="radial" presStyleCnt="0">
        <dgm:presLayoutVars>
          <dgm:animLvl val="ctr"/>
        </dgm:presLayoutVars>
      </dgm:prSet>
      <dgm:spPr/>
    </dgm:pt>
    <dgm:pt modelId="{6EF9DFE3-527D-46A3-A19A-51F2472CCE08}" type="pres">
      <dgm:prSet presAssocID="{F2349F83-1AF2-4B68-BB6E-D23831295F43}" presName="centerShape" presStyleLbl="vennNode1" presStyleIdx="0" presStyleCnt="5"/>
      <dgm:spPr/>
    </dgm:pt>
    <dgm:pt modelId="{7AC032D5-5984-4B04-A296-66191FCABC34}" type="pres">
      <dgm:prSet presAssocID="{DA4EE6F6-8B57-4DAA-8DA4-21B2CC0AEB10}" presName="node" presStyleLbl="vennNode1" presStyleIdx="1" presStyleCnt="5">
        <dgm:presLayoutVars>
          <dgm:bulletEnabled val="1"/>
        </dgm:presLayoutVars>
      </dgm:prSet>
      <dgm:spPr/>
    </dgm:pt>
    <dgm:pt modelId="{946327BA-B2A5-4DBD-8761-3EDA08AA2110}" type="pres">
      <dgm:prSet presAssocID="{7D864C41-2683-49C6-9B4C-6843ABDB5457}" presName="node" presStyleLbl="vennNode1" presStyleIdx="2" presStyleCnt="5">
        <dgm:presLayoutVars>
          <dgm:bulletEnabled val="1"/>
        </dgm:presLayoutVars>
      </dgm:prSet>
      <dgm:spPr/>
    </dgm:pt>
    <dgm:pt modelId="{72566921-E212-496F-A955-CE3F29B07EBD}" type="pres">
      <dgm:prSet presAssocID="{1BDF3902-E0E1-4C53-8E7A-7211DD335220}" presName="node" presStyleLbl="vennNode1" presStyleIdx="3" presStyleCnt="5">
        <dgm:presLayoutVars>
          <dgm:bulletEnabled val="1"/>
        </dgm:presLayoutVars>
      </dgm:prSet>
      <dgm:spPr/>
    </dgm:pt>
    <dgm:pt modelId="{9265A1E2-F38A-45FD-8F4F-E4237B3F3EF5}" type="pres">
      <dgm:prSet presAssocID="{131131FA-7EAC-42F5-B08F-846AF3988C14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B210B31E-FFC0-45CA-ADA3-D271B933A8F1}" srcId="{F2349F83-1AF2-4B68-BB6E-D23831295F43}" destId="{1BDF3902-E0E1-4C53-8E7A-7211DD335220}" srcOrd="2" destOrd="0" parTransId="{F2D0E845-B50C-4F65-8E5E-688BB7A25AF3}" sibTransId="{0CB1CAC5-D25F-4CC4-8F5B-DB099F1454B8}"/>
    <dgm:cxn modelId="{0583D324-B867-44D6-9C42-66F39E3E6C98}" type="presOf" srcId="{514097A6-0A3A-4D20-A4A2-7BBFF8308AE5}" destId="{0F3646FD-9BC5-4D30-8EF6-91D05ABD3754}" srcOrd="0" destOrd="0" presId="urn:microsoft.com/office/officeart/2005/8/layout/radial3"/>
    <dgm:cxn modelId="{59AD3F2B-4567-4567-99D4-D83770DA6E7A}" srcId="{F2349F83-1AF2-4B68-BB6E-D23831295F43}" destId="{DA4EE6F6-8B57-4DAA-8DA4-21B2CC0AEB10}" srcOrd="0" destOrd="0" parTransId="{D77D47A5-D167-4C0C-9091-F6BC20C0F830}" sibTransId="{E2D870F5-D85F-4D6D-A83E-59B179EE5DF0}"/>
    <dgm:cxn modelId="{6869B38E-81D0-46DA-8D3A-FCDE8C111901}" srcId="{514097A6-0A3A-4D20-A4A2-7BBFF8308AE5}" destId="{F2349F83-1AF2-4B68-BB6E-D23831295F43}" srcOrd="0" destOrd="0" parTransId="{FEC2E202-92D0-47AF-B513-D47204D072FC}" sibTransId="{F6813E93-F15C-4AD1-A402-79385AE6FCD4}"/>
    <dgm:cxn modelId="{FF8F7A9B-7D70-4D32-83BC-B7F24FF00418}" type="presOf" srcId="{F2349F83-1AF2-4B68-BB6E-D23831295F43}" destId="{6EF9DFE3-527D-46A3-A19A-51F2472CCE08}" srcOrd="0" destOrd="0" presId="urn:microsoft.com/office/officeart/2005/8/layout/radial3"/>
    <dgm:cxn modelId="{B022A0A0-8221-41A5-A5CF-F915FEBD223B}" srcId="{F2349F83-1AF2-4B68-BB6E-D23831295F43}" destId="{7D864C41-2683-49C6-9B4C-6843ABDB5457}" srcOrd="1" destOrd="0" parTransId="{6D727197-1E88-47E9-A21A-746F586032FD}" sibTransId="{0F59332E-1B5C-442F-BF10-D460501FD411}"/>
    <dgm:cxn modelId="{CBAC89A5-CCEA-4F12-8EAD-8E59D0FCDD88}" srcId="{F2349F83-1AF2-4B68-BB6E-D23831295F43}" destId="{131131FA-7EAC-42F5-B08F-846AF3988C14}" srcOrd="3" destOrd="0" parTransId="{91ADFCA7-DC50-445A-A691-EA45FD0C6509}" sibTransId="{F38AA07C-C49A-47E6-A5F1-6677CE6A7455}"/>
    <dgm:cxn modelId="{AB1842A9-BF7D-4944-86B6-4CB3F3D08F58}" type="presOf" srcId="{DA4EE6F6-8B57-4DAA-8DA4-21B2CC0AEB10}" destId="{7AC032D5-5984-4B04-A296-66191FCABC34}" srcOrd="0" destOrd="0" presId="urn:microsoft.com/office/officeart/2005/8/layout/radial3"/>
    <dgm:cxn modelId="{958076A9-AD08-427F-91D8-CD1AECDE3E98}" type="presOf" srcId="{131131FA-7EAC-42F5-B08F-846AF3988C14}" destId="{9265A1E2-F38A-45FD-8F4F-E4237B3F3EF5}" srcOrd="0" destOrd="0" presId="urn:microsoft.com/office/officeart/2005/8/layout/radial3"/>
    <dgm:cxn modelId="{EE3408B6-F2E3-46F7-9BB0-4F358F607944}" type="presOf" srcId="{1BDF3902-E0E1-4C53-8E7A-7211DD335220}" destId="{72566921-E212-496F-A955-CE3F29B07EBD}" srcOrd="0" destOrd="0" presId="urn:microsoft.com/office/officeart/2005/8/layout/radial3"/>
    <dgm:cxn modelId="{E4BB51CD-69FB-4B1F-A018-C28F48748B25}" type="presOf" srcId="{7D864C41-2683-49C6-9B4C-6843ABDB5457}" destId="{946327BA-B2A5-4DBD-8761-3EDA08AA2110}" srcOrd="0" destOrd="0" presId="urn:microsoft.com/office/officeart/2005/8/layout/radial3"/>
    <dgm:cxn modelId="{3A2BD45E-AFB5-43A3-8DB6-FAE41223A987}" type="presParOf" srcId="{0F3646FD-9BC5-4D30-8EF6-91D05ABD3754}" destId="{00259657-99F0-4FC4-96E2-7167B26CBDEE}" srcOrd="0" destOrd="0" presId="urn:microsoft.com/office/officeart/2005/8/layout/radial3"/>
    <dgm:cxn modelId="{17DB8020-27D6-47B3-B60C-8C9450BBFFF7}" type="presParOf" srcId="{00259657-99F0-4FC4-96E2-7167B26CBDEE}" destId="{6EF9DFE3-527D-46A3-A19A-51F2472CCE08}" srcOrd="0" destOrd="0" presId="urn:microsoft.com/office/officeart/2005/8/layout/radial3"/>
    <dgm:cxn modelId="{4B26164C-EA11-4DDB-B818-705A4F6CEE1D}" type="presParOf" srcId="{00259657-99F0-4FC4-96E2-7167B26CBDEE}" destId="{7AC032D5-5984-4B04-A296-66191FCABC34}" srcOrd="1" destOrd="0" presId="urn:microsoft.com/office/officeart/2005/8/layout/radial3"/>
    <dgm:cxn modelId="{C0248014-B064-4014-90B5-95BEDF62350E}" type="presParOf" srcId="{00259657-99F0-4FC4-96E2-7167B26CBDEE}" destId="{946327BA-B2A5-4DBD-8761-3EDA08AA2110}" srcOrd="2" destOrd="0" presId="urn:microsoft.com/office/officeart/2005/8/layout/radial3"/>
    <dgm:cxn modelId="{6EA2C911-2424-4F28-BC8B-4F2A4632DF0A}" type="presParOf" srcId="{00259657-99F0-4FC4-96E2-7167B26CBDEE}" destId="{72566921-E212-496F-A955-CE3F29B07EBD}" srcOrd="3" destOrd="0" presId="urn:microsoft.com/office/officeart/2005/8/layout/radial3"/>
    <dgm:cxn modelId="{7F2B4768-A6AC-4786-8A31-3C5C21F0F8EA}" type="presParOf" srcId="{00259657-99F0-4FC4-96E2-7167B26CBDEE}" destId="{9265A1E2-F38A-45FD-8F4F-E4237B3F3EF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9DFE3-527D-46A3-A19A-51F2472CCE08}">
      <dsp:nvSpPr>
        <dsp:cNvPr id="0" name=""/>
        <dsp:cNvSpPr/>
      </dsp:nvSpPr>
      <dsp:spPr>
        <a:xfrm>
          <a:off x="1618184" y="680620"/>
          <a:ext cx="1695580" cy="16955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Dítě</a:t>
          </a:r>
        </a:p>
      </dsp:txBody>
      <dsp:txXfrm>
        <a:off x="1866496" y="928932"/>
        <a:ext cx="1198956" cy="1198956"/>
      </dsp:txXfrm>
    </dsp:sp>
    <dsp:sp modelId="{7AC032D5-5984-4B04-A296-66191FCABC34}">
      <dsp:nvSpPr>
        <dsp:cNvPr id="0" name=""/>
        <dsp:cNvSpPr/>
      </dsp:nvSpPr>
      <dsp:spPr>
        <a:xfrm>
          <a:off x="2042079" y="302"/>
          <a:ext cx="847790" cy="8477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Rozum</a:t>
          </a:r>
        </a:p>
      </dsp:txBody>
      <dsp:txXfrm>
        <a:off x="2166235" y="124458"/>
        <a:ext cx="599478" cy="599478"/>
      </dsp:txXfrm>
    </dsp:sp>
    <dsp:sp modelId="{946327BA-B2A5-4DBD-8761-3EDA08AA2110}">
      <dsp:nvSpPr>
        <dsp:cNvPr id="0" name=""/>
        <dsp:cNvSpPr/>
      </dsp:nvSpPr>
      <dsp:spPr>
        <a:xfrm>
          <a:off x="3146292" y="1104515"/>
          <a:ext cx="847790" cy="8477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Tělo</a:t>
          </a:r>
        </a:p>
      </dsp:txBody>
      <dsp:txXfrm>
        <a:off x="3270448" y="1228671"/>
        <a:ext cx="599478" cy="599478"/>
      </dsp:txXfrm>
    </dsp:sp>
    <dsp:sp modelId="{72566921-E212-496F-A955-CE3F29B07EBD}">
      <dsp:nvSpPr>
        <dsp:cNvPr id="0" name=""/>
        <dsp:cNvSpPr/>
      </dsp:nvSpPr>
      <dsp:spPr>
        <a:xfrm>
          <a:off x="2042079" y="2208728"/>
          <a:ext cx="847790" cy="8477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Vůle, cit…</a:t>
          </a:r>
        </a:p>
      </dsp:txBody>
      <dsp:txXfrm>
        <a:off x="2166235" y="2332884"/>
        <a:ext cx="599478" cy="599478"/>
      </dsp:txXfrm>
    </dsp:sp>
    <dsp:sp modelId="{9265A1E2-F38A-45FD-8F4F-E4237B3F3EF5}">
      <dsp:nvSpPr>
        <dsp:cNvPr id="0" name=""/>
        <dsp:cNvSpPr/>
      </dsp:nvSpPr>
      <dsp:spPr>
        <a:xfrm>
          <a:off x="937867" y="1104515"/>
          <a:ext cx="847790" cy="8477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Ruce</a:t>
          </a:r>
        </a:p>
      </dsp:txBody>
      <dsp:txXfrm>
        <a:off x="1062023" y="1228671"/>
        <a:ext cx="599478" cy="59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0837A-F2CC-4E8B-AAA2-CB6FF0D461B8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C4EF9-9D75-4D9B-BC80-76DC57712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32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70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79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92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31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438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291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4EF9-9D75-4D9B-BC80-76DC57712766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43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1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42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39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81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8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45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393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59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42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6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44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AE422C-4B29-4EFB-BBBC-868EE167C4BF}" type="datetimeFigureOut">
              <a:rPr lang="cs-CZ" smtClean="0"/>
              <a:t>12.02.2021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198B239-E871-46F8-83C0-96F343ECAC5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hyperlink" Target="https://www.pdf.upol.cz/ktiv/" TargetMode="External"/><Relationship Id="rId7" Type="http://schemas.openxmlformats.org/officeDocument/2006/relationships/image" Target="../media/image3.jpeg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hyperlink" Target="mailto:j.dostal@upol.cz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cimesevenku.cz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usalab.cz/" TargetMode="External"/><Relationship Id="rId5" Type="http://schemas.openxmlformats.org/officeDocument/2006/relationships/hyperlink" Target="https://www.pdf.upol.cz/ktiv/popularizace/technolab/" TargetMode="Externa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olytechbus.e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90489631822280" TargetMode="External"/><Relationship Id="rId2" Type="http://schemas.openxmlformats.org/officeDocument/2006/relationships/hyperlink" Target="https://www.pdf.upol.cz/ktiv/technomet/video-metodik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hyperlink" Target="https://www.youtube.com/channel/UCDrMw6Z5C-NDz_3vBihruTA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png"/><Relationship Id="rId10" Type="http://schemas.openxmlformats.org/officeDocument/2006/relationships/image" Target="../media/image140.jpe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CD782-AE33-4369-9C35-E66A35437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027" y="2378406"/>
            <a:ext cx="10421454" cy="1480967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chemeClr val="tx1"/>
                </a:solidFill>
              </a:rPr>
              <a:t>Člověk a svět práce  </a:t>
            </a:r>
            <a:br>
              <a:rPr lang="cs-CZ" sz="5400" b="1" dirty="0">
                <a:solidFill>
                  <a:schemeClr val="tx1"/>
                </a:solidFill>
              </a:rPr>
            </a:br>
            <a:r>
              <a:rPr lang="cs-CZ" sz="4000" b="1" dirty="0">
                <a:solidFill>
                  <a:schemeClr val="tx1"/>
                </a:solidFill>
              </a:rPr>
              <a:t>Technická gramotnost v kontextu čtenářské, matematické a digitální gramotnosti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89E6C3-BDDD-4102-B133-B72C28B936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024" y="5298339"/>
            <a:ext cx="4873872" cy="1002884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Jiří Dostál</a:t>
            </a:r>
          </a:p>
          <a:p>
            <a:r>
              <a:rPr lang="cs-CZ" sz="1400" dirty="0">
                <a:solidFill>
                  <a:schemeClr val="tx1"/>
                </a:solidFill>
              </a:rPr>
              <a:t>Katedra technické a informační výchovy, </a:t>
            </a:r>
            <a:br>
              <a:rPr lang="cs-CZ" sz="1400" dirty="0">
                <a:solidFill>
                  <a:schemeClr val="tx1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pedagogická fakulta Univerzity palackého</a:t>
            </a:r>
            <a:r>
              <a:rPr lang="cs-CZ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r>
              <a:rPr lang="cs-CZ" sz="1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j.dostal@upol.cz</a:t>
            </a:r>
            <a:r>
              <a:rPr lang="cs-CZ" sz="1400" dirty="0">
                <a:solidFill>
                  <a:schemeClr val="tx1"/>
                </a:solidFill>
              </a:rPr>
              <a:t>    </a:t>
            </a:r>
            <a:r>
              <a:rPr lang="cs-CZ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https://www.pdf.upol.cz/ktiv/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Obrázek 9" descr="Obsah obrázku osoba, interiér, strop, stůl&#10;&#10;Popis vygenerován s velmi vysokou mírou spolehlivosti">
            <a:extLst>
              <a:ext uri="{FF2B5EF4-FFF2-40B4-BE49-F238E27FC236}">
                <a16:creationId xmlns:a16="http://schemas.microsoft.com/office/drawing/2014/main" id="{1BCEAFCA-81E0-4416-9A68-3D44E8A31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144" y="-50249"/>
            <a:ext cx="2203627" cy="1734105"/>
          </a:xfrm>
          <a:prstGeom prst="rect">
            <a:avLst/>
          </a:prstGeom>
        </p:spPr>
      </p:pic>
      <p:pic>
        <p:nvPicPr>
          <p:cNvPr id="7" name="Picture 2" descr="VÃ½sledek obrÃ¡zku pro craft education woodwork small children school">
            <a:extLst>
              <a:ext uri="{FF2B5EF4-FFF2-40B4-BE49-F238E27FC236}">
                <a16:creationId xmlns:a16="http://schemas.microsoft.com/office/drawing/2014/main" id="{7640CBBF-5B8F-41A1-8522-296BCCB0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959" y="-58279"/>
            <a:ext cx="1742136" cy="174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ouvisejÃ­cÃ­ obrÃ¡zek">
            <a:extLst>
              <a:ext uri="{FF2B5EF4-FFF2-40B4-BE49-F238E27FC236}">
                <a16:creationId xmlns:a16="http://schemas.microsoft.com/office/drawing/2014/main" id="{C1763EF2-5175-482B-B8EF-A96B7BD76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5275" y="-50249"/>
            <a:ext cx="2182937" cy="17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osoba, vsedě, interiér, stůl&#10;&#10;Popis vygenerován s velmi vysokou mírou spolehlivosti">
            <a:extLst>
              <a:ext uri="{FF2B5EF4-FFF2-40B4-BE49-F238E27FC236}">
                <a16:creationId xmlns:a16="http://schemas.microsoft.com/office/drawing/2014/main" id="{E07BF4CB-D6DF-49FE-97C5-98B54A2D75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306"/>
            <a:ext cx="1678145" cy="1689162"/>
          </a:xfrm>
          <a:prstGeom prst="rect">
            <a:avLst/>
          </a:prstGeom>
        </p:spPr>
      </p:pic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B38E4706-AA04-4F8D-929D-FF9F128F50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760" y="2995227"/>
            <a:ext cx="1712629" cy="122313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1C324D4-4C0E-49AD-A499-55FCA224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678" y="4197609"/>
            <a:ext cx="7850086" cy="11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87915F-98E7-4919-9A87-4101FF6C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2760" y="1937257"/>
            <a:ext cx="1820136" cy="8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800AEE-5D68-4547-9621-25009F628D40}"/>
              </a:ext>
            </a:extLst>
          </p:cNvPr>
          <p:cNvSpPr/>
          <p:nvPr/>
        </p:nvSpPr>
        <p:spPr>
          <a:xfrm>
            <a:off x="5406896" y="5373794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  <a:t>Podpora budování kapacit pro rozvoj základních </a:t>
            </a:r>
            <a:r>
              <a:rPr lang="cs-CZ" sz="1400" dirty="0" err="1">
                <a:solidFill>
                  <a:srgbClr val="0A091B"/>
                </a:solidFill>
                <a:latin typeface="Arial" panose="020B0604020202020204" pitchFamily="34" charset="0"/>
              </a:rPr>
              <a:t>pre</a:t>
            </a:r>
            <a: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  <a:t>/gramotností </a:t>
            </a:r>
            <a:b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</a:br>
            <a: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  <a:t>v předškolním a základním vzdělávání – </a:t>
            </a:r>
            <a:b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</a:br>
            <a:r>
              <a:rPr lang="cs-CZ" sz="1400" dirty="0">
                <a:solidFill>
                  <a:srgbClr val="0A091B"/>
                </a:solidFill>
                <a:latin typeface="Arial" panose="020B0604020202020204" pitchFamily="34" charset="0"/>
              </a:rPr>
              <a:t>Podpora práce učitelů (PPUČ) je financován Evropskou unií.</a:t>
            </a:r>
            <a:endParaRPr lang="cs-CZ" sz="1400" dirty="0"/>
          </a:p>
          <a:p>
            <a:br>
              <a:rPr lang="cs-CZ" dirty="0"/>
            </a:br>
            <a:endParaRPr lang="cs-CZ" dirty="0"/>
          </a:p>
        </p:txBody>
      </p:sp>
      <p:pic>
        <p:nvPicPr>
          <p:cNvPr id="13" name="Obrázek 12" descr="Obsah obrázku osoba, interiér, chlapec, dítě&#10;&#10;Popis byl vytvořen automaticky">
            <a:extLst>
              <a:ext uri="{FF2B5EF4-FFF2-40B4-BE49-F238E27FC236}">
                <a16:creationId xmlns:a16="http://schemas.microsoft.com/office/drawing/2014/main" id="{843448CE-1210-4AB1-84B6-FEAC6FB44F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212" y="-16062"/>
            <a:ext cx="2550342" cy="1699918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32B915B9-DE22-453B-BAE5-7A8CC9CEE2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7767" y="-16062"/>
            <a:ext cx="1129984" cy="1699918"/>
          </a:xfrm>
          <a:prstGeom prst="rect">
            <a:avLst/>
          </a:prstGeom>
        </p:spPr>
      </p:pic>
      <p:pic>
        <p:nvPicPr>
          <p:cNvPr id="17" name="Obrázek 16" descr="Obsah obrázku text, dřevěné&#10;&#10;Popis byl vytvořen automaticky">
            <a:extLst>
              <a:ext uri="{FF2B5EF4-FFF2-40B4-BE49-F238E27FC236}">
                <a16:creationId xmlns:a16="http://schemas.microsoft.com/office/drawing/2014/main" id="{07C8590D-8249-4B1B-8F70-7A5DC0B0253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27888" y="-37171"/>
            <a:ext cx="1064112" cy="174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528A-594F-46B5-9E7B-E6925949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Rakousko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99A15D-54A5-4193-811F-A355954E4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809" y="1816511"/>
            <a:ext cx="5740496" cy="4516746"/>
          </a:xfrm>
          <a:prstGeom prst="rect">
            <a:avLst/>
          </a:prstGeom>
        </p:spPr>
      </p:pic>
      <p:pic>
        <p:nvPicPr>
          <p:cNvPr id="1026" name="Picture 2" descr="BMBWF Logo">
            <a:extLst>
              <a:ext uri="{FF2B5EF4-FFF2-40B4-BE49-F238E27FC236}">
                <a16:creationId xmlns:a16="http://schemas.microsoft.com/office/drawing/2014/main" id="{6EDCC9F0-AC6E-4ECF-ABB5-86EAE1BD41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424" y="14328"/>
            <a:ext cx="5146767" cy="17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2FA1B8-9411-4AC7-B7D2-D0881B27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748" y="3333662"/>
            <a:ext cx="5309877" cy="9076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2597D7-792E-44D5-BB94-169049451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748" y="4495757"/>
            <a:ext cx="5309877" cy="3377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A518686-BF7B-477D-9046-D6263AB36442}"/>
              </a:ext>
            </a:extLst>
          </p:cNvPr>
          <p:cNvSpPr txBox="1"/>
          <p:nvPr/>
        </p:nvSpPr>
        <p:spPr>
          <a:xfrm>
            <a:off x="3131057" y="1824969"/>
            <a:ext cx="27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st.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2B9E09B-678A-47C8-B67F-CDA524FBBAAA}"/>
              </a:ext>
            </a:extLst>
          </p:cNvPr>
          <p:cNvSpPr txBox="1"/>
          <p:nvPr/>
        </p:nvSpPr>
        <p:spPr>
          <a:xfrm>
            <a:off x="8537221" y="2701205"/>
            <a:ext cx="27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2. st. </a:t>
            </a:r>
          </a:p>
        </p:txBody>
      </p:sp>
    </p:spTree>
    <p:extLst>
      <p:ext uri="{BB962C8B-B14F-4D97-AF65-F5344CB8AC3E}">
        <p14:creationId xmlns:p14="http://schemas.microsoft.com/office/powerpoint/2010/main" val="34854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76C5B-D687-4C95-8FAF-77449E82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Slovensko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C76CBC-1F5B-4010-8BD9-5CE7FDE6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CF64A6-0201-4294-BA2E-D8ED0769C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320" y="1845734"/>
            <a:ext cx="4805266" cy="4292083"/>
          </a:xfrm>
          <a:prstGeom prst="rect">
            <a:avLst/>
          </a:prstGeom>
        </p:spPr>
      </p:pic>
      <p:pic>
        <p:nvPicPr>
          <p:cNvPr id="3076" name="Picture 4" descr="Ministerstvo školstva, vedy, výskumu a športu SR - Millennium referencie">
            <a:extLst>
              <a:ext uri="{FF2B5EF4-FFF2-40B4-BE49-F238E27FC236}">
                <a16:creationId xmlns:a16="http://schemas.microsoft.com/office/drawing/2014/main" id="{00245D64-5953-4C41-AA24-4E27CE7F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312" y="286603"/>
            <a:ext cx="4134857" cy="155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1B8EB46-8C8F-4269-B073-C298168E7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416" y="3429000"/>
            <a:ext cx="5280193" cy="205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3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9062B-7BFB-4FD6-9C96-EB8AA42B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Realizované kurikulum – ovlivňuje učitel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FE872A-3D61-45CA-BF2C-9E44C8E7F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70A546-AE0A-43B7-983C-FD5FB3CF0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80" y="1845734"/>
            <a:ext cx="3775770" cy="43126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C1349C3-B5F9-4A26-AF9A-A4FE6BCC9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648" y="1817564"/>
            <a:ext cx="3417625" cy="4490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EA0694-0552-4859-8581-3A4CA5D02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6171" y="1792135"/>
            <a:ext cx="3318588" cy="45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B7D36-DA14-4111-8BBE-338204E4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Realizované kurikulum – ovlivňuje učitel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9D46E-1115-4B6D-B1E1-84D39132B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0F346B-1CB7-4765-8811-27DC29FEE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408" y="1880375"/>
            <a:ext cx="3858541" cy="44059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13B51D-D005-42E8-8C8E-5D9E4A514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473" y="1800151"/>
            <a:ext cx="3167836" cy="44861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E8FC52-1F6E-41C0-8289-2954D530BC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20" t="6803" r="34260" b="5715"/>
          <a:stretch/>
        </p:blipFill>
        <p:spPr>
          <a:xfrm>
            <a:off x="8808098" y="1800151"/>
            <a:ext cx="2917371" cy="44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0419E8-C54E-40AE-A4A1-B4443807F669}"/>
              </a:ext>
            </a:extLst>
          </p:cNvPr>
          <p:cNvSpPr txBox="1"/>
          <p:nvPr/>
        </p:nvSpPr>
        <p:spPr>
          <a:xfrm>
            <a:off x="3826486" y="6460734"/>
            <a:ext cx="422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https://www.pdf.upol.cz/ktiv/ </a:t>
            </a:r>
            <a:endParaRPr lang="cs-CZ" dirty="0"/>
          </a:p>
        </p:txBody>
      </p:sp>
      <p:pic>
        <p:nvPicPr>
          <p:cNvPr id="12290" name="Picture 2" descr="VÃ½sledek obrÃ¡zku pro pdf upol">
            <a:extLst>
              <a:ext uri="{FF2B5EF4-FFF2-40B4-BE49-F238E27FC236}">
                <a16:creationId xmlns:a16="http://schemas.microsoft.com/office/drawing/2014/main" id="{D1F91453-792E-4A48-A2DF-93EDFFA3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214" y="3533064"/>
            <a:ext cx="2648996" cy="13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-prg1-1.xx.fbcdn.net/v/t1.15752-9/s2048x2048/54220475_646771839076472_7398940530186387456_n.png?_nc_cat=110&amp;_nc_ht=scontent-prg1-1.xx&amp;oh=b834ea1012b6e7be2fcca6eff21a02c3&amp;oe=5D0B1C2F">
            <a:extLst>
              <a:ext uri="{FF2B5EF4-FFF2-40B4-BE49-F238E27FC236}">
                <a16:creationId xmlns:a16="http://schemas.microsoft.com/office/drawing/2014/main" id="{9FBC0F17-4FC5-49E8-BBF3-68D4ADC1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882" y="4804163"/>
            <a:ext cx="2121660" cy="13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8">
            <a:extLst>
              <a:ext uri="{FF2B5EF4-FFF2-40B4-BE49-F238E27FC236}">
                <a16:creationId xmlns:a16="http://schemas.microsoft.com/office/drawing/2014/main" id="{531A3FC5-6829-4D1A-A47F-D8AFB6C3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50" y="1827978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3200" dirty="0">
                <a:solidFill>
                  <a:schemeClr val="tx1"/>
                </a:solidFill>
              </a:rPr>
              <a:t>více než 50letá </a:t>
            </a: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tradice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r>
              <a:rPr lang="cs-CZ" dirty="0"/>
              <a:t> </a:t>
            </a:r>
          </a:p>
        </p:txBody>
      </p:sp>
      <p:pic>
        <p:nvPicPr>
          <p:cNvPr id="1026" name="Picture 2" descr="Na obrÃ¡zku mÅ¯Å¾e bÃ½t: 1 osoba, smÄje se">
            <a:extLst>
              <a:ext uri="{FF2B5EF4-FFF2-40B4-BE49-F238E27FC236}">
                <a16:creationId xmlns:a16="http://schemas.microsoft.com/office/drawing/2014/main" id="{145CF4FC-BFBB-4100-8473-8A869D10D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2765" y="174032"/>
            <a:ext cx="3660099" cy="58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obrÃ¡zku mÅ¯Å¾e bÃ½t: 12 lidÃ­, smÄjÃ­cÃ­ se lidÃ©, stojÃ­cÃ­ lidÃ©">
            <a:extLst>
              <a:ext uri="{FF2B5EF4-FFF2-40B4-BE49-F238E27FC236}">
                <a16:creationId xmlns:a16="http://schemas.microsoft.com/office/drawing/2014/main" id="{A435AA74-11D3-4C05-9F88-8096A4D7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74" y="1932033"/>
            <a:ext cx="4110151" cy="41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7BB89769-79F3-40B0-A83D-42658A6E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91" y="249413"/>
            <a:ext cx="7591973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Moderní příprava učitelů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- KTIV </a:t>
            </a:r>
            <a:r>
              <a:rPr lang="cs-CZ" dirty="0" err="1">
                <a:solidFill>
                  <a:schemeClr val="tx1"/>
                </a:solidFill>
              </a:rPr>
              <a:t>PdF</a:t>
            </a:r>
            <a:r>
              <a:rPr lang="cs-CZ" dirty="0">
                <a:solidFill>
                  <a:schemeClr val="tx1"/>
                </a:solidFill>
              </a:rPr>
              <a:t> UPOL</a:t>
            </a:r>
          </a:p>
        </p:txBody>
      </p:sp>
    </p:spTree>
    <p:extLst>
      <p:ext uri="{BB962C8B-B14F-4D97-AF65-F5344CB8AC3E}">
        <p14:creationId xmlns:p14="http://schemas.microsoft.com/office/powerpoint/2010/main" val="377497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89215-F298-4989-A8C9-65482B4D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3" y="274987"/>
            <a:ext cx="10932424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Moderní příprava učitelů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- KTIV </a:t>
            </a:r>
            <a:r>
              <a:rPr lang="cs-CZ" dirty="0" err="1">
                <a:solidFill>
                  <a:schemeClr val="tx1"/>
                </a:solidFill>
              </a:rPr>
              <a:t>PdF</a:t>
            </a:r>
            <a:r>
              <a:rPr lang="cs-CZ" dirty="0">
                <a:solidFill>
                  <a:schemeClr val="tx1"/>
                </a:solidFill>
              </a:rPr>
              <a:t> UPOL</a:t>
            </a:r>
          </a:p>
        </p:txBody>
      </p:sp>
      <p:pic>
        <p:nvPicPr>
          <p:cNvPr id="9" name="Obrázek 8" descr="Obsah obrázku interiér, stůl, strop, zeď&#10;&#10;Popis vygenerován s velmi vysokou mírou spolehlivosti">
            <a:extLst>
              <a:ext uri="{FF2B5EF4-FFF2-40B4-BE49-F238E27FC236}">
                <a16:creationId xmlns:a16="http://schemas.microsoft.com/office/drawing/2014/main" id="{9CC46F07-F451-4311-B1F4-7F711C6F7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42" y="4026699"/>
            <a:ext cx="3025344" cy="2269008"/>
          </a:xfrm>
          <a:prstGeom prst="rect">
            <a:avLst/>
          </a:prstGeom>
        </p:spPr>
      </p:pic>
      <p:pic>
        <p:nvPicPr>
          <p:cNvPr id="13" name="Obrázek 12" descr="Obsah obrázku budova&#10;&#10;Popis vygenerován s velmi vysokou mírou spolehlivosti">
            <a:extLst>
              <a:ext uri="{FF2B5EF4-FFF2-40B4-BE49-F238E27FC236}">
                <a16:creationId xmlns:a16="http://schemas.microsoft.com/office/drawing/2014/main" id="{B837EA2B-A1DD-4107-B4B6-BD7FBE1F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826" y="2487913"/>
            <a:ext cx="3930799" cy="2814452"/>
          </a:xfrm>
          <a:prstGeom prst="rect">
            <a:avLst/>
          </a:prstGeom>
        </p:spPr>
      </p:pic>
      <p:pic>
        <p:nvPicPr>
          <p:cNvPr id="8" name="Zástupný symbol pro obsah 7" descr="Obsah obrázku interiér&#10;&#10;Popis vygenerován s velmi vysokou mírou spolehlivosti">
            <a:extLst>
              <a:ext uri="{FF2B5EF4-FFF2-40B4-BE49-F238E27FC236}">
                <a16:creationId xmlns:a16="http://schemas.microsoft.com/office/drawing/2014/main" id="{9BE7F7EC-CA77-482E-9216-B9DC8FEC2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799" y="4033804"/>
            <a:ext cx="3343275" cy="2228850"/>
          </a:xfrm>
        </p:spPr>
      </p:pic>
      <p:pic>
        <p:nvPicPr>
          <p:cNvPr id="12" name="Obrázek 11" descr="Obsah obrázku interiér, zeď, zrcadlo&#10;&#10;Popis vygenerován s velmi vysokou mírou spolehlivosti">
            <a:extLst>
              <a:ext uri="{FF2B5EF4-FFF2-40B4-BE49-F238E27FC236}">
                <a16:creationId xmlns:a16="http://schemas.microsoft.com/office/drawing/2014/main" id="{1782513F-96CA-4A0D-BF30-F73CC4AA9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65" y="1864409"/>
            <a:ext cx="3046095" cy="203073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0419E8-C54E-40AE-A4A1-B4443807F669}"/>
              </a:ext>
            </a:extLst>
          </p:cNvPr>
          <p:cNvSpPr txBox="1"/>
          <p:nvPr/>
        </p:nvSpPr>
        <p:spPr>
          <a:xfrm>
            <a:off x="3826486" y="6460734"/>
            <a:ext cx="422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https://www.pdf.upol.cz/ktiv/ </a:t>
            </a:r>
            <a:endParaRPr lang="cs-CZ" dirty="0"/>
          </a:p>
        </p:txBody>
      </p:sp>
      <p:pic>
        <p:nvPicPr>
          <p:cNvPr id="12290" name="Picture 2" descr="VÃ½sledek obrÃ¡zku pro pdf upol">
            <a:extLst>
              <a:ext uri="{FF2B5EF4-FFF2-40B4-BE49-F238E27FC236}">
                <a16:creationId xmlns:a16="http://schemas.microsoft.com/office/drawing/2014/main" id="{D1F91453-792E-4A48-A2DF-93EDFFA3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531" y="149610"/>
            <a:ext cx="3191784" cy="1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-prg1-1.xx.fbcdn.net/v/t1.15752-9/s2048x2048/54220475_646771839076472_7398940530186387456_n.png?_nc_cat=110&amp;_nc_ht=scontent-prg1-1.xx&amp;oh=b834ea1012b6e7be2fcca6eff21a02c3&amp;oe=5D0B1C2F">
            <a:extLst>
              <a:ext uri="{FF2B5EF4-FFF2-40B4-BE49-F238E27FC236}">
                <a16:creationId xmlns:a16="http://schemas.microsoft.com/office/drawing/2014/main" id="{9FBC0F17-4FC5-49E8-BBF3-68D4ADC1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1315" y="222362"/>
            <a:ext cx="2121660" cy="13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interiér, patro, zeď, stůl&#10;&#10;Popis vygenerován s velmi vysokou mírou spolehlivosti">
            <a:extLst>
              <a:ext uri="{FF2B5EF4-FFF2-40B4-BE49-F238E27FC236}">
                <a16:creationId xmlns:a16="http://schemas.microsoft.com/office/drawing/2014/main" id="{52945C59-26BE-426A-95A6-EB53C61663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678" y="1905935"/>
            <a:ext cx="2652272" cy="19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19FC8-05A5-471D-97C7-F9353EC1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4" y="263527"/>
            <a:ext cx="10058400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Stav učeben na některých ZŠ 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90A5D-7FCA-474F-B14D-A73C2726A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Image result for školní dílna">
            <a:extLst>
              <a:ext uri="{FF2B5EF4-FFF2-40B4-BE49-F238E27FC236}">
                <a16:creationId xmlns:a16="http://schemas.microsoft.com/office/drawing/2014/main" id="{736CBACE-989B-4850-8CA2-B28A496A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5734"/>
            <a:ext cx="6639097" cy="497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trabant">
            <a:extLst>
              <a:ext uri="{FF2B5EF4-FFF2-40B4-BE49-F238E27FC236}">
                <a16:creationId xmlns:a16="http://schemas.microsoft.com/office/drawing/2014/main" id="{7AF564F7-55BC-4D99-8618-29C7DF0A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163" y="263527"/>
            <a:ext cx="3563932" cy="219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 Základní škole Floriána Bayera má pracovní vyučování velkou dotaci vyučovacích hodin. Podle kantorů patří hodiny v dílnách k těm nejoblíbenějším.&#10;FOTO: DAVID MACHÁČEK">
            <a:extLst>
              <a:ext uri="{FF2B5EF4-FFF2-40B4-BE49-F238E27FC236}">
                <a16:creationId xmlns:a16="http://schemas.microsoft.com/office/drawing/2014/main" id="{50A2A6B6-99BA-4E38-A0B7-F7B008F7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9097" y="3146460"/>
            <a:ext cx="5552903" cy="37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školní dílna">
            <a:extLst>
              <a:ext uri="{FF2B5EF4-FFF2-40B4-BE49-F238E27FC236}">
                <a16:creationId xmlns:a16="http://schemas.microsoft.com/office/drawing/2014/main" id="{26756601-2D89-4A77-9D72-0602A1D1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384" y="1845734"/>
            <a:ext cx="3999779" cy="299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25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5F482-B252-4304-985A-E1E4AE89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Inspirace z ČR</a:t>
            </a:r>
          </a:p>
        </p:txBody>
      </p:sp>
      <p:pic>
        <p:nvPicPr>
          <p:cNvPr id="5" name="Zástupný obsah 4" descr="Obsah obrázku interiér, stůl, police, kuchyně&#10;&#10;Popis byl vytvořen automaticky">
            <a:extLst>
              <a:ext uri="{FF2B5EF4-FFF2-40B4-BE49-F238E27FC236}">
                <a16:creationId xmlns:a16="http://schemas.microsoft.com/office/drawing/2014/main" id="{8738A957-08CB-4C31-856E-ED9B2362B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65" y="1992198"/>
            <a:ext cx="6224886" cy="4149924"/>
          </a:xfrm>
        </p:spPr>
      </p:pic>
      <p:pic>
        <p:nvPicPr>
          <p:cNvPr id="7" name="Obrázek 6" descr="Obsah obrázku interiér, strop, červená, stůl&#10;&#10;Popis byl vytvořen automaticky">
            <a:extLst>
              <a:ext uri="{FF2B5EF4-FFF2-40B4-BE49-F238E27FC236}">
                <a16:creationId xmlns:a16="http://schemas.microsoft.com/office/drawing/2014/main" id="{D7165735-9180-45B2-8358-96F6A5AE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720" y="241993"/>
            <a:ext cx="5250615" cy="3500410"/>
          </a:xfrm>
          <a:prstGeom prst="rect">
            <a:avLst/>
          </a:prstGeom>
        </p:spPr>
      </p:pic>
      <p:pic>
        <p:nvPicPr>
          <p:cNvPr id="9" name="Obrázek 8" descr="Obsah obrázku stůl, vsedě, dřevěné, místnost&#10;&#10;Popis byl vytvořen automaticky">
            <a:extLst>
              <a:ext uri="{FF2B5EF4-FFF2-40B4-BE49-F238E27FC236}">
                <a16:creationId xmlns:a16="http://schemas.microsoft.com/office/drawing/2014/main" id="{C8D1D6B1-F23E-4BDB-AEF2-30325E8C7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78" y="3909938"/>
            <a:ext cx="4017818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9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7682B-ACBF-4FB1-818F-1CA5616A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Inspirace z ČR</a:t>
            </a:r>
          </a:p>
        </p:txBody>
      </p:sp>
      <p:pic>
        <p:nvPicPr>
          <p:cNvPr id="5" name="Zástupný obsah 4" descr="Obsah obrázku interiér, strop, místnost, stůl&#10;&#10;Popis byl vytvořen automaticky">
            <a:extLst>
              <a:ext uri="{FF2B5EF4-FFF2-40B4-BE49-F238E27FC236}">
                <a16:creationId xmlns:a16="http://schemas.microsoft.com/office/drawing/2014/main" id="{BACFFCC7-78DE-4DBA-8CCF-1F7ECF3C3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37" y="1846263"/>
            <a:ext cx="6646893" cy="4435784"/>
          </a:xfrm>
        </p:spPr>
      </p:pic>
      <p:pic>
        <p:nvPicPr>
          <p:cNvPr id="9" name="Obrázek 8" descr="Obsah obrázku stůl, interiér, počítač, pracovní stůl&#10;&#10;Popis byl vytvořen automaticky">
            <a:extLst>
              <a:ext uri="{FF2B5EF4-FFF2-40B4-BE49-F238E27FC236}">
                <a16:creationId xmlns:a16="http://schemas.microsoft.com/office/drawing/2014/main" id="{CC0E09AA-12C5-4C59-9E51-F5C994AE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151" y="2232231"/>
            <a:ext cx="4959927" cy="33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9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DE5DE-7C01-4FC1-BA73-203F3147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Inspirace ze zahraničí</a:t>
            </a:r>
            <a:endParaRPr lang="cs-CZ" dirty="0"/>
          </a:p>
        </p:txBody>
      </p:sp>
      <p:pic>
        <p:nvPicPr>
          <p:cNvPr id="5" name="Zástupný obsah 4" descr="Obsah obrázku interiér, stůl, strop, kuchyně&#10;&#10;Popis byl vytvořen automaticky">
            <a:extLst>
              <a:ext uri="{FF2B5EF4-FFF2-40B4-BE49-F238E27FC236}">
                <a16:creationId xmlns:a16="http://schemas.microsoft.com/office/drawing/2014/main" id="{E7F69927-82F1-43B3-B491-4A067CC87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34" y="1953141"/>
            <a:ext cx="8715904" cy="4022725"/>
          </a:xfrm>
        </p:spPr>
      </p:pic>
      <p:pic>
        <p:nvPicPr>
          <p:cNvPr id="7" name="Obrázek 6" descr="Obsah obrázku interiér, osoba, stůl, strop&#10;&#10;Popis byl vytvořen automaticky">
            <a:extLst>
              <a:ext uri="{FF2B5EF4-FFF2-40B4-BE49-F238E27FC236}">
                <a16:creationId xmlns:a16="http://schemas.microsoft.com/office/drawing/2014/main" id="{813BF79B-DF98-478F-B7EE-43FFC3FAE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6252" y="1953141"/>
            <a:ext cx="604429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6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04F91-F391-460D-8EAE-B410C2A8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Moderní škola nabízí rovné příležitosti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= rozvoj všech gramotností, vč. technické</a:t>
            </a:r>
          </a:p>
        </p:txBody>
      </p:sp>
      <p:pic>
        <p:nvPicPr>
          <p:cNvPr id="1026" name="Picture 2" descr="VÃ½sledek obrÃ¡zku pro gauss curve intelligence">
            <a:extLst>
              <a:ext uri="{FF2B5EF4-FFF2-40B4-BE49-F238E27FC236}">
                <a16:creationId xmlns:a16="http://schemas.microsoft.com/office/drawing/2014/main" id="{ADE3EA0D-7AB9-4923-BBB0-41A284776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441" y="2325950"/>
            <a:ext cx="6205728" cy="31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pro obsah 4" descr="Obsah obrázku osoba, stůl, chlapec, vsedě&#10;&#10;Popis vygenerován s velmi vysokou mírou spolehlivosti">
            <a:extLst>
              <a:ext uri="{FF2B5EF4-FFF2-40B4-BE49-F238E27FC236}">
                <a16:creationId xmlns:a16="http://schemas.microsoft.com/office/drawing/2014/main" id="{54EAE538-8C33-4248-9DD7-979F290B5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96" y="1829116"/>
            <a:ext cx="3821908" cy="32915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5109066-D785-4F0D-9416-DFDCE0581F47}"/>
              </a:ext>
            </a:extLst>
          </p:cNvPr>
          <p:cNvSpPr txBox="1"/>
          <p:nvPr/>
        </p:nvSpPr>
        <p:spPr>
          <a:xfrm>
            <a:off x="942392" y="5845419"/>
            <a:ext cx="335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Technický talent či nadání?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511D63A-3FBF-4AB2-AFA2-B26E101E4AB5}"/>
              </a:ext>
            </a:extLst>
          </p:cNvPr>
          <p:cNvSpPr txBox="1"/>
          <p:nvPr/>
        </p:nvSpPr>
        <p:spPr>
          <a:xfrm>
            <a:off x="3689136" y="5845419"/>
            <a:ext cx="822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Zájem o techniku? 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DB71E2-F55B-4C74-972F-01D39EB0EFFB}"/>
              </a:ext>
            </a:extLst>
          </p:cNvPr>
          <p:cNvSpPr txBox="1"/>
          <p:nvPr/>
        </p:nvSpPr>
        <p:spPr>
          <a:xfrm>
            <a:off x="942392" y="6386731"/>
            <a:ext cx="1097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Geosféra, biosféra, </a:t>
            </a:r>
            <a:r>
              <a:rPr lang="cs-CZ" dirty="0" err="1"/>
              <a:t>sociosféra</a:t>
            </a:r>
            <a:r>
              <a:rPr lang="cs-CZ" dirty="0"/>
              <a:t>, </a:t>
            </a:r>
            <a:r>
              <a:rPr lang="cs-CZ" dirty="0" err="1"/>
              <a:t>technosféra</a:t>
            </a:r>
            <a:r>
              <a:rPr lang="cs-CZ" dirty="0"/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EBE69F0-D24B-479B-A4C9-E79A1A4AF687}"/>
              </a:ext>
            </a:extLst>
          </p:cNvPr>
          <p:cNvSpPr txBox="1"/>
          <p:nvPr/>
        </p:nvSpPr>
        <p:spPr>
          <a:xfrm>
            <a:off x="6858000" y="5380672"/>
            <a:ext cx="476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Technická gramotnost?    Inženýrská gramotnost?</a:t>
            </a:r>
          </a:p>
          <a:p>
            <a:r>
              <a:rPr lang="cs-CZ" dirty="0"/>
              <a:t>Technická tvořivost?         Zručnost?</a:t>
            </a:r>
          </a:p>
          <a:p>
            <a:r>
              <a:rPr lang="cs-CZ" dirty="0"/>
              <a:t>Polytechnická výchova?</a:t>
            </a:r>
          </a:p>
        </p:txBody>
      </p:sp>
    </p:spTree>
    <p:extLst>
      <p:ext uri="{BB962C8B-B14F-4D97-AF65-F5344CB8AC3E}">
        <p14:creationId xmlns:p14="http://schemas.microsoft.com/office/powerpoint/2010/main" val="1923910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FA509-12F8-4919-B7C9-B21787D2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Inspirace</a:t>
            </a:r>
          </a:p>
        </p:txBody>
      </p:sp>
      <p:pic>
        <p:nvPicPr>
          <p:cNvPr id="4" name="Obrázek 3" descr="Obsah obrázku stůl, interiér, židle, pracovní stůl&#10;&#10;Popis byl vytvořen automaticky">
            <a:extLst>
              <a:ext uri="{FF2B5EF4-FFF2-40B4-BE49-F238E27FC236}">
                <a16:creationId xmlns:a16="http://schemas.microsoft.com/office/drawing/2014/main" id="{3DA5E86D-CCB7-42BE-9A55-8B9C89B77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" y="1954108"/>
            <a:ext cx="7622063" cy="4023360"/>
          </a:xfrm>
          <a:prstGeom prst="rect">
            <a:avLst/>
          </a:prstGeom>
        </p:spPr>
      </p:pic>
      <p:pic>
        <p:nvPicPr>
          <p:cNvPr id="10" name="Zástupný obsah 9" descr="Obsah obrázku interiér, stůl, místnost, židle&#10;&#10;Popis byl vytvořen automaticky">
            <a:extLst>
              <a:ext uri="{FF2B5EF4-FFF2-40B4-BE49-F238E27FC236}">
                <a16:creationId xmlns:a16="http://schemas.microsoft.com/office/drawing/2014/main" id="{99AE51A3-3EBC-40EA-91EA-CE4773329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245" y="1954108"/>
            <a:ext cx="3649673" cy="2363021"/>
          </a:xfrm>
        </p:spPr>
      </p:pic>
      <p:pic>
        <p:nvPicPr>
          <p:cNvPr id="14" name="Obrázek 13" descr="Obsah obrázku interiér, stůl, židle, vsedě&#10;&#10;Popis byl vytvořen automaticky">
            <a:extLst>
              <a:ext uri="{FF2B5EF4-FFF2-40B4-BE49-F238E27FC236}">
                <a16:creationId xmlns:a16="http://schemas.microsoft.com/office/drawing/2014/main" id="{A763A8E9-FBDA-42F4-95DE-938D02ED6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245" y="4416489"/>
            <a:ext cx="3649673" cy="26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5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CCF43-2A6C-4194-830B-31667CF4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Učebny na ZŠ - zahraničí</a:t>
            </a:r>
          </a:p>
        </p:txBody>
      </p:sp>
      <p:pic>
        <p:nvPicPr>
          <p:cNvPr id="5" name="Zástupný symbol pro obsah 4" descr="Obsah obrázku osoba, dítě, stůl, chlapec&#10;&#10;Popis vygenerován s velmi vysokou mírou spolehlivosti">
            <a:extLst>
              <a:ext uri="{FF2B5EF4-FFF2-40B4-BE49-F238E27FC236}">
                <a16:creationId xmlns:a16="http://schemas.microsoft.com/office/drawing/2014/main" id="{DEE7B2FF-69C8-45F1-BAB4-A2C09B68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46" y="1905280"/>
            <a:ext cx="5760141" cy="4320106"/>
          </a:xfrm>
        </p:spPr>
      </p:pic>
      <p:pic>
        <p:nvPicPr>
          <p:cNvPr id="7" name="Obrázek 6" descr="Obsah obrázku interiér, stůl, osoba, skupina&#10;&#10;Popis vygenerován s velmi vysokou mírou spolehlivosti">
            <a:extLst>
              <a:ext uri="{FF2B5EF4-FFF2-40B4-BE49-F238E27FC236}">
                <a16:creationId xmlns:a16="http://schemas.microsoft.com/office/drawing/2014/main" id="{89B00AE4-5203-4818-B502-21E19B48EA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813" y="1905280"/>
            <a:ext cx="5760141" cy="43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02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47E31C-5AE4-471E-8957-1027FFA4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Hnízdovité uspořádání stolů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4BD86-49E7-425B-ABFC-29FED53A7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960F5-A9F2-4617-AFE9-C8DF6E67A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771" y="2121616"/>
            <a:ext cx="5794712" cy="37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E710C26-6326-451F-9A87-FEB12CCF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519" y="2121616"/>
            <a:ext cx="5794710" cy="37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56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065C5-93D1-423C-BDB0-A8DD4E10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83" y="286603"/>
            <a:ext cx="10631897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Centrální stůl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F3E8B2-394C-4385-954C-FF3C4DFF0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Na obrázku může být: uvnitř">
            <a:extLst>
              <a:ext uri="{FF2B5EF4-FFF2-40B4-BE49-F238E27FC236}">
                <a16:creationId xmlns:a16="http://schemas.microsoft.com/office/drawing/2014/main" id="{754C588B-CC37-4BDB-81B1-667241489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668" y="2098592"/>
            <a:ext cx="5405534" cy="40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obrázku může být: stůl a uvnitř">
            <a:extLst>
              <a:ext uri="{FF2B5EF4-FFF2-40B4-BE49-F238E27FC236}">
                <a16:creationId xmlns:a16="http://schemas.microsoft.com/office/drawing/2014/main" id="{08895616-AB27-40C9-BACD-3D0CD3F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58" y="2098592"/>
            <a:ext cx="5405535" cy="40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57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D85A8-A836-4DB7-A555-FB77DA0E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Uložení nářadí a materiálu </a:t>
            </a:r>
            <a:r>
              <a:rPr lang="cs-CZ" sz="3600" dirty="0">
                <a:solidFill>
                  <a:schemeClr val="tx1"/>
                </a:solidFill>
              </a:rPr>
              <a:t>– organizace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AE5CB-199D-4DFD-ADA4-A0A813D4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Twitter | Makerspace, Storage spaces, Working with children">
            <a:extLst>
              <a:ext uri="{FF2B5EF4-FFF2-40B4-BE49-F238E27FC236}">
                <a16:creationId xmlns:a16="http://schemas.microsoft.com/office/drawing/2014/main" id="{6E25EE9B-C12D-467C-B8CD-CE1F868D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781" y="1881695"/>
            <a:ext cx="3328348" cy="44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Virtual Tour of Our School's Makerspace">
            <a:extLst>
              <a:ext uri="{FF2B5EF4-FFF2-40B4-BE49-F238E27FC236}">
                <a16:creationId xmlns:a16="http://schemas.microsoft.com/office/drawing/2014/main" id="{F843871E-4424-476B-9E6B-01AC6D8F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414" y="1875194"/>
            <a:ext cx="6488613" cy="450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69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B306A-F32C-4649-AE47-06FC6CC5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Dílna univerzální x speciální dílny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D3C03-5ACD-406C-96DE-EC23BFE84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800" dirty="0">
                <a:solidFill>
                  <a:schemeClr val="tx1"/>
                </a:solidFill>
              </a:rPr>
              <a:t>Pokud škola nemá dostatek prostor, zařizuje dílnu univerzální.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</a:rPr>
              <a:t>V případě dostatečných prostor lze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vybudovat specializované učebny,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např.: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práce se dřevem a podobnými materiály,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práce s kovy, plasty a podobnými materiály,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robotika + elektronika,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moderní výrobní technologie – 3D tisk, laserové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obrábění, CNC frézky.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9458" name="Picture 2" descr="Teaching robotics is easier than you think | RoboCamp">
            <a:extLst>
              <a:ext uri="{FF2B5EF4-FFF2-40B4-BE49-F238E27FC236}">
                <a16:creationId xmlns:a16="http://schemas.microsoft.com/office/drawing/2014/main" id="{C7276BF3-2153-4ED1-97FF-0EBFF708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323" y="2748921"/>
            <a:ext cx="5184530" cy="34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65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řevěný vál 80 x 60 cm (oboustranný)">
            <a:extLst>
              <a:ext uri="{FF2B5EF4-FFF2-40B4-BE49-F238E27FC236}">
                <a16:creationId xmlns:a16="http://schemas.microsoft.com/office/drawing/2014/main" id="{B2FC14EE-A702-48AA-B316-AF7111100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9568" y="3216548"/>
            <a:ext cx="3452432" cy="176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46A27A1-D1FD-4490-ACC3-9A77B5AC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Technika se dá vyučovat i mimo školní dílnu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2839E9-1DB4-4DF4-86F8-E1B5A0A47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8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Pojízdné učebny.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Venku (viz </a:t>
            </a:r>
            <a:r>
              <a:rPr lang="cs-CZ" sz="2800" dirty="0">
                <a:solidFill>
                  <a:schemeClr val="tx1"/>
                </a:solidFill>
                <a:hlinkClick r:id="rId3"/>
              </a:rPr>
              <a:t>https://ucimesevenku.cz/</a:t>
            </a:r>
            <a:r>
              <a:rPr lang="cs-CZ" sz="2800" dirty="0">
                <a:solidFill>
                  <a:schemeClr val="tx1"/>
                </a:solidFill>
              </a:rPr>
              <a:t>; např. rekonstrukce lavičky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  v parku, údržba zahradního nářadí, údržba prvků sportoviště).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Běžná školní třída (odnímatelné svěráky,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  pracovní desky na stoly).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Veřejná dílna (např. TechnoLab,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 err="1">
                <a:solidFill>
                  <a:schemeClr val="tx1"/>
                </a:solidFill>
              </a:rPr>
              <a:t>PrůsaLab</a:t>
            </a:r>
            <a:r>
              <a:rPr lang="cs-CZ" sz="2800" dirty="0">
                <a:solidFill>
                  <a:schemeClr val="tx1"/>
                </a:solidFill>
              </a:rPr>
              <a:t> atp.)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9942" name="Picture 6" descr="foto  YORK - svěrák HANDY 063 STANDARD ">
            <a:extLst>
              <a:ext uri="{FF2B5EF4-FFF2-40B4-BE49-F238E27FC236}">
                <a16:creationId xmlns:a16="http://schemas.microsoft.com/office/drawing/2014/main" id="{559142BF-1C84-438D-A15C-AD2A8229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1529" y="3306922"/>
            <a:ext cx="1447949" cy="158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ECF7DE5-FBF6-4665-85F1-3328534442C0}"/>
              </a:ext>
            </a:extLst>
          </p:cNvPr>
          <p:cNvSpPr/>
          <p:nvPr/>
        </p:nvSpPr>
        <p:spPr>
          <a:xfrm>
            <a:off x="3608800" y="5253272"/>
            <a:ext cx="5352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https://www.pdf.upol.cz/ktiv/popularizace/technolab/</a:t>
            </a:r>
            <a:r>
              <a:rPr lang="cs-CZ" dirty="0"/>
              <a:t>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30D251E-78DE-41FC-A41D-3AE2E4A95570}"/>
              </a:ext>
            </a:extLst>
          </p:cNvPr>
          <p:cNvSpPr/>
          <p:nvPr/>
        </p:nvSpPr>
        <p:spPr>
          <a:xfrm>
            <a:off x="3608800" y="5684748"/>
            <a:ext cx="2221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6"/>
              </a:rPr>
              <a:t>https://prusalab.cz/#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4403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065C5-93D1-423C-BDB0-A8DD4E10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83" y="286603"/>
            <a:ext cx="10631897" cy="1450757"/>
          </a:xfrm>
        </p:spPr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PolyTechBus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F3E8B2-394C-4385-954C-FF3C4DFF0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392" y="1845734"/>
            <a:ext cx="3355288" cy="4023360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https://polytechbus.eu/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26F847-E333-4EEE-82D6-120BFCFC7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83" y="1845734"/>
            <a:ext cx="7016620" cy="427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5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190CF-2925-4F43-B07C-C97D04F3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Mateřské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45D135-7359-46EC-B33B-5BC563B80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VÃ½sledek obrÃ¡zku pro craft education woodwork small children school">
            <a:extLst>
              <a:ext uri="{FF2B5EF4-FFF2-40B4-BE49-F238E27FC236}">
                <a16:creationId xmlns:a16="http://schemas.microsoft.com/office/drawing/2014/main" id="{1C77F21E-E5CB-4763-B897-56BB6D31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9171" y="1567543"/>
            <a:ext cx="3325545" cy="44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oodworking for Kids">
            <a:extLst>
              <a:ext uri="{FF2B5EF4-FFF2-40B4-BE49-F238E27FC236}">
                <a16:creationId xmlns:a16="http://schemas.microsoft.com/office/drawing/2014/main" id="{20B7A5C9-4DB2-41F1-A33E-6425FA2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316" y="2689933"/>
            <a:ext cx="3847307" cy="26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Ã½sledek obrÃ¡zku pro Å¡kolka technika ponk">
            <a:extLst>
              <a:ext uri="{FF2B5EF4-FFF2-40B4-BE49-F238E27FC236}">
                <a16:creationId xmlns:a16="http://schemas.microsoft.com/office/drawing/2014/main" id="{85D7A71F-7B69-4448-A37F-ECFD0A1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43" y="1737360"/>
            <a:ext cx="42195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09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22758-884A-4472-90F9-3AFC149A6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Mateřské školy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7E54F3-F95F-4CB2-A8E6-1123F06B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998" y="149051"/>
            <a:ext cx="4545367" cy="59591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F52E721-21B4-4561-81C2-91D139294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18" y="1874912"/>
            <a:ext cx="5370990" cy="38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7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62B0B-0E60-46B6-BD88-846DE890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Všestranný rozvoj dítěte = všestranně gramotný občan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3A733F-E8EC-444F-8416-0343A5577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7728606"/>
              </p:ext>
            </p:extLst>
          </p:nvPr>
        </p:nvGraphicFramePr>
        <p:xfrm>
          <a:off x="6223730" y="1864095"/>
          <a:ext cx="4931950" cy="3056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9DD80EC2-3872-4769-845B-592CC63FBE90}"/>
              </a:ext>
            </a:extLst>
          </p:cNvPr>
          <p:cNvSpPr txBox="1"/>
          <p:nvPr/>
        </p:nvSpPr>
        <p:spPr>
          <a:xfrm>
            <a:off x="206829" y="6386731"/>
            <a:ext cx="1177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Škola musí být životem samým, musí připravovat na budoucí každodenní život i rozvíjet předpoklady pro pracovní uplatnění.  </a:t>
            </a:r>
          </a:p>
        </p:txBody>
      </p:sp>
      <p:pic>
        <p:nvPicPr>
          <p:cNvPr id="11" name="Obrázek 10" descr="Obsah obrázku interiér, osoba, vsedě, stůl&#10;&#10;Popis vygenerován s velmi vysokou mírou spolehlivosti">
            <a:extLst>
              <a:ext uri="{FF2B5EF4-FFF2-40B4-BE49-F238E27FC236}">
                <a16:creationId xmlns:a16="http://schemas.microsoft.com/office/drawing/2014/main" id="{DB179F22-1559-4B5B-B1C7-3F4A349139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3" y="1893330"/>
            <a:ext cx="4931949" cy="328736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A1BC0CA-BACA-4CB5-9F92-82D408B64DDD}"/>
              </a:ext>
            </a:extLst>
          </p:cNvPr>
          <p:cNvSpPr/>
          <p:nvPr/>
        </p:nvSpPr>
        <p:spPr>
          <a:xfrm>
            <a:off x="557003" y="5336666"/>
            <a:ext cx="493194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000000"/>
                </a:solidFill>
                <a:cs typeface="Tunga" panose="020B0502040204020203" pitchFamily="34" charset="0"/>
              </a:rPr>
              <a:t>J. A. Komenský „vedle rozumového poznání </a:t>
            </a:r>
            <a:br>
              <a:rPr lang="cs-CZ" b="1" dirty="0">
                <a:solidFill>
                  <a:srgbClr val="000000"/>
                </a:solidFill>
                <a:cs typeface="Tunga" panose="020B0502040204020203" pitchFamily="34" charset="0"/>
              </a:rPr>
            </a:br>
            <a:r>
              <a:rPr lang="cs-CZ" b="1" dirty="0">
                <a:solidFill>
                  <a:srgbClr val="000000"/>
                </a:solidFill>
                <a:cs typeface="Tunga" panose="020B0502040204020203" pitchFamily="34" charset="0"/>
              </a:rPr>
              <a:t>a rozvíjení paměti je nutno se domáhat i výcviku řeči a ruky, že je třeba také prakticky pracovat“.</a:t>
            </a:r>
            <a:endParaRPr lang="cs-CZ" dirty="0">
              <a:cs typeface="Tunga" panose="020B0502040204020203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1D4EEEF-A87C-4C14-ADA9-9DB38B5A7A2E}"/>
              </a:ext>
            </a:extLst>
          </p:cNvPr>
          <p:cNvSpPr/>
          <p:nvPr/>
        </p:nvSpPr>
        <p:spPr>
          <a:xfrm>
            <a:off x="6047162" y="505966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Na jedné straně je vědění a porozumění, na druhé straně užití těchto vědomostí k něčemu praktickému. Věda vytváří představy o tom, jak svět funguje, zatímco ideje v technice vyústí v použitelný předmět.</a:t>
            </a:r>
          </a:p>
        </p:txBody>
      </p:sp>
    </p:spTree>
    <p:extLst>
      <p:ext uri="{BB962C8B-B14F-4D97-AF65-F5344CB8AC3E}">
        <p14:creationId xmlns:p14="http://schemas.microsoft.com/office/powerpoint/2010/main" val="1768423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253C7-A4FE-40CD-A7E7-79958BAC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První stupeň ZŠ</a:t>
            </a:r>
            <a:endParaRPr lang="cs-CZ" dirty="0"/>
          </a:p>
        </p:txBody>
      </p:sp>
      <p:pic>
        <p:nvPicPr>
          <p:cNvPr id="5" name="Zástupný obsah 4" descr="Obsah obrázku osoba, stůl, jídlo, vsedě&#10;&#10;Popis byl vytvořen automaticky">
            <a:extLst>
              <a:ext uri="{FF2B5EF4-FFF2-40B4-BE49-F238E27FC236}">
                <a16:creationId xmlns:a16="http://schemas.microsoft.com/office/drawing/2014/main" id="{1050F757-A080-4199-A658-824E03DD1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92" y="2001784"/>
            <a:ext cx="7979455" cy="4199713"/>
          </a:xfrm>
        </p:spPr>
      </p:pic>
      <p:pic>
        <p:nvPicPr>
          <p:cNvPr id="7" name="Obrázek 6" descr="Obsah obrázku osoba, vsedě, stůl, chlapec&#10;&#10;Popis byl vytvořen automaticky">
            <a:extLst>
              <a:ext uri="{FF2B5EF4-FFF2-40B4-BE49-F238E27FC236}">
                <a16:creationId xmlns:a16="http://schemas.microsoft.com/office/drawing/2014/main" id="{CB86EBD5-5C5D-4A1A-B14C-02588BD2C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555" y="170112"/>
            <a:ext cx="4889552" cy="3663344"/>
          </a:xfrm>
          <a:prstGeom prst="rect">
            <a:avLst/>
          </a:prstGeom>
        </p:spPr>
      </p:pic>
      <p:pic>
        <p:nvPicPr>
          <p:cNvPr id="9" name="Obrázek 8" descr="Obsah obrázku osoba, interiér, okno, stůl&#10;&#10;Popis byl vytvořen automaticky">
            <a:extLst>
              <a:ext uri="{FF2B5EF4-FFF2-40B4-BE49-F238E27FC236}">
                <a16:creationId xmlns:a16="http://schemas.microsoft.com/office/drawing/2014/main" id="{3F9573E7-FD02-4C79-B2D2-A2E5A7C99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266" y="3949947"/>
            <a:ext cx="2207836" cy="28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8CB45-2B14-461A-8534-E1A81CC5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První stupeň ZŠ</a:t>
            </a:r>
            <a:endParaRPr lang="cs-CZ" dirty="0"/>
          </a:p>
        </p:txBody>
      </p:sp>
      <p:pic>
        <p:nvPicPr>
          <p:cNvPr id="5" name="Zástupný obsah 4" descr="Obsah obrázku osoba, budova, exteriér, stůl&#10;&#10;Popis byl vytvořen automaticky">
            <a:extLst>
              <a:ext uri="{FF2B5EF4-FFF2-40B4-BE49-F238E27FC236}">
                <a16:creationId xmlns:a16="http://schemas.microsoft.com/office/drawing/2014/main" id="{043DBF64-2A8C-4604-BCB8-6812047EF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48" y="1938633"/>
            <a:ext cx="5557149" cy="4167862"/>
          </a:xfrm>
        </p:spPr>
      </p:pic>
      <p:pic>
        <p:nvPicPr>
          <p:cNvPr id="7" name="Obrázek 6" descr="Obsah obrázku stůl, interiér, osoba, mladý&#10;&#10;Popis byl vytvořen automaticky">
            <a:extLst>
              <a:ext uri="{FF2B5EF4-FFF2-40B4-BE49-F238E27FC236}">
                <a16:creationId xmlns:a16="http://schemas.microsoft.com/office/drawing/2014/main" id="{2BAD3430-054B-4CE6-92A1-08505847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48" y="1948666"/>
            <a:ext cx="5723905" cy="42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6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5D811-5C6E-4519-8566-06937FF9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První stupeň ZŠ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8F5443-907E-4E22-981E-A0BB151C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13912" cy="40233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4ADA24EE-C134-4DB7-8ADD-E39D7236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341" y="1840127"/>
            <a:ext cx="7810314" cy="43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uvisejÃ­cÃ­ obrÃ¡zek">
            <a:extLst>
              <a:ext uri="{FF2B5EF4-FFF2-40B4-BE49-F238E27FC236}">
                <a16:creationId xmlns:a16="http://schemas.microsoft.com/office/drawing/2014/main" id="{BA5F1CEB-A874-428A-A474-BD23DFD2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2381908"/>
            <a:ext cx="2199501" cy="330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06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5D811-5C6E-4519-8566-06937FF9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První stupeň ZŠ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8F5443-907E-4E22-981E-A0BB151C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13912" cy="402336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26370597-376F-485A-A4DA-093CECB55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0548" y="1986151"/>
            <a:ext cx="6277575" cy="38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lora Elementary School Art Room - Schoolyard Blog | Teacher Resources |  School Specialty">
            <a:extLst>
              <a:ext uri="{FF2B5EF4-FFF2-40B4-BE49-F238E27FC236}">
                <a16:creationId xmlns:a16="http://schemas.microsoft.com/office/drawing/2014/main" id="{ADD19DE6-9105-41F1-8895-4965C446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20" y="2184547"/>
            <a:ext cx="52387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1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B52E2-306B-4F4F-B38B-EA317519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286603"/>
            <a:ext cx="10770669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Moderní učební pomůcky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- bezpečné elektrické nářadí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A1F9D75-9526-4152-A802-46571CF4B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56789-0A22-41B0-9D75-B176D7C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110" y="149411"/>
            <a:ext cx="3397921" cy="33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Kidder - Science Kits, School Project Supplies, Clock Parts - Cool Tool -  Manufacturing - Design &amp; Build">
            <a:extLst>
              <a:ext uri="{FF2B5EF4-FFF2-40B4-BE49-F238E27FC236}">
                <a16:creationId xmlns:a16="http://schemas.microsoft.com/office/drawing/2014/main" id="{5FAA03C9-CDAC-4D4D-AE1F-A5C9163E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69" y="1845733"/>
            <a:ext cx="8342270" cy="43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Unimat 1 เครื่องมือช่างสำหรับผู้เริ่มต้น – MakerSpaceZone">
            <a:extLst>
              <a:ext uri="{FF2B5EF4-FFF2-40B4-BE49-F238E27FC236}">
                <a16:creationId xmlns:a16="http://schemas.microsoft.com/office/drawing/2014/main" id="{162ABB29-B0DC-46E8-A4BA-872C45CEA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9110" y="3650430"/>
            <a:ext cx="339792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28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1B52E2-306B-4F4F-B38B-EA317519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8" y="286603"/>
            <a:ext cx="10913232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Moderní učební pomůcky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- bezpečné elektrické nářadí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A1F9D75-9526-4152-A802-46571CF4B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Picture 14" descr="Playmake 4 in 1 von Die Werkkiste">
            <a:extLst>
              <a:ext uri="{FF2B5EF4-FFF2-40B4-BE49-F238E27FC236}">
                <a16:creationId xmlns:a16="http://schemas.microsoft.com/office/drawing/2014/main" id="{985B6EB1-5CF9-4CB0-B8BA-76899502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542" y="3459558"/>
            <a:ext cx="3847605" cy="320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Kidder - Science Kits, School Project Supplies, Clock Parts - Cool Tool  Cutting - MakerSpace - Design &amp; Build">
            <a:extLst>
              <a:ext uri="{FF2B5EF4-FFF2-40B4-BE49-F238E27FC236}">
                <a16:creationId xmlns:a16="http://schemas.microsoft.com/office/drawing/2014/main" id="{E7C3E4D8-E4B7-4A4E-98B5-D3D173EB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48" y="1899921"/>
            <a:ext cx="6384399" cy="42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UNIMAT 7 - YouTube">
            <a:extLst>
              <a:ext uri="{FF2B5EF4-FFF2-40B4-BE49-F238E27FC236}">
                <a16:creationId xmlns:a16="http://schemas.microsoft.com/office/drawing/2014/main" id="{4B24E9AE-5503-4912-A3F6-1D09D47DD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740" y="385011"/>
            <a:ext cx="4963039" cy="27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2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0419E8-C54E-40AE-A4A1-B4443807F669}"/>
              </a:ext>
            </a:extLst>
          </p:cNvPr>
          <p:cNvSpPr txBox="1"/>
          <p:nvPr/>
        </p:nvSpPr>
        <p:spPr>
          <a:xfrm>
            <a:off x="3826486" y="6460734"/>
            <a:ext cx="422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https://www.pdf.upol.cz/ktiv/ </a:t>
            </a:r>
            <a:endParaRPr lang="cs-CZ" dirty="0"/>
          </a:p>
        </p:txBody>
      </p:sp>
      <p:sp>
        <p:nvSpPr>
          <p:cNvPr id="15" name="Zástupný symbol pro obsah 8">
            <a:extLst>
              <a:ext uri="{FF2B5EF4-FFF2-40B4-BE49-F238E27FC236}">
                <a16:creationId xmlns:a16="http://schemas.microsoft.com/office/drawing/2014/main" id="{531A3FC5-6829-4D1A-A47F-D8AFB6C3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50" y="1827978"/>
            <a:ext cx="1005840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solidFill>
                  <a:schemeClr val="tx1"/>
                </a:solidFill>
              </a:rPr>
              <a:t>TechnoChallenge</a:t>
            </a:r>
            <a:endParaRPr lang="cs-CZ" sz="3200" dirty="0">
              <a:solidFill>
                <a:schemeClr val="tx1"/>
              </a:solidFill>
            </a:endParaRPr>
          </a:p>
          <a:p>
            <a:r>
              <a:rPr lang="cs-CZ" dirty="0"/>
              <a:t> </a:t>
            </a:r>
          </a:p>
        </p:txBody>
      </p:sp>
      <p:pic>
        <p:nvPicPr>
          <p:cNvPr id="2050" name="Picture 2" descr="NenÃ­ k dispozici Å¾Ã¡dnÃ½ popis fotky.">
            <a:extLst>
              <a:ext uri="{FF2B5EF4-FFF2-40B4-BE49-F238E27FC236}">
                <a16:creationId xmlns:a16="http://schemas.microsoft.com/office/drawing/2014/main" id="{CA635FAD-5976-4DC1-81B9-0F126DD9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140" y="166053"/>
            <a:ext cx="4643558" cy="34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nÃ­ k dispozici Å¾Ã¡dnÃ½ popis fotky.">
            <a:extLst>
              <a:ext uri="{FF2B5EF4-FFF2-40B4-BE49-F238E27FC236}">
                <a16:creationId xmlns:a16="http://schemas.microsoft.com/office/drawing/2014/main" id="{8E01D114-5B05-4F8A-8957-B6603A4AD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639" y="2603774"/>
            <a:ext cx="3089614" cy="35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nÃ­ k dispozici Å¾Ã¡dnÃ½ popis fotky.">
            <a:extLst>
              <a:ext uri="{FF2B5EF4-FFF2-40B4-BE49-F238E27FC236}">
                <a16:creationId xmlns:a16="http://schemas.microsoft.com/office/drawing/2014/main" id="{79E0E9A4-ACE2-4B67-A691-2EB921822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62766" y="1932033"/>
            <a:ext cx="2550099" cy="217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nÃ­ k dispozici Å¾Ã¡dnÃ½ popis fotky.">
            <a:extLst>
              <a:ext uri="{FF2B5EF4-FFF2-40B4-BE49-F238E27FC236}">
                <a16:creationId xmlns:a16="http://schemas.microsoft.com/office/drawing/2014/main" id="{BA0EF53E-7E79-4905-9548-0C47EEE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6057" y="3892133"/>
            <a:ext cx="3279411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nÃ­ k dispozici Å¾Ã¡dnÃ½ popis fotky.">
            <a:extLst>
              <a:ext uri="{FF2B5EF4-FFF2-40B4-BE49-F238E27FC236}">
                <a16:creationId xmlns:a16="http://schemas.microsoft.com/office/drawing/2014/main" id="{58C5A682-62D5-4BDE-887F-8FB74299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766" y="4315138"/>
            <a:ext cx="2507622" cy="188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7D64E893-2BA5-4E74-8B59-A12B2230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92" y="249413"/>
            <a:ext cx="6111388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Soutěže pro žáky ZŠ</a:t>
            </a:r>
          </a:p>
        </p:txBody>
      </p:sp>
    </p:spTree>
    <p:extLst>
      <p:ext uri="{BB962C8B-B14F-4D97-AF65-F5344CB8AC3E}">
        <p14:creationId xmlns:p14="http://schemas.microsoft.com/office/powerpoint/2010/main" val="2614940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64700-FE3B-4D9A-9043-186982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2" y="274253"/>
            <a:ext cx="10058400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Rozvoj matematické gramotnosti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rámci VO Člověk a svět práce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ECC69-34BB-4688-B5D5-1E0F49D9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foto  Základy rýsování pro ZŠ ">
            <a:extLst>
              <a:ext uri="{FF2B5EF4-FFF2-40B4-BE49-F238E27FC236}">
                <a16:creationId xmlns:a16="http://schemas.microsoft.com/office/drawing/2014/main" id="{3D6B3E33-98A2-40D0-BC04-49953BC9B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54" y="2069432"/>
            <a:ext cx="2652594" cy="3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26CFC7-6A5C-441F-827D-6E8B0861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843" y="2069431"/>
            <a:ext cx="2627194" cy="37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áklady rýsování pro ZŠ">
            <a:extLst>
              <a:ext uri="{FF2B5EF4-FFF2-40B4-BE49-F238E27FC236}">
                <a16:creationId xmlns:a16="http://schemas.microsoft.com/office/drawing/2014/main" id="{59522EE1-17D3-412F-9970-5AA3E9213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332" y="2069430"/>
            <a:ext cx="2682561" cy="379966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2E6979-C403-4D6C-AA33-E94D8FECF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597" y="210940"/>
            <a:ext cx="2156068" cy="305284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D75EA72-4172-4A96-867E-20DB2AC11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597" y="3505228"/>
            <a:ext cx="2252110" cy="320775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60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64700-FE3B-4D9A-9043-186982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2" y="27425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Rozvoj čtenářské gramotnosti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rámci VO Člověk a svět práce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ECC69-34BB-4688-B5D5-1E0F49D9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21C241-04F2-4B52-93B2-7BC45221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223" y="1845734"/>
            <a:ext cx="2947598" cy="41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6605B1-2EC7-4AAA-8A55-1E106E7C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69" y="1774656"/>
            <a:ext cx="3301276" cy="46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B29C6DF-7346-45B1-8D8F-D1ABF9FD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871" y="1761140"/>
            <a:ext cx="3426670" cy="44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86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64700-FE3B-4D9A-9043-186982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2" y="27425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Rozvoj čtenářské gramotnosti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rámci VO Člověk a svět práce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ECC69-34BB-4688-B5D5-1E0F49D9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13A146-7A1F-489C-B886-4AB6FEA0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41" y="2387271"/>
            <a:ext cx="3018975" cy="37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vý velký lexikon pro děti Technika - Feryal Kanbay, Sabine Fritz">
            <a:extLst>
              <a:ext uri="{FF2B5EF4-FFF2-40B4-BE49-F238E27FC236}">
                <a16:creationId xmlns:a16="http://schemas.microsoft.com/office/drawing/2014/main" id="{FFD86CA0-0C42-41C8-8D4F-1F395C51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725" y="2402317"/>
            <a:ext cx="258127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ažeň nudu - Technika - neuveden">
            <a:extLst>
              <a:ext uri="{FF2B5EF4-FFF2-40B4-BE49-F238E27FC236}">
                <a16:creationId xmlns:a16="http://schemas.microsoft.com/office/drawing/2014/main" id="{23ECBBCE-7E05-480A-B35F-15FD5DD5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609" y="2198868"/>
            <a:ext cx="2667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1E33794-C51F-49B8-A57F-09A5E67B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592" y="2552296"/>
            <a:ext cx="2581267" cy="34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5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3580B-E9CE-492F-8E9F-C3938FBC1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Key Competences for Lifelong Learning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E8F92-8714-46C6-A609-20C07B13A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278378-330B-4562-B4D1-FD21FDB5A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586" y="2534754"/>
            <a:ext cx="7274307" cy="2979637"/>
          </a:xfrm>
          <a:prstGeom prst="rect">
            <a:avLst/>
          </a:prstGeom>
        </p:spPr>
      </p:pic>
      <p:pic>
        <p:nvPicPr>
          <p:cNvPr id="1026" name="Picture 2" descr="Key competences recommendations of the Council of the European Union from  2018 - TIA Formazione">
            <a:extLst>
              <a:ext uri="{FF2B5EF4-FFF2-40B4-BE49-F238E27FC236}">
                <a16:creationId xmlns:a16="http://schemas.microsoft.com/office/drawing/2014/main" id="{5E490A4F-0EDE-4A2E-B447-FFEA61A13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207" y="3906470"/>
            <a:ext cx="4083452" cy="22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Commission - Wikipedia">
            <a:extLst>
              <a:ext uri="{FF2B5EF4-FFF2-40B4-BE49-F238E27FC236}">
                <a16:creationId xmlns:a16="http://schemas.microsoft.com/office/drawing/2014/main" id="{2640177E-2145-4D67-862D-CA16134EE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9159" y="1957690"/>
            <a:ext cx="2382255" cy="16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0317DB6-DD83-4851-B31E-080835B721EC}"/>
              </a:ext>
            </a:extLst>
          </p:cNvPr>
          <p:cNvSpPr/>
          <p:nvPr/>
        </p:nvSpPr>
        <p:spPr>
          <a:xfrm>
            <a:off x="5885778" y="3244799"/>
            <a:ext cx="2733381" cy="50615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304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64700-FE3B-4D9A-9043-186982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2" y="27425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Rozvoj technické gramotnosti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rámci VO Jazyk a jazyková kompetence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ECC69-34BB-4688-B5D5-1E0F49D9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1B4E5C-9103-4A84-9B59-128F3927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18" y="1893752"/>
            <a:ext cx="5102770" cy="421829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F99B108-B9FB-41FA-B5F7-412D516A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050" y="1887436"/>
            <a:ext cx="5632808" cy="42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09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64700-FE3B-4D9A-9043-186982DB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12" y="27425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Rozvoj technické gramotnosti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 rámci VO Jazyk a jazyková kompetence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ECC69-34BB-4688-B5D5-1E0F49D9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30A1D4-C30F-45B4-8F6C-EFBB67B1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12" y="1928579"/>
            <a:ext cx="5874708" cy="4406031"/>
          </a:xfrm>
          <a:prstGeom prst="rect">
            <a:avLst/>
          </a:prstGeom>
        </p:spPr>
      </p:pic>
      <p:pic>
        <p:nvPicPr>
          <p:cNvPr id="6148" name="Picture 4" descr="StoryTime STEM: Folk &amp; Fairy Tales by Immacula A. Rhodes - Activity Book -  The Parent Store">
            <a:extLst>
              <a:ext uri="{FF2B5EF4-FFF2-40B4-BE49-F238E27FC236}">
                <a16:creationId xmlns:a16="http://schemas.microsoft.com/office/drawing/2014/main" id="{FF3C358B-9495-4BC2-B39B-89F8E3DE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299" y="2008207"/>
            <a:ext cx="3206225" cy="41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airy Tale STEM Activities | Fairy tale stem activities, Fairy tale stem,  Stem activities">
            <a:extLst>
              <a:ext uri="{FF2B5EF4-FFF2-40B4-BE49-F238E27FC236}">
                <a16:creationId xmlns:a16="http://schemas.microsoft.com/office/drawing/2014/main" id="{12A54416-1E54-476A-849E-1F026248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36" y="1928579"/>
            <a:ext cx="2439798" cy="432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55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19FC8-05A5-471D-97C7-F9353EC1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Počítačem řízený (CNC) řezač polystyrenu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a 3D tiskárna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90A5D-7FCA-474F-B14D-A73C2726A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2" name="Picture 2" descr="Unimat 3D Printer – Rudder Intergroup">
            <a:extLst>
              <a:ext uri="{FF2B5EF4-FFF2-40B4-BE49-F238E27FC236}">
                <a16:creationId xmlns:a16="http://schemas.microsoft.com/office/drawing/2014/main" id="{EFD896B2-4FD3-4705-93C2-2942E5212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946" y="2026513"/>
            <a:ext cx="3693696" cy="41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Unimat CNC Hotwire Cutter - HELAGO-CZ, s.r.o. - Vybavení laboratoří a  lékáren, dodávka výukových pomůcek, zdravotních simulátorů, projekce a  výroba nábytku">
            <a:extLst>
              <a:ext uri="{FF2B5EF4-FFF2-40B4-BE49-F238E27FC236}">
                <a16:creationId xmlns:a16="http://schemas.microsoft.com/office/drawing/2014/main" id="{2BEB9CE9-E061-4761-A442-1AB548FC2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14" y="2009275"/>
            <a:ext cx="4547820" cy="42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3D tiskárna Original Prusa i3 MK3S">
            <a:extLst>
              <a:ext uri="{FF2B5EF4-FFF2-40B4-BE49-F238E27FC236}">
                <a16:creationId xmlns:a16="http://schemas.microsoft.com/office/drawing/2014/main" id="{9201134F-C341-4DE9-9A5F-F1A12F92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55242" y="1874150"/>
            <a:ext cx="3066644" cy="439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45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2CF0B-9C5D-4E3D-B7BD-C7099F5B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Konstrukční robotika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C8E10-FB0C-4FBE-AEA7-387F48AF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32" name="Picture 12" descr="robotické stavebnice - Nejlepší Ceny.cz">
            <a:extLst>
              <a:ext uri="{FF2B5EF4-FFF2-40B4-BE49-F238E27FC236}">
                <a16:creationId xmlns:a16="http://schemas.microsoft.com/office/drawing/2014/main" id="{D23B35EE-793C-40EB-A06D-1E6D2FA18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0120" y="3537932"/>
            <a:ext cx="3396916" cy="268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tarter Robot Kit - HW Kitchen">
            <a:extLst>
              <a:ext uri="{FF2B5EF4-FFF2-40B4-BE49-F238E27FC236}">
                <a16:creationId xmlns:a16="http://schemas.microsoft.com/office/drawing/2014/main" id="{3048C06C-CE54-4151-82F6-A8D27980D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41" y="2376928"/>
            <a:ext cx="5334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obotická stavebnice MERKUR Pásový podvozek s RC | GM electronic, spol.  s.r.o.">
            <a:extLst>
              <a:ext uri="{FF2B5EF4-FFF2-40B4-BE49-F238E27FC236}">
                <a16:creationId xmlns:a16="http://schemas.microsoft.com/office/drawing/2014/main" id="{B4472F9A-4F03-4AE1-B0DD-BF22D3E5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678" y="64632"/>
            <a:ext cx="5342717" cy="36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52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2CF0B-9C5D-4E3D-B7BD-C7099F5B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Počítačem ovládaný plotter + </a:t>
            </a:r>
            <a:r>
              <a:rPr lang="cs-CZ" dirty="0" err="1">
                <a:solidFill>
                  <a:schemeClr val="tx1"/>
                </a:solidFill>
              </a:rPr>
              <a:t>gravírka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C8E10-FB0C-4FBE-AEA7-387F48AF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4" name="Picture 4" descr="alt">
            <a:extLst>
              <a:ext uri="{FF2B5EF4-FFF2-40B4-BE49-F238E27FC236}">
                <a16:creationId xmlns:a16="http://schemas.microsoft.com/office/drawing/2014/main" id="{BECA7FA8-7BDC-4438-AA75-14835E8B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86" y="1845734"/>
            <a:ext cx="5547796" cy="42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aserové gravírování | PROPERUS Olomouc">
            <a:extLst>
              <a:ext uri="{FF2B5EF4-FFF2-40B4-BE49-F238E27FC236}">
                <a16:creationId xmlns:a16="http://schemas.microsoft.com/office/drawing/2014/main" id="{FF63F068-63C2-4C68-80AC-950A38D81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6904" y="4188193"/>
            <a:ext cx="5092632" cy="18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klamní gravírované dřevěné předměty, gravírování do dřeva">
            <a:extLst>
              <a:ext uri="{FF2B5EF4-FFF2-40B4-BE49-F238E27FC236}">
                <a16:creationId xmlns:a16="http://schemas.microsoft.com/office/drawing/2014/main" id="{4301D3F8-6412-40D3-9FB8-CD58F22CA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904" y="1884121"/>
            <a:ext cx="2589772" cy="215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UIA PARA INICIAR su Propio Negocio de Grabado y/o Corte LASER (Parte 1) –  HOLY-LASER Technology-BLOG">
            <a:extLst>
              <a:ext uri="{FF2B5EF4-FFF2-40B4-BE49-F238E27FC236}">
                <a16:creationId xmlns:a16="http://schemas.microsoft.com/office/drawing/2014/main" id="{826B1B70-F41B-4C68-BCD1-ACE6660C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1153" y="1837135"/>
            <a:ext cx="2278383" cy="22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06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B306A-F32C-4649-AE47-06FC6CC5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TinkerCAD</a:t>
            </a:r>
            <a:r>
              <a:rPr lang="cs-CZ" dirty="0">
                <a:solidFill>
                  <a:schemeClr val="tx1"/>
                </a:solidFill>
              </a:rPr>
              <a:t> – 3D návrhy</a:t>
            </a:r>
          </a:p>
        </p:txBody>
      </p:sp>
      <p:pic>
        <p:nvPicPr>
          <p:cNvPr id="12290" name="Picture 2" descr="TinkerCad vs SelfCad-Two Great 3D Softwares - 3Printr.com">
            <a:extLst>
              <a:ext uri="{FF2B5EF4-FFF2-40B4-BE49-F238E27FC236}">
                <a16:creationId xmlns:a16="http://schemas.microsoft.com/office/drawing/2014/main" id="{2CBA3F59-10DC-48B2-BBB1-31E3CA43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38" y="1857676"/>
            <a:ext cx="5782468" cy="435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inkercad (@tinkercad) | Twitter">
            <a:extLst>
              <a:ext uri="{FF2B5EF4-FFF2-40B4-BE49-F238E27FC236}">
                <a16:creationId xmlns:a16="http://schemas.microsoft.com/office/drawing/2014/main" id="{7489F6E8-28F0-4359-8B7B-8CF5EC97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242" y="1857676"/>
            <a:ext cx="4247148" cy="42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32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B306A-F32C-4649-AE47-06FC6CC5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Digitální zdroje inspirací -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TechnoMet, Facebook a YouTube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D3C03-5ACD-406C-96DE-EC23BFE84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2800" dirty="0">
                <a:solidFill>
                  <a:schemeClr val="tx1"/>
                </a:solidFill>
              </a:rPr>
              <a:t>TechnoMet: 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https://www.pdf.upol.cz/ktiv/technomet/video-metodiky/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</a:rPr>
              <a:t>Facebook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hlinkClick r:id="rId3"/>
              </a:rPr>
              <a:t>https://www.facebook.com/groups/290489631822280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</a:rPr>
              <a:t>YouTube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  <a:hlinkClick r:id="rId4"/>
              </a:rPr>
              <a:t>https://www.youtube.com/channel/UCDrMw6Z5C-NDz_3vBihruTA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0242" name="Picture 2" descr="Metodické listy pro učitele: Katedra technické a informační výchovy">
            <a:extLst>
              <a:ext uri="{FF2B5EF4-FFF2-40B4-BE49-F238E27FC236}">
                <a16:creationId xmlns:a16="http://schemas.microsoft.com/office/drawing/2014/main" id="{CBA8C962-82A7-49DF-84FB-B1294E34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039" y="2057399"/>
            <a:ext cx="4464875" cy="37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14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4715D1E6-5A3C-4E8A-B112-47CE0627A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9489" y="4423"/>
            <a:ext cx="1462512" cy="28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1B52E2-306B-4F4F-B38B-EA317519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30307"/>
            <a:ext cx="10058400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A8BC7C-87E4-4859-BBDB-4F00AB5679BA}"/>
              </a:ext>
            </a:extLst>
          </p:cNvPr>
          <p:cNvSpPr txBox="1"/>
          <p:nvPr/>
        </p:nvSpPr>
        <p:spPr>
          <a:xfrm>
            <a:off x="877168" y="5558549"/>
            <a:ext cx="950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HLAVA            + SRDCE          + RUCE    </a:t>
            </a:r>
          </a:p>
        </p:txBody>
      </p:sp>
      <p:pic>
        <p:nvPicPr>
          <p:cNvPr id="5124" name="Picture 4" descr="SouvisejÃ­cÃ­ obrÃ¡zek">
            <a:extLst>
              <a:ext uri="{FF2B5EF4-FFF2-40B4-BE49-F238E27FC236}">
                <a16:creationId xmlns:a16="http://schemas.microsoft.com/office/drawing/2014/main" id="{F21385F0-E524-48A0-8F94-578584F8E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66"/>
          <a:stretch/>
        </p:blipFill>
        <p:spPr bwMode="auto">
          <a:xfrm>
            <a:off x="3265744" y="5475420"/>
            <a:ext cx="1455333" cy="8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HEART ICON">
            <a:extLst>
              <a:ext uri="{FF2B5EF4-FFF2-40B4-BE49-F238E27FC236}">
                <a16:creationId xmlns:a16="http://schemas.microsoft.com/office/drawing/2014/main" id="{1F6DEEDD-9891-4187-ADC3-2DB48876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611" y="5475421"/>
            <a:ext cx="762669" cy="76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ouvisejÃ­cÃ­ obrÃ¡zek">
            <a:extLst>
              <a:ext uri="{FF2B5EF4-FFF2-40B4-BE49-F238E27FC236}">
                <a16:creationId xmlns:a16="http://schemas.microsoft.com/office/drawing/2014/main" id="{73F24A56-E937-48FC-8BC4-7E8CB0A58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0565" y="5376807"/>
            <a:ext cx="1083302" cy="83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kno, osoba, interiér, kuchyně&#10;&#10;Popis vygenerován s velmi vysokou mírou spolehlivosti">
            <a:extLst>
              <a:ext uri="{FF2B5EF4-FFF2-40B4-BE49-F238E27FC236}">
                <a16:creationId xmlns:a16="http://schemas.microsoft.com/office/drawing/2014/main" id="{6EC78A57-CFA7-4F91-921C-8080614241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419" y="3001113"/>
            <a:ext cx="2433949" cy="2313018"/>
          </a:xfrm>
          <a:prstGeom prst="rect">
            <a:avLst/>
          </a:prstGeom>
        </p:spPr>
      </p:pic>
      <p:pic>
        <p:nvPicPr>
          <p:cNvPr id="10" name="Picture 2" descr="Woodworking for Kids » Post Topic » 4-in-1 Tool by Play Mat">
            <a:extLst>
              <a:ext uri="{FF2B5EF4-FFF2-40B4-BE49-F238E27FC236}">
                <a16:creationId xmlns:a16="http://schemas.microsoft.com/office/drawing/2014/main" id="{73656986-03C6-4BF7-B706-A29DC720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195" cy="28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id you have a Chemistry Set?">
            <a:extLst>
              <a:ext uri="{FF2B5EF4-FFF2-40B4-BE49-F238E27FC236}">
                <a16:creationId xmlns:a16="http://schemas.microsoft.com/office/drawing/2014/main" id="{F0C99DAE-D9BD-4A4E-B233-3D23336C3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7856" y="0"/>
            <a:ext cx="2038922" cy="28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DF1EDE6-EBB7-413C-BE05-92D62613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291" y="-29194"/>
            <a:ext cx="2848565" cy="28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LAYmake">
            <a:extLst>
              <a:ext uri="{FF2B5EF4-FFF2-40B4-BE49-F238E27FC236}">
                <a16:creationId xmlns:a16="http://schemas.microsoft.com/office/drawing/2014/main" id="{5110CA0E-22AB-479F-B1BB-EB4D178A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144" y="0"/>
            <a:ext cx="4223777" cy="28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2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62B0B-0E60-46B6-BD88-846DE890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Kam cílíme? Jde o zručnost, technickou kreativitu a technické myšlení…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C05AEEE1-318A-4259-860E-20314AE77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49" y="1827978"/>
            <a:ext cx="1098406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technicky gramotný (zručný) občan              technik = dělník, řemeslník, ale i inženýr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je třeba začít již v mateřské škole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7E6D8375-0DB3-47E8-AB70-7E3F743CB271}"/>
              </a:ext>
            </a:extLst>
          </p:cNvPr>
          <p:cNvCxnSpPr/>
          <p:nvPr/>
        </p:nvCxnSpPr>
        <p:spPr>
          <a:xfrm flipV="1">
            <a:off x="7768424" y="1827978"/>
            <a:ext cx="257453" cy="3906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symbol pro obsah 4" descr="Obsah obrázku osoba, malé, dítě, interiér&#10;&#10;Popis vygenerován s velmi vysokou mírou spolehlivosti">
            <a:extLst>
              <a:ext uri="{FF2B5EF4-FFF2-40B4-BE49-F238E27FC236}">
                <a16:creationId xmlns:a16="http://schemas.microsoft.com/office/drawing/2014/main" id="{4A1F991D-6AE7-479E-A273-6300D8C3D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115" y="3018408"/>
            <a:ext cx="2690694" cy="313904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356332-F252-436C-8F62-13C84F8C55CC}"/>
              </a:ext>
            </a:extLst>
          </p:cNvPr>
          <p:cNvSpPr txBox="1"/>
          <p:nvPr/>
        </p:nvSpPr>
        <p:spPr>
          <a:xfrm>
            <a:off x="177553" y="6427431"/>
            <a:ext cx="11789546" cy="37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Gender nehraje roli.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A223AA-15D1-427E-8ED2-4B752F735C70}"/>
              </a:ext>
            </a:extLst>
          </p:cNvPr>
          <p:cNvSpPr txBox="1"/>
          <p:nvPr/>
        </p:nvSpPr>
        <p:spPr>
          <a:xfrm>
            <a:off x="4071068" y="2977997"/>
            <a:ext cx="7394713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Je žádoucí propojovat technickou gramotnost </a:t>
            </a:r>
            <a:br>
              <a:rPr lang="cs-CZ" sz="2800" b="1" dirty="0"/>
            </a:br>
            <a:r>
              <a:rPr lang="cs-CZ" sz="2800" b="1" dirty="0"/>
              <a:t>s matematickou, čtenářskou a digitální gramotností!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D19A2EF-AD29-4838-83BA-4151132ECD5D}"/>
              </a:ext>
            </a:extLst>
          </p:cNvPr>
          <p:cNvSpPr txBox="1"/>
          <p:nvPr/>
        </p:nvSpPr>
        <p:spPr>
          <a:xfrm>
            <a:off x="4071068" y="4572003"/>
            <a:ext cx="7394713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K provádění technických činností jsou nezbytné matematické a komunikační dovednosti. Moderní doba vyžaduje využívání digitálních technologií, estetické vnímání a znalost přírodovědných zákonitostí.</a:t>
            </a:r>
          </a:p>
        </p:txBody>
      </p:sp>
    </p:spTree>
    <p:extLst>
      <p:ext uri="{BB962C8B-B14F-4D97-AF65-F5344CB8AC3E}">
        <p14:creationId xmlns:p14="http://schemas.microsoft.com/office/powerpoint/2010/main" val="173934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CDCEA-0E62-4D1A-A244-91B9E616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Rámcový vzdělávací program ZV – aktuálně platný od 2017</a:t>
            </a:r>
            <a:endParaRPr lang="cs-CZ" sz="4000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AE556F-0CF5-42C2-BCFE-B7A1BB7B5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53BFDD-58D7-43F6-86C5-3C776D5B1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" y="2338565"/>
            <a:ext cx="6015789" cy="33040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C7AAE9-6310-4528-A18E-EA7ED79EE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269" y="2338565"/>
            <a:ext cx="5737040" cy="33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CDCEA-0E62-4D1A-A244-91B9E616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Vzdělávací oblast Člověk a svět práce</a:t>
            </a:r>
            <a:endParaRPr lang="cs-CZ" sz="4000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AE556F-0CF5-42C2-BCFE-B7A1BB7B5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7232" y="1845734"/>
            <a:ext cx="3828448" cy="4023360"/>
          </a:xfrm>
        </p:spPr>
        <p:txBody>
          <a:bodyPr/>
          <a:lstStyle/>
          <a:p>
            <a:r>
              <a:rPr lang="cs-CZ" b="1" dirty="0"/>
              <a:t>Tematické okruhy pro 2. st. ZŠ:</a:t>
            </a:r>
          </a:p>
          <a:p>
            <a:r>
              <a:rPr lang="cs-CZ" dirty="0"/>
              <a:t>Práce s technickými materiály</a:t>
            </a:r>
          </a:p>
          <a:p>
            <a:r>
              <a:rPr lang="cs-CZ" dirty="0"/>
              <a:t>Design a konstruování</a:t>
            </a:r>
          </a:p>
          <a:p>
            <a:r>
              <a:rPr lang="cs-CZ" dirty="0"/>
              <a:t>Pěstitelské práce a chovatelství</a:t>
            </a:r>
          </a:p>
          <a:p>
            <a:r>
              <a:rPr lang="cs-CZ" dirty="0"/>
              <a:t>Provoz a údržba domácnosti</a:t>
            </a:r>
          </a:p>
          <a:p>
            <a:r>
              <a:rPr lang="cs-CZ" dirty="0"/>
              <a:t>Příprava pokrmů</a:t>
            </a:r>
          </a:p>
          <a:p>
            <a:r>
              <a:rPr lang="cs-CZ" dirty="0"/>
              <a:t>Práce s laboratorní technikou</a:t>
            </a:r>
          </a:p>
          <a:p>
            <a:r>
              <a:rPr lang="cs-CZ" dirty="0"/>
              <a:t>Využití digitálních technologií</a:t>
            </a:r>
          </a:p>
          <a:p>
            <a:r>
              <a:rPr lang="cs-CZ" dirty="0"/>
              <a:t>Svět práce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8E7AAA-78EC-474F-979A-CF95BA5B2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99" y="1845734"/>
            <a:ext cx="6782802" cy="41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7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FF75F-BF06-4D18-9612-47D57E5F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226" y="286603"/>
            <a:ext cx="3334453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Austrálie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6CCBF1-7A55-4C18-84EB-AA919CE6A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B7944E-6AD3-48B9-9A3A-20D3679DE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5" y="167812"/>
            <a:ext cx="7343191" cy="4476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095B9C4-2074-45F1-A795-57A443A68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822" y="4644563"/>
            <a:ext cx="6949766" cy="17523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7FB1D6-2261-490B-9383-B2889A418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804" y="3451408"/>
            <a:ext cx="3136088" cy="9431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F28C0C-CB99-4E9E-907E-312760E2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3779" y="2187952"/>
            <a:ext cx="3922187" cy="73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3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D74A7B-A020-409D-B34C-41FD3A88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096" y="286603"/>
            <a:ext cx="5429583" cy="145075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Německo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079CF8-1ACB-48AE-99DD-E9E6A8DAE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BF975D-3136-4E0C-8CE5-7C834F17E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2" y="138803"/>
            <a:ext cx="5019871" cy="60473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AA1D47-334D-4669-872D-758F1F634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420" y="2836134"/>
            <a:ext cx="3280933" cy="14507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4671AA-3300-454A-9859-4C12A8BC1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850" y="4395264"/>
            <a:ext cx="3920725" cy="9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694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5179</TotalTime>
  <Words>817</Words>
  <Application>Microsoft Office PowerPoint</Application>
  <PresentationFormat>Širokoúhlá obrazovka</PresentationFormat>
  <Paragraphs>122</Paragraphs>
  <Slides>47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Retrospektiva</vt:lpstr>
      <vt:lpstr>Člověk a svět práce   Technická gramotnost v kontextu čtenářské, matematické a digitální gramotnosti</vt:lpstr>
      <vt:lpstr>Moderní škola nabízí rovné příležitosti = rozvoj všech gramotností, vč. technické</vt:lpstr>
      <vt:lpstr>Všestranný rozvoj dítěte = všestranně gramotný občan</vt:lpstr>
      <vt:lpstr>Key Competences for Lifelong Learning </vt:lpstr>
      <vt:lpstr>Kam cílíme? Jde o zručnost, technickou kreativitu a technické myšlení…</vt:lpstr>
      <vt:lpstr>Rámcový vzdělávací program ZV – aktuálně platný od 2017</vt:lpstr>
      <vt:lpstr>Vzdělávací oblast Člověk a svět práce</vt:lpstr>
      <vt:lpstr>Austrálie </vt:lpstr>
      <vt:lpstr>Německo</vt:lpstr>
      <vt:lpstr>Rakousko</vt:lpstr>
      <vt:lpstr>Slovensko</vt:lpstr>
      <vt:lpstr>Realizované kurikulum – ovlivňuje učitel</vt:lpstr>
      <vt:lpstr>Realizované kurikulum – ovlivňuje učitel</vt:lpstr>
      <vt:lpstr>Moderní příprava učitelů - KTIV PdF UPOL</vt:lpstr>
      <vt:lpstr>Moderní příprava učitelů - KTIV PdF UPOL</vt:lpstr>
      <vt:lpstr>Stav učeben na některých ZŠ </vt:lpstr>
      <vt:lpstr>Inspirace z ČR</vt:lpstr>
      <vt:lpstr>Inspirace z ČR</vt:lpstr>
      <vt:lpstr>Inspirace ze zahraničí</vt:lpstr>
      <vt:lpstr>Inspirace</vt:lpstr>
      <vt:lpstr>Učebny na ZŠ - zahraničí</vt:lpstr>
      <vt:lpstr>Hnízdovité uspořádání stolů</vt:lpstr>
      <vt:lpstr>Centrální stůl</vt:lpstr>
      <vt:lpstr>Uložení nářadí a materiálu – organizace</vt:lpstr>
      <vt:lpstr>Dílna univerzální x speciální dílny  </vt:lpstr>
      <vt:lpstr>Technika se dá vyučovat i mimo školní dílnu</vt:lpstr>
      <vt:lpstr>PolyTechBus</vt:lpstr>
      <vt:lpstr>Mateřské školy</vt:lpstr>
      <vt:lpstr>Mateřské školy</vt:lpstr>
      <vt:lpstr>První stupeň ZŠ</vt:lpstr>
      <vt:lpstr>První stupeň ZŠ</vt:lpstr>
      <vt:lpstr>První stupeň ZŠ</vt:lpstr>
      <vt:lpstr>První stupeň ZŠ</vt:lpstr>
      <vt:lpstr>Moderní učební pomůcky  - bezpečné elektrické nářadí</vt:lpstr>
      <vt:lpstr>Moderní učební pomůcky  - bezpečné elektrické nářadí</vt:lpstr>
      <vt:lpstr>Soutěže pro žáky ZŠ</vt:lpstr>
      <vt:lpstr>Rozvoj matematické gramotnosti  v rámci VO Člověk a svět práce </vt:lpstr>
      <vt:lpstr>Rozvoj čtenářské gramotnosti  v rámci VO Člověk a svět práce </vt:lpstr>
      <vt:lpstr>Rozvoj čtenářské gramotnosti  v rámci VO Člověk a svět práce </vt:lpstr>
      <vt:lpstr>Rozvoj technické gramotnosti  v rámci VO Jazyk a jazyková kompetence</vt:lpstr>
      <vt:lpstr>Rozvoj technické gramotnosti  v rámci VO Jazyk a jazyková kompetence</vt:lpstr>
      <vt:lpstr>Počítačem řízený (CNC) řezač polystyrenu a 3D tiskárna</vt:lpstr>
      <vt:lpstr>Konstrukční robotika</vt:lpstr>
      <vt:lpstr>Počítačem ovládaný plotter + gravírka</vt:lpstr>
      <vt:lpstr>TinkerCAD – 3D návrhy</vt:lpstr>
      <vt:lpstr>Digitální zdroje inspirací -  TechnoMet, Facebook a YouTube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Dostal Jiri</cp:lastModifiedBy>
  <cp:revision>242</cp:revision>
  <cp:lastPrinted>2019-09-15T19:58:56Z</cp:lastPrinted>
  <dcterms:created xsi:type="dcterms:W3CDTF">2018-10-24T16:11:51Z</dcterms:created>
  <dcterms:modified xsi:type="dcterms:W3CDTF">2021-02-12T12:42:26Z</dcterms:modified>
</cp:coreProperties>
</file>