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4"/>
  </p:sldMasterIdLst>
  <p:notesMasterIdLst>
    <p:notesMasterId r:id="rId29"/>
  </p:notesMasterIdLst>
  <p:handoutMasterIdLst>
    <p:handoutMasterId r:id="rId30"/>
  </p:handoutMasterIdLst>
  <p:sldIdLst>
    <p:sldId id="288" r:id="rId5"/>
    <p:sldId id="271" r:id="rId6"/>
    <p:sldId id="272" r:id="rId7"/>
    <p:sldId id="273" r:id="rId8"/>
    <p:sldId id="307" r:id="rId9"/>
    <p:sldId id="289" r:id="rId10"/>
    <p:sldId id="292" r:id="rId11"/>
    <p:sldId id="294" r:id="rId12"/>
    <p:sldId id="295" r:id="rId13"/>
    <p:sldId id="293" r:id="rId14"/>
    <p:sldId id="297" r:id="rId15"/>
    <p:sldId id="300" r:id="rId16"/>
    <p:sldId id="301" r:id="rId17"/>
    <p:sldId id="298" r:id="rId18"/>
    <p:sldId id="302" r:id="rId19"/>
    <p:sldId id="304" r:id="rId20"/>
    <p:sldId id="305" r:id="rId21"/>
    <p:sldId id="306" r:id="rId22"/>
    <p:sldId id="308" r:id="rId23"/>
    <p:sldId id="309" r:id="rId24"/>
    <p:sldId id="310" r:id="rId25"/>
    <p:sldId id="311" r:id="rId26"/>
    <p:sldId id="270" r:id="rId27"/>
    <p:sldId id="29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491"/>
    <a:srgbClr val="8397B0"/>
    <a:srgbClr val="57BFE3"/>
    <a:srgbClr val="00C996"/>
    <a:srgbClr val="FA9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2" autoAdjust="0"/>
    <p:restoredTop sz="96265" autoAdjust="0"/>
  </p:normalViewPr>
  <p:slideViewPr>
    <p:cSldViewPr snapToGrid="0">
      <p:cViewPr varScale="1">
        <p:scale>
          <a:sx n="65" d="100"/>
          <a:sy n="65" d="100"/>
        </p:scale>
        <p:origin x="792" y="40"/>
      </p:cViewPr>
      <p:guideLst/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0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105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3426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Zubní niť – rozřízne dort, pověsíte na ni prádlo, nahradí tkaničku, navléknete na ní perly bez jehly, opravíte upadlou nožičku brýlí na chalupě</a:t>
            </a:r>
          </a:p>
          <a:p>
            <a:r>
              <a:rPr lang="cs-CZ" dirty="0" smtClean="0"/>
              <a:t>zubní kartáček – větvička s rozžvýkaným</a:t>
            </a:r>
            <a:r>
              <a:rPr lang="cs-CZ" baseline="0" dirty="0" smtClean="0"/>
              <a:t> koncem, první kartáček z kostí a zvířecích štětin vyroben v Číně</a:t>
            </a:r>
          </a:p>
          <a:p>
            <a:r>
              <a:rPr lang="cs-CZ" baseline="0" dirty="0" smtClean="0"/>
              <a:t>Zub moudrosti – podle čínské medicíny dotvářejí právě tyto zuby naše vlastní já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04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Člověk a jeho zdraví, 2. období, ČJS-5-5-06 uplatňuje základní dovednosti a návyky související s podporou zdraví a jeho preventivní ochranou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9134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Skupiny</a:t>
            </a:r>
            <a:r>
              <a:rPr lang="cs-CZ" baseline="0" dirty="0" smtClean="0"/>
              <a:t> po pěti, dodržování pravidel, k</a:t>
            </a:r>
            <a:r>
              <a:rPr lang="cs-CZ" dirty="0" smtClean="0"/>
              <a:t>reativní myšlení,</a:t>
            </a:r>
            <a:r>
              <a:rPr lang="cs-CZ" baseline="0" dirty="0" smtClean="0"/>
              <a:t> reflexe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180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Pozitivní</a:t>
            </a:r>
            <a:r>
              <a:rPr lang="cs-CZ" baseline="0" dirty="0" smtClean="0"/>
              <a:t> a negativní zkušenosti s vyhledáváním, ověřování pravdivosti, formulace doporučení pro další práci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002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Skupina 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0" name="Freeform 147"/>
          <p:cNvSpPr>
            <a:spLocks noEditPoints="1"/>
          </p:cNvSpPr>
          <p:nvPr userDrawn="1"/>
        </p:nvSpPr>
        <p:spPr bwMode="auto">
          <a:xfrm>
            <a:off x="1017588" y="5957888"/>
            <a:ext cx="820738" cy="465137"/>
          </a:xfrm>
          <a:custGeom>
            <a:avLst/>
            <a:gdLst>
              <a:gd name="T0" fmla="*/ 1090 w 1552"/>
              <a:gd name="T1" fmla="*/ 57 h 879"/>
              <a:gd name="T2" fmla="*/ 1144 w 1552"/>
              <a:gd name="T3" fmla="*/ 2 h 879"/>
              <a:gd name="T4" fmla="*/ 1217 w 1552"/>
              <a:gd name="T5" fmla="*/ 32 h 879"/>
              <a:gd name="T6" fmla="*/ 1217 w 1552"/>
              <a:gd name="T7" fmla="*/ 108 h 879"/>
              <a:gd name="T8" fmla="*/ 1144 w 1552"/>
              <a:gd name="T9" fmla="*/ 139 h 879"/>
              <a:gd name="T10" fmla="*/ 1214 w 1552"/>
              <a:gd name="T11" fmla="*/ 173 h 879"/>
              <a:gd name="T12" fmla="*/ 1241 w 1552"/>
              <a:gd name="T13" fmla="*/ 227 h 879"/>
              <a:gd name="T14" fmla="*/ 1247 w 1552"/>
              <a:gd name="T15" fmla="*/ 575 h 879"/>
              <a:gd name="T16" fmla="*/ 1286 w 1552"/>
              <a:gd name="T17" fmla="*/ 607 h 879"/>
              <a:gd name="T18" fmla="*/ 1044 w 1552"/>
              <a:gd name="T19" fmla="*/ 610 h 879"/>
              <a:gd name="T20" fmla="*/ 1091 w 1552"/>
              <a:gd name="T21" fmla="*/ 581 h 879"/>
              <a:gd name="T22" fmla="*/ 1094 w 1552"/>
              <a:gd name="T23" fmla="*/ 216 h 879"/>
              <a:gd name="T24" fmla="*/ 1058 w 1552"/>
              <a:gd name="T25" fmla="*/ 185 h 879"/>
              <a:gd name="T26" fmla="*/ 703 w 1552"/>
              <a:gd name="T27" fmla="*/ 173 h 879"/>
              <a:gd name="T28" fmla="*/ 723 w 1552"/>
              <a:gd name="T29" fmla="*/ 198 h 879"/>
              <a:gd name="T30" fmla="*/ 771 w 1552"/>
              <a:gd name="T31" fmla="*/ 175 h 879"/>
              <a:gd name="T32" fmla="*/ 863 w 1552"/>
              <a:gd name="T33" fmla="*/ 170 h 879"/>
              <a:gd name="T34" fmla="*/ 977 w 1552"/>
              <a:gd name="T35" fmla="*/ 228 h 879"/>
              <a:gd name="T36" fmla="*/ 1035 w 1552"/>
              <a:gd name="T37" fmla="*/ 346 h 879"/>
              <a:gd name="T38" fmla="*/ 1023 w 1552"/>
              <a:gd name="T39" fmla="*/ 491 h 879"/>
              <a:gd name="T40" fmla="*/ 946 w 1552"/>
              <a:gd name="T41" fmla="*/ 591 h 879"/>
              <a:gd name="T42" fmla="*/ 814 w 1552"/>
              <a:gd name="T43" fmla="*/ 625 h 879"/>
              <a:gd name="T44" fmla="*/ 749 w 1552"/>
              <a:gd name="T45" fmla="*/ 610 h 879"/>
              <a:gd name="T46" fmla="*/ 735 w 1552"/>
              <a:gd name="T47" fmla="*/ 850 h 879"/>
              <a:gd name="T48" fmla="*/ 781 w 1552"/>
              <a:gd name="T49" fmla="*/ 869 h 879"/>
              <a:gd name="T50" fmla="*/ 552 w 1552"/>
              <a:gd name="T51" fmla="*/ 867 h 879"/>
              <a:gd name="T52" fmla="*/ 587 w 1552"/>
              <a:gd name="T53" fmla="*/ 846 h 879"/>
              <a:gd name="T54" fmla="*/ 581 w 1552"/>
              <a:gd name="T55" fmla="*/ 203 h 879"/>
              <a:gd name="T56" fmla="*/ 522 w 1552"/>
              <a:gd name="T57" fmla="*/ 172 h 879"/>
              <a:gd name="T58" fmla="*/ 895 w 1552"/>
              <a:gd name="T59" fmla="*/ 245 h 879"/>
              <a:gd name="T60" fmla="*/ 860 w 1552"/>
              <a:gd name="T61" fmla="*/ 188 h 879"/>
              <a:gd name="T62" fmla="*/ 793 w 1552"/>
              <a:gd name="T63" fmla="*/ 178 h 879"/>
              <a:gd name="T64" fmla="*/ 726 w 1552"/>
              <a:gd name="T65" fmla="*/ 208 h 879"/>
              <a:gd name="T66" fmla="*/ 729 w 1552"/>
              <a:gd name="T67" fmla="*/ 412 h 879"/>
              <a:gd name="T68" fmla="*/ 749 w 1552"/>
              <a:gd name="T69" fmla="*/ 599 h 879"/>
              <a:gd name="T70" fmla="*/ 814 w 1552"/>
              <a:gd name="T71" fmla="*/ 617 h 879"/>
              <a:gd name="T72" fmla="*/ 878 w 1552"/>
              <a:gd name="T73" fmla="*/ 588 h 879"/>
              <a:gd name="T74" fmla="*/ 898 w 1552"/>
              <a:gd name="T75" fmla="*/ 510 h 879"/>
              <a:gd name="T76" fmla="*/ 199 w 1552"/>
              <a:gd name="T77" fmla="*/ 576 h 879"/>
              <a:gd name="T78" fmla="*/ 264 w 1552"/>
              <a:gd name="T79" fmla="*/ 611 h 879"/>
              <a:gd name="T80" fmla="*/ 34 w 1552"/>
              <a:gd name="T81" fmla="*/ 599 h 879"/>
              <a:gd name="T82" fmla="*/ 56 w 1552"/>
              <a:gd name="T83" fmla="*/ 244 h 879"/>
              <a:gd name="T84" fmla="*/ 33 w 1552"/>
              <a:gd name="T85" fmla="*/ 192 h 879"/>
              <a:gd name="T86" fmla="*/ 170 w 1552"/>
              <a:gd name="T87" fmla="*/ 173 h 879"/>
              <a:gd name="T88" fmla="*/ 189 w 1552"/>
              <a:gd name="T89" fmla="*/ 199 h 879"/>
              <a:gd name="T90" fmla="*/ 236 w 1552"/>
              <a:gd name="T91" fmla="*/ 176 h 879"/>
              <a:gd name="T92" fmla="*/ 333 w 1552"/>
              <a:gd name="T93" fmla="*/ 170 h 879"/>
              <a:gd name="T94" fmla="*/ 448 w 1552"/>
              <a:gd name="T95" fmla="*/ 209 h 879"/>
              <a:gd name="T96" fmla="*/ 500 w 1552"/>
              <a:gd name="T97" fmla="*/ 294 h 879"/>
              <a:gd name="T98" fmla="*/ 512 w 1552"/>
              <a:gd name="T99" fmla="*/ 584 h 879"/>
              <a:gd name="T100" fmla="*/ 561 w 1552"/>
              <a:gd name="T101" fmla="*/ 620 h 879"/>
              <a:gd name="T102" fmla="*/ 349 w 1552"/>
              <a:gd name="T103" fmla="*/ 595 h 879"/>
              <a:gd name="T104" fmla="*/ 366 w 1552"/>
              <a:gd name="T105" fmla="*/ 322 h 879"/>
              <a:gd name="T106" fmla="*/ 350 w 1552"/>
              <a:gd name="T107" fmla="*/ 229 h 879"/>
              <a:gd name="T108" fmla="*/ 310 w 1552"/>
              <a:gd name="T109" fmla="*/ 182 h 879"/>
              <a:gd name="T110" fmla="*/ 246 w 1552"/>
              <a:gd name="T111" fmla="*/ 182 h 879"/>
              <a:gd name="T112" fmla="*/ 193 w 1552"/>
              <a:gd name="T113" fmla="*/ 225 h 879"/>
              <a:gd name="T114" fmla="*/ 1522 w 1552"/>
              <a:gd name="T115" fmla="*/ 879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52" h="879">
                <a:moveTo>
                  <a:pt x="1108" y="120"/>
                </a:moveTo>
                <a:lnTo>
                  <a:pt x="1100" y="108"/>
                </a:lnTo>
                <a:lnTo>
                  <a:pt x="1093" y="97"/>
                </a:lnTo>
                <a:lnTo>
                  <a:pt x="1090" y="84"/>
                </a:lnTo>
                <a:lnTo>
                  <a:pt x="1088" y="71"/>
                </a:lnTo>
                <a:lnTo>
                  <a:pt x="1090" y="57"/>
                </a:lnTo>
                <a:lnTo>
                  <a:pt x="1093" y="44"/>
                </a:lnTo>
                <a:lnTo>
                  <a:pt x="1100" y="32"/>
                </a:lnTo>
                <a:lnTo>
                  <a:pt x="1108" y="21"/>
                </a:lnTo>
                <a:lnTo>
                  <a:pt x="1119" y="12"/>
                </a:lnTo>
                <a:lnTo>
                  <a:pt x="1131" y="6"/>
                </a:lnTo>
                <a:lnTo>
                  <a:pt x="1144" y="2"/>
                </a:lnTo>
                <a:lnTo>
                  <a:pt x="1157" y="0"/>
                </a:lnTo>
                <a:lnTo>
                  <a:pt x="1172" y="2"/>
                </a:lnTo>
                <a:lnTo>
                  <a:pt x="1185" y="6"/>
                </a:lnTo>
                <a:lnTo>
                  <a:pt x="1196" y="12"/>
                </a:lnTo>
                <a:lnTo>
                  <a:pt x="1206" y="21"/>
                </a:lnTo>
                <a:lnTo>
                  <a:pt x="1217" y="32"/>
                </a:lnTo>
                <a:lnTo>
                  <a:pt x="1222" y="44"/>
                </a:lnTo>
                <a:lnTo>
                  <a:pt x="1227" y="57"/>
                </a:lnTo>
                <a:lnTo>
                  <a:pt x="1228" y="71"/>
                </a:lnTo>
                <a:lnTo>
                  <a:pt x="1227" y="84"/>
                </a:lnTo>
                <a:lnTo>
                  <a:pt x="1222" y="97"/>
                </a:lnTo>
                <a:lnTo>
                  <a:pt x="1217" y="108"/>
                </a:lnTo>
                <a:lnTo>
                  <a:pt x="1206" y="120"/>
                </a:lnTo>
                <a:lnTo>
                  <a:pt x="1196" y="129"/>
                </a:lnTo>
                <a:lnTo>
                  <a:pt x="1185" y="136"/>
                </a:lnTo>
                <a:lnTo>
                  <a:pt x="1172" y="139"/>
                </a:lnTo>
                <a:lnTo>
                  <a:pt x="1157" y="140"/>
                </a:lnTo>
                <a:lnTo>
                  <a:pt x="1144" y="139"/>
                </a:lnTo>
                <a:lnTo>
                  <a:pt x="1131" y="136"/>
                </a:lnTo>
                <a:lnTo>
                  <a:pt x="1119" y="129"/>
                </a:lnTo>
                <a:lnTo>
                  <a:pt x="1108" y="120"/>
                </a:lnTo>
                <a:close/>
                <a:moveTo>
                  <a:pt x="1026" y="172"/>
                </a:moveTo>
                <a:lnTo>
                  <a:pt x="1206" y="172"/>
                </a:lnTo>
                <a:lnTo>
                  <a:pt x="1214" y="173"/>
                </a:lnTo>
                <a:lnTo>
                  <a:pt x="1221" y="176"/>
                </a:lnTo>
                <a:lnTo>
                  <a:pt x="1228" y="182"/>
                </a:lnTo>
                <a:lnTo>
                  <a:pt x="1232" y="191"/>
                </a:lnTo>
                <a:lnTo>
                  <a:pt x="1237" y="201"/>
                </a:lnTo>
                <a:lnTo>
                  <a:pt x="1240" y="212"/>
                </a:lnTo>
                <a:lnTo>
                  <a:pt x="1241" y="227"/>
                </a:lnTo>
                <a:lnTo>
                  <a:pt x="1241" y="244"/>
                </a:lnTo>
                <a:lnTo>
                  <a:pt x="1241" y="549"/>
                </a:lnTo>
                <a:lnTo>
                  <a:pt x="1243" y="556"/>
                </a:lnTo>
                <a:lnTo>
                  <a:pt x="1243" y="563"/>
                </a:lnTo>
                <a:lnTo>
                  <a:pt x="1245" y="569"/>
                </a:lnTo>
                <a:lnTo>
                  <a:pt x="1247" y="575"/>
                </a:lnTo>
                <a:lnTo>
                  <a:pt x="1250" y="581"/>
                </a:lnTo>
                <a:lnTo>
                  <a:pt x="1254" y="586"/>
                </a:lnTo>
                <a:lnTo>
                  <a:pt x="1257" y="591"/>
                </a:lnTo>
                <a:lnTo>
                  <a:pt x="1263" y="595"/>
                </a:lnTo>
                <a:lnTo>
                  <a:pt x="1273" y="602"/>
                </a:lnTo>
                <a:lnTo>
                  <a:pt x="1286" y="607"/>
                </a:lnTo>
                <a:lnTo>
                  <a:pt x="1302" y="610"/>
                </a:lnTo>
                <a:lnTo>
                  <a:pt x="1319" y="611"/>
                </a:lnTo>
                <a:lnTo>
                  <a:pt x="1319" y="620"/>
                </a:lnTo>
                <a:lnTo>
                  <a:pt x="1026" y="620"/>
                </a:lnTo>
                <a:lnTo>
                  <a:pt x="1026" y="611"/>
                </a:lnTo>
                <a:lnTo>
                  <a:pt x="1044" y="610"/>
                </a:lnTo>
                <a:lnTo>
                  <a:pt x="1058" y="607"/>
                </a:lnTo>
                <a:lnTo>
                  <a:pt x="1070" y="602"/>
                </a:lnTo>
                <a:lnTo>
                  <a:pt x="1080" y="595"/>
                </a:lnTo>
                <a:lnTo>
                  <a:pt x="1084" y="591"/>
                </a:lnTo>
                <a:lnTo>
                  <a:pt x="1088" y="586"/>
                </a:lnTo>
                <a:lnTo>
                  <a:pt x="1091" y="581"/>
                </a:lnTo>
                <a:lnTo>
                  <a:pt x="1094" y="576"/>
                </a:lnTo>
                <a:lnTo>
                  <a:pt x="1097" y="563"/>
                </a:lnTo>
                <a:lnTo>
                  <a:pt x="1098" y="549"/>
                </a:lnTo>
                <a:lnTo>
                  <a:pt x="1098" y="244"/>
                </a:lnTo>
                <a:lnTo>
                  <a:pt x="1097" y="229"/>
                </a:lnTo>
                <a:lnTo>
                  <a:pt x="1094" y="216"/>
                </a:lnTo>
                <a:lnTo>
                  <a:pt x="1091" y="211"/>
                </a:lnTo>
                <a:lnTo>
                  <a:pt x="1088" y="205"/>
                </a:lnTo>
                <a:lnTo>
                  <a:pt x="1084" y="201"/>
                </a:lnTo>
                <a:lnTo>
                  <a:pt x="1080" y="196"/>
                </a:lnTo>
                <a:lnTo>
                  <a:pt x="1070" y="191"/>
                </a:lnTo>
                <a:lnTo>
                  <a:pt x="1058" y="185"/>
                </a:lnTo>
                <a:lnTo>
                  <a:pt x="1044" y="182"/>
                </a:lnTo>
                <a:lnTo>
                  <a:pt x="1026" y="180"/>
                </a:lnTo>
                <a:lnTo>
                  <a:pt x="1026" y="172"/>
                </a:lnTo>
                <a:close/>
                <a:moveTo>
                  <a:pt x="693" y="172"/>
                </a:moveTo>
                <a:lnTo>
                  <a:pt x="699" y="172"/>
                </a:lnTo>
                <a:lnTo>
                  <a:pt x="703" y="173"/>
                </a:lnTo>
                <a:lnTo>
                  <a:pt x="708" y="175"/>
                </a:lnTo>
                <a:lnTo>
                  <a:pt x="712" y="178"/>
                </a:lnTo>
                <a:lnTo>
                  <a:pt x="715" y="182"/>
                </a:lnTo>
                <a:lnTo>
                  <a:pt x="718" y="186"/>
                </a:lnTo>
                <a:lnTo>
                  <a:pt x="721" y="192"/>
                </a:lnTo>
                <a:lnTo>
                  <a:pt x="723" y="198"/>
                </a:lnTo>
                <a:lnTo>
                  <a:pt x="723" y="198"/>
                </a:lnTo>
                <a:lnTo>
                  <a:pt x="725" y="199"/>
                </a:lnTo>
                <a:lnTo>
                  <a:pt x="736" y="191"/>
                </a:lnTo>
                <a:lnTo>
                  <a:pt x="748" y="185"/>
                </a:lnTo>
                <a:lnTo>
                  <a:pt x="760" y="179"/>
                </a:lnTo>
                <a:lnTo>
                  <a:pt x="771" y="175"/>
                </a:lnTo>
                <a:lnTo>
                  <a:pt x="781" y="172"/>
                </a:lnTo>
                <a:lnTo>
                  <a:pt x="793" y="169"/>
                </a:lnTo>
                <a:lnTo>
                  <a:pt x="804" y="167"/>
                </a:lnTo>
                <a:lnTo>
                  <a:pt x="814" y="167"/>
                </a:lnTo>
                <a:lnTo>
                  <a:pt x="839" y="167"/>
                </a:lnTo>
                <a:lnTo>
                  <a:pt x="863" y="170"/>
                </a:lnTo>
                <a:lnTo>
                  <a:pt x="885" y="176"/>
                </a:lnTo>
                <a:lnTo>
                  <a:pt x="907" y="182"/>
                </a:lnTo>
                <a:lnTo>
                  <a:pt x="925" y="191"/>
                </a:lnTo>
                <a:lnTo>
                  <a:pt x="944" y="202"/>
                </a:lnTo>
                <a:lnTo>
                  <a:pt x="961" y="214"/>
                </a:lnTo>
                <a:lnTo>
                  <a:pt x="977" y="228"/>
                </a:lnTo>
                <a:lnTo>
                  <a:pt x="992" y="244"/>
                </a:lnTo>
                <a:lnTo>
                  <a:pt x="1005" y="261"/>
                </a:lnTo>
                <a:lnTo>
                  <a:pt x="1015" y="280"/>
                </a:lnTo>
                <a:lnTo>
                  <a:pt x="1023" y="301"/>
                </a:lnTo>
                <a:lnTo>
                  <a:pt x="1031" y="323"/>
                </a:lnTo>
                <a:lnTo>
                  <a:pt x="1035" y="346"/>
                </a:lnTo>
                <a:lnTo>
                  <a:pt x="1038" y="371"/>
                </a:lnTo>
                <a:lnTo>
                  <a:pt x="1039" y="396"/>
                </a:lnTo>
                <a:lnTo>
                  <a:pt x="1038" y="422"/>
                </a:lnTo>
                <a:lnTo>
                  <a:pt x="1035" y="447"/>
                </a:lnTo>
                <a:lnTo>
                  <a:pt x="1031" y="470"/>
                </a:lnTo>
                <a:lnTo>
                  <a:pt x="1023" y="491"/>
                </a:lnTo>
                <a:lnTo>
                  <a:pt x="1015" y="513"/>
                </a:lnTo>
                <a:lnTo>
                  <a:pt x="1005" y="532"/>
                </a:lnTo>
                <a:lnTo>
                  <a:pt x="992" y="549"/>
                </a:lnTo>
                <a:lnTo>
                  <a:pt x="979" y="565"/>
                </a:lnTo>
                <a:lnTo>
                  <a:pt x="963" y="579"/>
                </a:lnTo>
                <a:lnTo>
                  <a:pt x="946" y="591"/>
                </a:lnTo>
                <a:lnTo>
                  <a:pt x="927" y="601"/>
                </a:lnTo>
                <a:lnTo>
                  <a:pt x="907" y="610"/>
                </a:lnTo>
                <a:lnTo>
                  <a:pt x="886" y="617"/>
                </a:lnTo>
                <a:lnTo>
                  <a:pt x="863" y="621"/>
                </a:lnTo>
                <a:lnTo>
                  <a:pt x="840" y="624"/>
                </a:lnTo>
                <a:lnTo>
                  <a:pt x="814" y="625"/>
                </a:lnTo>
                <a:lnTo>
                  <a:pt x="804" y="625"/>
                </a:lnTo>
                <a:lnTo>
                  <a:pt x="793" y="624"/>
                </a:lnTo>
                <a:lnTo>
                  <a:pt x="783" y="621"/>
                </a:lnTo>
                <a:lnTo>
                  <a:pt x="771" y="618"/>
                </a:lnTo>
                <a:lnTo>
                  <a:pt x="761" y="614"/>
                </a:lnTo>
                <a:lnTo>
                  <a:pt x="749" y="610"/>
                </a:lnTo>
                <a:lnTo>
                  <a:pt x="739" y="604"/>
                </a:lnTo>
                <a:lnTo>
                  <a:pt x="728" y="597"/>
                </a:lnTo>
                <a:lnTo>
                  <a:pt x="728" y="821"/>
                </a:lnTo>
                <a:lnTo>
                  <a:pt x="729" y="836"/>
                </a:lnTo>
                <a:lnTo>
                  <a:pt x="732" y="846"/>
                </a:lnTo>
                <a:lnTo>
                  <a:pt x="735" y="850"/>
                </a:lnTo>
                <a:lnTo>
                  <a:pt x="738" y="854"/>
                </a:lnTo>
                <a:lnTo>
                  <a:pt x="742" y="857"/>
                </a:lnTo>
                <a:lnTo>
                  <a:pt x="745" y="860"/>
                </a:lnTo>
                <a:lnTo>
                  <a:pt x="755" y="864"/>
                </a:lnTo>
                <a:lnTo>
                  <a:pt x="767" y="867"/>
                </a:lnTo>
                <a:lnTo>
                  <a:pt x="781" y="869"/>
                </a:lnTo>
                <a:lnTo>
                  <a:pt x="797" y="869"/>
                </a:lnTo>
                <a:lnTo>
                  <a:pt x="797" y="879"/>
                </a:lnTo>
                <a:lnTo>
                  <a:pt x="522" y="879"/>
                </a:lnTo>
                <a:lnTo>
                  <a:pt x="522" y="869"/>
                </a:lnTo>
                <a:lnTo>
                  <a:pt x="538" y="869"/>
                </a:lnTo>
                <a:lnTo>
                  <a:pt x="552" y="867"/>
                </a:lnTo>
                <a:lnTo>
                  <a:pt x="563" y="864"/>
                </a:lnTo>
                <a:lnTo>
                  <a:pt x="574" y="860"/>
                </a:lnTo>
                <a:lnTo>
                  <a:pt x="576" y="857"/>
                </a:lnTo>
                <a:lnTo>
                  <a:pt x="581" y="854"/>
                </a:lnTo>
                <a:lnTo>
                  <a:pt x="584" y="850"/>
                </a:lnTo>
                <a:lnTo>
                  <a:pt x="587" y="846"/>
                </a:lnTo>
                <a:lnTo>
                  <a:pt x="589" y="836"/>
                </a:lnTo>
                <a:lnTo>
                  <a:pt x="591" y="821"/>
                </a:lnTo>
                <a:lnTo>
                  <a:pt x="591" y="241"/>
                </a:lnTo>
                <a:lnTo>
                  <a:pt x="589" y="227"/>
                </a:lnTo>
                <a:lnTo>
                  <a:pt x="587" y="215"/>
                </a:lnTo>
                <a:lnTo>
                  <a:pt x="581" y="203"/>
                </a:lnTo>
                <a:lnTo>
                  <a:pt x="574" y="196"/>
                </a:lnTo>
                <a:lnTo>
                  <a:pt x="563" y="189"/>
                </a:lnTo>
                <a:lnTo>
                  <a:pt x="552" y="185"/>
                </a:lnTo>
                <a:lnTo>
                  <a:pt x="538" y="182"/>
                </a:lnTo>
                <a:lnTo>
                  <a:pt x="522" y="180"/>
                </a:lnTo>
                <a:lnTo>
                  <a:pt x="522" y="172"/>
                </a:lnTo>
                <a:lnTo>
                  <a:pt x="693" y="172"/>
                </a:lnTo>
                <a:close/>
                <a:moveTo>
                  <a:pt x="901" y="396"/>
                </a:moveTo>
                <a:lnTo>
                  <a:pt x="901" y="330"/>
                </a:lnTo>
                <a:lnTo>
                  <a:pt x="898" y="280"/>
                </a:lnTo>
                <a:lnTo>
                  <a:pt x="896" y="261"/>
                </a:lnTo>
                <a:lnTo>
                  <a:pt x="895" y="245"/>
                </a:lnTo>
                <a:lnTo>
                  <a:pt x="894" y="234"/>
                </a:lnTo>
                <a:lnTo>
                  <a:pt x="891" y="225"/>
                </a:lnTo>
                <a:lnTo>
                  <a:pt x="885" y="214"/>
                </a:lnTo>
                <a:lnTo>
                  <a:pt x="878" y="203"/>
                </a:lnTo>
                <a:lnTo>
                  <a:pt x="871" y="195"/>
                </a:lnTo>
                <a:lnTo>
                  <a:pt x="860" y="188"/>
                </a:lnTo>
                <a:lnTo>
                  <a:pt x="852" y="183"/>
                </a:lnTo>
                <a:lnTo>
                  <a:pt x="840" y="179"/>
                </a:lnTo>
                <a:lnTo>
                  <a:pt x="827" y="176"/>
                </a:lnTo>
                <a:lnTo>
                  <a:pt x="814" y="176"/>
                </a:lnTo>
                <a:lnTo>
                  <a:pt x="803" y="176"/>
                </a:lnTo>
                <a:lnTo>
                  <a:pt x="793" y="178"/>
                </a:lnTo>
                <a:lnTo>
                  <a:pt x="781" y="180"/>
                </a:lnTo>
                <a:lnTo>
                  <a:pt x="770" y="183"/>
                </a:lnTo>
                <a:lnTo>
                  <a:pt x="760" y="189"/>
                </a:lnTo>
                <a:lnTo>
                  <a:pt x="748" y="193"/>
                </a:lnTo>
                <a:lnTo>
                  <a:pt x="738" y="201"/>
                </a:lnTo>
                <a:lnTo>
                  <a:pt x="726" y="208"/>
                </a:lnTo>
                <a:lnTo>
                  <a:pt x="728" y="222"/>
                </a:lnTo>
                <a:lnTo>
                  <a:pt x="728" y="238"/>
                </a:lnTo>
                <a:lnTo>
                  <a:pt x="729" y="281"/>
                </a:lnTo>
                <a:lnTo>
                  <a:pt x="729" y="324"/>
                </a:lnTo>
                <a:lnTo>
                  <a:pt x="729" y="368"/>
                </a:lnTo>
                <a:lnTo>
                  <a:pt x="729" y="412"/>
                </a:lnTo>
                <a:lnTo>
                  <a:pt x="729" y="455"/>
                </a:lnTo>
                <a:lnTo>
                  <a:pt x="728" y="499"/>
                </a:lnTo>
                <a:lnTo>
                  <a:pt x="728" y="542"/>
                </a:lnTo>
                <a:lnTo>
                  <a:pt x="728" y="585"/>
                </a:lnTo>
                <a:lnTo>
                  <a:pt x="739" y="592"/>
                </a:lnTo>
                <a:lnTo>
                  <a:pt x="749" y="599"/>
                </a:lnTo>
                <a:lnTo>
                  <a:pt x="760" y="604"/>
                </a:lnTo>
                <a:lnTo>
                  <a:pt x="771" y="608"/>
                </a:lnTo>
                <a:lnTo>
                  <a:pt x="781" y="612"/>
                </a:lnTo>
                <a:lnTo>
                  <a:pt x="793" y="614"/>
                </a:lnTo>
                <a:lnTo>
                  <a:pt x="804" y="615"/>
                </a:lnTo>
                <a:lnTo>
                  <a:pt x="814" y="617"/>
                </a:lnTo>
                <a:lnTo>
                  <a:pt x="829" y="615"/>
                </a:lnTo>
                <a:lnTo>
                  <a:pt x="840" y="614"/>
                </a:lnTo>
                <a:lnTo>
                  <a:pt x="852" y="610"/>
                </a:lnTo>
                <a:lnTo>
                  <a:pt x="862" y="604"/>
                </a:lnTo>
                <a:lnTo>
                  <a:pt x="871" y="597"/>
                </a:lnTo>
                <a:lnTo>
                  <a:pt x="878" y="588"/>
                </a:lnTo>
                <a:lnTo>
                  <a:pt x="885" y="579"/>
                </a:lnTo>
                <a:lnTo>
                  <a:pt x="891" y="566"/>
                </a:lnTo>
                <a:lnTo>
                  <a:pt x="894" y="558"/>
                </a:lnTo>
                <a:lnTo>
                  <a:pt x="895" y="546"/>
                </a:lnTo>
                <a:lnTo>
                  <a:pt x="896" y="530"/>
                </a:lnTo>
                <a:lnTo>
                  <a:pt x="898" y="510"/>
                </a:lnTo>
                <a:lnTo>
                  <a:pt x="901" y="461"/>
                </a:lnTo>
                <a:lnTo>
                  <a:pt x="901" y="396"/>
                </a:lnTo>
                <a:close/>
                <a:moveTo>
                  <a:pt x="194" y="283"/>
                </a:moveTo>
                <a:lnTo>
                  <a:pt x="194" y="549"/>
                </a:lnTo>
                <a:lnTo>
                  <a:pt x="194" y="563"/>
                </a:lnTo>
                <a:lnTo>
                  <a:pt x="199" y="576"/>
                </a:lnTo>
                <a:lnTo>
                  <a:pt x="203" y="586"/>
                </a:lnTo>
                <a:lnTo>
                  <a:pt x="212" y="595"/>
                </a:lnTo>
                <a:lnTo>
                  <a:pt x="220" y="602"/>
                </a:lnTo>
                <a:lnTo>
                  <a:pt x="233" y="607"/>
                </a:lnTo>
                <a:lnTo>
                  <a:pt x="246" y="610"/>
                </a:lnTo>
                <a:lnTo>
                  <a:pt x="264" y="611"/>
                </a:lnTo>
                <a:lnTo>
                  <a:pt x="264" y="620"/>
                </a:lnTo>
                <a:lnTo>
                  <a:pt x="0" y="620"/>
                </a:lnTo>
                <a:lnTo>
                  <a:pt x="0" y="611"/>
                </a:lnTo>
                <a:lnTo>
                  <a:pt x="13" y="608"/>
                </a:lnTo>
                <a:lnTo>
                  <a:pt x="24" y="605"/>
                </a:lnTo>
                <a:lnTo>
                  <a:pt x="34" y="599"/>
                </a:lnTo>
                <a:lnTo>
                  <a:pt x="42" y="592"/>
                </a:lnTo>
                <a:lnTo>
                  <a:pt x="49" y="584"/>
                </a:lnTo>
                <a:lnTo>
                  <a:pt x="53" y="574"/>
                </a:lnTo>
                <a:lnTo>
                  <a:pt x="55" y="562"/>
                </a:lnTo>
                <a:lnTo>
                  <a:pt x="56" y="549"/>
                </a:lnTo>
                <a:lnTo>
                  <a:pt x="56" y="244"/>
                </a:lnTo>
                <a:lnTo>
                  <a:pt x="56" y="232"/>
                </a:lnTo>
                <a:lnTo>
                  <a:pt x="53" y="222"/>
                </a:lnTo>
                <a:lnTo>
                  <a:pt x="50" y="212"/>
                </a:lnTo>
                <a:lnTo>
                  <a:pt x="46" y="205"/>
                </a:lnTo>
                <a:lnTo>
                  <a:pt x="40" y="198"/>
                </a:lnTo>
                <a:lnTo>
                  <a:pt x="33" y="192"/>
                </a:lnTo>
                <a:lnTo>
                  <a:pt x="24" y="188"/>
                </a:lnTo>
                <a:lnTo>
                  <a:pt x="16" y="185"/>
                </a:lnTo>
                <a:lnTo>
                  <a:pt x="16" y="172"/>
                </a:lnTo>
                <a:lnTo>
                  <a:pt x="160" y="172"/>
                </a:lnTo>
                <a:lnTo>
                  <a:pt x="164" y="172"/>
                </a:lnTo>
                <a:lnTo>
                  <a:pt x="170" y="173"/>
                </a:lnTo>
                <a:lnTo>
                  <a:pt x="173" y="176"/>
                </a:lnTo>
                <a:lnTo>
                  <a:pt x="177" y="179"/>
                </a:lnTo>
                <a:lnTo>
                  <a:pt x="181" y="182"/>
                </a:lnTo>
                <a:lnTo>
                  <a:pt x="184" y="188"/>
                </a:lnTo>
                <a:lnTo>
                  <a:pt x="187" y="192"/>
                </a:lnTo>
                <a:lnTo>
                  <a:pt x="189" y="199"/>
                </a:lnTo>
                <a:lnTo>
                  <a:pt x="190" y="199"/>
                </a:lnTo>
                <a:lnTo>
                  <a:pt x="190" y="201"/>
                </a:lnTo>
                <a:lnTo>
                  <a:pt x="202" y="192"/>
                </a:lnTo>
                <a:lnTo>
                  <a:pt x="213" y="186"/>
                </a:lnTo>
                <a:lnTo>
                  <a:pt x="225" y="180"/>
                </a:lnTo>
                <a:lnTo>
                  <a:pt x="236" y="176"/>
                </a:lnTo>
                <a:lnTo>
                  <a:pt x="248" y="172"/>
                </a:lnTo>
                <a:lnTo>
                  <a:pt x="258" y="169"/>
                </a:lnTo>
                <a:lnTo>
                  <a:pt x="269" y="167"/>
                </a:lnTo>
                <a:lnTo>
                  <a:pt x="279" y="167"/>
                </a:lnTo>
                <a:lnTo>
                  <a:pt x="307" y="167"/>
                </a:lnTo>
                <a:lnTo>
                  <a:pt x="333" y="170"/>
                </a:lnTo>
                <a:lnTo>
                  <a:pt x="356" y="173"/>
                </a:lnTo>
                <a:lnTo>
                  <a:pt x="377" y="178"/>
                </a:lnTo>
                <a:lnTo>
                  <a:pt x="398" y="183"/>
                </a:lnTo>
                <a:lnTo>
                  <a:pt x="416" y="191"/>
                </a:lnTo>
                <a:lnTo>
                  <a:pt x="434" y="199"/>
                </a:lnTo>
                <a:lnTo>
                  <a:pt x="448" y="209"/>
                </a:lnTo>
                <a:lnTo>
                  <a:pt x="461" y="219"/>
                </a:lnTo>
                <a:lnTo>
                  <a:pt x="473" y="232"/>
                </a:lnTo>
                <a:lnTo>
                  <a:pt x="483" y="245"/>
                </a:lnTo>
                <a:lnTo>
                  <a:pt x="490" y="261"/>
                </a:lnTo>
                <a:lnTo>
                  <a:pt x="496" y="277"/>
                </a:lnTo>
                <a:lnTo>
                  <a:pt x="500" y="294"/>
                </a:lnTo>
                <a:lnTo>
                  <a:pt x="503" y="313"/>
                </a:lnTo>
                <a:lnTo>
                  <a:pt x="504" y="333"/>
                </a:lnTo>
                <a:lnTo>
                  <a:pt x="504" y="549"/>
                </a:lnTo>
                <a:lnTo>
                  <a:pt x="506" y="562"/>
                </a:lnTo>
                <a:lnTo>
                  <a:pt x="507" y="574"/>
                </a:lnTo>
                <a:lnTo>
                  <a:pt x="512" y="584"/>
                </a:lnTo>
                <a:lnTo>
                  <a:pt x="519" y="592"/>
                </a:lnTo>
                <a:lnTo>
                  <a:pt x="526" y="599"/>
                </a:lnTo>
                <a:lnTo>
                  <a:pt x="536" y="605"/>
                </a:lnTo>
                <a:lnTo>
                  <a:pt x="548" y="608"/>
                </a:lnTo>
                <a:lnTo>
                  <a:pt x="561" y="611"/>
                </a:lnTo>
                <a:lnTo>
                  <a:pt x="561" y="620"/>
                </a:lnTo>
                <a:lnTo>
                  <a:pt x="297" y="620"/>
                </a:lnTo>
                <a:lnTo>
                  <a:pt x="297" y="611"/>
                </a:lnTo>
                <a:lnTo>
                  <a:pt x="314" y="610"/>
                </a:lnTo>
                <a:lnTo>
                  <a:pt x="327" y="607"/>
                </a:lnTo>
                <a:lnTo>
                  <a:pt x="340" y="602"/>
                </a:lnTo>
                <a:lnTo>
                  <a:pt x="349" y="595"/>
                </a:lnTo>
                <a:lnTo>
                  <a:pt x="357" y="586"/>
                </a:lnTo>
                <a:lnTo>
                  <a:pt x="362" y="576"/>
                </a:lnTo>
                <a:lnTo>
                  <a:pt x="366" y="563"/>
                </a:lnTo>
                <a:lnTo>
                  <a:pt x="366" y="549"/>
                </a:lnTo>
                <a:lnTo>
                  <a:pt x="366" y="342"/>
                </a:lnTo>
                <a:lnTo>
                  <a:pt x="366" y="322"/>
                </a:lnTo>
                <a:lnTo>
                  <a:pt x="365" y="303"/>
                </a:lnTo>
                <a:lnTo>
                  <a:pt x="363" y="286"/>
                </a:lnTo>
                <a:lnTo>
                  <a:pt x="362" y="270"/>
                </a:lnTo>
                <a:lnTo>
                  <a:pt x="357" y="254"/>
                </a:lnTo>
                <a:lnTo>
                  <a:pt x="354" y="241"/>
                </a:lnTo>
                <a:lnTo>
                  <a:pt x="350" y="229"/>
                </a:lnTo>
                <a:lnTo>
                  <a:pt x="344" y="218"/>
                </a:lnTo>
                <a:lnTo>
                  <a:pt x="339" y="208"/>
                </a:lnTo>
                <a:lnTo>
                  <a:pt x="333" y="199"/>
                </a:lnTo>
                <a:lnTo>
                  <a:pt x="326" y="193"/>
                </a:lnTo>
                <a:lnTo>
                  <a:pt x="318" y="188"/>
                </a:lnTo>
                <a:lnTo>
                  <a:pt x="310" y="182"/>
                </a:lnTo>
                <a:lnTo>
                  <a:pt x="301" y="179"/>
                </a:lnTo>
                <a:lnTo>
                  <a:pt x="291" y="178"/>
                </a:lnTo>
                <a:lnTo>
                  <a:pt x="279" y="176"/>
                </a:lnTo>
                <a:lnTo>
                  <a:pt x="269" y="178"/>
                </a:lnTo>
                <a:lnTo>
                  <a:pt x="258" y="179"/>
                </a:lnTo>
                <a:lnTo>
                  <a:pt x="246" y="182"/>
                </a:lnTo>
                <a:lnTo>
                  <a:pt x="236" y="185"/>
                </a:lnTo>
                <a:lnTo>
                  <a:pt x="225" y="189"/>
                </a:lnTo>
                <a:lnTo>
                  <a:pt x="215" y="195"/>
                </a:lnTo>
                <a:lnTo>
                  <a:pt x="203" y="202"/>
                </a:lnTo>
                <a:lnTo>
                  <a:pt x="192" y="209"/>
                </a:lnTo>
                <a:lnTo>
                  <a:pt x="193" y="225"/>
                </a:lnTo>
                <a:lnTo>
                  <a:pt x="194" y="241"/>
                </a:lnTo>
                <a:lnTo>
                  <a:pt x="194" y="261"/>
                </a:lnTo>
                <a:lnTo>
                  <a:pt x="194" y="283"/>
                </a:lnTo>
                <a:close/>
                <a:moveTo>
                  <a:pt x="1552" y="0"/>
                </a:moveTo>
                <a:lnTo>
                  <a:pt x="1552" y="879"/>
                </a:lnTo>
                <a:lnTo>
                  <a:pt x="1522" y="879"/>
                </a:lnTo>
                <a:lnTo>
                  <a:pt x="1522" y="0"/>
                </a:lnTo>
                <a:lnTo>
                  <a:pt x="1552" y="0"/>
                </a:lnTo>
                <a:close/>
              </a:path>
            </a:pathLst>
          </a:custGeom>
          <a:solidFill>
            <a:srgbClr val="004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1" name="TextovéPole 150"/>
          <p:cNvSpPr txBox="1"/>
          <p:nvPr userDrawn="1"/>
        </p:nvSpPr>
        <p:spPr>
          <a:xfrm>
            <a:off x="1846264" y="5955220"/>
            <a:ext cx="54403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Gramotnosti</a:t>
            </a:r>
            <a:b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 život</a:t>
            </a:r>
            <a:endParaRPr lang="cs-CZ" sz="1600" kern="1000" spc="-7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1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67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269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128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DNA">
  <p:cSld name="PRAZD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337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46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53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926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5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82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37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31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81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95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7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72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1ED-DD00-4C1C-A181-E7F64D6E8981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53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7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59" r:id="rId14"/>
    <p:sldLayoutId id="2147483662" r:id="rId15"/>
    <p:sldLayoutId id="2147483668" r:id="rId16"/>
    <p:sldLayoutId id="2147483667" r:id="rId17"/>
    <p:sldLayoutId id="2147483661" r:id="rId18"/>
    <p:sldLayoutId id="2147483660" r:id="rId19"/>
    <p:sldLayoutId id="2147483664" r:id="rId20"/>
    <p:sldLayoutId id="2147483665" r:id="rId21"/>
    <p:sldLayoutId id="2147483663" r:id="rId22"/>
    <p:sldLayoutId id="2147483666" r:id="rId23"/>
    <p:sldLayoutId id="2147483669" r:id="rId24"/>
    <p:sldLayoutId id="2147483671" r:id="rId25"/>
    <p:sldLayoutId id="2147483672" r:id="rId26"/>
    <p:sldLayoutId id="2147483673" r:id="rId27"/>
    <p:sldLayoutId id="2147483674" r:id="rId28"/>
    <p:sldLayoutId id="214748367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ramotnosti.pro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ramotnosti.pro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raoketexty.cz/texty-pisni/raduza/drakova-zubarska-72165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 smtClean="0">
                <a:solidFill>
                  <a:srgbClr val="00B0F0"/>
                </a:solidFill>
              </a:rPr>
              <a:t>Společenství praxe učitelů </a:t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dirty="0" smtClean="0">
                <a:solidFill>
                  <a:srgbClr val="00B0F0"/>
                </a:solidFill>
              </a:rPr>
              <a:t>1. stupně ZŠ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>
          <a:xfrm>
            <a:off x="7697972" y="4463845"/>
            <a:ext cx="3838354" cy="203532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Simona Šedá 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projekt Podpora práce učitelů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736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7419" y="678425"/>
            <a:ext cx="10776155" cy="107171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accent1"/>
                </a:solidFill>
              </a:rPr>
              <a:t>1. Důvěřujme dětem, spoustu toho zvládnou samy </a:t>
            </a:r>
            <a:r>
              <a:rPr lang="cs-CZ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br>
              <a:rPr lang="cs-CZ" b="1" dirty="0" smtClean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cs-CZ" sz="2000" b="1" dirty="0" smtClean="0">
                <a:solidFill>
                  <a:schemeClr val="accent1"/>
                </a:solidFill>
              </a:rPr>
              <a:t>třeba odhalit téma hodiny</a:t>
            </a:r>
            <a:endParaRPr lang="cs-CZ" sz="40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231486"/>
              </p:ext>
            </p:extLst>
          </p:nvPr>
        </p:nvGraphicFramePr>
        <p:xfrm>
          <a:off x="1219200" y="1750142"/>
          <a:ext cx="9586452" cy="39938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16232">
                  <a:extLst>
                    <a:ext uri="{9D8B030D-6E8A-4147-A177-3AD203B41FA5}">
                      <a16:colId xmlns:a16="http://schemas.microsoft.com/office/drawing/2014/main" val="2596059097"/>
                    </a:ext>
                  </a:extLst>
                </a:gridCol>
                <a:gridCol w="1916232">
                  <a:extLst>
                    <a:ext uri="{9D8B030D-6E8A-4147-A177-3AD203B41FA5}">
                      <a16:colId xmlns:a16="http://schemas.microsoft.com/office/drawing/2014/main" val="3568759055"/>
                    </a:ext>
                  </a:extLst>
                </a:gridCol>
                <a:gridCol w="1917290">
                  <a:extLst>
                    <a:ext uri="{9D8B030D-6E8A-4147-A177-3AD203B41FA5}">
                      <a16:colId xmlns:a16="http://schemas.microsoft.com/office/drawing/2014/main" val="824692392"/>
                    </a:ext>
                  </a:extLst>
                </a:gridCol>
                <a:gridCol w="1918349">
                  <a:extLst>
                    <a:ext uri="{9D8B030D-6E8A-4147-A177-3AD203B41FA5}">
                      <a16:colId xmlns:a16="http://schemas.microsoft.com/office/drawing/2014/main" val="1247831289"/>
                    </a:ext>
                  </a:extLst>
                </a:gridCol>
                <a:gridCol w="1918349">
                  <a:extLst>
                    <a:ext uri="{9D8B030D-6E8A-4147-A177-3AD203B41FA5}">
                      <a16:colId xmlns:a16="http://schemas.microsoft.com/office/drawing/2014/main" val="2225540302"/>
                    </a:ext>
                  </a:extLst>
                </a:gridCol>
              </a:tblGrid>
              <a:tr h="3982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zubní kartáček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modelování (nemůžeš mluvit, jen modelovat)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effectLst/>
                        </a:rPr>
                        <a:t>zubní vrtačka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zvuky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(nemůžeš mluvit, pouze vydávat jiné zvuky)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effectLst/>
                        </a:rPr>
                        <a:t>zubař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pantomima (nemůžeš mluvit, jen tělem předvádět)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effectLst/>
                        </a:rPr>
                        <a:t>zubní nit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slovní popis (můžeš mluvit, při popisu ale nesmíš použít slova „zubní“, „nit“ ani žádné slovo příbuzné)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effectLst/>
                        </a:rPr>
                        <a:t>zub moudrosti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kreslení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(nesmíš mluvit, pouze kreslit)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8584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3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98461" y="658760"/>
            <a:ext cx="10515600" cy="993059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5B9BD5"/>
                </a:solidFill>
              </a:rPr>
              <a:t>2. </a:t>
            </a:r>
            <a:r>
              <a:rPr lang="cs-CZ" sz="4000" b="1" dirty="0" smtClean="0">
                <a:solidFill>
                  <a:srgbClr val="5B9BD5"/>
                </a:solidFill>
              </a:rPr>
              <a:t>Využívejme </a:t>
            </a:r>
            <a:r>
              <a:rPr lang="cs-CZ" sz="4000" b="1" dirty="0">
                <a:solidFill>
                  <a:srgbClr val="5B9BD5"/>
                </a:solidFill>
              </a:rPr>
              <a:t>vlastní autentické zkušenosti dětí</a:t>
            </a:r>
            <a:br>
              <a:rPr lang="cs-CZ" sz="4000" b="1" dirty="0">
                <a:solidFill>
                  <a:srgbClr val="5B9BD5"/>
                </a:solidFill>
              </a:rPr>
            </a:br>
            <a:r>
              <a:rPr lang="cs-CZ" sz="2000" b="1" dirty="0">
                <a:solidFill>
                  <a:srgbClr val="5B9BD5"/>
                </a:solidFill>
              </a:rPr>
              <a:t>třeba s vyhledáváním informací na </a:t>
            </a:r>
            <a:r>
              <a:rPr lang="cs-CZ" sz="2000" b="1" dirty="0" smtClean="0">
                <a:solidFill>
                  <a:srgbClr val="5B9BD5"/>
                </a:solidFill>
              </a:rPr>
              <a:t>internetu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71179" y="2585883"/>
            <a:ext cx="10515600" cy="3513599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  <a:latin typeface="Calibri Light" panose="020F0302020204030204"/>
                <a:ea typeface="+mj-ea"/>
                <a:cs typeface="+mj-cs"/>
              </a:rPr>
              <a:t>Dva nejčastější problémy </a:t>
            </a:r>
            <a:endParaRPr lang="cs-CZ" sz="3200" b="1" dirty="0" smtClean="0">
              <a:solidFill>
                <a:schemeClr val="tx1"/>
              </a:solidFill>
              <a:latin typeface="Calibri Light" panose="020F0302020204030204"/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chemeClr val="tx1"/>
                </a:solidFill>
                <a:latin typeface="Calibri Light" panose="020F0302020204030204"/>
                <a:ea typeface="+mj-ea"/>
                <a:cs typeface="+mj-cs"/>
              </a:rPr>
              <a:t>špatně zvolený výraz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chemeClr val="tx1"/>
                </a:solidFill>
                <a:latin typeface="Calibri Light" panose="020F0302020204030204"/>
                <a:ea typeface="+mj-ea"/>
                <a:cs typeface="+mj-cs"/>
              </a:rPr>
              <a:t>nepravdivé informace</a:t>
            </a:r>
          </a:p>
          <a:p>
            <a:r>
              <a:rPr lang="cs-CZ" sz="3200" b="1" dirty="0" smtClean="0">
                <a:solidFill>
                  <a:schemeClr val="tx1"/>
                </a:solidFill>
                <a:latin typeface="Calibri Light" panose="020F0302020204030204"/>
                <a:ea typeface="+mj-ea"/>
                <a:cs typeface="+mj-cs"/>
              </a:rPr>
              <a:t>a </a:t>
            </a:r>
            <a:r>
              <a:rPr lang="cs-CZ" sz="3200" b="1" dirty="0">
                <a:solidFill>
                  <a:schemeClr val="tx1"/>
                </a:solidFill>
                <a:latin typeface="Calibri Light" panose="020F0302020204030204"/>
                <a:ea typeface="+mj-ea"/>
                <a:cs typeface="+mj-cs"/>
              </a:rPr>
              <a:t>jak jim předejít</a:t>
            </a:r>
            <a:endParaRPr lang="cs-CZ" sz="32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09" y="2153265"/>
            <a:ext cx="7089055" cy="35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98461" y="658760"/>
            <a:ext cx="10515600" cy="993059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rgbClr val="5B9BD5"/>
                </a:solidFill>
              </a:rPr>
              <a:t>3. Mysleme na bezpečný prostor pro učení dětí </a:t>
            </a:r>
            <a:br>
              <a:rPr lang="cs-CZ" sz="4000" b="1" dirty="0" smtClean="0">
                <a:solidFill>
                  <a:srgbClr val="5B9BD5"/>
                </a:solidFill>
              </a:rPr>
            </a:br>
            <a:r>
              <a:rPr lang="cs-CZ" sz="2000" b="1" dirty="0" smtClean="0">
                <a:solidFill>
                  <a:srgbClr val="5B9BD5"/>
                </a:solidFill>
              </a:rPr>
              <a:t>třeba přehledem odkazů na webové stránky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66" y="1769806"/>
            <a:ext cx="9104670" cy="44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28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42452" y="658760"/>
            <a:ext cx="11228437" cy="993059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rgbClr val="5B9BD5"/>
                </a:solidFill>
              </a:rPr>
              <a:t>4</a:t>
            </a:r>
            <a:r>
              <a:rPr lang="cs-CZ" sz="4400" b="1" dirty="0" smtClean="0">
                <a:solidFill>
                  <a:srgbClr val="5B9BD5"/>
                </a:solidFill>
              </a:rPr>
              <a:t>. Nechme děti vzpomenout si, hledat a ověřovat</a:t>
            </a:r>
            <a:br>
              <a:rPr lang="cs-CZ" sz="4400" b="1" dirty="0" smtClean="0">
                <a:solidFill>
                  <a:srgbClr val="5B9BD5"/>
                </a:solidFill>
              </a:rPr>
            </a:br>
            <a:r>
              <a:rPr lang="cs-CZ" sz="2000" b="1" dirty="0" smtClean="0">
                <a:solidFill>
                  <a:srgbClr val="5B9BD5"/>
                </a:solidFill>
              </a:rPr>
              <a:t>a buďme jim nablízku (jen „pro případ“)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28" y="1759974"/>
            <a:ext cx="8436076" cy="441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34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accent1"/>
                </a:solidFill>
              </a:rPr>
              <a:t>5. Pamatujme na reflexi</a:t>
            </a:r>
            <a:br>
              <a:rPr lang="cs-CZ" sz="4000" b="1" dirty="0" smtClean="0">
                <a:solidFill>
                  <a:schemeClr val="accent1"/>
                </a:solidFill>
              </a:rPr>
            </a:br>
            <a:r>
              <a:rPr lang="cs-CZ" sz="2000" b="1" dirty="0" smtClean="0">
                <a:solidFill>
                  <a:schemeClr val="accent1"/>
                </a:solidFill>
              </a:rPr>
              <a:t>pomáhá žákům vytěžit a zpracovat zkušenosti</a:t>
            </a:r>
            <a:endParaRPr lang="cs-CZ" sz="2000" b="1" dirty="0">
              <a:solidFill>
                <a:schemeClr val="accent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950" y="2103642"/>
            <a:ext cx="5852160" cy="338937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8" y="2297534"/>
            <a:ext cx="4793226" cy="31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25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98461" y="658760"/>
            <a:ext cx="10515600" cy="993059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5B9BD5"/>
                </a:solidFill>
              </a:rPr>
              <a:t>6</a:t>
            </a:r>
            <a:r>
              <a:rPr lang="cs-CZ" sz="4000" b="1" dirty="0" smtClean="0">
                <a:solidFill>
                  <a:srgbClr val="5B9BD5"/>
                </a:solidFill>
              </a:rPr>
              <a:t>. Zvažujme výzvy</a:t>
            </a:r>
            <a:r>
              <a:rPr lang="cs-CZ" sz="4000" b="1" dirty="0">
                <a:solidFill>
                  <a:srgbClr val="5B9BD5"/>
                </a:solidFill>
              </a:rPr>
              <a:t/>
            </a:r>
            <a:br>
              <a:rPr lang="cs-CZ" sz="4000" b="1" dirty="0">
                <a:solidFill>
                  <a:srgbClr val="5B9BD5"/>
                </a:solidFill>
              </a:rPr>
            </a:br>
            <a:r>
              <a:rPr lang="cs-CZ" sz="2000" b="1" dirty="0" smtClean="0">
                <a:solidFill>
                  <a:srgbClr val="5B9BD5"/>
                </a:solidFill>
              </a:rPr>
              <a:t>aby každý žák mohl zažít pocit úspěchu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71179" y="1946787"/>
            <a:ext cx="5012444" cy="3727901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Názorný </a:t>
            </a:r>
            <a:r>
              <a:rPr lang="cs-CZ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plán činností ve formě časové kružnice, časové osy nebo kartiček s názvy jednotlivých </a:t>
            </a:r>
            <a:r>
              <a:rPr lang="cs-CZ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činností pro některé žáky(např</a:t>
            </a:r>
            <a:r>
              <a:rPr lang="cs-CZ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na jejich pracovní desce). </a:t>
            </a:r>
            <a:endParaRPr lang="cs-CZ" sz="28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tx1"/>
                </a:solidFill>
                <a:latin typeface="+mj-lt"/>
              </a:rPr>
              <a:t>Samostatná </a:t>
            </a:r>
            <a:r>
              <a:rPr lang="cs-CZ" sz="2800" b="1" dirty="0">
                <a:solidFill>
                  <a:schemeClr val="tx1"/>
                </a:solidFill>
                <a:latin typeface="+mj-lt"/>
              </a:rPr>
              <a:t>práce simulující práci </a:t>
            </a:r>
            <a:r>
              <a:rPr lang="cs-CZ" sz="2800" b="1" dirty="0" smtClean="0">
                <a:solidFill>
                  <a:schemeClr val="tx1"/>
                </a:solidFill>
                <a:latin typeface="+mj-lt"/>
              </a:rPr>
              <a:t>vědeckou (</a:t>
            </a:r>
            <a:r>
              <a:rPr lang="cs-CZ" sz="2800" b="1" dirty="0">
                <a:solidFill>
                  <a:schemeClr val="tx1"/>
                </a:solidFill>
                <a:latin typeface="+mj-lt"/>
              </a:rPr>
              <a:t>např. kreativní vizuální prezentace zásad péče o chrup, komiks o cestě kartáčku na zuby dějinami </a:t>
            </a:r>
            <a:r>
              <a:rPr lang="cs-CZ" sz="2800" b="1" dirty="0" smtClean="0">
                <a:solidFill>
                  <a:schemeClr val="tx1"/>
                </a:solidFill>
                <a:latin typeface="+mj-lt"/>
              </a:rPr>
              <a:t>lidstva). </a:t>
            </a:r>
            <a:endParaRPr lang="cs-CZ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71" y="1888612"/>
            <a:ext cx="5679112" cy="37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65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98461" y="658760"/>
            <a:ext cx="10515600" cy="993059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5B9BD5"/>
                </a:solidFill>
              </a:rPr>
              <a:t>7</a:t>
            </a:r>
            <a:r>
              <a:rPr lang="cs-CZ" sz="4000" b="1" dirty="0" smtClean="0">
                <a:solidFill>
                  <a:srgbClr val="5B9BD5"/>
                </a:solidFill>
              </a:rPr>
              <a:t>. Hledejme smysluplný prostor pro rozvoj DG </a:t>
            </a:r>
            <a:r>
              <a:rPr lang="cs-CZ" sz="4000" b="1" dirty="0">
                <a:solidFill>
                  <a:srgbClr val="5B9BD5"/>
                </a:solidFill>
              </a:rPr>
              <a:t/>
            </a:r>
            <a:br>
              <a:rPr lang="cs-CZ" sz="4000" b="1" dirty="0">
                <a:solidFill>
                  <a:srgbClr val="5B9BD5"/>
                </a:solidFill>
              </a:rPr>
            </a:br>
            <a:r>
              <a:rPr lang="cs-CZ" sz="2000" b="1" dirty="0" smtClean="0">
                <a:solidFill>
                  <a:srgbClr val="5B9BD5"/>
                </a:solidFill>
              </a:rPr>
              <a:t>rozvíjíme tak kompetence důležité pro život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98090" y="1946787"/>
            <a:ext cx="5185533" cy="3727901"/>
          </a:xfrm>
        </p:spPr>
        <p:txBody>
          <a:bodyPr>
            <a:normAutofit lnSpcReduction="10000"/>
          </a:bodyPr>
          <a:lstStyle/>
          <a:p>
            <a:r>
              <a:rPr lang="cs-CZ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Důkazy o učení: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Žák tam, kde je to pro řešení úkolu užitečné, využije doporučené digitální zdroje.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Žák odliší vlastní a cizí digitální obsah a zřetelně ho označí.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Žák ověří pravdivost zjištěných informací prostřednictvím dalších zdrojů.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47" y="2438401"/>
            <a:ext cx="5471514" cy="30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08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98461" y="658760"/>
            <a:ext cx="10515600" cy="993059"/>
          </a:xfrm>
        </p:spPr>
        <p:txBody>
          <a:bodyPr>
            <a:noAutofit/>
          </a:bodyPr>
          <a:lstStyle/>
          <a:p>
            <a:pPr algn="ctr"/>
            <a:r>
              <a:rPr lang="cs-CZ" sz="4000" b="1" smtClean="0">
                <a:solidFill>
                  <a:srgbClr val="5B9BD5"/>
                </a:solidFill>
              </a:rPr>
              <a:t>Publikace 49 námětů pro rozvoj čtenářské, digitální a matematické gramotnosti na 1. stupni ZŠ </a:t>
            </a: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979334" y="1651819"/>
            <a:ext cx="5185082" cy="4581833"/>
          </a:xfrm>
        </p:spPr>
        <p:txBody>
          <a:bodyPr>
            <a:normAutofit fontScale="70000" lnSpcReduction="20000"/>
          </a:bodyPr>
          <a:lstStyle/>
          <a:p>
            <a:endParaRPr lang="cs-CZ" sz="28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5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12 karet pro rozvoj čtenářské gramotnosti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5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15 karet pro rozvoj digitální gramotnosti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5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 karet pro rozvoj matematické gramotnosti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5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12 karet pro rozvoj vícero gramotností současně</a:t>
            </a:r>
          </a:p>
          <a:p>
            <a:r>
              <a:rPr lang="cs-CZ" sz="3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 dispozici v červnu 2021 na webu </a:t>
            </a:r>
            <a:r>
              <a:rPr lang="cs-CZ" sz="3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hlinkClick r:id="rId2"/>
              </a:rPr>
              <a:t>www.gramotnosti.pro</a:t>
            </a:r>
            <a:r>
              <a:rPr lang="cs-CZ" sz="3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16" y="2081178"/>
            <a:ext cx="5426146" cy="289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74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98461" y="658760"/>
            <a:ext cx="10515600" cy="99305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rgbClr val="5B9BD5"/>
                </a:solidFill>
              </a:rPr>
              <a:t>A malý dárek na konec…</a:t>
            </a: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934065" y="1838633"/>
            <a:ext cx="5411223" cy="4729316"/>
          </a:xfrm>
        </p:spPr>
        <p:txBody>
          <a:bodyPr>
            <a:normAutofit fontScale="62500" lnSpcReduction="20000"/>
          </a:bodyPr>
          <a:lstStyle/>
          <a:p>
            <a:endParaRPr lang="cs-CZ" sz="28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5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Sborník 27 námětů pro rozvoj čtenářské, digitální a matematické gramotnosti na 1. stupni ZŠ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5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Učební aktivity připravily </a:t>
            </a:r>
            <a:r>
              <a:rPr lang="cs-CZ" sz="45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studentky </a:t>
            </a:r>
            <a:r>
              <a:rPr lang="cs-CZ" sz="45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ročníku učitelství </a:t>
            </a:r>
            <a:r>
              <a:rPr lang="cs-CZ" sz="45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 1. stupeň základní školy Pedagogické fakulty Univerzity Karlovy v akademickém roce 2020/202110 </a:t>
            </a:r>
            <a:endParaRPr lang="cs-CZ" sz="45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cs-CZ" sz="3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 dispozici v červnu 2021 na webu </a:t>
            </a:r>
            <a:r>
              <a:rPr lang="cs-CZ" sz="3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hlinkClick r:id="rId2"/>
              </a:rPr>
              <a:t>www.gramotnosti.pro</a:t>
            </a:r>
            <a:r>
              <a:rPr lang="cs-CZ" sz="3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88" y="2067549"/>
            <a:ext cx="4874230" cy="32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9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98461" y="658760"/>
            <a:ext cx="10515600" cy="99305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rgbClr val="5B9BD5"/>
                </a:solidFill>
              </a:rPr>
              <a:t>Tohle vařím já</a:t>
            </a: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934065" y="1651819"/>
            <a:ext cx="5411223" cy="4689987"/>
          </a:xfrm>
        </p:spPr>
        <p:txBody>
          <a:bodyPr>
            <a:normAutofit fontScale="62500" lnSpcReduction="20000"/>
          </a:bodyPr>
          <a:lstStyle/>
          <a:p>
            <a:endParaRPr lang="cs-CZ" sz="28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cs-CZ" sz="45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Cíl činnosti: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5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Žák se pomocí přihlašovacího jména a hesla samostatně přihlásí do online platformy (zde Google), </a:t>
            </a:r>
            <a:endParaRPr lang="cs-CZ" sz="45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5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</a:t>
            </a:r>
            <a:r>
              <a:rPr lang="cs-CZ" sz="45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45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této platformě vytvoří jednoduchou počítačovou prezentaci splňující zadání, uloží ji a sdílí s učitelem. </a:t>
            </a:r>
            <a:endParaRPr lang="cs-CZ" sz="45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5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Zhodnotí </a:t>
            </a:r>
            <a:r>
              <a:rPr lang="cs-CZ" sz="45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svůj výkon a poskytne zpětnou vazbu k prezentaci spolužáka.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88" y="2428567"/>
            <a:ext cx="5020253" cy="332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7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esktop\NPI_ppt_A4\CC-BY-SA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2953811"/>
            <a:ext cx="2308225" cy="8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92486" y="3006513"/>
            <a:ext cx="4931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Celá </a:t>
            </a:r>
            <a:r>
              <a:rPr lang="cs-CZ" sz="2000" b="1" dirty="0" smtClean="0"/>
              <a:t>prezentace je dostupná </a:t>
            </a:r>
            <a:r>
              <a:rPr lang="cs-CZ" sz="2000" b="1" dirty="0"/>
              <a:t>pod licencí </a:t>
            </a:r>
            <a:r>
              <a:rPr lang="cs-CZ" sz="2000" b="1" dirty="0" smtClean="0"/>
              <a:t>CC </a:t>
            </a:r>
            <a:r>
              <a:rPr lang="cs-CZ" sz="2000" b="1" dirty="0"/>
              <a:t>BY-SA 4.0 </a:t>
            </a:r>
            <a:r>
              <a:rPr lang="cs-CZ" sz="2000" b="1" dirty="0" smtClean="0"/>
              <a:t>Mezinárodní.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219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98461" y="658760"/>
            <a:ext cx="10515600" cy="99305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rgbClr val="5B9BD5"/>
                </a:solidFill>
              </a:rPr>
              <a:t>Tohle vařím já</a:t>
            </a: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934065" y="1651820"/>
            <a:ext cx="10379996" cy="42377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Popis </a:t>
            </a:r>
            <a:r>
              <a:rPr lang="cs-CZ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činností</a:t>
            </a:r>
            <a:r>
              <a:rPr lang="cs-CZ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r>
              <a:rPr lang="cs-CZ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</a:t>
            </a:r>
            <a:r>
              <a:rPr lang="cs-CZ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	Učitel požádá žáky, aby se pomocí účtu přihlásili do platformy Google. </a:t>
            </a:r>
          </a:p>
          <a:p>
            <a:r>
              <a:rPr lang="cs-CZ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2.	Zadání samostatné práce obdrží žáci e-mailem.</a:t>
            </a:r>
          </a:p>
          <a:p>
            <a:r>
              <a:rPr lang="cs-CZ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3.	Každý žák zpracuje, podle zadání, prezentaci receptu na oblíbené jídlo.</a:t>
            </a:r>
          </a:p>
          <a:p>
            <a:r>
              <a:rPr lang="cs-CZ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4.	Následně zhodnotí, zda dodržel zásady tvorby prezentace podle </a:t>
            </a:r>
            <a:r>
              <a:rPr lang="cs-CZ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kritérií.</a:t>
            </a:r>
            <a:endParaRPr lang="cs-CZ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cs-CZ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5.	Svou prezentaci předvede spolužákům a doprovodí ji mluveným slovem.</a:t>
            </a:r>
          </a:p>
          <a:p>
            <a:r>
              <a:rPr lang="cs-CZ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6.	Žák zapíše hodnocení prezentace spolužáka, vyzdvihne klady, dá návrh na </a:t>
            </a:r>
            <a:r>
              <a:rPr lang="cs-CZ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zlepšení.</a:t>
            </a:r>
            <a:endParaRPr lang="cs-CZ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4549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98461" y="658761"/>
            <a:ext cx="10515600" cy="77675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rgbClr val="5B9BD5"/>
                </a:solidFill>
              </a:rPr>
              <a:t>Tohle vařím já</a:t>
            </a: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934065" y="1524001"/>
            <a:ext cx="10379996" cy="4817806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Sebehodnocení</a:t>
            </a:r>
            <a:r>
              <a:rPr lang="pl-PL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Jak se mi podařilo dodržet zásady </a:t>
            </a:r>
            <a:r>
              <a:rPr lang="pl-PL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prezentace </a:t>
            </a:r>
            <a:endParaRPr lang="cs-CZ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05537"/>
              </p:ext>
            </p:extLst>
          </p:nvPr>
        </p:nvGraphicFramePr>
        <p:xfrm>
          <a:off x="2399071" y="2094270"/>
          <a:ext cx="7325033" cy="4052170"/>
        </p:xfrm>
        <a:graphic>
          <a:graphicData uri="http://schemas.openxmlformats.org/drawingml/2006/table">
            <a:tbl>
              <a:tblPr bandRow="1"/>
              <a:tblGrid>
                <a:gridCol w="5641320">
                  <a:extLst>
                    <a:ext uri="{9D8B030D-6E8A-4147-A177-3AD203B41FA5}">
                      <a16:colId xmlns:a16="http://schemas.microsoft.com/office/drawing/2014/main" val="1780388556"/>
                    </a:ext>
                  </a:extLst>
                </a:gridCol>
                <a:gridCol w="1042941">
                  <a:extLst>
                    <a:ext uri="{9D8B030D-6E8A-4147-A177-3AD203B41FA5}">
                      <a16:colId xmlns:a16="http://schemas.microsoft.com/office/drawing/2014/main" val="359684023"/>
                    </a:ext>
                  </a:extLst>
                </a:gridCol>
                <a:gridCol w="640772">
                  <a:extLst>
                    <a:ext uri="{9D8B030D-6E8A-4147-A177-3AD203B41FA5}">
                      <a16:colId xmlns:a16="http://schemas.microsoft.com/office/drawing/2014/main" val="746304700"/>
                    </a:ext>
                  </a:extLst>
                </a:gridCol>
              </a:tblGrid>
              <a:tr h="473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cs-CZ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ANO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NE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877802"/>
                  </a:ext>
                </a:extLst>
              </a:tr>
              <a:tr h="473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rgbClr val="212529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Mám pro jednotlivé části prezentace nový snímek.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197883"/>
                  </a:ext>
                </a:extLst>
              </a:tr>
              <a:tr h="473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Píšu stručně v bodech.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cs-CZ" sz="20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813722"/>
                  </a:ext>
                </a:extLst>
              </a:tr>
              <a:tr h="473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V prezentaci mám alespoň jeden obrázek.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942370"/>
                  </a:ext>
                </a:extLst>
              </a:tr>
              <a:tr h="72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Obrázek je oříznutý tak, aby odpovídal velikosti snímku.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cs-CZ" sz="20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806431"/>
                  </a:ext>
                </a:extLst>
              </a:tr>
              <a:tr h="473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Velikost písma je dobře vidět na tabuli.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cs-CZ" sz="20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817943"/>
                  </a:ext>
                </a:extLst>
              </a:tr>
              <a:tr h="480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V prezentaci se při předvádění dobře orientuje.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624962"/>
                  </a:ext>
                </a:extLst>
              </a:tr>
              <a:tr h="480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Uvedl jsem použité zdroje.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265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704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98461" y="658761"/>
            <a:ext cx="10515600" cy="77675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rgbClr val="5B9BD5"/>
                </a:solidFill>
              </a:rPr>
              <a:t>Tohle vařím já</a:t>
            </a: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934065" y="1612491"/>
            <a:ext cx="10379996" cy="4729316"/>
          </a:xfrm>
        </p:spPr>
        <p:txBody>
          <a:bodyPr>
            <a:normAutofit fontScale="47500" lnSpcReduction="20000"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s-CZ" sz="5100" b="1" dirty="0" smtClean="0">
                <a:solidFill>
                  <a:schemeClr val="accent1"/>
                </a:solidFill>
                <a:highlight>
                  <a:srgbClr val="FFFFFF"/>
                </a:highlight>
                <a:latin typeface="+mj-lt"/>
                <a:ea typeface="Arial" panose="020B0604020202020204" pitchFamily="34" charset="0"/>
              </a:rPr>
              <a:t>Hodnocení </a:t>
            </a:r>
            <a:r>
              <a:rPr lang="cs-CZ" sz="5100" b="1" dirty="0">
                <a:solidFill>
                  <a:schemeClr val="accent1"/>
                </a:solidFill>
                <a:highlight>
                  <a:srgbClr val="FFFFFF"/>
                </a:highlight>
                <a:latin typeface="+mj-lt"/>
                <a:ea typeface="Arial" panose="020B0604020202020204" pitchFamily="34" charset="0"/>
              </a:rPr>
              <a:t>spolužáka</a:t>
            </a:r>
            <a:endParaRPr lang="cs-CZ" sz="5100" b="1" dirty="0">
              <a:solidFill>
                <a:schemeClr val="accent1"/>
              </a:solidFill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b="1" dirty="0" smtClean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Zhodnoť</a:t>
            </a:r>
            <a:r>
              <a:rPr lang="cs-CZ" sz="4400" b="1" dirty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, zda spolužák: </a:t>
            </a:r>
            <a:endParaRPr lang="cs-CZ" sz="4400" b="1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●"/>
            </a:pPr>
            <a:r>
              <a:rPr lang="cs-CZ" sz="4400" b="1" dirty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Noto Sans Symbols"/>
              </a:rPr>
              <a:t>Mluvil dostatečně nahlas.</a:t>
            </a:r>
            <a:endParaRPr lang="cs-CZ" sz="4400" b="1" dirty="0">
              <a:solidFill>
                <a:schemeClr val="tx1"/>
              </a:solidFill>
              <a:latin typeface="+mj-lt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●"/>
            </a:pPr>
            <a:r>
              <a:rPr lang="cs-CZ" sz="4400" b="1" dirty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Noto Sans Symbols"/>
              </a:rPr>
              <a:t>Mluvil srozumitelně a přiměřeně rychle.</a:t>
            </a:r>
            <a:endParaRPr lang="cs-CZ" sz="4400" b="1" dirty="0">
              <a:solidFill>
                <a:schemeClr val="tx1"/>
              </a:solidFill>
              <a:latin typeface="+mj-lt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●"/>
            </a:pPr>
            <a:r>
              <a:rPr lang="cs-CZ" sz="4400" b="1" dirty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Noto Sans Symbols"/>
              </a:rPr>
              <a:t>Jasně vyslovoval. </a:t>
            </a:r>
            <a:endParaRPr lang="cs-CZ" sz="4400" b="1" dirty="0">
              <a:solidFill>
                <a:schemeClr val="tx1"/>
              </a:solidFill>
              <a:latin typeface="+mj-lt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●"/>
            </a:pPr>
            <a:r>
              <a:rPr lang="cs-CZ" sz="4400" b="1" dirty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Noto Sans Symbols"/>
              </a:rPr>
              <a:t>Měnil intenzitu hlasu, zdůrazňoval podstatné.</a:t>
            </a:r>
            <a:endParaRPr lang="cs-CZ" sz="4400" b="1" dirty="0">
              <a:solidFill>
                <a:schemeClr val="tx1"/>
              </a:solidFill>
              <a:latin typeface="+mj-lt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●"/>
            </a:pPr>
            <a:r>
              <a:rPr lang="cs-CZ" sz="4400" b="1" dirty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Noto Sans Symbols"/>
              </a:rPr>
              <a:t>Udržoval s posluchači oční kontakt.</a:t>
            </a:r>
            <a:endParaRPr lang="cs-CZ" sz="4400" b="1" dirty="0">
              <a:solidFill>
                <a:schemeClr val="tx1"/>
              </a:solidFill>
              <a:latin typeface="+mj-lt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cs-CZ" sz="4400" b="1" dirty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Noto Sans Symbols"/>
              </a:rPr>
              <a:t>Působil uvolněně a klidně.</a:t>
            </a:r>
            <a:endParaRPr lang="cs-CZ" sz="4400" b="1" dirty="0">
              <a:solidFill>
                <a:schemeClr val="tx1"/>
              </a:solidFill>
              <a:latin typeface="+mj-lt"/>
              <a:ea typeface="Noto Sans Symbols"/>
              <a:cs typeface="Noto Sans Symbol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b="1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Arial" panose="020B0604020202020204" pitchFamily="34" charset="0"/>
              </a:rPr>
              <a:t>Doplň k hodnocení svůj komentář k tomu, co se spolužákovi dařilo, a na čem by naopak mohl zapracovat.</a:t>
            </a:r>
            <a:endParaRPr lang="cs-CZ" sz="4400" b="1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  <a:p>
            <a:pPr algn="ctr"/>
            <a:endParaRPr lang="cs-CZ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5765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niel\Desktop\logo+uc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30" y="3556794"/>
            <a:ext cx="3333750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8"/>
          <p:cNvSpPr txBox="1">
            <a:spLocks/>
          </p:cNvSpPr>
          <p:nvPr/>
        </p:nvSpPr>
        <p:spPr>
          <a:xfrm>
            <a:off x="420818" y="3289727"/>
            <a:ext cx="7010699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8497BAE4-AA8F-40E0-B49F-DF137CC99E98}"/>
              </a:ext>
            </a:extLst>
          </p:cNvPr>
          <p:cNvSpPr txBox="1">
            <a:spLocks/>
          </p:cNvSpPr>
          <p:nvPr/>
        </p:nvSpPr>
        <p:spPr>
          <a:xfrm>
            <a:off x="420818" y="4318000"/>
            <a:ext cx="7010699" cy="2269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cs-CZ" sz="1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Simona Šedá, simona.seda@npi.cz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Zdroje: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Fotografie: </a:t>
            </a:r>
            <a:r>
              <a:rPr lang="cs-CZ" dirty="0" err="1" smtClean="0"/>
              <a:t>Pixabay</a:t>
            </a:r>
            <a:r>
              <a:rPr lang="cs-CZ" dirty="0" smtClean="0"/>
              <a:t>, volně ke komerčnímu užití</a:t>
            </a:r>
          </a:p>
          <a:p>
            <a:pPr marL="0" indent="0">
              <a:buNone/>
            </a:pPr>
            <a:r>
              <a:rPr lang="cs-CZ" dirty="0" err="1"/>
              <a:t>Radůza</a:t>
            </a:r>
            <a:r>
              <a:rPr lang="cs-CZ" dirty="0"/>
              <a:t> - Drakova zubařská - text - KaraokeTexty.cz. </a:t>
            </a:r>
            <a:r>
              <a:rPr lang="cs-CZ" i="1" dirty="0"/>
              <a:t>Karaoke texty, texty písní, </a:t>
            </a:r>
            <a:r>
              <a:rPr lang="cs-CZ" i="1" dirty="0" err="1"/>
              <a:t>youtube</a:t>
            </a:r>
            <a:r>
              <a:rPr lang="cs-CZ" i="1" dirty="0"/>
              <a:t> videoklipy, fotky</a:t>
            </a:r>
            <a:r>
              <a:rPr lang="cs-CZ" dirty="0"/>
              <a:t> [online]. Dostupné z: </a:t>
            </a:r>
            <a:r>
              <a:rPr lang="cs-CZ" u="sng" dirty="0">
                <a:hlinkClick r:id="rId2"/>
              </a:rPr>
              <a:t>https://www.karaoketexty.cz/texty-pisni/raduza/drakova-zubarska-721659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4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4710728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C:\Users\Daniel\Desktop\logo+uc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67" y="1370063"/>
            <a:ext cx="4125685" cy="25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188" name="Google Shape;188;p9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117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" name="Google Shape;189;p9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190" name="Google Shape;190;p9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cs-CZ" sz="4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9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192" name="Google Shape;192;p9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3" name="Google Shape;193;p9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" name="Google Shape;194;p9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195" name="Google Shape;195;p9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9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97" name="Google Shape;197;p9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8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993058" y="2851355"/>
            <a:ext cx="10360742" cy="1789472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accent1"/>
                </a:solidFill>
              </a:rPr>
              <a:t>Odkaz na brainstorming:</a:t>
            </a:r>
            <a:br>
              <a:rPr lang="cs-CZ" sz="4000" dirty="0" smtClean="0">
                <a:solidFill>
                  <a:schemeClr val="accent1"/>
                </a:solidFill>
              </a:rPr>
            </a:br>
            <a:r>
              <a:rPr lang="cs-CZ" sz="4000" dirty="0" smtClean="0">
                <a:solidFill>
                  <a:schemeClr val="accent1"/>
                </a:solidFill>
              </a:rPr>
              <a:t>https</a:t>
            </a:r>
            <a:r>
              <a:rPr lang="cs-CZ" sz="4000" dirty="0">
                <a:solidFill>
                  <a:schemeClr val="accent1"/>
                </a:solidFill>
              </a:rPr>
              <a:t>://jamboard.google.com/d/19umOaGC0h_TEeVpkG5QDkr986m_3fa1bbKfsjOruVdM/viewer?f=0</a:t>
            </a:r>
          </a:p>
        </p:txBody>
      </p:sp>
    </p:spTree>
    <p:extLst>
      <p:ext uri="{BB962C8B-B14F-4D97-AF65-F5344CB8AC3E}">
        <p14:creationId xmlns:p14="http://schemas.microsoft.com/office/powerpoint/2010/main" val="9680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39788" y="3746090"/>
            <a:ext cx="5659335" cy="1661652"/>
          </a:xfrm>
        </p:spPr>
        <p:txBody>
          <a:bodyPr>
            <a:normAutofit fontScale="90000"/>
          </a:bodyPr>
          <a:lstStyle/>
          <a:p>
            <a:r>
              <a:rPr lang="cs-CZ" sz="5400" b="1" dirty="0">
                <a:solidFill>
                  <a:schemeClr val="accent1"/>
                </a:solidFill>
              </a:rPr>
              <a:t/>
            </a:r>
            <a:br>
              <a:rPr lang="cs-CZ" sz="5400" b="1" dirty="0">
                <a:solidFill>
                  <a:schemeClr val="accent1"/>
                </a:solidFill>
              </a:rPr>
            </a:br>
            <a:r>
              <a:rPr lang="cs-CZ" sz="6000" b="1" dirty="0" smtClean="0">
                <a:solidFill>
                  <a:schemeClr val="accent1"/>
                </a:solidFill>
              </a:rPr>
              <a:t>Čeho </a:t>
            </a:r>
            <a:r>
              <a:rPr lang="cs-CZ" sz="6000" b="1" dirty="0">
                <a:solidFill>
                  <a:schemeClr val="accent1"/>
                </a:solidFill>
              </a:rPr>
              <a:t>se bojí drak?</a:t>
            </a:r>
            <a:endParaRPr lang="cs-CZ" sz="6000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" r="1519"/>
          <a:stretch>
            <a:fillRect/>
          </a:stretch>
        </p:blipFill>
        <p:spPr>
          <a:xfrm>
            <a:off x="4572000" y="504825"/>
            <a:ext cx="6783388" cy="5356225"/>
          </a:xfrm>
        </p:spPr>
      </p:pic>
    </p:spTree>
    <p:extLst>
      <p:ext uri="{BB962C8B-B14F-4D97-AF65-F5344CB8AC3E}">
        <p14:creationId xmlns:p14="http://schemas.microsoft.com/office/powerpoint/2010/main" val="2515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5761702" y="3510117"/>
            <a:ext cx="2517057" cy="727586"/>
          </a:xfrm>
        </p:spPr>
        <p:txBody>
          <a:bodyPr>
            <a:noAutofit/>
          </a:bodyPr>
          <a:lstStyle/>
          <a:p>
            <a:r>
              <a:rPr lang="cs-CZ" sz="4400" b="1" dirty="0" smtClean="0">
                <a:solidFill>
                  <a:schemeClr val="accent1"/>
                </a:solidFill>
              </a:rPr>
              <a:t>Nápovědy</a:t>
            </a:r>
            <a:endParaRPr lang="cs-CZ" sz="4400" b="1" dirty="0">
              <a:solidFill>
                <a:schemeClr val="accent1"/>
              </a:solidFill>
            </a:endParaRP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half" idx="2"/>
          </p:nvPr>
        </p:nvSpPr>
        <p:spPr>
          <a:xfrm>
            <a:off x="589936" y="556891"/>
            <a:ext cx="7433186" cy="1488219"/>
          </a:xfrm>
        </p:spPr>
        <p:txBody>
          <a:bodyPr>
            <a:normAutofit/>
          </a:bodyPr>
          <a:lstStyle/>
          <a:p>
            <a:r>
              <a:rPr lang="cs-CZ" sz="3200" i="1" dirty="0"/>
              <a:t>Tenký provázek, který se používá na jednom konci lidského těla k něčemu, k čemu provázek obvykle neslouží.</a:t>
            </a:r>
          </a:p>
          <a:p>
            <a:endParaRPr lang="cs-CZ" sz="3200" i="1" dirty="0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2" y="2153266"/>
            <a:ext cx="5105351" cy="4068358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61" y="779469"/>
            <a:ext cx="3290341" cy="54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1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94969"/>
            <a:ext cx="10515600" cy="12388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Rozuzlení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797238"/>
              </p:ext>
            </p:extLst>
          </p:nvPr>
        </p:nvGraphicFramePr>
        <p:xfrm>
          <a:off x="973394" y="1671484"/>
          <a:ext cx="10009238" cy="451300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22250">
                  <a:extLst>
                    <a:ext uri="{9D8B030D-6E8A-4147-A177-3AD203B41FA5}">
                      <a16:colId xmlns:a16="http://schemas.microsoft.com/office/drawing/2014/main" val="197355005"/>
                    </a:ext>
                  </a:extLst>
                </a:gridCol>
                <a:gridCol w="4486988">
                  <a:extLst>
                    <a:ext uri="{9D8B030D-6E8A-4147-A177-3AD203B41FA5}">
                      <a16:colId xmlns:a16="http://schemas.microsoft.com/office/drawing/2014/main" val="1388131767"/>
                    </a:ext>
                  </a:extLst>
                </a:gridCol>
              </a:tblGrid>
              <a:tr h="4513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Drakova zubařská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Šel jsem kdysi v září</a:t>
                      </a:r>
                      <a:br>
                        <a:rPr lang="cs-CZ" sz="2400" dirty="0">
                          <a:effectLst/>
                        </a:rPr>
                      </a:br>
                      <a:r>
                        <a:rPr lang="cs-CZ" sz="2400" dirty="0">
                          <a:effectLst/>
                        </a:rPr>
                        <a:t>Preventivně k zubaři</a:t>
                      </a:r>
                      <a:br>
                        <a:rPr lang="cs-CZ" sz="2400" dirty="0">
                          <a:effectLst/>
                        </a:rPr>
                      </a:br>
                      <a:r>
                        <a:rPr lang="cs-CZ" sz="2400" dirty="0">
                          <a:effectLst/>
                        </a:rPr>
                        <a:t>Dle soudu toho dentisty</a:t>
                      </a:r>
                      <a:br>
                        <a:rPr lang="cs-CZ" sz="2400" dirty="0">
                          <a:effectLst/>
                        </a:rPr>
                      </a:br>
                      <a:r>
                        <a:rPr lang="cs-CZ" sz="2400" dirty="0">
                          <a:effectLst/>
                        </a:rPr>
                        <a:t>Chrup byl značně nečistý</a:t>
                      </a:r>
                      <a:br>
                        <a:rPr lang="cs-CZ" sz="2400" dirty="0">
                          <a:effectLst/>
                        </a:rPr>
                      </a:br>
                      <a:r>
                        <a:rPr lang="cs-CZ" sz="2400" dirty="0">
                          <a:effectLst/>
                        </a:rPr>
                        <a:t>Strašný to úkaz</a:t>
                      </a:r>
                      <a:br>
                        <a:rPr lang="cs-CZ" sz="2400" dirty="0">
                          <a:effectLst/>
                        </a:rPr>
                      </a:br>
                      <a:r>
                        <a:rPr lang="cs-CZ" sz="2400" dirty="0">
                          <a:effectLst/>
                        </a:rPr>
                        <a:t>Chrup byl samý kaz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Kázal každý čistit zub</a:t>
                      </a:r>
                      <a:br>
                        <a:rPr lang="cs-CZ" sz="2400" dirty="0">
                          <a:effectLst/>
                        </a:rPr>
                      </a:br>
                      <a:r>
                        <a:rPr lang="cs-CZ" sz="2400" dirty="0">
                          <a:effectLst/>
                        </a:rPr>
                        <a:t>V každičké z mých sedmi hub</a:t>
                      </a:r>
                      <a:br>
                        <a:rPr lang="cs-CZ" sz="2400" dirty="0">
                          <a:effectLst/>
                        </a:rPr>
                      </a:br>
                      <a:r>
                        <a:rPr lang="cs-CZ" sz="2400" dirty="0">
                          <a:effectLst/>
                        </a:rPr>
                        <a:t>Však drhnout denně sedm chrupů</a:t>
                      </a:r>
                      <a:br>
                        <a:rPr lang="cs-CZ" sz="2400" dirty="0">
                          <a:effectLst/>
                        </a:rPr>
                      </a:br>
                      <a:r>
                        <a:rPr lang="cs-CZ" sz="2400" dirty="0">
                          <a:effectLst/>
                        </a:rPr>
                        <a:t>Na kartáčky jen chalupu</a:t>
                      </a:r>
                      <a:br>
                        <a:rPr lang="cs-CZ" sz="2400" dirty="0">
                          <a:effectLst/>
                        </a:rPr>
                      </a:br>
                      <a:r>
                        <a:rPr lang="cs-CZ" sz="2400" dirty="0">
                          <a:effectLst/>
                        </a:rPr>
                        <a:t>Extra bych musel mít</a:t>
                      </a:r>
                      <a:br>
                        <a:rPr lang="cs-CZ" sz="2400" dirty="0">
                          <a:effectLst/>
                        </a:rPr>
                      </a:br>
                      <a:r>
                        <a:rPr lang="cs-CZ" sz="2400" dirty="0">
                          <a:effectLst/>
                        </a:rPr>
                        <a:t>Kde však na to vzít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(</a:t>
                      </a:r>
                      <a:r>
                        <a:rPr lang="cs-CZ" sz="2400" dirty="0" err="1">
                          <a:effectLst/>
                        </a:rPr>
                        <a:t>Radůza</a:t>
                      </a:r>
                      <a:r>
                        <a:rPr lang="cs-CZ" sz="2400" dirty="0">
                          <a:effectLst/>
                        </a:rPr>
                        <a:t>)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0712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2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1850" y="580104"/>
            <a:ext cx="10515600" cy="1061883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>
                <a:solidFill>
                  <a:schemeClr val="accent1"/>
                </a:solidFill>
              </a:rPr>
              <a:t>Učební aktivita Zuby na draka </a:t>
            </a:r>
            <a:br>
              <a:rPr lang="cs-CZ" sz="4400" b="1" dirty="0" smtClean="0">
                <a:solidFill>
                  <a:schemeClr val="accent1"/>
                </a:solidFill>
              </a:rPr>
            </a:br>
            <a:r>
              <a:rPr lang="cs-CZ" sz="3100" b="1" dirty="0" smtClean="0">
                <a:solidFill>
                  <a:schemeClr val="accent1"/>
                </a:solidFill>
              </a:rPr>
              <a:t>pro vzdělávací obor Člověk a jeho svět</a:t>
            </a:r>
            <a:endParaRPr lang="cs-CZ" sz="3100" b="1" dirty="0">
              <a:solidFill>
                <a:schemeClr val="accent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094"/>
            <a:ext cx="121920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IVB xmlns="2130e236-7480-4e04-be66-a00b8657e6f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682C9C54700F449955784C0F4C9059" ma:contentTypeVersion="13" ma:contentTypeDescription="Vytvoří nový dokument" ma:contentTypeScope="" ma:versionID="10e365720dac1e0fdc693187206eda6d">
  <xsd:schema xmlns:xsd="http://www.w3.org/2001/XMLSchema" xmlns:xs="http://www.w3.org/2001/XMLSchema" xmlns:p="http://schemas.microsoft.com/office/2006/metadata/properties" xmlns:ns2="2130e236-7480-4e04-be66-a00b8657e6f7" xmlns:ns3="8a1c2036-36f5-4773-a353-a11a7cdf52ae" targetNamespace="http://schemas.microsoft.com/office/2006/metadata/properties" ma:root="true" ma:fieldsID="7ff1619633837a466018c7ae0c01f6f3" ns2:_="" ns3:_="">
    <xsd:import namespace="2130e236-7480-4e04-be66-a00b8657e6f7"/>
    <xsd:import namespace="8a1c2036-36f5-4773-a353-a11a7cdf5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APIVB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0e236-7480-4e04-be66-a00b8657e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APIVB" ma:index="19" nillable="true" ma:displayName="APIV B" ma:format="Dropdown" ma:internalName="APIVB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c2036-36f5-4773-a353-a11a7cdf52a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3BEED0-12E3-420E-8EBD-B750274E7ECF}">
  <ds:schemaRefs>
    <ds:schemaRef ds:uri="http://purl.org/dc/terms/"/>
    <ds:schemaRef ds:uri="8a1c2036-36f5-4773-a353-a11a7cdf52ae"/>
    <ds:schemaRef ds:uri="http://schemas.microsoft.com/office/2006/metadata/properties"/>
    <ds:schemaRef ds:uri="http://purl.org/dc/elements/1.1/"/>
    <ds:schemaRef ds:uri="http://www.w3.org/XML/1998/namespace"/>
    <ds:schemaRef ds:uri="2130e236-7480-4e04-be66-a00b8657e6f7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7D84C39-8AC4-433D-8015-B6037158A3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9A541C-4BDB-4994-A8F4-9969EDA72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0e236-7480-4e04-be66-a00b8657e6f7"/>
    <ds:schemaRef ds:uri="8a1c2036-36f5-4773-a353-a11a7cdf5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TM03457491[[fn=Metropolitní]]</Template>
  <TotalTime>0</TotalTime>
  <Words>1021</Words>
  <Application>Microsoft Office PowerPoint</Application>
  <PresentationFormat>Širokoúhlá obrazovka</PresentationFormat>
  <Paragraphs>137</Paragraphs>
  <Slides>24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Noto Sans Symbols</vt:lpstr>
      <vt:lpstr>Wingdings</vt:lpstr>
      <vt:lpstr>Office Theme</vt:lpstr>
      <vt:lpstr>Společenství praxe učitelů  1. stupně ZŠ</vt:lpstr>
      <vt:lpstr>Prezentace aplikace PowerPoint</vt:lpstr>
      <vt:lpstr>Prezentace aplikace PowerPoint</vt:lpstr>
      <vt:lpstr>Prezentace aplikace PowerPoint</vt:lpstr>
      <vt:lpstr>Odkaz na brainstorming: https://jamboard.google.com/d/19umOaGC0h_TEeVpkG5QDkr986m_3fa1bbKfsjOruVdM/viewer?f=0</vt:lpstr>
      <vt:lpstr> Čeho se bojí drak?</vt:lpstr>
      <vt:lpstr>Nápovědy</vt:lpstr>
      <vt:lpstr>Rozuzlení</vt:lpstr>
      <vt:lpstr>Učební aktivita Zuby na draka  pro vzdělávací obor Člověk a jeho svět</vt:lpstr>
      <vt:lpstr>1. Důvěřujme dětem, spoustu toho zvládnou samy  třeba odhalit téma hodiny</vt:lpstr>
      <vt:lpstr>2. Využívejme vlastní autentické zkušenosti dětí třeba s vyhledáváním informací na internetu</vt:lpstr>
      <vt:lpstr>3. Mysleme na bezpečný prostor pro učení dětí  třeba přehledem odkazů na webové stránky</vt:lpstr>
      <vt:lpstr>4. Nechme děti vzpomenout si, hledat a ověřovat a buďme jim nablízku (jen „pro případ“)</vt:lpstr>
      <vt:lpstr>5. Pamatujme na reflexi pomáhá žákům vytěžit a zpracovat zkušenosti</vt:lpstr>
      <vt:lpstr>6. Zvažujme výzvy aby každý žák mohl zažít pocit úspěchu</vt:lpstr>
      <vt:lpstr>7. Hledejme smysluplný prostor pro rozvoj DG  rozvíjíme tak kompetence důležité pro život </vt:lpstr>
      <vt:lpstr>Publikace 49 námětů pro rozvoj čtenářské, digitální a matematické gramotnosti na 1. stupni ZŠ </vt:lpstr>
      <vt:lpstr>A malý dárek na konec…</vt:lpstr>
      <vt:lpstr>Tohle vařím já</vt:lpstr>
      <vt:lpstr>Tohle vařím já</vt:lpstr>
      <vt:lpstr>Tohle vařím já</vt:lpstr>
      <vt:lpstr>Tohle vařím já</vt:lpstr>
      <vt:lpstr>Prezentace aplikace PowerPoint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NPI ČR</dc:title>
  <dc:subject>prezentace</dc:subject>
  <dc:creator/>
  <cp:lastModifiedBy/>
  <cp:revision>1</cp:revision>
  <dcterms:created xsi:type="dcterms:W3CDTF">2020-05-13T10:44:02Z</dcterms:created>
  <dcterms:modified xsi:type="dcterms:W3CDTF">2021-05-05T20:58:11Z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0x0101007B682C9C54700F449955784C0F4C9059</vt:lpwstr>
  </property>
</Properties>
</file>