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2" r:id="rId4"/>
    <p:sldId id="257" r:id="rId5"/>
    <p:sldId id="283" r:id="rId6"/>
    <p:sldId id="284" r:id="rId7"/>
    <p:sldId id="295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1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Volný tvar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Přímá spojovací čára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11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83602C-AE33-4CB6-8C28-FBE3991B8A52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12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2BAF7D-A742-4256-9455-5BBA2511A0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12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7F53E-CC5D-4583-8712-2A8B59BA1F76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2490-B344-4C6A-9681-E4F06A646D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2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C9CB-506F-4DD9-8F8A-2E15BFFFF343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DFAB-372E-49EA-B6B0-8DC471AC30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52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2F3E7-0935-4488-86F7-ECFAC9D88465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E5B7-FCEE-418F-8E77-66598D7E24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61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vojitá šipka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vojitá šipka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D875E-2BE0-4E66-9453-CCD59D1E484D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46528D-4596-4A0F-8CAC-BE94119DDF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020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C21280-1D9D-4D37-AD40-05A5E780F4F8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BB2A9D-C824-45FA-A982-AB185CDB95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256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0A4C27-EDF7-4EB8-86C9-FAD7EB5F4D85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5B56F7-9850-43E7-B4AB-7BD7930FA2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91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586812-28F3-4E04-BB54-25D908DD5E1A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AE2FAF-D92E-414E-AADC-3F22651EFC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53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D99A-9710-428A-9736-A81A9BDEA847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6E6E-11E3-4977-8308-BFC3F1417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026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5671F7-B2A4-4AB2-8EF3-902CD310BCD4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3114E1-501F-41CE-9C9E-D5804203C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03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Volný tvar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Pravoúhlý trojúhelní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Přímá spojovací čára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vojitá šipka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vojitá šipka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F4D236A-BC3E-4176-AAB1-603641ACFB07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4DFE123-31DE-46E6-B551-057727B3FD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41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Volný tva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3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B923FF-2A7D-490A-A3C8-1D364BB323F7}" type="datetimeFigureOut">
              <a:rPr lang="cs-CZ"/>
              <a:pPr>
                <a:defRPr/>
              </a:pPr>
              <a:t>14.1.2016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C38ECA-4D32-4658-B26C-E4BDDE00CB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3" r:id="rId2"/>
    <p:sldLayoutId id="2147483828" r:id="rId3"/>
    <p:sldLayoutId id="2147483829" r:id="rId4"/>
    <p:sldLayoutId id="2147483830" r:id="rId5"/>
    <p:sldLayoutId id="2147483831" r:id="rId6"/>
    <p:sldLayoutId id="2147483824" r:id="rId7"/>
    <p:sldLayoutId id="2147483832" r:id="rId8"/>
    <p:sldLayoutId id="2147483833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phpmyadmi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dresaserveru/moodle/admin/cron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moodle.org/download.php/windows/MoodleCron-Setup.ex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-prirucka.webnode.cz/" TargetMode="External"/><Relationship Id="rId2" Type="http://schemas.openxmlformats.org/officeDocument/2006/relationships/hyperlink" Target="https://moodl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wnload.moodle.org/releases/lates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moodle" TargetMode="External"/><Relationship Id="rId2" Type="http://schemas.openxmlformats.org/officeDocument/2006/relationships/hyperlink" Target="http://adresaserveru/mood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23728" y="548680"/>
            <a:ext cx="6334472" cy="26197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0C0"/>
                </a:solidFill>
              </a:rPr>
              <a:t>Vzdělávání pedagogů pomocí </a:t>
            </a:r>
            <a:r>
              <a:rPr lang="cs-CZ" dirty="0" err="1" smtClean="0">
                <a:solidFill>
                  <a:srgbClr val="0070C0"/>
                </a:solidFill>
              </a:rPr>
              <a:t>tabletů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reg</a:t>
            </a:r>
            <a:r>
              <a:rPr lang="cs-CZ" dirty="0" smtClean="0"/>
              <a:t>. č. </a:t>
            </a:r>
            <a:r>
              <a:rPr lang="cs-CZ" sz="3100" dirty="0" smtClean="0"/>
              <a:t>CZ.1.07/1.3.00/51.000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b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Mgr. Jan </a:t>
            </a:r>
            <a:r>
              <a:rPr lang="cs-CZ" sz="3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Kubrický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PhD.</a:t>
            </a:r>
            <a:b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Mgr. Kristýna </a:t>
            </a:r>
            <a:r>
              <a:rPr lang="cs-CZ" sz="31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Kubrická</a:t>
            </a:r>
            <a:endParaRPr lang="cs-CZ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3492500" y="3716338"/>
            <a:ext cx="4927600" cy="912812"/>
          </a:xfrm>
        </p:spPr>
        <p:txBody>
          <a:bodyPr/>
          <a:lstStyle/>
          <a:p>
            <a:pPr marR="0" eaLnBrk="1" hangingPunct="1"/>
            <a:r>
              <a:rPr lang="cs-CZ" altLang="cs-CZ" b="1" dirty="0" smtClean="0"/>
              <a:t>LMS </a:t>
            </a:r>
            <a:r>
              <a:rPr lang="cs-CZ" altLang="cs-CZ" b="1" dirty="0" err="1" smtClean="0"/>
              <a:t>Moodle</a:t>
            </a:r>
            <a:endParaRPr lang="cs-CZ" altLang="cs-CZ" b="1" dirty="0" smtClean="0"/>
          </a:p>
          <a:p>
            <a:pPr marR="0" eaLnBrk="1" hangingPunct="1"/>
            <a:r>
              <a:rPr lang="cs-CZ" altLang="cs-CZ" dirty="0" smtClean="0"/>
              <a:t>Instalace a Nastavení</a:t>
            </a:r>
          </a:p>
        </p:txBody>
      </p:sp>
      <p:pic>
        <p:nvPicPr>
          <p:cNvPr id="9220" name="Picture 4" descr="OPVK_ve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80181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docs.moodle.org/dev/skins/moodledocs/sitebar/pix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429000"/>
            <a:ext cx="9144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Nyní je potřeba nastavit </a:t>
            </a:r>
            <a:r>
              <a:rPr lang="cs-CZ" sz="2000" b="1" dirty="0" smtClean="0"/>
              <a:t>databázi</a:t>
            </a:r>
            <a:r>
              <a:rPr lang="cs-CZ" sz="2000" dirty="0" smtClean="0"/>
              <a:t> a připojovací údaje:</a:t>
            </a:r>
          </a:p>
          <a:p>
            <a:r>
              <a:rPr lang="cs-CZ" sz="2000" dirty="0" smtClean="0"/>
              <a:t>Začneme ručním vytvořením databáze, do které si </a:t>
            </a:r>
            <a:r>
              <a:rPr lang="cs-CZ" sz="2000" dirty="0" err="1" smtClean="0"/>
              <a:t>Moodle</a:t>
            </a:r>
            <a:r>
              <a:rPr lang="cs-CZ" sz="2000" dirty="0" smtClean="0"/>
              <a:t> dále </a:t>
            </a:r>
            <a:r>
              <a:rPr lang="cs-CZ" sz="2000" b="1" dirty="0" smtClean="0"/>
              <a:t>automaticky nainstaluje tabulky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  <a:p>
            <a:r>
              <a:rPr lang="cs-CZ" sz="2000" dirty="0" smtClean="0"/>
              <a:t>Pokud jste už někdy vytvářeli databáze v </a:t>
            </a:r>
            <a:r>
              <a:rPr lang="cs-CZ" sz="2000" dirty="0" err="1" smtClean="0"/>
              <a:t>MySQL</a:t>
            </a:r>
            <a:r>
              <a:rPr lang="cs-CZ" sz="2000" dirty="0" smtClean="0"/>
              <a:t> víte, že je to hračka. Zvlášť pokud máte k dispozici aplikaci </a:t>
            </a:r>
            <a:r>
              <a:rPr lang="cs-CZ" sz="2000" b="1" dirty="0" err="1" smtClean="0"/>
              <a:t>PHPMyAdmin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V internetovém prohlížeči zadejte adresu:</a:t>
            </a:r>
          </a:p>
          <a:p>
            <a:r>
              <a:rPr lang="cs-CZ" sz="2000" dirty="0" smtClean="0">
                <a:hlinkClick r:id="rId2"/>
              </a:rPr>
              <a:t>http://localhost/phpmyadmin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i="1" dirty="0" smtClean="0"/>
              <a:t>V případě instalace na vzdáleném serveru se držte pokyny poskytovatele nebo správce serveru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databáze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35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záložce </a:t>
            </a:r>
            <a:r>
              <a:rPr lang="cs-CZ" b="1" dirty="0" smtClean="0"/>
              <a:t>Databáze </a:t>
            </a:r>
            <a:r>
              <a:rPr lang="cs-CZ" dirty="0" smtClean="0"/>
              <a:t>zadáme název nově vytvářené databáze, zadáme „</a:t>
            </a:r>
            <a:r>
              <a:rPr lang="cs-CZ" dirty="0" err="1" smtClean="0"/>
              <a:t>moodle</a:t>
            </a:r>
            <a:r>
              <a:rPr lang="cs-CZ" dirty="0" smtClean="0"/>
              <a:t>“ a nastavíme porovnávání </a:t>
            </a:r>
            <a:r>
              <a:rPr lang="cs-CZ" b="1" dirty="0" smtClean="0"/>
              <a:t>utf8_czech_ci</a:t>
            </a:r>
            <a:r>
              <a:rPr lang="cs-CZ" dirty="0" smtClean="0"/>
              <a:t>.</a:t>
            </a:r>
          </a:p>
          <a:p>
            <a:pPr marL="109537" indent="0">
              <a:buNone/>
            </a:pPr>
            <a:endParaRPr lang="cs-CZ" b="1" dirty="0"/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 databáze v </a:t>
            </a:r>
            <a:r>
              <a:rPr lang="cs-CZ" dirty="0" err="1" smtClean="0"/>
              <a:t>PHPMyAdmin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92896"/>
            <a:ext cx="4953000" cy="3486150"/>
          </a:xfrm>
          <a:prstGeom prst="rect">
            <a:avLst/>
          </a:prstGeom>
        </p:spPr>
      </p:pic>
      <p:sp>
        <p:nvSpPr>
          <p:cNvPr id="5" name="Šipka nahoru 4"/>
          <p:cNvSpPr/>
          <p:nvPr/>
        </p:nvSpPr>
        <p:spPr>
          <a:xfrm>
            <a:off x="7560332" y="4581128"/>
            <a:ext cx="216024" cy="504056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23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Databázový server: </a:t>
            </a:r>
            <a:r>
              <a:rPr lang="cs-CZ" dirty="0" smtClean="0"/>
              <a:t>zadáme adresu serveru (pro lokální server stačí ponechat </a:t>
            </a:r>
            <a:r>
              <a:rPr lang="cs-CZ" i="1" dirty="0" err="1" smtClean="0"/>
              <a:t>localhost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Název databáze: </a:t>
            </a:r>
            <a:r>
              <a:rPr lang="cs-CZ" i="1" dirty="0" err="1" smtClean="0"/>
              <a:t>moodle</a:t>
            </a:r>
            <a:endParaRPr lang="cs-CZ" i="1" dirty="0" smtClean="0"/>
          </a:p>
          <a:p>
            <a:r>
              <a:rPr lang="cs-CZ" b="1" dirty="0" smtClean="0"/>
              <a:t>Uživatel pro připojení k databázi: </a:t>
            </a:r>
            <a:r>
              <a:rPr lang="cs-CZ" sz="1800" dirty="0" smtClean="0"/>
              <a:t>zde je potřeba zadat fyzicky existujícího uživatele (v ideálním případě bychom měli vytvořit uživatele, který bude mít přístup pouze k databázi </a:t>
            </a:r>
            <a:r>
              <a:rPr lang="cs-CZ" sz="1800" i="1" dirty="0" err="1" smtClean="0"/>
              <a:t>moodle</a:t>
            </a:r>
            <a:r>
              <a:rPr lang="cs-CZ" sz="1800" dirty="0" smtClean="0"/>
              <a:t>)</a:t>
            </a:r>
          </a:p>
          <a:p>
            <a:r>
              <a:rPr lang="cs-CZ" b="1" dirty="0" smtClean="0"/>
              <a:t>Heslo k databázi: </a:t>
            </a:r>
            <a:r>
              <a:rPr lang="cs-CZ" sz="1800" dirty="0" smtClean="0"/>
              <a:t>zadáme heslo, které je spojeno s uživatelským účtem z předchozího kroku</a:t>
            </a:r>
          </a:p>
          <a:p>
            <a:r>
              <a:rPr lang="cs-CZ" b="1" dirty="0" smtClean="0"/>
              <a:t>Předpona tabulek: </a:t>
            </a:r>
            <a:r>
              <a:rPr lang="cs-CZ" dirty="0" smtClean="0"/>
              <a:t>ponecháme </a:t>
            </a:r>
            <a:r>
              <a:rPr lang="cs-CZ" dirty="0" err="1" smtClean="0"/>
              <a:t>mdl</a:t>
            </a:r>
            <a:r>
              <a:rPr lang="cs-CZ" dirty="0" smtClean="0"/>
              <a:t>_</a:t>
            </a:r>
          </a:p>
          <a:p>
            <a:r>
              <a:rPr lang="cs-CZ" b="1" dirty="0" smtClean="0"/>
              <a:t>Port: </a:t>
            </a:r>
            <a:r>
              <a:rPr lang="cs-CZ" sz="2000" dirty="0" smtClean="0"/>
              <a:t>pokud nevyplníme, bude použit standardní port databáze </a:t>
            </a:r>
            <a:r>
              <a:rPr lang="cs-CZ" sz="2000" dirty="0" err="1" smtClean="0"/>
              <a:t>MySQL</a:t>
            </a:r>
            <a:r>
              <a:rPr lang="cs-CZ" sz="2000" dirty="0" smtClean="0"/>
              <a:t> 3306</a:t>
            </a:r>
            <a:endParaRPr lang="cs-CZ" sz="2000" b="1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údajů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13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potvrzení souhlasu s podmínkami se objeví seznam </a:t>
            </a:r>
            <a:r>
              <a:rPr lang="cs-CZ" b="1" dirty="0" smtClean="0"/>
              <a:t>kontrolovaných komponent serveru</a:t>
            </a:r>
            <a:r>
              <a:rPr lang="cs-CZ" dirty="0" smtClean="0"/>
              <a:t>, na kterém provádíme instalaci systému </a:t>
            </a:r>
            <a:r>
              <a:rPr lang="cs-CZ" dirty="0" err="1" smtClean="0"/>
              <a:t>Moodle</a:t>
            </a:r>
            <a:r>
              <a:rPr lang="cs-CZ" dirty="0" smtClean="0"/>
              <a:t>.</a:t>
            </a:r>
          </a:p>
          <a:p>
            <a:pPr marL="109537" indent="0">
              <a:buNone/>
            </a:pPr>
            <a:endParaRPr lang="cs-CZ" dirty="0" smtClean="0"/>
          </a:p>
          <a:p>
            <a:r>
              <a:rPr lang="cs-CZ" dirty="0" smtClean="0"/>
              <a:t>Pakliže žádná z položek nehlásí vážný problém, který by znamenal nutnost nové konfigurace serveru nebo instalace aktualizované verze některých komponent, budeme pokračovat stiskem tlačítka </a:t>
            </a:r>
            <a:r>
              <a:rPr lang="cs-CZ" b="1" dirty="0" smtClean="0"/>
              <a:t>Pokračovat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Bude probíhat instalace – trvá několik desítek vteřin.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– kontrola serveru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15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 </a:t>
            </a:r>
            <a:r>
              <a:rPr lang="cs-CZ" b="1" dirty="0" smtClean="0"/>
              <a:t>další stránce nastavíte Váš </a:t>
            </a:r>
            <a:r>
              <a:rPr lang="cs-CZ" b="1" dirty="0"/>
              <a:t>hlavní administrátorský účet</a:t>
            </a:r>
            <a:r>
              <a:rPr lang="cs-CZ" dirty="0"/>
              <a:t>. Administrátor (správce) spravuje celou instalaci </a:t>
            </a:r>
            <a:r>
              <a:rPr lang="cs-CZ" dirty="0" err="1"/>
              <a:t>Moodlu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Ujistěte </a:t>
            </a:r>
            <a:r>
              <a:rPr lang="cs-CZ" dirty="0"/>
              <a:t>se, že zadáváte bezpečné uživatelské jméno a heslo, stejně jako platnou e-mailovou adresu. Později můžete vytvořit více administrátorských účtů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Údaje, které zde zadáváte lze poté jednoduše změnit v </a:t>
            </a:r>
            <a:r>
              <a:rPr lang="cs-CZ" b="1" dirty="0" smtClean="0"/>
              <a:t>administraci systému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 zadání všech údajů stiskneme tlačítko </a:t>
            </a:r>
            <a:r>
              <a:rPr lang="cs-CZ" b="1" dirty="0" smtClean="0"/>
              <a:t>Aktualizovat profil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 administrátora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4557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Dále  nastavíme název a popis titulní stránky, která tvoří úvodní rozhraní pro uživatele.</a:t>
            </a:r>
          </a:p>
          <a:p>
            <a:endParaRPr lang="cs-CZ" dirty="0"/>
          </a:p>
          <a:p>
            <a:r>
              <a:rPr lang="cs-CZ" b="1" dirty="0" smtClean="0"/>
              <a:t>Máte rovněž možnost rozhodnout, zdali se uživatelé mohou sami registrovat ve vašem systému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Po dokončení nastavení budete automaticky přihlášeni a můžeme začít pracovat s LMS </a:t>
            </a:r>
            <a:r>
              <a:rPr lang="cs-CZ" dirty="0" err="1" smtClean="0"/>
              <a:t>Moodle</a:t>
            </a:r>
            <a:r>
              <a:rPr lang="cs-CZ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titulní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95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nástěnce po přihlášení máme v sekci </a:t>
            </a:r>
            <a:r>
              <a:rPr lang="cs-CZ" b="1" dirty="0" smtClean="0"/>
              <a:t>Nastavení</a:t>
            </a:r>
            <a:r>
              <a:rPr lang="cs-CZ" dirty="0" smtClean="0"/>
              <a:t> tyto možnosti:</a:t>
            </a:r>
          </a:p>
          <a:p>
            <a:pPr lvl="1"/>
            <a:r>
              <a:rPr lang="cs-CZ" dirty="0" smtClean="0"/>
              <a:t>Nastavení titulní stránky</a:t>
            </a:r>
          </a:p>
          <a:p>
            <a:pPr lvl="1"/>
            <a:r>
              <a:rPr lang="cs-CZ" dirty="0" smtClean="0"/>
              <a:t>Nastavení profilu</a:t>
            </a:r>
          </a:p>
          <a:p>
            <a:pPr lvl="1"/>
            <a:r>
              <a:rPr lang="cs-CZ" dirty="0" smtClean="0"/>
              <a:t>Správa stránek</a:t>
            </a:r>
          </a:p>
          <a:p>
            <a:pPr lvl="1"/>
            <a:endParaRPr lang="cs-CZ" dirty="0"/>
          </a:p>
          <a:p>
            <a:r>
              <a:rPr lang="cs-CZ" dirty="0" smtClean="0"/>
              <a:t>Jako administrátor v této sekci máte celou řadu možností nastavení, které jsou podrobně rozděleny do samostatných kategorií.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Konfigurace a nastavení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 smtClean="0"/>
              <a:t>Některé moduly v </a:t>
            </a:r>
            <a:r>
              <a:rPr lang="cs-CZ" sz="1600" b="1" dirty="0" err="1" smtClean="0"/>
              <a:t>Moodle</a:t>
            </a:r>
            <a:r>
              <a:rPr lang="cs-CZ" sz="1600" b="1" dirty="0" smtClean="0"/>
              <a:t> vyžadují průběžnou kontrolu plnění svých úloh. Systém například potřebuje zkontrolovat diskusní fóra a odeslat nově vložené příspěvky emailem těm uživatelům, kteří si zřídili jejich odebírání. </a:t>
            </a:r>
          </a:p>
          <a:p>
            <a:r>
              <a:rPr lang="cs-CZ" sz="1600" dirty="0" smtClean="0"/>
              <a:t>Skript, který má tohle na starosti, je umístěn v adresáři </a:t>
            </a:r>
            <a:r>
              <a:rPr lang="cs-CZ" sz="1600" dirty="0" err="1" smtClean="0"/>
              <a:t>admin</a:t>
            </a:r>
            <a:r>
              <a:rPr lang="cs-CZ" sz="1600" dirty="0" smtClean="0"/>
              <a:t> a jmenuje se </a:t>
            </a:r>
            <a:r>
              <a:rPr lang="cs-CZ" sz="1600" i="1" dirty="0" err="1" smtClean="0"/>
              <a:t>cron.php</a:t>
            </a:r>
            <a:r>
              <a:rPr lang="cs-CZ" sz="1600" dirty="0" smtClean="0"/>
              <a:t>. Tento skript se však neumí spouštět sám, proto je třeba nastavit jeho pravidelné volání tohoto skriptu (například každých pět minut). </a:t>
            </a:r>
          </a:p>
          <a:p>
            <a:r>
              <a:rPr lang="cs-CZ" sz="1600" b="1" dirty="0" smtClean="0"/>
              <a:t>Důležité: </a:t>
            </a:r>
            <a:r>
              <a:rPr lang="cs-CZ" sz="1600" dirty="0" smtClean="0"/>
              <a:t>Počítač volající spuštění souboru </a:t>
            </a:r>
            <a:r>
              <a:rPr lang="cs-CZ" sz="1600" b="1" dirty="0" err="1" smtClean="0"/>
              <a:t>cron.php</a:t>
            </a:r>
            <a:r>
              <a:rPr lang="cs-CZ" sz="1600" dirty="0" smtClean="0"/>
              <a:t> nemusí být tentýž, jako ten, na kterém vám běží </a:t>
            </a:r>
            <a:r>
              <a:rPr lang="cs-CZ" sz="1600" dirty="0" err="1" smtClean="0"/>
              <a:t>Moodle</a:t>
            </a:r>
            <a:r>
              <a:rPr lang="cs-CZ" sz="1600" dirty="0" smtClean="0"/>
              <a:t>. Máte-li např. webový </a:t>
            </a:r>
            <a:r>
              <a:rPr lang="cs-CZ" sz="1600" dirty="0" err="1" smtClean="0"/>
              <a:t>hosting</a:t>
            </a:r>
            <a:r>
              <a:rPr lang="cs-CZ" sz="1600" dirty="0" smtClean="0"/>
              <a:t>, který neumožňuje nastavení volání </a:t>
            </a:r>
            <a:r>
              <a:rPr lang="cs-CZ" sz="1600" dirty="0" err="1" smtClean="0"/>
              <a:t>Cronu</a:t>
            </a:r>
            <a:r>
              <a:rPr lang="cs-CZ" sz="1600" dirty="0" smtClean="0"/>
              <a:t>, lze pravidelné volání tohoto skriptu zřídit na jakémkoliv jiném serveru či dokonce domácím počítači. </a:t>
            </a:r>
          </a:p>
          <a:p>
            <a:r>
              <a:rPr lang="cs-CZ" sz="1600" dirty="0" smtClean="0"/>
              <a:t>Jak uvádí dokumentace </a:t>
            </a:r>
            <a:r>
              <a:rPr lang="cs-CZ" sz="1600" dirty="0" err="1" smtClean="0"/>
              <a:t>Moodle</a:t>
            </a:r>
            <a:r>
              <a:rPr lang="cs-CZ" sz="1600" dirty="0" smtClean="0"/>
              <a:t>, „</a:t>
            </a:r>
            <a:r>
              <a:rPr lang="cs-CZ" sz="1600" i="1" dirty="0" smtClean="0"/>
              <a:t>zatížení způsobované tímto skriptem není velké, časový interval 5 minut je obvykle dostatečný, pokud byste přeci jen chtěli snížit zatížení serveru, nastavte hodnoty mezi 15 a 30 minutami</a:t>
            </a:r>
            <a:r>
              <a:rPr lang="cs-CZ" sz="1600" dirty="0" smtClean="0"/>
              <a:t>“. </a:t>
            </a:r>
          </a:p>
          <a:p>
            <a:r>
              <a:rPr lang="cs-CZ" sz="1600" dirty="0" smtClean="0"/>
              <a:t>Nejprve si vyzkoušíme, zda funguje ruční volání skriptu </a:t>
            </a:r>
            <a:r>
              <a:rPr lang="cs-CZ" sz="1600" dirty="0" err="1" smtClean="0"/>
              <a:t>cron.php</a:t>
            </a:r>
            <a:r>
              <a:rPr lang="cs-CZ" sz="1600" dirty="0" smtClean="0"/>
              <a:t>: </a:t>
            </a:r>
          </a:p>
          <a:p>
            <a:r>
              <a:rPr lang="cs-CZ" sz="1600" dirty="0" smtClean="0">
                <a:hlinkClick r:id="rId2"/>
              </a:rPr>
              <a:t>http://adresaserveru/moodle/admin/cron.php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Nyní potřebujte zařídit, aby se tento skript nějakým způsobem volal automaticky a pravidelně. </a:t>
            </a:r>
            <a:r>
              <a:rPr lang="cs-CZ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</a:t>
            </a:r>
            <a:r>
              <a:rPr lang="cs-CZ" dirty="0" err="1" smtClean="0"/>
              <a:t>Cronu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46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Nejsnadnější cestou jak zajistit </a:t>
            </a:r>
            <a:r>
              <a:rPr lang="cs-CZ" sz="2400" dirty="0" err="1" smtClean="0"/>
              <a:t>spoušetní</a:t>
            </a:r>
            <a:r>
              <a:rPr lang="cs-CZ" sz="2400" dirty="0" smtClean="0"/>
              <a:t> </a:t>
            </a:r>
            <a:r>
              <a:rPr lang="cs-CZ" sz="2400" dirty="0" err="1" smtClean="0"/>
              <a:t>cron.php</a:t>
            </a:r>
            <a:r>
              <a:rPr lang="cs-CZ" sz="2400" dirty="0" smtClean="0"/>
              <a:t> v rámci OS Windows je použít program </a:t>
            </a:r>
            <a:r>
              <a:rPr lang="cs-CZ" sz="2400" b="1" dirty="0" err="1" smtClean="0"/>
              <a:t>MoodleCron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Setup.exe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Ten řeší celou věc velice jednoduše vytvořením malé služby Windows. </a:t>
            </a:r>
          </a:p>
          <a:p>
            <a:r>
              <a:rPr lang="cs-CZ" sz="2400" dirty="0" smtClean="0"/>
              <a:t>Tento program si můžete stáhnout zde: </a:t>
            </a:r>
            <a:r>
              <a:rPr lang="cs-CZ" sz="2400" dirty="0" smtClean="0">
                <a:hlinkClick r:id="rId2"/>
              </a:rPr>
              <a:t>http://download.moodle.org/download.php/windows/MoodleCron-Setup.exe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Instalace je velmi jednoduchá a nastavíte pomocí ní umístění </a:t>
            </a:r>
            <a:r>
              <a:rPr lang="cs-CZ" sz="2400" dirty="0" err="1" smtClean="0"/>
              <a:t>cron.php</a:t>
            </a:r>
            <a:r>
              <a:rPr lang="cs-CZ" sz="2400" dirty="0" smtClean="0"/>
              <a:t>, jak často jej volat a je v podstatě hotovo.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Jednoduché nastavení spuštění </a:t>
            </a:r>
            <a:r>
              <a:rPr lang="cs-CZ" dirty="0" err="1" smtClean="0"/>
              <a:t>Cronu</a:t>
            </a:r>
            <a:r>
              <a:rPr lang="cs-CZ" dirty="0" smtClean="0"/>
              <a:t> na Windows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Založení vlastního kurzu kurz v </a:t>
            </a:r>
            <a:r>
              <a:rPr lang="cs-CZ" sz="2000" dirty="0" err="1" smtClean="0"/>
              <a:t>Moodle</a:t>
            </a:r>
            <a:r>
              <a:rPr lang="cs-CZ" sz="2000" dirty="0" smtClean="0"/>
              <a:t> je celkem jednoduché. Než s tím začnete:</a:t>
            </a:r>
          </a:p>
          <a:p>
            <a:r>
              <a:rPr lang="cs-CZ" sz="2000" b="1" dirty="0" smtClean="0"/>
              <a:t>Je nutno mít platný účet v systému </a:t>
            </a:r>
            <a:r>
              <a:rPr lang="cs-CZ" sz="2000" b="1" dirty="0" err="1" smtClean="0"/>
              <a:t>Moodle</a:t>
            </a:r>
            <a:r>
              <a:rPr lang="cs-CZ" sz="2000" b="1" dirty="0" smtClean="0"/>
              <a:t>.</a:t>
            </a:r>
            <a:r>
              <a:rPr lang="cs-CZ" sz="2000" dirty="0" smtClean="0"/>
              <a:t> </a:t>
            </a:r>
          </a:p>
          <a:p>
            <a:r>
              <a:rPr lang="cs-CZ" sz="2000" b="1" dirty="0" smtClean="0"/>
              <a:t>Musíte být v systému </a:t>
            </a:r>
            <a:r>
              <a:rPr lang="cs-CZ" sz="2000" b="1" dirty="0" err="1" smtClean="0"/>
              <a:t>Moodle</a:t>
            </a:r>
            <a:r>
              <a:rPr lang="cs-CZ" sz="2000" b="1" dirty="0" smtClean="0"/>
              <a:t> veden jako "tvůrce kurzů".</a:t>
            </a:r>
            <a:r>
              <a:rPr lang="cs-CZ" sz="2000" dirty="0" smtClean="0"/>
              <a:t> "Tvůrce kurzů" z vás udělá administrátor systému, nebo přihlášený jako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 (heslo test) na zkušebních stránkách.</a:t>
            </a:r>
          </a:p>
          <a:p>
            <a:r>
              <a:rPr lang="cs-CZ" sz="2000" b="1" dirty="0" smtClean="0"/>
              <a:t>V danou chvíli musíte být v </a:t>
            </a:r>
            <a:r>
              <a:rPr lang="cs-CZ" sz="2000" b="1" dirty="0" err="1" smtClean="0"/>
              <a:t>Moodle</a:t>
            </a:r>
            <a:r>
              <a:rPr lang="cs-CZ" sz="2000" b="1" dirty="0" smtClean="0"/>
              <a:t> přihlášeni.</a:t>
            </a:r>
            <a:r>
              <a:rPr lang="cs-CZ" sz="2000" dirty="0" smtClean="0"/>
              <a:t> </a:t>
            </a:r>
          </a:p>
          <a:p>
            <a:endParaRPr lang="cs-CZ" sz="2000" dirty="0" smtClean="0"/>
          </a:p>
          <a:p>
            <a:pPr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Začneme:</a:t>
            </a:r>
          </a:p>
          <a:p>
            <a:r>
              <a:rPr lang="cs-CZ" sz="2000" dirty="0" smtClean="0"/>
              <a:t>Na titulní stránce vyberete v sekci </a:t>
            </a:r>
            <a:r>
              <a:rPr lang="cs-CZ" sz="2000" b="1" dirty="0" smtClean="0"/>
              <a:t>Navigace</a:t>
            </a:r>
            <a:r>
              <a:rPr lang="cs-CZ" sz="2000" dirty="0" smtClean="0"/>
              <a:t> položku </a:t>
            </a:r>
            <a:r>
              <a:rPr lang="cs-CZ" sz="2000" b="1" dirty="0" smtClean="0"/>
              <a:t>Kurzy</a:t>
            </a:r>
            <a:r>
              <a:rPr lang="cs-CZ" sz="2000" dirty="0" smtClean="0"/>
              <a:t> a kliknete na tlačítko </a:t>
            </a:r>
            <a:r>
              <a:rPr lang="cs-CZ" sz="2000" b="1" dirty="0" smtClean="0"/>
              <a:t>Přidat nový kurz</a:t>
            </a:r>
            <a:r>
              <a:rPr lang="cs-CZ" sz="2000" dirty="0" smtClean="0"/>
              <a:t>.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Vytvoření prvního kurzu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(1) Instalace systému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Požadavky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>
                <a:solidFill>
                  <a:srgbClr val="0070C0"/>
                </a:solidFill>
              </a:rPr>
              <a:t>(2) Nastavení </a:t>
            </a:r>
            <a:r>
              <a:rPr lang="cs-CZ" dirty="0" err="1" smtClean="0">
                <a:solidFill>
                  <a:srgbClr val="0070C0"/>
                </a:solidFill>
              </a:rPr>
              <a:t>Cronu</a:t>
            </a:r>
            <a:endParaRPr lang="cs-CZ" dirty="0" smtClean="0">
              <a:solidFill>
                <a:srgbClr val="0070C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smtClean="0"/>
              <a:t>(3) Základní možnosti vytvoření kurzu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cs-CZ" dirty="0" err="1" smtClean="0"/>
              <a:t>Moodle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https://moodle.org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LMS </a:t>
            </a:r>
            <a:r>
              <a:rPr lang="cs-CZ" dirty="0" err="1" smtClean="0"/>
              <a:t>Moodle</a:t>
            </a:r>
            <a:r>
              <a:rPr lang="cs-CZ" dirty="0" smtClean="0"/>
              <a:t>: Obsah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Při vytváření nového kurzu vyplňujeme v podstatě pouze jeho </a:t>
            </a:r>
            <a:r>
              <a:rPr lang="cs-CZ" sz="1800" b="1" dirty="0" err="1" smtClean="0"/>
              <a:t>metadata</a:t>
            </a:r>
            <a:r>
              <a:rPr lang="cs-CZ" sz="1800" dirty="0" smtClean="0"/>
              <a:t>. Obsah kurzu se tvoří až posléze.</a:t>
            </a:r>
          </a:p>
          <a:p>
            <a:pPr>
              <a:buNone/>
            </a:pPr>
            <a:r>
              <a:rPr lang="cs-CZ" sz="1800" u="sng" dirty="0" smtClean="0"/>
              <a:t>Kategorie</a:t>
            </a:r>
            <a:endParaRPr lang="cs-CZ" sz="1800" dirty="0" smtClean="0"/>
          </a:p>
          <a:p>
            <a:r>
              <a:rPr lang="cs-CZ" sz="1800" dirty="0" smtClean="0"/>
              <a:t>Vybíráte z již vytvořených kategorií. Při prvním použití existuje pouze kategorie Různé. Pro přidání nových kategorií musíte najít menu Správa kategorií.</a:t>
            </a:r>
          </a:p>
          <a:p>
            <a:pPr>
              <a:buNone/>
            </a:pPr>
            <a:r>
              <a:rPr lang="cs-CZ" sz="1800" u="sng" dirty="0" smtClean="0"/>
              <a:t>Krátký název kurzu</a:t>
            </a:r>
            <a:endParaRPr lang="cs-CZ" sz="1800" dirty="0" smtClean="0"/>
          </a:p>
          <a:p>
            <a:r>
              <a:rPr lang="cs-CZ" sz="1800" dirty="0" smtClean="0"/>
              <a:t>Tato zkratka se používá pro rychlou navigaci. </a:t>
            </a:r>
          </a:p>
          <a:p>
            <a:pPr>
              <a:buNone/>
            </a:pPr>
            <a:r>
              <a:rPr lang="cs-CZ" sz="1800" u="sng" dirty="0" smtClean="0"/>
              <a:t>Souhrn</a:t>
            </a:r>
            <a:endParaRPr lang="cs-CZ" sz="1800" dirty="0" smtClean="0"/>
          </a:p>
          <a:p>
            <a:r>
              <a:rPr lang="cs-CZ" sz="1800" dirty="0" smtClean="0"/>
              <a:t>Krátký a výstižný popis předmětu a jeho obsahu (Uspořádání, Datum začátku kurzu, Počet týdnů/témat).</a:t>
            </a:r>
          </a:p>
          <a:p>
            <a:pPr>
              <a:buNone/>
            </a:pPr>
            <a:r>
              <a:rPr lang="cs-CZ" sz="1800" u="sng" dirty="0" smtClean="0"/>
              <a:t>Typ uspořádání kurzu</a:t>
            </a:r>
          </a:p>
          <a:p>
            <a:r>
              <a:rPr lang="cs-CZ" sz="1800" dirty="0" smtClean="0"/>
              <a:t>Zde nastavujeme zejména </a:t>
            </a:r>
            <a:r>
              <a:rPr lang="cs-CZ" sz="1800" b="1" dirty="0" smtClean="0"/>
              <a:t>uspořádání kurzu </a:t>
            </a:r>
            <a:r>
              <a:rPr lang="cs-CZ" sz="1800" dirty="0" smtClean="0"/>
              <a:t>– např. týdenní nebo jeden blok a poté počet sekcí. Sekce odpovídají uspořádání, takže při týdenním uspořádání je počet sekcí v podstatě roven počtu výukových týdnů v kurzu.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Položky nového kurzu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Plocha kurzu je nyní rozdělena do tří hlavních částí. Uprostřed je </a:t>
            </a:r>
            <a:r>
              <a:rPr lang="cs-CZ" sz="2000" b="1" dirty="0" smtClean="0"/>
              <a:t>Osnova kurzu</a:t>
            </a:r>
            <a:r>
              <a:rPr lang="cs-CZ" sz="2000" dirty="0" smtClean="0"/>
              <a:t> a po obou stranách jsou umístěna ovládací menu, která může tvůrce, a v některých případech i studenti, používat při práci s kurzem.</a:t>
            </a:r>
          </a:p>
          <a:p>
            <a:r>
              <a:rPr lang="cs-CZ" sz="2000" b="1" dirty="0" smtClean="0"/>
              <a:t>Osnova kurzu</a:t>
            </a:r>
            <a:r>
              <a:rPr lang="cs-CZ" sz="2000" dirty="0" smtClean="0"/>
              <a:t> se většinou skládá z jednotlivých polí reprezentujících týdny nebo témata, to záleží na tom, jaké uspořádání jste si zvolili v nastavení kurzu. Ještě před prvním týdnem je vloženo jedno pole, kde se většinou umísťují některé důležité informace vztahující se ke kurzu.</a:t>
            </a:r>
          </a:p>
          <a:p>
            <a:r>
              <a:rPr lang="cs-CZ" sz="2000" dirty="0" smtClean="0"/>
              <a:t>Jednotlivá menu mohou být zobrazena po obou stranách kurzu nebo je můžete přesunout na stranu jedinou, jak se vám to bude zdát vhodné. </a:t>
            </a:r>
          </a:p>
          <a:p>
            <a:r>
              <a:rPr lang="cs-CZ" sz="2000" dirty="0" smtClean="0"/>
              <a:t>Rovněž se můžete jako tvůrci kurzu rozhodnout, které menu se bude zobrazovat a které nikoliv. </a:t>
            </a:r>
            <a:r>
              <a:rPr lang="cs-CZ" sz="1400" dirty="0" smtClean="0"/>
              <a:t>(2)</a:t>
            </a:r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prázdný kurz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Nový prázdný kurz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44" t="12262" r="6090" b="9450"/>
          <a:stretch>
            <a:fillRect/>
          </a:stretch>
        </p:blipFill>
        <p:spPr bwMode="auto">
          <a:xfrm>
            <a:off x="251520" y="1556792"/>
            <a:ext cx="87186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Abychom mohli upravovat resp. tvořit obsah kurzu např. v jednotlivých sekcích, musíme </a:t>
            </a:r>
            <a:r>
              <a:rPr lang="cs-CZ" sz="2400" dirty="0" err="1" smtClean="0"/>
              <a:t>Moodle</a:t>
            </a:r>
            <a:r>
              <a:rPr lang="cs-CZ" sz="2400" dirty="0" smtClean="0"/>
              <a:t> uvést do </a:t>
            </a:r>
            <a:r>
              <a:rPr lang="cs-CZ" sz="2400" b="1" dirty="0" smtClean="0"/>
              <a:t>režimu úprav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Klikneme tedy na tlačítko </a:t>
            </a:r>
            <a:r>
              <a:rPr lang="cs-CZ" sz="2400" b="1" dirty="0" smtClean="0"/>
              <a:t>Zapnout režim úprav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Od této chvíle lze provádět potřebné úpravy.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úprav</a:t>
            </a:r>
            <a:endParaRPr lang="cs-CZ" dirty="0"/>
          </a:p>
        </p:txBody>
      </p:sp>
      <p:pic>
        <p:nvPicPr>
          <p:cNvPr id="4" name="Obrázek 3" descr="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6"/>
            <a:ext cx="7886700" cy="2581275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7236296" y="4149080"/>
            <a:ext cx="288032" cy="79208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d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412776"/>
            <a:ext cx="3218720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Přidat studijní materiál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1484784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této chvíli již můžete začít pracovat s obsahem vašeho kurzu naplno.</a:t>
            </a:r>
          </a:p>
          <a:p>
            <a:endParaRPr lang="cs-CZ" dirty="0" smtClean="0"/>
          </a:p>
          <a:p>
            <a:r>
              <a:rPr lang="cs-CZ" dirty="0" smtClean="0"/>
              <a:t>Pokud budete chtít provádět změny s </a:t>
            </a:r>
            <a:r>
              <a:rPr lang="cs-CZ" dirty="0" err="1" smtClean="0"/>
              <a:t>metadaty</a:t>
            </a:r>
            <a:r>
              <a:rPr lang="cs-CZ" dirty="0" smtClean="0"/>
              <a:t> kurzu, např. změnit popis, musíte se v navigaci přepnout na základní nabídku Kurzy a poté zvolit tlačítko </a:t>
            </a:r>
            <a:r>
              <a:rPr lang="cs-CZ" b="1" dirty="0" smtClean="0"/>
              <a:t>Správa kurzů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Přejeme Vám úspěšný vstup do práce s LMS </a:t>
            </a:r>
            <a:r>
              <a:rPr lang="cs-CZ" dirty="0" err="1" smtClean="0"/>
              <a:t>Moodle</a:t>
            </a:r>
            <a:r>
              <a:rPr lang="cs-CZ" dirty="0" smtClean="0"/>
              <a:t> a případně jeho efektivní zužitkování v praxi.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cs-CZ" dirty="0" err="1" smtClean="0"/>
              <a:t>Moodle</a:t>
            </a:r>
            <a:r>
              <a:rPr lang="cs-CZ" dirty="0" smtClean="0"/>
              <a:t>. [online]. Dostupné z: </a:t>
            </a:r>
            <a:r>
              <a:rPr lang="cs-CZ" dirty="0" smtClean="0">
                <a:hlinkClick r:id="rId2"/>
              </a:rPr>
              <a:t>https://moodle.org/</a:t>
            </a:r>
            <a:r>
              <a:rPr lang="cs-CZ" dirty="0" smtClean="0"/>
              <a:t>.</a:t>
            </a:r>
          </a:p>
          <a:p>
            <a:pPr marL="623887" indent="-514350">
              <a:buFont typeface="+mj-lt"/>
              <a:buAutoNum type="arabicPeriod"/>
            </a:pPr>
            <a:r>
              <a:rPr lang="cs-CZ" dirty="0" err="1" smtClean="0"/>
              <a:t>Moodle</a:t>
            </a:r>
            <a:r>
              <a:rPr lang="cs-CZ" dirty="0" smtClean="0"/>
              <a:t> – návod k použití. [online]. Dostupné z: </a:t>
            </a:r>
            <a:r>
              <a:rPr lang="cs-CZ" dirty="0" smtClean="0">
                <a:hlinkClick r:id="rId3"/>
              </a:rPr>
              <a:t>http://moodle-prirucka.webnode.cz/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Je systém určený pro podporu distančního vzdělávání.</a:t>
            </a:r>
          </a:p>
          <a:p>
            <a:r>
              <a:rPr lang="cs-CZ" sz="2400" dirty="0" smtClean="0"/>
              <a:t>Umožňuje rovněž </a:t>
            </a:r>
            <a:r>
              <a:rPr lang="cs-CZ" sz="2400" b="1" dirty="0" smtClean="0"/>
              <a:t>využití svých dílčích částí pro podporu prezenční výuky</a:t>
            </a:r>
            <a:r>
              <a:rPr lang="cs-CZ" sz="2400" dirty="0" smtClean="0"/>
              <a:t>, např. testování, doplněk pro projektovou výuku atd.</a:t>
            </a:r>
          </a:p>
          <a:p>
            <a:r>
              <a:rPr lang="cs-CZ" sz="2400" b="1" dirty="0" smtClean="0"/>
              <a:t>Je ideálním nástrojem pro zpřístupnění výukového obsahu pro domácí samostudium žáků</a:t>
            </a:r>
            <a:r>
              <a:rPr lang="cs-CZ" sz="2400" dirty="0" smtClean="0"/>
              <a:t>.</a:t>
            </a:r>
          </a:p>
          <a:p>
            <a:endParaRPr lang="cs-CZ" sz="2400" dirty="0"/>
          </a:p>
          <a:p>
            <a:r>
              <a:rPr lang="cs-CZ" sz="2400" b="1" dirty="0" smtClean="0">
                <a:solidFill>
                  <a:srgbClr val="0070C0"/>
                </a:solidFill>
              </a:rPr>
              <a:t>LMS </a:t>
            </a:r>
            <a:r>
              <a:rPr lang="cs-CZ" sz="2400" b="1" dirty="0" err="1" smtClean="0">
                <a:solidFill>
                  <a:srgbClr val="0070C0"/>
                </a:solidFill>
              </a:rPr>
              <a:t>Moodle</a:t>
            </a:r>
            <a:r>
              <a:rPr lang="cs-CZ" sz="2400" b="1" dirty="0" smtClean="0">
                <a:solidFill>
                  <a:srgbClr val="0070C0"/>
                </a:solidFill>
              </a:rPr>
              <a:t> je webová aplikace</a:t>
            </a:r>
            <a:r>
              <a:rPr lang="cs-CZ" sz="2400" dirty="0" smtClean="0"/>
              <a:t>, která ke svému chodu vyžaduje </a:t>
            </a:r>
            <a:r>
              <a:rPr lang="cs-CZ" sz="2400" b="1" dirty="0" smtClean="0"/>
              <a:t>webový</a:t>
            </a:r>
            <a:r>
              <a:rPr lang="cs-CZ" sz="2400" dirty="0" smtClean="0"/>
              <a:t> a </a:t>
            </a:r>
            <a:r>
              <a:rPr lang="cs-CZ" sz="2400" b="1" dirty="0" smtClean="0"/>
              <a:t>databázový</a:t>
            </a:r>
            <a:r>
              <a:rPr lang="cs-CZ" sz="2400" dirty="0" smtClean="0"/>
              <a:t> server.</a:t>
            </a:r>
          </a:p>
          <a:p>
            <a:r>
              <a:rPr lang="cs-CZ" sz="2400" dirty="0" smtClean="0"/>
              <a:t>Administrace a přístup k LMS </a:t>
            </a:r>
            <a:r>
              <a:rPr lang="cs-CZ" sz="2400" dirty="0" err="1" smtClean="0"/>
              <a:t>Moodle</a:t>
            </a:r>
            <a:r>
              <a:rPr lang="cs-CZ" sz="2400" dirty="0" smtClean="0"/>
              <a:t> probíhá </a:t>
            </a:r>
            <a:r>
              <a:rPr lang="cs-CZ" sz="2400" smtClean="0"/>
              <a:t>skrze </a:t>
            </a:r>
            <a:r>
              <a:rPr lang="cs-CZ" sz="2400" b="1" smtClean="0"/>
              <a:t>internetový prohlížeč</a:t>
            </a:r>
            <a:r>
              <a:rPr lang="cs-CZ" sz="2400" smtClean="0"/>
              <a:t>.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LMS </a:t>
            </a:r>
            <a:r>
              <a:rPr lang="cs-CZ" dirty="0" err="1" smtClean="0"/>
              <a:t>Moodle</a:t>
            </a:r>
            <a:endParaRPr lang="cs-CZ" dirty="0"/>
          </a:p>
        </p:txBody>
      </p:sp>
      <p:pic>
        <p:nvPicPr>
          <p:cNvPr id="4" name="Picture 4" descr="https://docs.moodle.org/dev/skins/moodledocs/sitebar/pix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9144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7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cs-CZ" sz="2000" b="1" dirty="0" smtClean="0"/>
              <a:t>Úložiště</a:t>
            </a:r>
            <a:r>
              <a:rPr lang="en-US" sz="2000" b="1" dirty="0" smtClean="0"/>
              <a:t>: </a:t>
            </a:r>
            <a:r>
              <a:rPr lang="en-US" sz="2000" dirty="0"/>
              <a:t>160MB </a:t>
            </a:r>
            <a:r>
              <a:rPr lang="cs-CZ" sz="2000" dirty="0" smtClean="0"/>
              <a:t>minimálně pro data LMS, plus prostor pro výukové materiály</a:t>
            </a:r>
            <a:r>
              <a:rPr lang="en-US" sz="2000" dirty="0" smtClean="0"/>
              <a:t>. </a:t>
            </a:r>
            <a:r>
              <a:rPr lang="cs-CZ" sz="2000" dirty="0" smtClean="0"/>
              <a:t>Doporučený prostor je 5GB</a:t>
            </a:r>
            <a:r>
              <a:rPr lang="en-US" sz="2000" dirty="0" smtClean="0"/>
              <a:t>. </a:t>
            </a:r>
            <a:endParaRPr lang="cs-CZ" sz="2000" dirty="0"/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Processor</a:t>
            </a:r>
            <a:r>
              <a:rPr lang="en-US" sz="2000" b="1" dirty="0"/>
              <a:t>: </a:t>
            </a:r>
            <a:r>
              <a:rPr lang="en-US" sz="2000" dirty="0"/>
              <a:t>1GHz (min), 2GHz dual core </a:t>
            </a:r>
            <a:r>
              <a:rPr lang="cs-CZ" sz="2000" dirty="0" smtClean="0"/>
              <a:t>je doporučený</a:t>
            </a:r>
            <a:r>
              <a:rPr lang="en-US" sz="2000" dirty="0" smtClean="0"/>
              <a:t>. </a:t>
            </a:r>
            <a:endParaRPr lang="cs-CZ" sz="2000" dirty="0"/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Memory</a:t>
            </a:r>
            <a:r>
              <a:rPr lang="en-US" sz="2000" b="1" dirty="0"/>
              <a:t>: </a:t>
            </a:r>
            <a:r>
              <a:rPr lang="en-US" sz="2000" dirty="0"/>
              <a:t>256MB (min), </a:t>
            </a:r>
            <a:r>
              <a:rPr lang="cs-CZ" sz="2000" dirty="0" smtClean="0"/>
              <a:t>doporučeno je 1GB a více.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  <a:endParaRPr lang="cs-CZ" sz="14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Nutné služby serveru pro aktuální verzi </a:t>
            </a: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Moodle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2.8.1: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PHP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verze 5.4 a vyšší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Databáze </a:t>
            </a:r>
            <a:r>
              <a:rPr lang="cs-CZ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MySQL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nebo alternativní – 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PostgreSQL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MS SQL Server nebo ORACLE. </a:t>
            </a:r>
            <a:r>
              <a:rPr lang="cs-CZ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Požadavky na server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Složku, která obsahuje celý systém </a:t>
            </a:r>
            <a:r>
              <a:rPr lang="cs-CZ" dirty="0" err="1" smtClean="0"/>
              <a:t>Moodle</a:t>
            </a:r>
            <a:r>
              <a:rPr lang="cs-CZ" dirty="0" smtClean="0"/>
              <a:t>, včetně instalačních souboru si stáhneme zde:</a:t>
            </a:r>
          </a:p>
          <a:p>
            <a:r>
              <a:rPr lang="cs-CZ" dirty="0">
                <a:hlinkClick r:id="rId2"/>
              </a:rPr>
              <a:t>https://download.moodle.org/releases/latest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marL="109537" indent="0">
              <a:buNone/>
            </a:pPr>
            <a:endParaRPr lang="cs-CZ" dirty="0" smtClean="0"/>
          </a:p>
          <a:p>
            <a:r>
              <a:rPr lang="cs-CZ" dirty="0" smtClean="0"/>
              <a:t>Doporučujeme vybrat balíček s označením </a:t>
            </a:r>
            <a:r>
              <a:rPr lang="cs-CZ" b="1" dirty="0" smtClean="0"/>
              <a:t>STABLE</a:t>
            </a:r>
            <a:r>
              <a:rPr lang="cs-CZ" dirty="0" smtClean="0"/>
              <a:t>, aktuální verze má číselné označení 2.8.1.</a:t>
            </a:r>
          </a:p>
          <a:p>
            <a:r>
              <a:rPr lang="cs-CZ" dirty="0" smtClean="0"/>
              <a:t>Vybereme buď balíček ZIP nebo TGZ.</a:t>
            </a:r>
          </a:p>
          <a:p>
            <a:endParaRPr lang="cs-CZ" dirty="0"/>
          </a:p>
          <a:p>
            <a:pPr marL="109537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Stažení </a:t>
            </a:r>
            <a:r>
              <a:rPr lang="cs-CZ" dirty="0" err="1" smtClean="0"/>
              <a:t>Moodle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39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Dále si popíšeme postup instalace systému </a:t>
            </a:r>
            <a:r>
              <a:rPr lang="cs-CZ" sz="2400" dirty="0" err="1" smtClean="0"/>
              <a:t>Moodle</a:t>
            </a:r>
            <a:r>
              <a:rPr lang="cs-CZ" sz="2400" dirty="0" smtClean="0"/>
              <a:t> na </a:t>
            </a:r>
            <a:r>
              <a:rPr lang="cs-CZ" sz="2400" b="1" dirty="0" smtClean="0"/>
              <a:t>lokálním serveru </a:t>
            </a:r>
            <a:r>
              <a:rPr lang="cs-CZ" sz="2400" b="1" dirty="0" err="1" smtClean="0"/>
              <a:t>Apache</a:t>
            </a:r>
            <a:r>
              <a:rPr lang="cs-CZ" sz="2400" dirty="0" smtClean="0"/>
              <a:t>.</a:t>
            </a:r>
          </a:p>
          <a:p>
            <a:pPr marL="109537" indent="0">
              <a:buNone/>
            </a:pPr>
            <a:endParaRPr lang="cs-CZ" sz="2400" dirty="0" smtClean="0"/>
          </a:p>
          <a:p>
            <a:r>
              <a:rPr lang="cs-CZ" sz="2400" dirty="0" smtClean="0"/>
              <a:t>Stažený balíček si rozbalíme do složky /</a:t>
            </a:r>
            <a:r>
              <a:rPr lang="cs-CZ" sz="2400" dirty="0" err="1" smtClean="0"/>
              <a:t>moodle</a:t>
            </a:r>
            <a:r>
              <a:rPr lang="cs-CZ" sz="2400" dirty="0" smtClean="0"/>
              <a:t>/ v adresáři webových dokumentů serveru </a:t>
            </a:r>
            <a:r>
              <a:rPr lang="cs-CZ" sz="2400" b="1" dirty="0" err="1" smtClean="0"/>
              <a:t>Apache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Otevřeme internetový prohlížeč a zadáme adresu ve tvaru:</a:t>
            </a:r>
          </a:p>
          <a:p>
            <a:r>
              <a:rPr lang="cs-CZ" sz="2400" dirty="0" smtClean="0">
                <a:hlinkClick r:id="rId2"/>
              </a:rPr>
              <a:t>http://adresaserveru/moodle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b="1" dirty="0" smtClean="0"/>
              <a:t>Pro lokální server</a:t>
            </a:r>
            <a:r>
              <a:rPr lang="cs-CZ" sz="2400" dirty="0" smtClean="0"/>
              <a:t>:</a:t>
            </a:r>
          </a:p>
          <a:p>
            <a:r>
              <a:rPr lang="cs-CZ" sz="2400" dirty="0" smtClean="0">
                <a:hlinkClick r:id="rId3"/>
              </a:rPr>
              <a:t>http://localhost/moodle</a:t>
            </a:r>
            <a:endParaRPr lang="cs-CZ" sz="2400" dirty="0" smtClean="0"/>
          </a:p>
          <a:p>
            <a:pPr marL="109537" indent="0">
              <a:buNone/>
            </a:pP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na lokálním serveru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208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Pomocí </a:t>
            </a:r>
            <a:r>
              <a:rPr lang="cs-CZ" sz="2000" b="1" dirty="0" smtClean="0"/>
              <a:t>FTP klienta </a:t>
            </a:r>
            <a:r>
              <a:rPr lang="cs-CZ" sz="2000" dirty="0" smtClean="0"/>
              <a:t>(např. program </a:t>
            </a:r>
            <a:r>
              <a:rPr lang="cs-CZ" sz="2000" dirty="0" err="1" smtClean="0"/>
              <a:t>FileZilla</a:t>
            </a:r>
            <a:r>
              <a:rPr lang="cs-CZ" sz="2000" dirty="0" smtClean="0"/>
              <a:t>) přeneseme rozbalené soubory </a:t>
            </a:r>
            <a:r>
              <a:rPr lang="cs-CZ" sz="2000" dirty="0" err="1" smtClean="0"/>
              <a:t>Moodlu</a:t>
            </a:r>
            <a:r>
              <a:rPr lang="cs-CZ" sz="2000" dirty="0" smtClean="0"/>
              <a:t> do www adresáře našeho </a:t>
            </a:r>
            <a:r>
              <a:rPr lang="cs-CZ" sz="2000" dirty="0" err="1" smtClean="0"/>
              <a:t>hostingu</a:t>
            </a:r>
            <a:r>
              <a:rPr lang="cs-CZ" sz="2000" dirty="0" smtClean="0"/>
              <a:t>.</a:t>
            </a:r>
          </a:p>
          <a:p>
            <a:r>
              <a:rPr lang="cs-CZ" sz="2000" b="1" dirty="0" smtClean="0"/>
              <a:t>Váš </a:t>
            </a:r>
            <a:r>
              <a:rPr lang="cs-CZ" sz="2000" b="1" dirty="0" err="1" smtClean="0"/>
              <a:t>hosting</a:t>
            </a:r>
            <a:r>
              <a:rPr lang="cs-CZ" sz="2000" b="1" dirty="0" smtClean="0"/>
              <a:t> by měl být nakonfigurován tak, abyste měli možnost využívat rovněž </a:t>
            </a:r>
            <a:r>
              <a:rPr lang="cs-CZ" sz="2000" b="1" dirty="0" err="1" smtClean="0"/>
              <a:t>nadadresář</a:t>
            </a:r>
            <a:r>
              <a:rPr lang="cs-CZ" sz="2000" b="1" dirty="0" smtClean="0"/>
              <a:t> adresáře www, který není přístupný z webu, ale lze do něj ukládat data. </a:t>
            </a:r>
            <a:r>
              <a:rPr lang="cs-CZ" sz="2000" dirty="0" smtClean="0"/>
              <a:t>Struktura Vašeho </a:t>
            </a:r>
            <a:r>
              <a:rPr lang="cs-CZ" sz="2000" dirty="0" err="1" smtClean="0"/>
              <a:t>hostingu</a:t>
            </a:r>
            <a:r>
              <a:rPr lang="cs-CZ" sz="2000" dirty="0" smtClean="0"/>
              <a:t> by tedy měla vypadat asi takto: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dirty="0" smtClean="0"/>
          </a:p>
          <a:p>
            <a:r>
              <a:rPr lang="cs-CZ" sz="2000" dirty="0" smtClean="0"/>
              <a:t>Po přenesení souborů na server otevřete internetový prohlížeč a zadejte adresu vaší domény.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na vzdáleném serveru</a:t>
            </a:r>
            <a:endParaRPr lang="cs-CZ" dirty="0"/>
          </a:p>
        </p:txBody>
      </p:sp>
      <p:pic>
        <p:nvPicPr>
          <p:cNvPr id="4" name="Obrázek 3" descr="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212976"/>
            <a:ext cx="2181225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88222"/>
          </a:xfrm>
        </p:spPr>
        <p:txBody>
          <a:bodyPr/>
          <a:lstStyle/>
          <a:p>
            <a:r>
              <a:rPr lang="cs-CZ" dirty="0" smtClean="0"/>
              <a:t>Výběr jazyka:</a:t>
            </a:r>
          </a:p>
          <a:p>
            <a:pPr lvl="1"/>
            <a:r>
              <a:rPr lang="cs-CZ" dirty="0" smtClean="0"/>
              <a:t>Vyberte jazyk instalace a pokračujte stiskem tlačítka </a:t>
            </a:r>
            <a:r>
              <a:rPr lang="cs-CZ" b="1" dirty="0" smtClean="0"/>
              <a:t>Další</a:t>
            </a:r>
            <a:r>
              <a:rPr lang="cs-CZ" dirty="0" smtClean="0"/>
              <a:t>.</a:t>
            </a:r>
          </a:p>
          <a:p>
            <a:pPr lvl="1"/>
            <a:endParaRPr lang="cs-CZ" dirty="0"/>
          </a:p>
          <a:p>
            <a:r>
              <a:rPr lang="cs-CZ" dirty="0" smtClean="0"/>
              <a:t>Dalším krokem instalace je potvrzení cest:</a:t>
            </a:r>
          </a:p>
          <a:p>
            <a:pPr lvl="1"/>
            <a:r>
              <a:rPr lang="cs-CZ" dirty="0" smtClean="0"/>
              <a:t>V této časti je především nutné správně nastavit cestu k datovému adresáři, který nesmí být veřejně přístupný z webu.</a:t>
            </a:r>
          </a:p>
          <a:p>
            <a:pPr lvl="1"/>
            <a:r>
              <a:rPr lang="cs-CZ" dirty="0" smtClean="0"/>
              <a:t>Instalační proces systému </a:t>
            </a:r>
            <a:r>
              <a:rPr lang="cs-CZ" dirty="0" err="1" smtClean="0"/>
              <a:t>Moodle</a:t>
            </a:r>
            <a:r>
              <a:rPr lang="cs-CZ" dirty="0" smtClean="0"/>
              <a:t> Vám nabídne automatické vytvoření cesty, kterou v případě potřeby změňte.</a:t>
            </a:r>
          </a:p>
          <a:p>
            <a:pPr lvl="1"/>
            <a:endParaRPr lang="cs-CZ" dirty="0"/>
          </a:p>
          <a:p>
            <a:r>
              <a:rPr lang="cs-CZ" dirty="0" smtClean="0"/>
              <a:t>Výběr databázového ovladače:</a:t>
            </a:r>
          </a:p>
          <a:p>
            <a:pPr lvl="1"/>
            <a:r>
              <a:rPr lang="cs-CZ" dirty="0" smtClean="0"/>
              <a:t>Nejčastější volbou je </a:t>
            </a:r>
            <a:r>
              <a:rPr lang="cs-CZ" dirty="0" err="1" smtClean="0"/>
              <a:t>MySQLi</a:t>
            </a:r>
            <a:r>
              <a:rPr lang="cs-CZ" dirty="0" smtClean="0"/>
              <a:t>; máte-li k dispozici server </a:t>
            </a:r>
            <a:r>
              <a:rPr lang="cs-CZ" dirty="0" err="1" smtClean="0"/>
              <a:t>MySQL</a:t>
            </a:r>
            <a:r>
              <a:rPr lang="cs-CZ" dirty="0" smtClean="0"/>
              <a:t>, zvolte tuto volbu.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kroky instalace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61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databáze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7" y="1412776"/>
            <a:ext cx="77914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81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UKA - Brno - Prezentace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hlu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708</TotalTime>
  <Words>1498</Words>
  <Application>Microsoft Office PowerPoint</Application>
  <PresentationFormat>Předvádění na obrazovce (4:3)</PresentationFormat>
  <Paragraphs>156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EDUKA - Brno - Prezentace</vt:lpstr>
      <vt:lpstr>Vzdělávání pedagogů pomocí tabletů reg. č. CZ.1.07/1.3.00/51.0005 Mgr. Jan Kubrický, PhD. Mgr. Kristýna Kubrická</vt:lpstr>
      <vt:lpstr>LMS Moodle: Obsah prezentace</vt:lpstr>
      <vt:lpstr>LMS Moodle</vt:lpstr>
      <vt:lpstr>Požadavky na server</vt:lpstr>
      <vt:lpstr>Stažení Moodle</vt:lpstr>
      <vt:lpstr>Instalace na lokálním serveru</vt:lpstr>
      <vt:lpstr>Instalace na vzdáleném serveru</vt:lpstr>
      <vt:lpstr>První kroky instalace</vt:lpstr>
      <vt:lpstr>Nastavení databáze</vt:lpstr>
      <vt:lpstr>Nastavení databáze</vt:lpstr>
      <vt:lpstr>Vytvořen databáze v PHPMyAdmin</vt:lpstr>
      <vt:lpstr>Nastavení údajů</vt:lpstr>
      <vt:lpstr>Instalace – kontrola serveru</vt:lpstr>
      <vt:lpstr>Základní údaje administrátora</vt:lpstr>
      <vt:lpstr>Nastavení titulní stránky</vt:lpstr>
      <vt:lpstr>Konfigurace a nastavení</vt:lpstr>
      <vt:lpstr>Nastavení Cronu</vt:lpstr>
      <vt:lpstr>Jednoduché nastavení spuštění Cronu na Windows</vt:lpstr>
      <vt:lpstr>Vytvoření prvního kurzu</vt:lpstr>
      <vt:lpstr>Položky nového kurzu</vt:lpstr>
      <vt:lpstr>Nový prázdný kurz</vt:lpstr>
      <vt:lpstr>Nový prázdný kurz</vt:lpstr>
      <vt:lpstr>Režim úprav</vt:lpstr>
      <vt:lpstr>Přidat studijní materiál</vt:lpstr>
      <vt:lpstr>Použité zdroje</vt:lpstr>
    </vt:vector>
  </TitlesOfParts>
  <Company>PdF UP Olomouc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pedagogů pomocí tabletů  reg. č. CZ.1.07/1.3.00/51.0005</dc:title>
  <dc:creator>Jan Kubrický</dc:creator>
  <cp:lastModifiedBy>blazkova</cp:lastModifiedBy>
  <cp:revision>75</cp:revision>
  <dcterms:created xsi:type="dcterms:W3CDTF">2014-10-13T07:40:30Z</dcterms:created>
  <dcterms:modified xsi:type="dcterms:W3CDTF">2016-01-14T10:39:53Z</dcterms:modified>
</cp:coreProperties>
</file>