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72A92B-B382-4E41-9DE0-37E45F6E142F}" type="datetimeFigureOut">
              <a:rPr lang="cs-CZ" smtClean="0"/>
              <a:t>29/06/15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1D771F-AEBD-459E-9C38-99BCC15CCBAE}" type="slidenum">
              <a:rPr lang="cs-CZ" smtClean="0"/>
              <a:t>‹#›</a:t>
            </a:fld>
            <a:endParaRPr lang="cs-CZ"/>
          </a:p>
        </p:txBody>
      </p:sp>
    </p:spTree>
    <p:extLst>
      <p:ext uri="{BB962C8B-B14F-4D97-AF65-F5344CB8AC3E}">
        <p14:creationId xmlns:p14="http://schemas.microsoft.com/office/powerpoint/2010/main" val="323195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www.dilia.cz/"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www.dilia.cz/"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Autorské právo vychází z řady mezinárodních úmluv, které jej definují na mezinárodní úrovni a následně pak projevují i v právním prostředí jednotlivých států. Stěžejní z nich je </a:t>
            </a:r>
            <a:r>
              <a:rPr lang="cs-CZ" b="1" dirty="0" smtClean="0"/>
              <a:t>Bernská úmluva</a:t>
            </a:r>
            <a:r>
              <a:rPr lang="cs-CZ" dirty="0" smtClean="0"/>
              <a:t> o ochraně literárních a uměleckých děl z roku 1886 v úpravě z roku 1971. Dalšími podstatnými dokumenty, ze kterých čerpá česká legislativa, jsou Mezinárodní úmluva o ochraně výkonných umělců, výrobců zvukových záznamů a rozhlasových a televizních organizací z roku 1961 (tzv. Římská úmluva) a dále dvě mezinárodní smlouvy Světové organizace duševního vlastnictví z roku 1996 akcentující problematiku digitálních technologií, a to Smlouva o autorském právu a Smlouva o výkonech výkonných umělců a o zvukových záznamech.</a:t>
            </a:r>
          </a:p>
          <a:p>
            <a:endParaRPr lang="cs-CZ" dirty="0" smtClean="0"/>
          </a:p>
          <a:p>
            <a:r>
              <a:rPr lang="cs-CZ" dirty="0" smtClean="0"/>
              <a:t>V rámci českého právního řádu řeší autorské právo především </a:t>
            </a:r>
            <a:r>
              <a:rPr lang="cs-CZ" b="1" dirty="0" smtClean="0"/>
              <a:t>zákon č. 121/2000 Sb.</a:t>
            </a:r>
            <a:r>
              <a:rPr lang="cs-CZ" dirty="0" smtClean="0"/>
              <a:t>, o právu autorském, o právech souvisejících s právem autorským a o změně některých zákonů, označovaný jako </a:t>
            </a:r>
            <a:r>
              <a:rPr lang="cs-CZ" b="1" dirty="0" smtClean="0"/>
              <a:t>autorský zákon</a:t>
            </a:r>
            <a:r>
              <a:rPr lang="cs-CZ" dirty="0" smtClean="0"/>
              <a:t> (dále také „AZ“). V praxi pak platí, že co není řešeno v autorském zákoně, upravují obecné právní předpisy. Nejvýznamnějším z nich je pak občanský zákoník - </a:t>
            </a:r>
            <a:r>
              <a:rPr lang="cs-CZ" b="1" dirty="0" smtClean="0"/>
              <a:t>zákon č. 89/2012 Sb.</a:t>
            </a:r>
            <a:r>
              <a:rPr lang="cs-CZ" dirty="0" smtClean="0"/>
              <a:t> (dále Nový občanský zákoník nebo také „NOZ“). </a:t>
            </a:r>
          </a:p>
          <a:p>
            <a:endParaRPr lang="cs-CZ" dirty="0" smtClean="0"/>
          </a:p>
          <a:p>
            <a:r>
              <a:rPr lang="cs-CZ" dirty="0" smtClean="0"/>
              <a:t>V obecnější rovině pak není od věci zmínit, že autorské právo spadá mezi práva duševního vlastnictví. Ta lze zjednodušeně chápat jako práva k nehmotným majetkovým hodnotám, neboli statkům, které jsou objektivně smysly vnímatelné a jsou způsobilé být předmětem právních vztahů. Vedle autorského práva problematiku těchto statků řeší také práva průmyslového vlastnictví (vynálezy, patenty, ochranné známky, užité vzory a další).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a:t>
            </a:fld>
            <a:endParaRPr lang="cs-CZ"/>
          </a:p>
        </p:txBody>
      </p:sp>
    </p:spTree>
    <p:extLst>
      <p:ext uri="{BB962C8B-B14F-4D97-AF65-F5344CB8AC3E}">
        <p14:creationId xmlns:p14="http://schemas.microsoft.com/office/powerpoint/2010/main" val="3100825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12</a:t>
            </a:fld>
            <a:endParaRPr lang="cs-CZ"/>
          </a:p>
        </p:txBody>
      </p:sp>
    </p:spTree>
    <p:extLst>
      <p:ext uri="{BB962C8B-B14F-4D97-AF65-F5344CB8AC3E}">
        <p14:creationId xmlns:p14="http://schemas.microsoft.com/office/powerpoint/2010/main" val="881028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13</a:t>
            </a:fld>
            <a:endParaRPr lang="cs-CZ"/>
          </a:p>
        </p:txBody>
      </p:sp>
    </p:spTree>
    <p:extLst>
      <p:ext uri="{BB962C8B-B14F-4D97-AF65-F5344CB8AC3E}">
        <p14:creationId xmlns:p14="http://schemas.microsoft.com/office/powerpoint/2010/main" val="219368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14</a:t>
            </a:fld>
            <a:endParaRPr lang="cs-CZ"/>
          </a:p>
        </p:txBody>
      </p:sp>
    </p:spTree>
    <p:extLst>
      <p:ext uri="{BB962C8B-B14F-4D97-AF65-F5344CB8AC3E}">
        <p14:creationId xmlns:p14="http://schemas.microsoft.com/office/powerpoint/2010/main" val="2050781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9 AZ)</a:t>
            </a:r>
          </a:p>
          <a:p>
            <a:r>
              <a:rPr lang="cs-CZ" sz="1200" kern="1200" dirty="0" smtClean="0">
                <a:solidFill>
                  <a:schemeClr val="tx1"/>
                </a:solidFill>
                <a:effectLst/>
                <a:latin typeface="+mn-lt"/>
                <a:ea typeface="+mn-ea"/>
                <a:cs typeface="+mn-cs"/>
              </a:rPr>
              <a:t>Právo autorské k dílu vzniká okamžikem, kdy je dílo vyjádřeno v jakékoli </a:t>
            </a:r>
            <a:r>
              <a:rPr lang="cs-CZ" sz="1200" b="1" kern="1200" dirty="0" smtClean="0">
                <a:solidFill>
                  <a:schemeClr val="tx1"/>
                </a:solidFill>
                <a:effectLst/>
                <a:latin typeface="+mn-lt"/>
                <a:ea typeface="+mn-ea"/>
                <a:cs typeface="+mn-cs"/>
              </a:rPr>
              <a:t>objektivně vnímatelné podobě</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Zničením věci, jejímž prostřednictvím je dílo vyjádřeno, nezaniká právo autorské k dílu.</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Zároveň s tím platí, že vlastník výrobního materiálu poskytnutého autorovi k vytvoření díla se nestává nositelem práv k tomuto dílu po jeho dokončení.</a:t>
            </a:r>
          </a:p>
          <a:p>
            <a:r>
              <a:rPr lang="cs-CZ" sz="1200" kern="1200" dirty="0" smtClean="0">
                <a:solidFill>
                  <a:schemeClr val="tx1"/>
                </a:solidFill>
                <a:effectLst/>
                <a:latin typeface="+mn-lt"/>
                <a:ea typeface="+mn-ea"/>
                <a:cs typeface="+mn-cs"/>
              </a:rPr>
              <a:t>Nabytím vlastnického práva nebo jiného věcného práva k věci, jejímž prostřednictvím je dílo vyjádřeno, nenabývá se oprávnění k výkonu práva dílo užít. Poskytnutím oprávnění k výkonu práva dílo užít jiné osobě zůstává nedotčeno vlastnické právo nebo jiná věcná práva k věci, jejímž prostřednictvím je dílo vyjádřeno, není-li dohodnuto či nevyplývá-li ze zvláštního právního předpisu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Vlastník či jiný uživatel věci, jejímž prostřednictvím je dílo vyjádřeno, není povinen tuto věc udržovat a chránit před zničením, není-li dohodnuto či nevyplývá-li ze zákona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Pro školní prostředí je třeba zdůraznit fakt, že vlastnictví děl vytvořených žáky/studenty, ať už se jedná o diplomové práce nebo např. domácí slohové či výtvarné úlohy, nepřechází jejich odevzdáním na školu či vzdělávací instituci.</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15</a:t>
            </a:fld>
            <a:endParaRPr lang="cs-CZ"/>
          </a:p>
        </p:txBody>
      </p:sp>
    </p:spTree>
    <p:extLst>
      <p:ext uri="{BB962C8B-B14F-4D97-AF65-F5344CB8AC3E}">
        <p14:creationId xmlns:p14="http://schemas.microsoft.com/office/powerpoint/2010/main" val="4006806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9 AZ)</a:t>
            </a:r>
          </a:p>
          <a:p>
            <a:r>
              <a:rPr lang="cs-CZ" sz="1200" kern="1200" dirty="0" smtClean="0">
                <a:solidFill>
                  <a:schemeClr val="tx1"/>
                </a:solidFill>
                <a:effectLst/>
                <a:latin typeface="+mn-lt"/>
                <a:ea typeface="+mn-ea"/>
                <a:cs typeface="+mn-cs"/>
              </a:rPr>
              <a:t>Právo autorské k dílu vzniká okamžikem, kdy je dílo vyjádřeno v jakékoli </a:t>
            </a:r>
            <a:r>
              <a:rPr lang="cs-CZ" sz="1200" b="1" kern="1200" dirty="0" smtClean="0">
                <a:solidFill>
                  <a:schemeClr val="tx1"/>
                </a:solidFill>
                <a:effectLst/>
                <a:latin typeface="+mn-lt"/>
                <a:ea typeface="+mn-ea"/>
                <a:cs typeface="+mn-cs"/>
              </a:rPr>
              <a:t>objektivně vnímatelné podobě</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Zničením věci, jejímž prostřednictvím je dílo vyjádřeno, nezaniká právo autorské k dílu.</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Zároveň s tím platí, že vlastník výrobního materiálu poskytnutého autorovi k vytvoření díla se nestává nositelem práv k tomuto dílu po jeho dokončení.</a:t>
            </a:r>
          </a:p>
          <a:p>
            <a:r>
              <a:rPr lang="cs-CZ" sz="1200" kern="1200" dirty="0" smtClean="0">
                <a:solidFill>
                  <a:schemeClr val="tx1"/>
                </a:solidFill>
                <a:effectLst/>
                <a:latin typeface="+mn-lt"/>
                <a:ea typeface="+mn-ea"/>
                <a:cs typeface="+mn-cs"/>
              </a:rPr>
              <a:t>Nabytím vlastnického práva nebo jiného věcného práva k věci, jejímž prostřednictvím je dílo vyjádřeno, nenabývá se oprávnění k výkonu práva dílo užít. Poskytnutím oprávnění k výkonu práva dílo užít jiné osobě zůstává nedotčeno vlastnické právo nebo jiná věcná práva k věci, jejímž prostřednictvím je dílo vyjádřeno, není-li dohodnuto či nevyplývá-li ze zvláštního právního předpisu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Vlastník či jiný uživatel věci, jejímž prostřednictvím je dílo vyjádřeno, není povinen tuto věc udržovat a chránit před zničením, není-li dohodnuto či nevyplývá-li ze zákona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Pro školní prostředí je třeba zdůraznit fakt, že vlastnictví děl vytvořených žáky/studenty, ať už se jedná o diplomové práce nebo např. domácí slohové či výtvarné úlohy, nepřechází jejich odevzdáním na školu či vzdělávací instituci.</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16</a:t>
            </a:fld>
            <a:endParaRPr lang="cs-CZ"/>
          </a:p>
        </p:txBody>
      </p:sp>
    </p:spTree>
    <p:extLst>
      <p:ext uri="{BB962C8B-B14F-4D97-AF65-F5344CB8AC3E}">
        <p14:creationId xmlns:p14="http://schemas.microsoft.com/office/powerpoint/2010/main" val="2495883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Dílem rozumíme (§ 2 AZ)</a:t>
            </a:r>
          </a:p>
          <a:p>
            <a:r>
              <a:rPr lang="cs-CZ" sz="1200" kern="1200" dirty="0" smtClean="0">
                <a:solidFill>
                  <a:schemeClr val="tx1"/>
                </a:solidFill>
                <a:effectLst/>
                <a:latin typeface="+mn-lt"/>
                <a:ea typeface="+mn-ea"/>
                <a:cs typeface="+mn-cs"/>
              </a:rPr>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p>
          <a:p>
            <a:r>
              <a:rPr lang="cs-CZ" sz="1200" b="1" kern="1200" dirty="0" smtClean="0">
                <a:solidFill>
                  <a:schemeClr val="tx1"/>
                </a:solidFill>
                <a:effectLst/>
                <a:latin typeface="+mn-lt"/>
                <a:ea typeface="+mn-ea"/>
                <a:cs typeface="+mn-cs"/>
              </a:rPr>
              <a:t>Dílem</a:t>
            </a:r>
            <a:r>
              <a:rPr lang="cs-CZ" sz="1200" kern="1200" dirty="0" smtClean="0">
                <a:solidFill>
                  <a:schemeClr val="tx1"/>
                </a:solidFill>
                <a:effectLst/>
                <a:latin typeface="+mn-lt"/>
                <a:ea typeface="+mn-ea"/>
                <a:cs typeface="+mn-cs"/>
              </a:rPr>
              <a:t>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r>
              <a:rPr lang="cs-CZ" sz="1200" kern="1200" dirty="0" smtClean="0">
                <a:solidFill>
                  <a:schemeClr val="tx1"/>
                </a:solidFill>
                <a:effectLst/>
                <a:latin typeface="+mn-lt"/>
                <a:ea typeface="+mn-ea"/>
                <a:cs typeface="+mn-cs"/>
              </a:rPr>
              <a:t>Za dílo se považuje též počítačový program, je-li původní v tom smyslu, že je autorovým vlastním duševním výtvorem. </a:t>
            </a:r>
          </a:p>
          <a:p>
            <a:r>
              <a:rPr lang="cs-CZ" sz="1200" kern="1200" dirty="0" smtClean="0">
                <a:solidFill>
                  <a:schemeClr val="tx1"/>
                </a:solidFill>
                <a:effectLst/>
                <a:latin typeface="+mn-lt"/>
                <a:ea typeface="+mn-ea"/>
                <a:cs typeface="+mn-cs"/>
              </a:rPr>
              <a:t>Právo autorské se vztahuje na dílo dokončené, jeho jednotlivé vývojové fáze a části. </a:t>
            </a:r>
          </a:p>
          <a:p>
            <a:r>
              <a:rPr lang="cs-CZ" sz="1200" kern="1200" dirty="0" smtClean="0">
                <a:solidFill>
                  <a:schemeClr val="tx1"/>
                </a:solidFill>
                <a:effectLst/>
                <a:latin typeface="+mn-lt"/>
                <a:ea typeface="+mn-ea"/>
                <a:cs typeface="+mn-cs"/>
              </a:rPr>
              <a:t>Předmětem práva autorského je také dílo vzniklé tvůrčím zpracováním díla jiného, včetně překladu díla do jiného jazyka. Tím není dotčeno právo autora zpracovaného nebo přeloženého díla.</a:t>
            </a:r>
          </a:p>
          <a:p>
            <a:r>
              <a:rPr lang="cs-CZ" sz="1200" kern="1200" dirty="0" smtClean="0">
                <a:solidFill>
                  <a:schemeClr val="tx1"/>
                </a:solidFill>
                <a:effectLst/>
                <a:latin typeface="+mn-lt"/>
                <a:ea typeface="+mn-ea"/>
                <a:cs typeface="+mn-cs"/>
              </a:rPr>
              <a:t>Sborník, jako je časopis, encyklopedie, antologie, pásmo, výstava nebo jiný soubor nezávislých děl nebo jiných prvků, je </a:t>
            </a:r>
            <a:r>
              <a:rPr lang="cs-CZ" sz="1200" b="1" kern="1200" dirty="0" smtClean="0">
                <a:solidFill>
                  <a:schemeClr val="tx1"/>
                </a:solidFill>
                <a:effectLst/>
                <a:latin typeface="+mn-lt"/>
                <a:ea typeface="+mn-ea"/>
                <a:cs typeface="+mn-cs"/>
              </a:rPr>
              <a:t>dílem souborným</a:t>
            </a:r>
            <a:r>
              <a:rPr lang="cs-CZ" sz="1200" kern="1200" dirty="0" smtClean="0">
                <a:solidFill>
                  <a:schemeClr val="tx1"/>
                </a:solidFill>
                <a:effectLst/>
                <a:latin typeface="+mn-lt"/>
                <a:ea typeface="+mn-ea"/>
                <a:cs typeface="+mn-cs"/>
              </a:rPr>
              <a:t>.</a:t>
            </a:r>
          </a:p>
          <a:p>
            <a:r>
              <a:rPr lang="cs-CZ" sz="1200" kern="1200" cap="all" dirty="0" smtClean="0">
                <a:solidFill>
                  <a:schemeClr val="tx1"/>
                </a:solidFill>
                <a:effectLst/>
                <a:latin typeface="+mn-lt"/>
                <a:ea typeface="+mn-ea"/>
                <a:cs typeface="+mn-cs"/>
              </a:rPr>
              <a:t>Za dílo nepovažujeme (§ 3 AZ)</a:t>
            </a:r>
          </a:p>
          <a:p>
            <a:r>
              <a:rPr lang="cs-CZ" sz="1200" kern="1200" dirty="0" smtClean="0">
                <a:solidFill>
                  <a:schemeClr val="tx1"/>
                </a:solidFill>
                <a:effectLst/>
                <a:latin typeface="+mn-lt"/>
                <a:ea typeface="+mn-ea"/>
                <a:cs typeface="+mn-cs"/>
              </a:rPr>
              <a:t>Za autorské dílo nepovažujeme </a:t>
            </a:r>
            <a:r>
              <a:rPr lang="cs-CZ" sz="1200" b="1" kern="1200" dirty="0" smtClean="0">
                <a:solidFill>
                  <a:schemeClr val="tx1"/>
                </a:solidFill>
                <a:effectLst/>
                <a:latin typeface="+mn-lt"/>
                <a:ea typeface="+mn-ea"/>
                <a:cs typeface="+mn-cs"/>
              </a:rPr>
              <a:t>díla úřední</a:t>
            </a:r>
            <a:r>
              <a:rPr lang="cs-CZ" sz="1200" kern="1200" dirty="0" smtClean="0">
                <a:solidFill>
                  <a:schemeClr val="tx1"/>
                </a:solidFill>
                <a:effectLst/>
                <a:latin typeface="+mn-lt"/>
                <a:ea typeface="+mn-ea"/>
                <a:cs typeface="+mn-cs"/>
              </a:rPr>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p>
          <a:p>
            <a:r>
              <a:rPr lang="cs-CZ" sz="1200" kern="1200" dirty="0" smtClean="0">
                <a:solidFill>
                  <a:schemeClr val="tx1"/>
                </a:solidFill>
                <a:effectLst/>
                <a:latin typeface="+mn-lt"/>
                <a:ea typeface="+mn-ea"/>
                <a:cs typeface="+mn-cs"/>
              </a:rPr>
              <a:t>Za autorské dílo také nepovažujeme </a:t>
            </a:r>
            <a:r>
              <a:rPr lang="cs-CZ" sz="1200" b="1" kern="1200" dirty="0" smtClean="0">
                <a:solidFill>
                  <a:schemeClr val="tx1"/>
                </a:solidFill>
                <a:effectLst/>
                <a:latin typeface="+mn-lt"/>
                <a:ea typeface="+mn-ea"/>
                <a:cs typeface="+mn-cs"/>
              </a:rPr>
              <a:t>výtvory</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tradiční lidové kultury</a:t>
            </a:r>
            <a:r>
              <a:rPr lang="cs-CZ" sz="1200" kern="1200" dirty="0" smtClean="0">
                <a:solidFill>
                  <a:schemeClr val="tx1"/>
                </a:solidFill>
                <a:effectLst/>
                <a:latin typeface="+mn-lt"/>
                <a:ea typeface="+mn-ea"/>
                <a:cs typeface="+mn-cs"/>
              </a:rPr>
              <a:t>, není-li pravé jméno autora obecně známo a nejde-li o dílo anonymní nebo o dílo pseudonymní. Užít takové dílo lze jen způsobem nesnižujícím jeho hodnotu. </a:t>
            </a:r>
          </a:p>
          <a:p>
            <a:r>
              <a:rPr lang="cs-CZ" sz="1200" kern="1200" dirty="0" smtClean="0">
                <a:solidFill>
                  <a:schemeClr val="tx1"/>
                </a:solidFill>
                <a:effectLst/>
                <a:latin typeface="+mn-lt"/>
                <a:ea typeface="+mn-ea"/>
                <a:cs typeface="+mn-cs"/>
              </a:rPr>
              <a:t>V praxi je běžné, že folklórní tvorba se stává inspirací pro současné autory. Jejich díla jsou pak chráněna stejně jako jakákoliv jiná autorská díla.</a:t>
            </a:r>
          </a:p>
          <a:p>
            <a:r>
              <a:rPr lang="cs-CZ" sz="1200" kern="1200" dirty="0" smtClean="0">
                <a:solidFill>
                  <a:schemeClr val="tx1"/>
                </a:solidFill>
                <a:effectLst/>
                <a:latin typeface="+mn-lt"/>
                <a:ea typeface="+mn-ea"/>
                <a:cs typeface="+mn-cs"/>
              </a:rPr>
              <a:t>Dílem podle autorského zákona není zejména námět díla sám o sobě, denní zpráva nebo jiný údaj sám o sobě, myšlenka, postup, princip, metoda, objev, vědecká teorie, matematický a obdobný vzorec, statistický graf a podobný předmět sám o sobě. To však nevylučuje, že uvedené výtvory nemohou být chráněny podle jiných předpisů.</a:t>
            </a:r>
          </a:p>
          <a:p>
            <a:r>
              <a:rPr lang="cs-CZ" sz="1200" kern="1200" dirty="0" smtClean="0">
                <a:solidFill>
                  <a:schemeClr val="tx1"/>
                </a:solidFill>
                <a:effectLst/>
                <a:latin typeface="+mn-lt"/>
                <a:ea typeface="+mn-ea"/>
                <a:cs typeface="+mn-cs"/>
              </a:rPr>
              <a:t>V některých případech sporů v oblasti autorského práva může být obtížné již samotné určení, zda se jedná o dílo, které má být zákonem chráněno, či nikoliv.</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17</a:t>
            </a:fld>
            <a:endParaRPr lang="cs-CZ"/>
          </a:p>
        </p:txBody>
      </p:sp>
    </p:spTree>
    <p:extLst>
      <p:ext uri="{BB962C8B-B14F-4D97-AF65-F5344CB8AC3E}">
        <p14:creationId xmlns:p14="http://schemas.microsoft.com/office/powerpoint/2010/main" val="2926292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Dílem rozumíme (§ 2 AZ)</a:t>
            </a:r>
          </a:p>
          <a:p>
            <a:r>
              <a:rPr lang="cs-CZ" sz="1200" kern="1200" dirty="0" smtClean="0">
                <a:solidFill>
                  <a:schemeClr val="tx1"/>
                </a:solidFill>
                <a:effectLst/>
                <a:latin typeface="+mn-lt"/>
                <a:ea typeface="+mn-ea"/>
                <a:cs typeface="+mn-cs"/>
              </a:rPr>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p>
          <a:p>
            <a:r>
              <a:rPr lang="cs-CZ" sz="1200" b="1" kern="1200" dirty="0" smtClean="0">
                <a:solidFill>
                  <a:schemeClr val="tx1"/>
                </a:solidFill>
                <a:effectLst/>
                <a:latin typeface="+mn-lt"/>
                <a:ea typeface="+mn-ea"/>
                <a:cs typeface="+mn-cs"/>
              </a:rPr>
              <a:t>Dílem</a:t>
            </a:r>
            <a:r>
              <a:rPr lang="cs-CZ" sz="1200" kern="1200" dirty="0" smtClean="0">
                <a:solidFill>
                  <a:schemeClr val="tx1"/>
                </a:solidFill>
                <a:effectLst/>
                <a:latin typeface="+mn-lt"/>
                <a:ea typeface="+mn-ea"/>
                <a:cs typeface="+mn-cs"/>
              </a:rPr>
              <a:t>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r>
              <a:rPr lang="cs-CZ" sz="1200" kern="1200" dirty="0" smtClean="0">
                <a:solidFill>
                  <a:schemeClr val="tx1"/>
                </a:solidFill>
                <a:effectLst/>
                <a:latin typeface="+mn-lt"/>
                <a:ea typeface="+mn-ea"/>
                <a:cs typeface="+mn-cs"/>
              </a:rPr>
              <a:t>Za dílo se považuje též počítačový program, je-li původní v tom smyslu, že je autorovým vlastním duševním výtvorem. </a:t>
            </a:r>
          </a:p>
          <a:p>
            <a:r>
              <a:rPr lang="cs-CZ" sz="1200" kern="1200" dirty="0" smtClean="0">
                <a:solidFill>
                  <a:schemeClr val="tx1"/>
                </a:solidFill>
                <a:effectLst/>
                <a:latin typeface="+mn-lt"/>
                <a:ea typeface="+mn-ea"/>
                <a:cs typeface="+mn-cs"/>
              </a:rPr>
              <a:t>Právo autorské se vztahuje na dílo dokončené, jeho jednotlivé vývojové fáze a části. </a:t>
            </a:r>
          </a:p>
          <a:p>
            <a:r>
              <a:rPr lang="cs-CZ" sz="1200" kern="1200" dirty="0" smtClean="0">
                <a:solidFill>
                  <a:schemeClr val="tx1"/>
                </a:solidFill>
                <a:effectLst/>
                <a:latin typeface="+mn-lt"/>
                <a:ea typeface="+mn-ea"/>
                <a:cs typeface="+mn-cs"/>
              </a:rPr>
              <a:t>Předmětem práva autorského je také dílo vzniklé tvůrčím zpracováním díla jiného, včetně překladu díla do jiného jazyka. Tím není dotčeno právo autora zpracovaného nebo přeloženého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Sborník, jako je časopis, encyklopedie, antologie, pásmo, výstava nebo jiný soubor nezávislých děl nebo jiných prvků, je </a:t>
            </a:r>
            <a:r>
              <a:rPr lang="cs-CZ" sz="1200" b="1" kern="1200" dirty="0" smtClean="0">
                <a:solidFill>
                  <a:schemeClr val="tx1"/>
                </a:solidFill>
                <a:effectLst/>
                <a:latin typeface="+mn-lt"/>
                <a:ea typeface="+mn-ea"/>
                <a:cs typeface="+mn-cs"/>
              </a:rPr>
              <a:t>dílem souborným</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Za dílo nepovažujeme (§ 3 AZ)</a:t>
            </a:r>
          </a:p>
          <a:p>
            <a:r>
              <a:rPr lang="cs-CZ" sz="1200" kern="1200" dirty="0" smtClean="0">
                <a:solidFill>
                  <a:schemeClr val="tx1"/>
                </a:solidFill>
                <a:effectLst/>
                <a:latin typeface="+mn-lt"/>
                <a:ea typeface="+mn-ea"/>
                <a:cs typeface="+mn-cs"/>
              </a:rPr>
              <a:t>Za autorské dílo nepovažujeme </a:t>
            </a:r>
            <a:r>
              <a:rPr lang="cs-CZ" sz="1200" b="1" kern="1200" dirty="0" smtClean="0">
                <a:solidFill>
                  <a:schemeClr val="tx1"/>
                </a:solidFill>
                <a:effectLst/>
                <a:latin typeface="+mn-lt"/>
                <a:ea typeface="+mn-ea"/>
                <a:cs typeface="+mn-cs"/>
              </a:rPr>
              <a:t>díla úřední</a:t>
            </a:r>
            <a:r>
              <a:rPr lang="cs-CZ" sz="1200" kern="1200" dirty="0" smtClean="0">
                <a:solidFill>
                  <a:schemeClr val="tx1"/>
                </a:solidFill>
                <a:effectLst/>
                <a:latin typeface="+mn-lt"/>
                <a:ea typeface="+mn-ea"/>
                <a:cs typeface="+mn-cs"/>
              </a:rPr>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p>
          <a:p>
            <a:r>
              <a:rPr lang="cs-CZ" sz="1200" kern="1200" dirty="0" smtClean="0">
                <a:solidFill>
                  <a:schemeClr val="tx1"/>
                </a:solidFill>
                <a:effectLst/>
                <a:latin typeface="+mn-lt"/>
                <a:ea typeface="+mn-ea"/>
                <a:cs typeface="+mn-cs"/>
              </a:rPr>
              <a:t>Za autorské dílo také nepovažujeme </a:t>
            </a:r>
            <a:r>
              <a:rPr lang="cs-CZ" sz="1200" b="1" kern="1200" dirty="0" smtClean="0">
                <a:solidFill>
                  <a:schemeClr val="tx1"/>
                </a:solidFill>
                <a:effectLst/>
                <a:latin typeface="+mn-lt"/>
                <a:ea typeface="+mn-ea"/>
                <a:cs typeface="+mn-cs"/>
              </a:rPr>
              <a:t>výtvory</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tradiční lidové kultury</a:t>
            </a:r>
            <a:r>
              <a:rPr lang="cs-CZ" sz="1200" kern="1200" dirty="0" smtClean="0">
                <a:solidFill>
                  <a:schemeClr val="tx1"/>
                </a:solidFill>
                <a:effectLst/>
                <a:latin typeface="+mn-lt"/>
                <a:ea typeface="+mn-ea"/>
                <a:cs typeface="+mn-cs"/>
              </a:rPr>
              <a:t>, není-li pravé jméno autora obecně známo a nejde-li o dílo anonymní nebo o dílo pseudonymní. Užít takové dílo lze jen způsobem nesnižujícím jeho hodnotu. </a:t>
            </a:r>
          </a:p>
          <a:p>
            <a:r>
              <a:rPr lang="cs-CZ" sz="1200" kern="1200" dirty="0" smtClean="0">
                <a:solidFill>
                  <a:schemeClr val="tx1"/>
                </a:solidFill>
                <a:effectLst/>
                <a:latin typeface="+mn-lt"/>
                <a:ea typeface="+mn-ea"/>
                <a:cs typeface="+mn-cs"/>
              </a:rPr>
              <a:t>V praxi je běžné, že folklórní tvorba se stává inspirací pro současné autory. Jejich díla jsou pak chráněna stejně jako jakákoliv jiná autorská díla.</a:t>
            </a:r>
          </a:p>
          <a:p>
            <a:r>
              <a:rPr lang="cs-CZ" sz="1200" kern="1200" dirty="0" smtClean="0">
                <a:solidFill>
                  <a:schemeClr val="tx1"/>
                </a:solidFill>
                <a:effectLst/>
                <a:latin typeface="+mn-lt"/>
                <a:ea typeface="+mn-ea"/>
                <a:cs typeface="+mn-cs"/>
              </a:rPr>
              <a:t>Dílem podle autorského zákona není zejména námět díla sám o sobě, denní zpráva nebo jiný údaj sám o sobě, myšlenka, postup, princip, metoda, objev, vědecká teorie, matematický a obdobný vzorec, statistický graf a podobný předmět sám o sobě. To však nevylučuje, že uvedené výtvory nemohou být chráněny podle jiných předpisů.</a:t>
            </a:r>
          </a:p>
          <a:p>
            <a:r>
              <a:rPr lang="cs-CZ" sz="1200" kern="1200" dirty="0" smtClean="0">
                <a:solidFill>
                  <a:schemeClr val="tx1"/>
                </a:solidFill>
                <a:effectLst/>
                <a:latin typeface="+mn-lt"/>
                <a:ea typeface="+mn-ea"/>
                <a:cs typeface="+mn-cs"/>
              </a:rPr>
              <a:t>V některých případech sporů v oblasti autorského práva může být obtížné již samotné určení, zda se jedná o dílo, které má být zákonem chráněno, či nikoliv.</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18</a:t>
            </a:fld>
            <a:endParaRPr lang="cs-CZ"/>
          </a:p>
        </p:txBody>
      </p:sp>
    </p:spTree>
    <p:extLst>
      <p:ext uri="{BB962C8B-B14F-4D97-AF65-F5344CB8AC3E}">
        <p14:creationId xmlns:p14="http://schemas.microsoft.com/office/powerpoint/2010/main" val="29772016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Dílem rozumíme (§ 2 AZ)</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p>
          <a:p>
            <a:endParaRPr lang="cs-CZ" sz="1200" b="1" kern="1200" dirty="0" smtClean="0">
              <a:solidFill>
                <a:schemeClr val="tx1"/>
              </a:solidFill>
              <a:effectLst/>
              <a:latin typeface="+mn-lt"/>
              <a:ea typeface="+mn-ea"/>
              <a:cs typeface="+mn-cs"/>
            </a:endParaRPr>
          </a:p>
          <a:p>
            <a:r>
              <a:rPr lang="cs-CZ" sz="1200" b="1" kern="1200" dirty="0" smtClean="0">
                <a:solidFill>
                  <a:schemeClr val="tx1"/>
                </a:solidFill>
                <a:effectLst/>
                <a:latin typeface="+mn-lt"/>
                <a:ea typeface="+mn-ea"/>
                <a:cs typeface="+mn-cs"/>
              </a:rPr>
              <a:t>Dílem</a:t>
            </a:r>
            <a:r>
              <a:rPr lang="cs-CZ" sz="1200" kern="1200" dirty="0" smtClean="0">
                <a:solidFill>
                  <a:schemeClr val="tx1"/>
                </a:solidFill>
                <a:effectLst/>
                <a:latin typeface="+mn-lt"/>
                <a:ea typeface="+mn-ea"/>
                <a:cs typeface="+mn-cs"/>
              </a:rPr>
              <a:t>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dílo se považuje též počítačový program, je-li původní v tom smyslu, že je autorovým vlastním duševním výtvorem. </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Právo autorské se vztahuje na dílo dokončené, jeho jednotlivé vývojové fáze a části. </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Předmětem práva autorského je také dílo vzniklé tvůrčím zpracováním díla jiného, včetně překladu díla do jiného jazyka. Tím není dotčeno právo autora zpracovaného nebo přeloženého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Sborník, jako je časopis, encyklopedie, antologie, pásmo, výstava nebo jiný soubor nezávislých děl nebo jiných prvků, je </a:t>
            </a:r>
            <a:r>
              <a:rPr lang="cs-CZ" sz="1200" b="1" kern="1200" dirty="0" smtClean="0">
                <a:solidFill>
                  <a:schemeClr val="tx1"/>
                </a:solidFill>
                <a:effectLst/>
                <a:latin typeface="+mn-lt"/>
                <a:ea typeface="+mn-ea"/>
                <a:cs typeface="+mn-cs"/>
              </a:rPr>
              <a:t>dílem souborným</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Za dílo nepovažujeme (§ 3 AZ)</a:t>
            </a:r>
          </a:p>
          <a:p>
            <a:r>
              <a:rPr lang="cs-CZ" sz="1200" kern="1200" dirty="0" smtClean="0">
                <a:solidFill>
                  <a:schemeClr val="tx1"/>
                </a:solidFill>
                <a:effectLst/>
                <a:latin typeface="+mn-lt"/>
                <a:ea typeface="+mn-ea"/>
                <a:cs typeface="+mn-cs"/>
              </a:rPr>
              <a:t>Za autorské dílo nepovažujeme </a:t>
            </a:r>
            <a:r>
              <a:rPr lang="cs-CZ" sz="1200" b="1" kern="1200" dirty="0" smtClean="0">
                <a:solidFill>
                  <a:schemeClr val="tx1"/>
                </a:solidFill>
                <a:effectLst/>
                <a:latin typeface="+mn-lt"/>
                <a:ea typeface="+mn-ea"/>
                <a:cs typeface="+mn-cs"/>
              </a:rPr>
              <a:t>díla úřední</a:t>
            </a:r>
            <a:r>
              <a:rPr lang="cs-CZ" sz="1200" kern="1200" dirty="0" smtClean="0">
                <a:solidFill>
                  <a:schemeClr val="tx1"/>
                </a:solidFill>
                <a:effectLst/>
                <a:latin typeface="+mn-lt"/>
                <a:ea typeface="+mn-ea"/>
                <a:cs typeface="+mn-cs"/>
              </a:rPr>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p>
          <a:p>
            <a:r>
              <a:rPr lang="cs-CZ" sz="1200" kern="1200" dirty="0" smtClean="0">
                <a:solidFill>
                  <a:schemeClr val="tx1"/>
                </a:solidFill>
                <a:effectLst/>
                <a:latin typeface="+mn-lt"/>
                <a:ea typeface="+mn-ea"/>
                <a:cs typeface="+mn-cs"/>
              </a:rPr>
              <a:t>Za autorské dílo také nepovažujeme </a:t>
            </a:r>
            <a:r>
              <a:rPr lang="cs-CZ" sz="1200" b="1" kern="1200" dirty="0" smtClean="0">
                <a:solidFill>
                  <a:schemeClr val="tx1"/>
                </a:solidFill>
                <a:effectLst/>
                <a:latin typeface="+mn-lt"/>
                <a:ea typeface="+mn-ea"/>
                <a:cs typeface="+mn-cs"/>
              </a:rPr>
              <a:t>výtvory</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tradiční lidové kultury</a:t>
            </a:r>
            <a:r>
              <a:rPr lang="cs-CZ" sz="1200" kern="1200" dirty="0" smtClean="0">
                <a:solidFill>
                  <a:schemeClr val="tx1"/>
                </a:solidFill>
                <a:effectLst/>
                <a:latin typeface="+mn-lt"/>
                <a:ea typeface="+mn-ea"/>
                <a:cs typeface="+mn-cs"/>
              </a:rPr>
              <a:t>, není-li pravé jméno autora obecně známo a nejde-li o dílo anonymní nebo o dílo pseudonymní. Užít takové dílo lze jen způsobem nesnižujícím jeho hodnotu. </a:t>
            </a:r>
          </a:p>
          <a:p>
            <a:r>
              <a:rPr lang="cs-CZ" sz="1200" kern="1200" dirty="0" smtClean="0">
                <a:solidFill>
                  <a:schemeClr val="tx1"/>
                </a:solidFill>
                <a:effectLst/>
                <a:latin typeface="+mn-lt"/>
                <a:ea typeface="+mn-ea"/>
                <a:cs typeface="+mn-cs"/>
              </a:rPr>
              <a:t>V praxi je běžné, že folklórní tvorba se stává inspirací pro současné autory. Jejich díla jsou pak chráněna stejně jako jakákoliv jiná autorská díla.</a:t>
            </a:r>
          </a:p>
          <a:p>
            <a:r>
              <a:rPr lang="cs-CZ" sz="1200" kern="1200" dirty="0" smtClean="0">
                <a:solidFill>
                  <a:schemeClr val="tx1"/>
                </a:solidFill>
                <a:effectLst/>
                <a:latin typeface="+mn-lt"/>
                <a:ea typeface="+mn-ea"/>
                <a:cs typeface="+mn-cs"/>
              </a:rPr>
              <a:t>Dílem podle autorského zákona není zejména námět díla sám o sobě, denní zpráva nebo jiný údaj sám o sobě, myšlenka, postup, princip, metoda, objev, vědecká teorie, matematický a obdobný vzorec, statistický graf a podobný předmět sám o sobě. To však nevylučuje, že uvedené výtvory nemohou být chráněny podle jiných předpisů.</a:t>
            </a:r>
          </a:p>
          <a:p>
            <a:r>
              <a:rPr lang="cs-CZ" sz="1200" kern="1200" dirty="0" smtClean="0">
                <a:solidFill>
                  <a:schemeClr val="tx1"/>
                </a:solidFill>
                <a:effectLst/>
                <a:latin typeface="+mn-lt"/>
                <a:ea typeface="+mn-ea"/>
                <a:cs typeface="+mn-cs"/>
              </a:rPr>
              <a:t>V některých případech sporů v oblasti autorského práva může být obtížné již samotné určení, zda se jedná o dílo, které má být zákonem chráněno, či nikoliv.</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19</a:t>
            </a:fld>
            <a:endParaRPr lang="cs-CZ"/>
          </a:p>
        </p:txBody>
      </p:sp>
    </p:spTree>
    <p:extLst>
      <p:ext uri="{BB962C8B-B14F-4D97-AF65-F5344CB8AC3E}">
        <p14:creationId xmlns:p14="http://schemas.microsoft.com/office/powerpoint/2010/main" val="9055963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Dílem rozumíme (§ 2 AZ)</a:t>
            </a:r>
          </a:p>
          <a:p>
            <a:r>
              <a:rPr lang="cs-CZ" sz="1200" kern="1200" dirty="0" smtClean="0">
                <a:solidFill>
                  <a:schemeClr val="tx1"/>
                </a:solidFill>
                <a:effectLst/>
                <a:latin typeface="+mn-lt"/>
                <a:ea typeface="+mn-ea"/>
                <a:cs typeface="+mn-cs"/>
              </a:rPr>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p>
          <a:p>
            <a:r>
              <a:rPr lang="cs-CZ" sz="1200" b="1" kern="1200" dirty="0" smtClean="0">
                <a:solidFill>
                  <a:schemeClr val="tx1"/>
                </a:solidFill>
                <a:effectLst/>
                <a:latin typeface="+mn-lt"/>
                <a:ea typeface="+mn-ea"/>
                <a:cs typeface="+mn-cs"/>
              </a:rPr>
              <a:t>Dílem</a:t>
            </a:r>
            <a:r>
              <a:rPr lang="cs-CZ" sz="1200" kern="1200" dirty="0" smtClean="0">
                <a:solidFill>
                  <a:schemeClr val="tx1"/>
                </a:solidFill>
                <a:effectLst/>
                <a:latin typeface="+mn-lt"/>
                <a:ea typeface="+mn-ea"/>
                <a:cs typeface="+mn-cs"/>
              </a:rPr>
              <a:t>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r>
              <a:rPr lang="cs-CZ" sz="1200" kern="1200" dirty="0" smtClean="0">
                <a:solidFill>
                  <a:schemeClr val="tx1"/>
                </a:solidFill>
                <a:effectLst/>
                <a:latin typeface="+mn-lt"/>
                <a:ea typeface="+mn-ea"/>
                <a:cs typeface="+mn-cs"/>
              </a:rPr>
              <a:t>Za dílo se považuje též počítačový program, je-li původní v tom smyslu, že je autorovým vlastním duševním výtvorem. </a:t>
            </a:r>
          </a:p>
          <a:p>
            <a:r>
              <a:rPr lang="cs-CZ" sz="1200" kern="1200" dirty="0" smtClean="0">
                <a:solidFill>
                  <a:schemeClr val="tx1"/>
                </a:solidFill>
                <a:effectLst/>
                <a:latin typeface="+mn-lt"/>
                <a:ea typeface="+mn-ea"/>
                <a:cs typeface="+mn-cs"/>
              </a:rPr>
              <a:t>Právo autorské se vztahuje na dílo dokončené, jeho jednotlivé vývojové fáze a části. </a:t>
            </a:r>
          </a:p>
          <a:p>
            <a:r>
              <a:rPr lang="cs-CZ" sz="1200" kern="1200" dirty="0" smtClean="0">
                <a:solidFill>
                  <a:schemeClr val="tx1"/>
                </a:solidFill>
                <a:effectLst/>
                <a:latin typeface="+mn-lt"/>
                <a:ea typeface="+mn-ea"/>
                <a:cs typeface="+mn-cs"/>
              </a:rPr>
              <a:t>Předmětem práva autorského je také dílo vzniklé tvůrčím zpracováním díla jiného, včetně překladu díla do jiného jazyka. Tím není dotčeno právo autora zpracovaného nebo přeloženého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Sborník, jako je časopis, encyklopedie, antologie, pásmo, výstava nebo jiný soubor nezávislých děl nebo jiných prvků, je </a:t>
            </a:r>
            <a:r>
              <a:rPr lang="cs-CZ" sz="1200" b="1" kern="1200" dirty="0" smtClean="0">
                <a:solidFill>
                  <a:schemeClr val="tx1"/>
                </a:solidFill>
                <a:effectLst/>
                <a:latin typeface="+mn-lt"/>
                <a:ea typeface="+mn-ea"/>
                <a:cs typeface="+mn-cs"/>
              </a:rPr>
              <a:t>dílem souborným</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Za dílo nepovažujeme (§ 3 AZ)</a:t>
            </a:r>
          </a:p>
          <a:p>
            <a:r>
              <a:rPr lang="cs-CZ" sz="1200" kern="1200" dirty="0" smtClean="0">
                <a:solidFill>
                  <a:schemeClr val="tx1"/>
                </a:solidFill>
                <a:effectLst/>
                <a:latin typeface="+mn-lt"/>
                <a:ea typeface="+mn-ea"/>
                <a:cs typeface="+mn-cs"/>
              </a:rPr>
              <a:t>Za autorské dílo nepovažujeme </a:t>
            </a:r>
            <a:r>
              <a:rPr lang="cs-CZ" sz="1200" b="1" kern="1200" dirty="0" smtClean="0">
                <a:solidFill>
                  <a:schemeClr val="tx1"/>
                </a:solidFill>
                <a:effectLst/>
                <a:latin typeface="+mn-lt"/>
                <a:ea typeface="+mn-ea"/>
                <a:cs typeface="+mn-cs"/>
              </a:rPr>
              <a:t>díla úřední</a:t>
            </a:r>
            <a:r>
              <a:rPr lang="cs-CZ" sz="1200" kern="1200" dirty="0" smtClean="0">
                <a:solidFill>
                  <a:schemeClr val="tx1"/>
                </a:solidFill>
                <a:effectLst/>
                <a:latin typeface="+mn-lt"/>
                <a:ea typeface="+mn-ea"/>
                <a:cs typeface="+mn-cs"/>
              </a:rPr>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p>
          <a:p>
            <a:r>
              <a:rPr lang="cs-CZ" sz="1200" kern="1200" dirty="0" smtClean="0">
                <a:solidFill>
                  <a:schemeClr val="tx1"/>
                </a:solidFill>
                <a:effectLst/>
                <a:latin typeface="+mn-lt"/>
                <a:ea typeface="+mn-ea"/>
                <a:cs typeface="+mn-cs"/>
              </a:rPr>
              <a:t>Za autorské dílo také nepovažujeme </a:t>
            </a:r>
            <a:r>
              <a:rPr lang="cs-CZ" sz="1200" b="1" kern="1200" dirty="0" smtClean="0">
                <a:solidFill>
                  <a:schemeClr val="tx1"/>
                </a:solidFill>
                <a:effectLst/>
                <a:latin typeface="+mn-lt"/>
                <a:ea typeface="+mn-ea"/>
                <a:cs typeface="+mn-cs"/>
              </a:rPr>
              <a:t>výtvory</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tradiční lidové kultury</a:t>
            </a:r>
            <a:r>
              <a:rPr lang="cs-CZ" sz="1200" kern="1200" dirty="0" smtClean="0">
                <a:solidFill>
                  <a:schemeClr val="tx1"/>
                </a:solidFill>
                <a:effectLst/>
                <a:latin typeface="+mn-lt"/>
                <a:ea typeface="+mn-ea"/>
                <a:cs typeface="+mn-cs"/>
              </a:rPr>
              <a:t>, není-li pravé jméno autora obecně známo a nejde-li o dílo anonymní nebo o dílo pseudonymní. Užít takové dílo lze jen způsobem nesnižujícím jeho hodnotu. </a:t>
            </a:r>
          </a:p>
          <a:p>
            <a:r>
              <a:rPr lang="cs-CZ" sz="1200" kern="1200" dirty="0" smtClean="0">
                <a:solidFill>
                  <a:schemeClr val="tx1"/>
                </a:solidFill>
                <a:effectLst/>
                <a:latin typeface="+mn-lt"/>
                <a:ea typeface="+mn-ea"/>
                <a:cs typeface="+mn-cs"/>
              </a:rPr>
              <a:t>V praxi je běžné, že folklórní tvorba se stává inspirací pro současné autory. Jejich díla jsou pak chráněna stejně jako jakákoliv jiná autorská díla.</a:t>
            </a:r>
          </a:p>
          <a:p>
            <a:r>
              <a:rPr lang="cs-CZ" sz="1200" kern="1200" dirty="0" smtClean="0">
                <a:solidFill>
                  <a:schemeClr val="tx1"/>
                </a:solidFill>
                <a:effectLst/>
                <a:latin typeface="+mn-lt"/>
                <a:ea typeface="+mn-ea"/>
                <a:cs typeface="+mn-cs"/>
              </a:rPr>
              <a:t>Dílem podle autorského zákona není zejména námět díla sám o sobě, denní zpráva nebo jiný údaj sám o sobě, myšlenka, postup, princip, metoda, objev, vědecká teorie, matematický a obdobný vzorec, statistický graf a podobný předmět sám o sobě. To však nevylučuje, že uvedené výtvory nemohou být chráněny podle jiných předpisů.</a:t>
            </a:r>
          </a:p>
          <a:p>
            <a:r>
              <a:rPr lang="cs-CZ" sz="1200" kern="1200" dirty="0" smtClean="0">
                <a:solidFill>
                  <a:schemeClr val="tx1"/>
                </a:solidFill>
                <a:effectLst/>
                <a:latin typeface="+mn-lt"/>
                <a:ea typeface="+mn-ea"/>
                <a:cs typeface="+mn-cs"/>
              </a:rPr>
              <a:t>V některých případech sporů v oblasti autorského práva může být obtížné již samotné určení, zda se jedná o dílo, které má být zákonem chráněno, či nikoliv.</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20</a:t>
            </a:fld>
            <a:endParaRPr lang="cs-CZ"/>
          </a:p>
        </p:txBody>
      </p:sp>
    </p:spTree>
    <p:extLst>
      <p:ext uri="{BB962C8B-B14F-4D97-AF65-F5344CB8AC3E}">
        <p14:creationId xmlns:p14="http://schemas.microsoft.com/office/powerpoint/2010/main" val="16890904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Dílem rozumíme (§ 2 AZ)</a:t>
            </a:r>
          </a:p>
          <a:p>
            <a:r>
              <a:rPr lang="cs-CZ" sz="1200" kern="1200" dirty="0" smtClean="0">
                <a:solidFill>
                  <a:schemeClr val="tx1"/>
                </a:solidFill>
                <a:effectLst/>
                <a:latin typeface="+mn-lt"/>
                <a:ea typeface="+mn-ea"/>
                <a:cs typeface="+mn-cs"/>
              </a:rPr>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p>
          <a:p>
            <a:r>
              <a:rPr lang="cs-CZ" sz="1200" b="1" kern="1200" dirty="0" smtClean="0">
                <a:solidFill>
                  <a:schemeClr val="tx1"/>
                </a:solidFill>
                <a:effectLst/>
                <a:latin typeface="+mn-lt"/>
                <a:ea typeface="+mn-ea"/>
                <a:cs typeface="+mn-cs"/>
              </a:rPr>
              <a:t>Dílem</a:t>
            </a:r>
            <a:r>
              <a:rPr lang="cs-CZ" sz="1200" kern="1200" dirty="0" smtClean="0">
                <a:solidFill>
                  <a:schemeClr val="tx1"/>
                </a:solidFill>
                <a:effectLst/>
                <a:latin typeface="+mn-lt"/>
                <a:ea typeface="+mn-ea"/>
                <a:cs typeface="+mn-cs"/>
              </a:rPr>
              <a:t>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r>
              <a:rPr lang="cs-CZ" sz="1200" kern="1200" dirty="0" smtClean="0">
                <a:solidFill>
                  <a:schemeClr val="tx1"/>
                </a:solidFill>
                <a:effectLst/>
                <a:latin typeface="+mn-lt"/>
                <a:ea typeface="+mn-ea"/>
                <a:cs typeface="+mn-cs"/>
              </a:rPr>
              <a:t>Za dílo se považuje též počítačový program, je-li původní v tom smyslu, že je autorovým vlastním duševním výtvorem. </a:t>
            </a:r>
          </a:p>
          <a:p>
            <a:r>
              <a:rPr lang="cs-CZ" sz="1200" kern="1200" dirty="0" smtClean="0">
                <a:solidFill>
                  <a:schemeClr val="tx1"/>
                </a:solidFill>
                <a:effectLst/>
                <a:latin typeface="+mn-lt"/>
                <a:ea typeface="+mn-ea"/>
                <a:cs typeface="+mn-cs"/>
              </a:rPr>
              <a:t>Právo autorské se vztahuje na dílo dokončené, jeho jednotlivé vývojové fáze a části. </a:t>
            </a:r>
          </a:p>
          <a:p>
            <a:r>
              <a:rPr lang="cs-CZ" sz="1200" kern="1200" dirty="0" smtClean="0">
                <a:solidFill>
                  <a:schemeClr val="tx1"/>
                </a:solidFill>
                <a:effectLst/>
                <a:latin typeface="+mn-lt"/>
                <a:ea typeface="+mn-ea"/>
                <a:cs typeface="+mn-cs"/>
              </a:rPr>
              <a:t>Předmětem práva autorského je také dílo vzniklé tvůrčím zpracováním díla jiného, včetně překladu díla do jiného jazyka. Tím není dotčeno právo autora zpracovaného nebo přeloženého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Sborník, jako je časopis, encyklopedie, antologie, pásmo, výstava nebo jiný soubor nezávislých děl nebo jiných prvků, je </a:t>
            </a:r>
            <a:r>
              <a:rPr lang="cs-CZ" sz="1200" b="1" kern="1200" dirty="0" smtClean="0">
                <a:solidFill>
                  <a:schemeClr val="tx1"/>
                </a:solidFill>
                <a:effectLst/>
                <a:latin typeface="+mn-lt"/>
                <a:ea typeface="+mn-ea"/>
                <a:cs typeface="+mn-cs"/>
              </a:rPr>
              <a:t>dílem souborným</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Za dílo nepovažujeme (§ 3 AZ)</a:t>
            </a:r>
          </a:p>
          <a:p>
            <a:r>
              <a:rPr lang="cs-CZ" sz="1200" kern="1200" dirty="0" smtClean="0">
                <a:solidFill>
                  <a:schemeClr val="tx1"/>
                </a:solidFill>
                <a:effectLst/>
                <a:latin typeface="+mn-lt"/>
                <a:ea typeface="+mn-ea"/>
                <a:cs typeface="+mn-cs"/>
              </a:rPr>
              <a:t>Za autorské dílo nepovažujeme </a:t>
            </a:r>
            <a:r>
              <a:rPr lang="cs-CZ" sz="1200" b="1" kern="1200" dirty="0" smtClean="0">
                <a:solidFill>
                  <a:schemeClr val="tx1"/>
                </a:solidFill>
                <a:effectLst/>
                <a:latin typeface="+mn-lt"/>
                <a:ea typeface="+mn-ea"/>
                <a:cs typeface="+mn-cs"/>
              </a:rPr>
              <a:t>díla úřední</a:t>
            </a:r>
            <a:r>
              <a:rPr lang="cs-CZ" sz="1200" kern="1200" dirty="0" smtClean="0">
                <a:solidFill>
                  <a:schemeClr val="tx1"/>
                </a:solidFill>
                <a:effectLst/>
                <a:latin typeface="+mn-lt"/>
                <a:ea typeface="+mn-ea"/>
                <a:cs typeface="+mn-cs"/>
              </a:rPr>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p>
          <a:p>
            <a:r>
              <a:rPr lang="cs-CZ" sz="1200" kern="1200" dirty="0" smtClean="0">
                <a:solidFill>
                  <a:schemeClr val="tx1"/>
                </a:solidFill>
                <a:effectLst/>
                <a:latin typeface="+mn-lt"/>
                <a:ea typeface="+mn-ea"/>
                <a:cs typeface="+mn-cs"/>
              </a:rPr>
              <a:t>Za autorské dílo také nepovažujeme </a:t>
            </a:r>
            <a:r>
              <a:rPr lang="cs-CZ" sz="1200" b="1" kern="1200" dirty="0" smtClean="0">
                <a:solidFill>
                  <a:schemeClr val="tx1"/>
                </a:solidFill>
                <a:effectLst/>
                <a:latin typeface="+mn-lt"/>
                <a:ea typeface="+mn-ea"/>
                <a:cs typeface="+mn-cs"/>
              </a:rPr>
              <a:t>výtvory</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tradiční lidové kultury</a:t>
            </a:r>
            <a:r>
              <a:rPr lang="cs-CZ" sz="1200" kern="1200" dirty="0" smtClean="0">
                <a:solidFill>
                  <a:schemeClr val="tx1"/>
                </a:solidFill>
                <a:effectLst/>
                <a:latin typeface="+mn-lt"/>
                <a:ea typeface="+mn-ea"/>
                <a:cs typeface="+mn-cs"/>
              </a:rPr>
              <a:t>, není-li pravé jméno autora obecně známo a nejde-li o dílo anonymní nebo o dílo pseudonymní. Užít takové dílo lze jen způsobem nesnižujícím jeho hodnotu. </a:t>
            </a:r>
          </a:p>
          <a:p>
            <a:r>
              <a:rPr lang="cs-CZ" sz="1200" kern="1200" dirty="0" smtClean="0">
                <a:solidFill>
                  <a:schemeClr val="tx1"/>
                </a:solidFill>
                <a:effectLst/>
                <a:latin typeface="+mn-lt"/>
                <a:ea typeface="+mn-ea"/>
                <a:cs typeface="+mn-cs"/>
              </a:rPr>
              <a:t>V praxi je běžné, že folklórní tvorba se stává inspirací pro současné autory. Jejich díla jsou pak chráněna stejně jako jakákoliv jiná autorská díla.</a:t>
            </a:r>
          </a:p>
          <a:p>
            <a:r>
              <a:rPr lang="cs-CZ" sz="1200" kern="1200" dirty="0" smtClean="0">
                <a:solidFill>
                  <a:schemeClr val="tx1"/>
                </a:solidFill>
                <a:effectLst/>
                <a:latin typeface="+mn-lt"/>
                <a:ea typeface="+mn-ea"/>
                <a:cs typeface="+mn-cs"/>
              </a:rPr>
              <a:t>Dílem podle autorského zákona není zejména námět díla sám o sobě, denní zpráva nebo jiný údaj sám o sobě, myšlenka, postup, princip, metoda, objev, vědecká teorie, matematický a obdobný vzorec, statistický graf a podobný předmět sám o sobě. To však nevylučuje, že uvedené výtvory nemohou být chráněny podle jiných předpisů.</a:t>
            </a:r>
          </a:p>
          <a:p>
            <a:r>
              <a:rPr lang="cs-CZ" sz="1200" kern="1200" dirty="0" smtClean="0">
                <a:solidFill>
                  <a:schemeClr val="tx1"/>
                </a:solidFill>
                <a:effectLst/>
                <a:latin typeface="+mn-lt"/>
                <a:ea typeface="+mn-ea"/>
                <a:cs typeface="+mn-cs"/>
              </a:rPr>
              <a:t>V některých případech sporů v oblasti autorského práva může být obtížné již samotné určení, zda se jedná o dílo, které má být zákonem chráněno, či nikoliv.</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21</a:t>
            </a:fld>
            <a:endParaRPr lang="cs-CZ"/>
          </a:p>
        </p:txBody>
      </p:sp>
    </p:spTree>
    <p:extLst>
      <p:ext uri="{BB962C8B-B14F-4D97-AF65-F5344CB8AC3E}">
        <p14:creationId xmlns:p14="http://schemas.microsoft.com/office/powerpoint/2010/main" val="173108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Autorské právo vychází z řady mezinárodních úmluv, které jej definují na mezinárodní úrovni a následně pak projevují i v právním prostředí jednotlivých států. Stěžejní z nich je </a:t>
            </a:r>
            <a:r>
              <a:rPr lang="cs-CZ" b="1" dirty="0" smtClean="0"/>
              <a:t>Bernská úmluva</a:t>
            </a:r>
            <a:r>
              <a:rPr lang="cs-CZ" dirty="0" smtClean="0"/>
              <a:t> o ochraně literárních a uměleckých děl z roku 1886 v úpravě z roku 1971. Dalšími podstatnými dokumenty, ze kterých čerpá česká legislativa, jsou Mezinárodní úmluva o ochraně výkonných umělců, výrobců zvukových záznamů a rozhlasových a televizních organizací z roku 1961 (tzv. Římská úmluva) a dále dvě mezinárodní smlouvy Světové organizace duševního vlastnictví z roku 1996 akcentující problematiku digitálních technologií, a to Smlouva o autorském právu a Smlouva o výkonech výkonných umělců a o zvukových záznamech.</a:t>
            </a:r>
          </a:p>
          <a:p>
            <a:endParaRPr lang="cs-CZ" dirty="0" smtClean="0"/>
          </a:p>
          <a:p>
            <a:r>
              <a:rPr lang="cs-CZ" dirty="0" smtClean="0"/>
              <a:t>V rámci českého právního řádu řeší autorské právo především </a:t>
            </a:r>
            <a:r>
              <a:rPr lang="cs-CZ" b="1" dirty="0" smtClean="0"/>
              <a:t>zákon č. 121/2000 Sb.</a:t>
            </a:r>
            <a:r>
              <a:rPr lang="cs-CZ" dirty="0" smtClean="0"/>
              <a:t>, o právu autorském, o právech souvisejících s právem autorským a o změně některých zákonů, označovaný jako </a:t>
            </a:r>
            <a:r>
              <a:rPr lang="cs-CZ" b="1" dirty="0" smtClean="0"/>
              <a:t>autorský zákon</a:t>
            </a:r>
            <a:r>
              <a:rPr lang="cs-CZ" dirty="0" smtClean="0"/>
              <a:t> (dále také „AZ“). V praxi pak platí, že co není řešeno v autorském zákoně, upravují obecné právní předpisy. Nejvýznamnějším z nich je pak občanský zákoník - </a:t>
            </a:r>
            <a:r>
              <a:rPr lang="cs-CZ" b="1" dirty="0" smtClean="0"/>
              <a:t>zákon č. 89/2012 Sb.</a:t>
            </a:r>
            <a:r>
              <a:rPr lang="cs-CZ" dirty="0" smtClean="0"/>
              <a:t> (dále Nový občanský zákoník nebo také „NOZ“). </a:t>
            </a:r>
          </a:p>
          <a:p>
            <a:endParaRPr lang="cs-CZ" dirty="0" smtClean="0"/>
          </a:p>
          <a:p>
            <a:r>
              <a:rPr lang="cs-CZ" dirty="0" smtClean="0"/>
              <a:t>V obecnější rovině pak není od věci zmínit, že autorské právo spadá mezi práva duševního vlastnictví. Ta lze zjednodušeně chápat jako práva k nehmotným majetkovým hodnotám, neboli statkům, které jsou objektivně smysly vnímatelné a jsou způsobilé být předmětem právních vztahů. Vedle autorského práva problematiku těchto statků řeší také práva průmyslového vlastnictví (vynálezy, patenty, ochranné známky, užité vzory a další).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a:t>
            </a:fld>
            <a:endParaRPr lang="cs-CZ"/>
          </a:p>
        </p:txBody>
      </p:sp>
    </p:spTree>
    <p:extLst>
      <p:ext uri="{BB962C8B-B14F-4D97-AF65-F5344CB8AC3E}">
        <p14:creationId xmlns:p14="http://schemas.microsoft.com/office/powerpoint/2010/main" val="30204894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11 AZ)</a:t>
            </a:r>
          </a:p>
          <a:p>
            <a:r>
              <a:rPr lang="cs-CZ" sz="1200" b="1" kern="1200" dirty="0" smtClean="0">
                <a:solidFill>
                  <a:schemeClr val="tx1"/>
                </a:solidFill>
                <a:effectLst/>
                <a:latin typeface="+mn-lt"/>
                <a:ea typeface="+mn-ea"/>
                <a:cs typeface="+mn-cs"/>
              </a:rPr>
              <a:t>Osobnostní práva</a:t>
            </a:r>
            <a:r>
              <a:rPr lang="cs-CZ" sz="1200" kern="1200" dirty="0" smtClean="0">
                <a:solidFill>
                  <a:schemeClr val="tx1"/>
                </a:solidFill>
                <a:effectLst/>
                <a:latin typeface="+mn-lt"/>
                <a:ea typeface="+mn-ea"/>
                <a:cs typeface="+mn-cs"/>
              </a:rPr>
              <a:t> se přímo vztahují k </a:t>
            </a:r>
            <a:r>
              <a:rPr lang="cs-CZ" sz="1200" b="1" kern="1200" dirty="0" smtClean="0">
                <a:solidFill>
                  <a:schemeClr val="tx1"/>
                </a:solidFill>
                <a:effectLst/>
                <a:latin typeface="+mn-lt"/>
                <a:ea typeface="+mn-ea"/>
                <a:cs typeface="+mn-cs"/>
              </a:rPr>
              <a:t>osobnosti autora</a:t>
            </a:r>
            <a:r>
              <a:rPr lang="cs-CZ" sz="1200" kern="1200" dirty="0" smtClean="0">
                <a:solidFill>
                  <a:schemeClr val="tx1"/>
                </a:solidFill>
                <a:effectLst/>
                <a:latin typeface="+mn-lt"/>
                <a:ea typeface="+mn-ea"/>
                <a:cs typeface="+mn-cs"/>
              </a:rPr>
              <a:t>. Osobnostních práv se autor nemůže vzdát, tato práva jsou nepřevoditelná a smrtí autora zanikají. Po smrti autora si nikdo nesmí osobovat jeho autorství k dílu, dílo smí být užito jen způsobem nesnižujícím jeho hodnotu a, je-li to obvyklé, musí být uveden autor díla, nejde-li o dílo anonymní. Ochrany se může domáhat kterákoli z osob autorovi blízkých. Toto oprávnění mají, i když uplynula doba trvání majetkových práv autorských. </a:t>
            </a:r>
          </a:p>
          <a:p>
            <a:r>
              <a:rPr lang="cs-CZ" sz="1200" kern="1200" dirty="0" smtClean="0">
                <a:solidFill>
                  <a:schemeClr val="tx1"/>
                </a:solidFill>
                <a:effectLst/>
                <a:latin typeface="+mn-lt"/>
                <a:ea typeface="+mn-ea"/>
                <a:cs typeface="+mn-cs"/>
              </a:rPr>
              <a:t>Základním právem autora je rozhodnout o </a:t>
            </a:r>
            <a:r>
              <a:rPr lang="cs-CZ" sz="1200" b="1" kern="1200" dirty="0" smtClean="0">
                <a:solidFill>
                  <a:schemeClr val="tx1"/>
                </a:solidFill>
                <a:effectLst/>
                <a:latin typeface="+mn-lt"/>
                <a:ea typeface="+mn-ea"/>
                <a:cs typeface="+mn-cs"/>
              </a:rPr>
              <a:t>zveřejnění</a:t>
            </a:r>
            <a:r>
              <a:rPr lang="cs-CZ" sz="1200" kern="1200" dirty="0" smtClean="0">
                <a:solidFill>
                  <a:schemeClr val="tx1"/>
                </a:solidFill>
                <a:effectLst/>
                <a:latin typeface="+mn-lt"/>
                <a:ea typeface="+mn-ea"/>
                <a:cs typeface="+mn-cs"/>
              </a:rPr>
              <a:t> svého díla. Další osoby mají povinnost autorské právo k dílu ctít a akceptovat jeho požadavky na uvedení autora, pokud chtějí dílo dále užít.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Autor má také právo na </a:t>
            </a:r>
            <a:r>
              <a:rPr lang="cs-CZ" sz="1200" b="1" kern="1200" dirty="0" smtClean="0">
                <a:solidFill>
                  <a:schemeClr val="tx1"/>
                </a:solidFill>
                <a:effectLst/>
                <a:latin typeface="+mn-lt"/>
                <a:ea typeface="+mn-ea"/>
                <a:cs typeface="+mn-cs"/>
              </a:rPr>
              <a:t>nedotknutelnost </a:t>
            </a:r>
            <a:r>
              <a:rPr lang="cs-CZ" sz="1200" kern="1200" dirty="0" smtClean="0">
                <a:solidFill>
                  <a:schemeClr val="tx1"/>
                </a:solidFill>
                <a:effectLst/>
                <a:latin typeface="+mn-lt"/>
                <a:ea typeface="+mn-ea"/>
                <a:cs typeface="+mn-cs"/>
              </a:rPr>
              <a:t>svého díla. Má tedy možnost udělovat svolení k jakékoli změně jeho díla. Ti, kteří dílo užívají, nesmí s ním nakládat způsobem snižujícím jeho hodnotu.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22</a:t>
            </a:fld>
            <a:endParaRPr lang="cs-CZ"/>
          </a:p>
        </p:txBody>
      </p:sp>
    </p:spTree>
    <p:extLst>
      <p:ext uri="{BB962C8B-B14F-4D97-AF65-F5344CB8AC3E}">
        <p14:creationId xmlns:p14="http://schemas.microsoft.com/office/powerpoint/2010/main" val="42636055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Smyslem </a:t>
            </a:r>
            <a:r>
              <a:rPr lang="cs-CZ" sz="1200" b="1" kern="1200" dirty="0" smtClean="0">
                <a:solidFill>
                  <a:schemeClr val="tx1"/>
                </a:solidFill>
                <a:effectLst/>
                <a:latin typeface="+mn-lt"/>
                <a:ea typeface="+mn-ea"/>
                <a:cs typeface="+mn-cs"/>
              </a:rPr>
              <a:t>majetkových práv</a:t>
            </a:r>
            <a:r>
              <a:rPr lang="cs-CZ" sz="1200" kern="1200" dirty="0" smtClean="0">
                <a:solidFill>
                  <a:schemeClr val="tx1"/>
                </a:solidFill>
                <a:effectLst/>
                <a:latin typeface="+mn-lt"/>
                <a:ea typeface="+mn-ea"/>
                <a:cs typeface="+mn-cs"/>
              </a:rPr>
              <a:t> je umožnit autorovi rozhodovat o </a:t>
            </a:r>
            <a:r>
              <a:rPr lang="cs-CZ" sz="1200" b="1" kern="1200" dirty="0" smtClean="0">
                <a:solidFill>
                  <a:schemeClr val="tx1"/>
                </a:solidFill>
                <a:effectLst/>
                <a:latin typeface="+mn-lt"/>
                <a:ea typeface="+mn-ea"/>
                <a:cs typeface="+mn-cs"/>
              </a:rPr>
              <a:t>užívání </a:t>
            </a:r>
            <a:r>
              <a:rPr lang="cs-CZ" sz="1200" kern="1200" dirty="0" smtClean="0">
                <a:solidFill>
                  <a:schemeClr val="tx1"/>
                </a:solidFill>
                <a:effectLst/>
                <a:latin typeface="+mn-lt"/>
                <a:ea typeface="+mn-ea"/>
                <a:cs typeface="+mn-cs"/>
              </a:rPr>
              <a:t>jeho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Majetkových práv se autor nemůže vzdát. Zároveň jsou tato práva nepřevoditelná, mohou však být předmětem dědictví. </a:t>
            </a:r>
          </a:p>
          <a:p>
            <a:r>
              <a:rPr lang="cs-CZ" sz="1200" kern="1200" dirty="0" smtClean="0">
                <a:solidFill>
                  <a:schemeClr val="tx1"/>
                </a:solidFill>
                <a:effectLst/>
                <a:latin typeface="+mn-lt"/>
                <a:ea typeface="+mn-ea"/>
                <a:cs typeface="+mn-cs"/>
              </a:rPr>
              <a:t>Majetková práva zpravidla trvají po dobu autorova života a 70 let po jeho smrti. Bylo-li dílo vytvořeno jako dílo spoluautorů, počítá se doba trvání majetkových práv od smrti spoluautora, který ostatní přežil (§ 27 AZ).</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u kterého uplynula doba trvání majetkových práv, může každý bez dalšího omezení volně užít. Tomu, kdo poprvé zveřejní dosud nezveřejněné dílo, k němuž uplynula doba trvání majetkových práv, vznikají takovým zveřejněním výlučná majetková práva k dílu takto zveřejněnému v rozsahu, v jakém by je měl autor díla, pokud by jeho majetková práva k dílu ještě trvala. Takové právo trvá 25 let od zveřejnění díla.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Právo dílo užít (§ 12 AZ)</a:t>
            </a:r>
          </a:p>
          <a:p>
            <a:r>
              <a:rPr lang="cs-CZ" sz="1200" kern="1200" dirty="0" smtClean="0">
                <a:solidFill>
                  <a:schemeClr val="tx1"/>
                </a:solidFill>
                <a:effectLst/>
                <a:latin typeface="+mn-lt"/>
                <a:ea typeface="+mn-ea"/>
                <a:cs typeface="+mn-cs"/>
              </a:rPr>
              <a:t>Autor má právo své dílo užít v původní nebo jiným zpracované či jinak změněné podobě, samostatně nebo v souboru anebo ve spojení s jiným dílem či prvky a udělit jiné osobě smlouvou oprávnění k výkonu tohoto práva.</a:t>
            </a:r>
          </a:p>
          <a:p>
            <a:r>
              <a:rPr lang="cs-CZ" sz="1200" kern="1200" dirty="0" smtClean="0">
                <a:solidFill>
                  <a:schemeClr val="tx1"/>
                </a:solidFill>
                <a:effectLst/>
                <a:latin typeface="+mn-lt"/>
                <a:ea typeface="+mn-ea"/>
                <a:cs typeface="+mn-cs"/>
              </a:rPr>
              <a:t>Autorský zákon definuje také případy, ve kterých může dílo užít jiná osoba i bez udělení oprávnění.</a:t>
            </a:r>
          </a:p>
          <a:p>
            <a:r>
              <a:rPr lang="cs-CZ" sz="1200" kern="1200" dirty="0" smtClean="0">
                <a:solidFill>
                  <a:schemeClr val="tx1"/>
                </a:solidFill>
                <a:effectLst/>
                <a:latin typeface="+mn-lt"/>
                <a:ea typeface="+mn-ea"/>
                <a:cs typeface="+mn-cs"/>
              </a:rPr>
              <a:t>Poskytnutím oprávnění autorem nezaniká právo samotného autora. Je pouze povinen strpět zásah do práva dílo užít jinou osobou v rozsahu vyplývajícím ze smlouvy.</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užití díla</a:t>
            </a:r>
            <a:r>
              <a:rPr lang="cs-CZ" sz="1200" kern="1200" dirty="0" smtClean="0">
                <a:solidFill>
                  <a:schemeClr val="tx1"/>
                </a:solidFill>
                <a:effectLst/>
                <a:latin typeface="+mn-lt"/>
                <a:ea typeface="+mn-ea"/>
                <a:cs typeface="+mn-cs"/>
              </a:rPr>
              <a:t> rozumíme zejména:</a:t>
            </a:r>
          </a:p>
          <a:p>
            <a:r>
              <a:rPr lang="cs-CZ" sz="1200" kern="1200" dirty="0" smtClean="0">
                <a:solidFill>
                  <a:schemeClr val="tx1"/>
                </a:solidFill>
                <a:effectLst/>
                <a:latin typeface="+mn-lt"/>
                <a:ea typeface="+mn-ea"/>
                <a:cs typeface="+mn-cs"/>
              </a:rPr>
              <a:t>a) rozmnožování díla,</a:t>
            </a:r>
          </a:p>
          <a:p>
            <a:r>
              <a:rPr lang="cs-CZ" sz="1200" kern="1200" dirty="0" smtClean="0">
                <a:solidFill>
                  <a:schemeClr val="tx1"/>
                </a:solidFill>
                <a:effectLst/>
                <a:latin typeface="+mn-lt"/>
                <a:ea typeface="+mn-ea"/>
                <a:cs typeface="+mn-cs"/>
              </a:rPr>
              <a:t>b) rozšiřování originálu nebo rozmnoženiny díla,</a:t>
            </a:r>
          </a:p>
          <a:p>
            <a:r>
              <a:rPr lang="cs-CZ" sz="1200" kern="1200" dirty="0" smtClean="0">
                <a:solidFill>
                  <a:schemeClr val="tx1"/>
                </a:solidFill>
                <a:effectLst/>
                <a:latin typeface="+mn-lt"/>
                <a:ea typeface="+mn-ea"/>
                <a:cs typeface="+mn-cs"/>
              </a:rPr>
              <a:t>c) pronájem originálu nebo rozmnoženiny díla,</a:t>
            </a:r>
          </a:p>
          <a:p>
            <a:r>
              <a:rPr lang="cs-CZ" sz="1200" kern="1200" dirty="0" smtClean="0">
                <a:solidFill>
                  <a:schemeClr val="tx1"/>
                </a:solidFill>
                <a:effectLst/>
                <a:latin typeface="+mn-lt"/>
                <a:ea typeface="+mn-ea"/>
                <a:cs typeface="+mn-cs"/>
              </a:rPr>
              <a:t>d) půjčování originálu nebo rozmnoženiny díla,</a:t>
            </a:r>
          </a:p>
          <a:p>
            <a:r>
              <a:rPr lang="cs-CZ" sz="1200" kern="1200" dirty="0" smtClean="0">
                <a:solidFill>
                  <a:schemeClr val="tx1"/>
                </a:solidFill>
                <a:effectLst/>
                <a:latin typeface="+mn-lt"/>
                <a:ea typeface="+mn-ea"/>
                <a:cs typeface="+mn-cs"/>
              </a:rPr>
              <a:t>e) vystavování originálu nebo rozmnoženiny díla,</a:t>
            </a:r>
          </a:p>
          <a:p>
            <a:r>
              <a:rPr lang="cs-CZ" sz="1200" kern="1200" dirty="0" smtClean="0">
                <a:solidFill>
                  <a:schemeClr val="tx1"/>
                </a:solidFill>
                <a:effectLst/>
                <a:latin typeface="+mn-lt"/>
                <a:ea typeface="+mn-ea"/>
                <a:cs typeface="+mn-cs"/>
              </a:rPr>
              <a:t>f) sdělování díla veřejnosti, ke kterému patří zejména:</a:t>
            </a:r>
          </a:p>
          <a:p>
            <a:pPr lvl="0"/>
            <a:r>
              <a:rPr lang="cs-CZ" sz="1200" kern="1200" dirty="0" smtClean="0">
                <a:solidFill>
                  <a:schemeClr val="tx1"/>
                </a:solidFill>
                <a:effectLst/>
                <a:latin typeface="+mn-lt"/>
                <a:ea typeface="+mn-ea"/>
                <a:cs typeface="+mn-cs"/>
              </a:rPr>
              <a:t>právo na provozování díla živě nebo ze záznamu a právo na přenos provozování díla,</a:t>
            </a:r>
          </a:p>
          <a:p>
            <a:pPr lvl="0"/>
            <a:r>
              <a:rPr lang="cs-CZ" sz="1200" kern="1200" dirty="0" smtClean="0">
                <a:solidFill>
                  <a:schemeClr val="tx1"/>
                </a:solidFill>
                <a:effectLst/>
                <a:latin typeface="+mn-lt"/>
                <a:ea typeface="+mn-ea"/>
                <a:cs typeface="+mn-cs"/>
              </a:rPr>
              <a:t>právo na vysílání díla rozhlasem či televizí,</a:t>
            </a:r>
          </a:p>
          <a:p>
            <a:pPr lvl="0"/>
            <a:r>
              <a:rPr lang="cs-CZ" sz="1200" kern="1200" dirty="0" smtClean="0">
                <a:solidFill>
                  <a:schemeClr val="tx1"/>
                </a:solidFill>
                <a:effectLst/>
                <a:latin typeface="+mn-lt"/>
                <a:ea typeface="+mn-ea"/>
                <a:cs typeface="+mn-cs"/>
              </a:rPr>
              <a:t>právo na přenos rozhlasového či televizního vysílání díla,</a:t>
            </a:r>
          </a:p>
          <a:p>
            <a:pPr lvl="0"/>
            <a:r>
              <a:rPr lang="cs-CZ" sz="1200" kern="1200" dirty="0" smtClean="0">
                <a:solidFill>
                  <a:schemeClr val="tx1"/>
                </a:solidFill>
                <a:effectLst/>
                <a:latin typeface="+mn-lt"/>
                <a:ea typeface="+mn-ea"/>
                <a:cs typeface="+mn-cs"/>
              </a:rPr>
              <a:t>právo na provozování rozhlasového či televizního vysílání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lze užít však i jiným způsobem než jen způsoby výše uvedenými.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Důležitým faktem k případnému užití díla v současné době je, že pokud bylo dílo zpřístupněno prostřednictvím internetu a to i osobně jeho autorem, neznamená taková situace, že lze s dílem libovolně nakládat. Podle standardních zákonných podmínek jej lze použít pro vlastní potřebu, ve výuce nebo z něj citovat. Není však možné použít takový materiál k dalšímu rozmnožování a šíření za účelem hospodářského nebo obchodního prospěchu.</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23</a:t>
            </a:fld>
            <a:endParaRPr lang="cs-CZ"/>
          </a:p>
        </p:txBody>
      </p:sp>
    </p:spTree>
    <p:extLst>
      <p:ext uri="{BB962C8B-B14F-4D97-AF65-F5344CB8AC3E}">
        <p14:creationId xmlns:p14="http://schemas.microsoft.com/office/powerpoint/2010/main" val="30465202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Smyslem </a:t>
            </a:r>
            <a:r>
              <a:rPr lang="cs-CZ" sz="1200" b="1" kern="1200" dirty="0" smtClean="0">
                <a:solidFill>
                  <a:schemeClr val="tx1"/>
                </a:solidFill>
                <a:effectLst/>
                <a:latin typeface="+mn-lt"/>
                <a:ea typeface="+mn-ea"/>
                <a:cs typeface="+mn-cs"/>
              </a:rPr>
              <a:t>majetkových práv</a:t>
            </a:r>
            <a:r>
              <a:rPr lang="cs-CZ" sz="1200" kern="1200" dirty="0" smtClean="0">
                <a:solidFill>
                  <a:schemeClr val="tx1"/>
                </a:solidFill>
                <a:effectLst/>
                <a:latin typeface="+mn-lt"/>
                <a:ea typeface="+mn-ea"/>
                <a:cs typeface="+mn-cs"/>
              </a:rPr>
              <a:t> je umožnit autorovi rozhodovat o </a:t>
            </a:r>
            <a:r>
              <a:rPr lang="cs-CZ" sz="1200" b="1" kern="1200" dirty="0" smtClean="0">
                <a:solidFill>
                  <a:schemeClr val="tx1"/>
                </a:solidFill>
                <a:effectLst/>
                <a:latin typeface="+mn-lt"/>
                <a:ea typeface="+mn-ea"/>
                <a:cs typeface="+mn-cs"/>
              </a:rPr>
              <a:t>užívání </a:t>
            </a:r>
            <a:r>
              <a:rPr lang="cs-CZ" sz="1200" kern="1200" dirty="0" smtClean="0">
                <a:solidFill>
                  <a:schemeClr val="tx1"/>
                </a:solidFill>
                <a:effectLst/>
                <a:latin typeface="+mn-lt"/>
                <a:ea typeface="+mn-ea"/>
                <a:cs typeface="+mn-cs"/>
              </a:rPr>
              <a:t>jeho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Majetkových práv se autor nemůže vzdát. Zároveň jsou tato práva nepřevoditelná, mohou však být předmětem dědictví. </a:t>
            </a:r>
          </a:p>
          <a:p>
            <a:r>
              <a:rPr lang="cs-CZ" sz="1200" kern="1200" dirty="0" smtClean="0">
                <a:solidFill>
                  <a:schemeClr val="tx1"/>
                </a:solidFill>
                <a:effectLst/>
                <a:latin typeface="+mn-lt"/>
                <a:ea typeface="+mn-ea"/>
                <a:cs typeface="+mn-cs"/>
              </a:rPr>
              <a:t>Majetková práva zpravidla trvají po dobu autorova života a 70 let po jeho smrti. Bylo-li dílo vytvořeno jako dílo spoluautorů, počítá se doba trvání majetkových práv od smrti spoluautora, který ostatní přežil (§ 27 AZ).</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u kterého uplynula doba trvání majetkových práv, může každý bez dalšího omezení volně užít. Tomu, kdo poprvé zveřejní dosud nezveřejněné dílo, k němuž uplynula doba trvání majetkových práv, vznikají takovým zveřejněním výlučná majetková práva k dílu takto zveřejněnému v rozsahu, v jakém by je měl autor díla, pokud by jeho majetková práva k dílu ještě trvala. Takové právo trvá 25 let od zveřejnění díla.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Právo dílo užít (§ 12 AZ)</a:t>
            </a:r>
          </a:p>
          <a:p>
            <a:r>
              <a:rPr lang="cs-CZ" sz="1200" kern="1200" dirty="0" smtClean="0">
                <a:solidFill>
                  <a:schemeClr val="tx1"/>
                </a:solidFill>
                <a:effectLst/>
                <a:latin typeface="+mn-lt"/>
                <a:ea typeface="+mn-ea"/>
                <a:cs typeface="+mn-cs"/>
              </a:rPr>
              <a:t>Autor má právo své dílo užít v původní nebo jiným zpracované či jinak změněné podobě, samostatně nebo v souboru anebo ve spojení s jiným dílem či prvky a udělit jiné osobě smlouvou oprávnění k výkonu tohoto práva.</a:t>
            </a:r>
          </a:p>
          <a:p>
            <a:r>
              <a:rPr lang="cs-CZ" sz="1200" kern="1200" dirty="0" smtClean="0">
                <a:solidFill>
                  <a:schemeClr val="tx1"/>
                </a:solidFill>
                <a:effectLst/>
                <a:latin typeface="+mn-lt"/>
                <a:ea typeface="+mn-ea"/>
                <a:cs typeface="+mn-cs"/>
              </a:rPr>
              <a:t>Autorský zákon definuje také případy, ve kterých může dílo užít jiná osoba i bez udělení oprávnění.</a:t>
            </a:r>
          </a:p>
          <a:p>
            <a:r>
              <a:rPr lang="cs-CZ" sz="1200" kern="1200" dirty="0" smtClean="0">
                <a:solidFill>
                  <a:schemeClr val="tx1"/>
                </a:solidFill>
                <a:effectLst/>
                <a:latin typeface="+mn-lt"/>
                <a:ea typeface="+mn-ea"/>
                <a:cs typeface="+mn-cs"/>
              </a:rPr>
              <a:t>Poskytnutím oprávnění autorem nezaniká právo samotného autora. Je pouze povinen strpět zásah do práva dílo užít jinou osobou v rozsahu vyplývajícím ze smlouvy.</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užití díla</a:t>
            </a:r>
            <a:r>
              <a:rPr lang="cs-CZ" sz="1200" kern="1200" dirty="0" smtClean="0">
                <a:solidFill>
                  <a:schemeClr val="tx1"/>
                </a:solidFill>
                <a:effectLst/>
                <a:latin typeface="+mn-lt"/>
                <a:ea typeface="+mn-ea"/>
                <a:cs typeface="+mn-cs"/>
              </a:rPr>
              <a:t> rozumíme zejména:</a:t>
            </a:r>
          </a:p>
          <a:p>
            <a:r>
              <a:rPr lang="cs-CZ" sz="1200" kern="1200" dirty="0" smtClean="0">
                <a:solidFill>
                  <a:schemeClr val="tx1"/>
                </a:solidFill>
                <a:effectLst/>
                <a:latin typeface="+mn-lt"/>
                <a:ea typeface="+mn-ea"/>
                <a:cs typeface="+mn-cs"/>
              </a:rPr>
              <a:t>a) rozmnožování díla,</a:t>
            </a:r>
          </a:p>
          <a:p>
            <a:r>
              <a:rPr lang="cs-CZ" sz="1200" kern="1200" dirty="0" smtClean="0">
                <a:solidFill>
                  <a:schemeClr val="tx1"/>
                </a:solidFill>
                <a:effectLst/>
                <a:latin typeface="+mn-lt"/>
                <a:ea typeface="+mn-ea"/>
                <a:cs typeface="+mn-cs"/>
              </a:rPr>
              <a:t>b) rozšiřování originálu nebo rozmnoženiny díla,</a:t>
            </a:r>
          </a:p>
          <a:p>
            <a:r>
              <a:rPr lang="cs-CZ" sz="1200" kern="1200" dirty="0" smtClean="0">
                <a:solidFill>
                  <a:schemeClr val="tx1"/>
                </a:solidFill>
                <a:effectLst/>
                <a:latin typeface="+mn-lt"/>
                <a:ea typeface="+mn-ea"/>
                <a:cs typeface="+mn-cs"/>
              </a:rPr>
              <a:t>c) pronájem originálu nebo rozmnoženiny díla,</a:t>
            </a:r>
          </a:p>
          <a:p>
            <a:r>
              <a:rPr lang="cs-CZ" sz="1200" kern="1200" dirty="0" smtClean="0">
                <a:solidFill>
                  <a:schemeClr val="tx1"/>
                </a:solidFill>
                <a:effectLst/>
                <a:latin typeface="+mn-lt"/>
                <a:ea typeface="+mn-ea"/>
                <a:cs typeface="+mn-cs"/>
              </a:rPr>
              <a:t>d) půjčování originálu nebo rozmnoženiny díla,</a:t>
            </a:r>
          </a:p>
          <a:p>
            <a:r>
              <a:rPr lang="cs-CZ" sz="1200" kern="1200" dirty="0" smtClean="0">
                <a:solidFill>
                  <a:schemeClr val="tx1"/>
                </a:solidFill>
                <a:effectLst/>
                <a:latin typeface="+mn-lt"/>
                <a:ea typeface="+mn-ea"/>
                <a:cs typeface="+mn-cs"/>
              </a:rPr>
              <a:t>e) vystavování originálu nebo rozmnoženiny díla,</a:t>
            </a:r>
          </a:p>
          <a:p>
            <a:r>
              <a:rPr lang="cs-CZ" sz="1200" kern="1200" dirty="0" smtClean="0">
                <a:solidFill>
                  <a:schemeClr val="tx1"/>
                </a:solidFill>
                <a:effectLst/>
                <a:latin typeface="+mn-lt"/>
                <a:ea typeface="+mn-ea"/>
                <a:cs typeface="+mn-cs"/>
              </a:rPr>
              <a:t>f) sdělování díla veřejnosti, ke kterému patří zejména:</a:t>
            </a:r>
          </a:p>
          <a:p>
            <a:pPr lvl="0"/>
            <a:r>
              <a:rPr lang="cs-CZ" sz="1200" kern="1200" dirty="0" smtClean="0">
                <a:solidFill>
                  <a:schemeClr val="tx1"/>
                </a:solidFill>
                <a:effectLst/>
                <a:latin typeface="+mn-lt"/>
                <a:ea typeface="+mn-ea"/>
                <a:cs typeface="+mn-cs"/>
              </a:rPr>
              <a:t>právo na provozování díla živě nebo ze záznamu a právo na přenos provozování díla,</a:t>
            </a:r>
          </a:p>
          <a:p>
            <a:pPr lvl="0"/>
            <a:r>
              <a:rPr lang="cs-CZ" sz="1200" kern="1200" dirty="0" smtClean="0">
                <a:solidFill>
                  <a:schemeClr val="tx1"/>
                </a:solidFill>
                <a:effectLst/>
                <a:latin typeface="+mn-lt"/>
                <a:ea typeface="+mn-ea"/>
                <a:cs typeface="+mn-cs"/>
              </a:rPr>
              <a:t>právo na vysílání díla rozhlasem či televizí,</a:t>
            </a:r>
          </a:p>
          <a:p>
            <a:pPr lvl="0"/>
            <a:r>
              <a:rPr lang="cs-CZ" sz="1200" kern="1200" dirty="0" smtClean="0">
                <a:solidFill>
                  <a:schemeClr val="tx1"/>
                </a:solidFill>
                <a:effectLst/>
                <a:latin typeface="+mn-lt"/>
                <a:ea typeface="+mn-ea"/>
                <a:cs typeface="+mn-cs"/>
              </a:rPr>
              <a:t>právo na přenos rozhlasového či televizního vysílání díla,</a:t>
            </a:r>
          </a:p>
          <a:p>
            <a:pPr lvl="0"/>
            <a:r>
              <a:rPr lang="cs-CZ" sz="1200" kern="1200" dirty="0" smtClean="0">
                <a:solidFill>
                  <a:schemeClr val="tx1"/>
                </a:solidFill>
                <a:effectLst/>
                <a:latin typeface="+mn-lt"/>
                <a:ea typeface="+mn-ea"/>
                <a:cs typeface="+mn-cs"/>
              </a:rPr>
              <a:t>právo na provozování rozhlasového či televizního vysílání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lze užít však i jiným způsobem než jen způsoby výše uvedenými.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Důležitým faktem k případnému užití díla v současné době je, že pokud bylo dílo zpřístupněno prostřednictvím internetu a to i osobně jeho autorem, neznamená taková situace, že lze s dílem libovolně nakládat. Podle standardních zákonných podmínek jej lze použít pro vlastní potřebu, ve výuce nebo z něj citovat. Není však možné použít takový materiál k dalšímu rozmnožování a šíření za účelem hospodářského nebo obchodního prospěchu.</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24</a:t>
            </a:fld>
            <a:endParaRPr lang="cs-CZ"/>
          </a:p>
        </p:txBody>
      </p:sp>
    </p:spTree>
    <p:extLst>
      <p:ext uri="{BB962C8B-B14F-4D97-AF65-F5344CB8AC3E}">
        <p14:creationId xmlns:p14="http://schemas.microsoft.com/office/powerpoint/2010/main" val="3917173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Smyslem </a:t>
            </a:r>
            <a:r>
              <a:rPr lang="cs-CZ" sz="1200" b="1" kern="1200" dirty="0" smtClean="0">
                <a:solidFill>
                  <a:schemeClr val="tx1"/>
                </a:solidFill>
                <a:effectLst/>
                <a:latin typeface="+mn-lt"/>
                <a:ea typeface="+mn-ea"/>
                <a:cs typeface="+mn-cs"/>
              </a:rPr>
              <a:t>majetkových práv</a:t>
            </a:r>
            <a:r>
              <a:rPr lang="cs-CZ" sz="1200" kern="1200" dirty="0" smtClean="0">
                <a:solidFill>
                  <a:schemeClr val="tx1"/>
                </a:solidFill>
                <a:effectLst/>
                <a:latin typeface="+mn-lt"/>
                <a:ea typeface="+mn-ea"/>
                <a:cs typeface="+mn-cs"/>
              </a:rPr>
              <a:t> je umožnit autorovi rozhodovat o </a:t>
            </a:r>
            <a:r>
              <a:rPr lang="cs-CZ" sz="1200" b="1" kern="1200" dirty="0" smtClean="0">
                <a:solidFill>
                  <a:schemeClr val="tx1"/>
                </a:solidFill>
                <a:effectLst/>
                <a:latin typeface="+mn-lt"/>
                <a:ea typeface="+mn-ea"/>
                <a:cs typeface="+mn-cs"/>
              </a:rPr>
              <a:t>užívání </a:t>
            </a:r>
            <a:r>
              <a:rPr lang="cs-CZ" sz="1200" kern="1200" dirty="0" smtClean="0">
                <a:solidFill>
                  <a:schemeClr val="tx1"/>
                </a:solidFill>
                <a:effectLst/>
                <a:latin typeface="+mn-lt"/>
                <a:ea typeface="+mn-ea"/>
                <a:cs typeface="+mn-cs"/>
              </a:rPr>
              <a:t>jeho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Majetkových práv se autor nemůže vzdát. Zároveň jsou tato práva nepřevoditelná, mohou však být předmětem dědictví. </a:t>
            </a:r>
          </a:p>
          <a:p>
            <a:r>
              <a:rPr lang="cs-CZ" sz="1200" kern="1200" dirty="0" smtClean="0">
                <a:solidFill>
                  <a:schemeClr val="tx1"/>
                </a:solidFill>
                <a:effectLst/>
                <a:latin typeface="+mn-lt"/>
                <a:ea typeface="+mn-ea"/>
                <a:cs typeface="+mn-cs"/>
              </a:rPr>
              <a:t>Majetková práva zpravidla trvají po dobu autorova života a 70 let po jeho smrti. Bylo-li dílo vytvořeno jako dílo spoluautorů, počítá se doba trvání majetkových práv od smrti spoluautora, který ostatní přežil (§ 27 AZ).</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u kterého uplynula doba trvání majetkových práv, může každý bez dalšího omezení volně užít. Tomu, kdo poprvé zveřejní dosud nezveřejněné dílo, k němuž uplynula doba trvání majetkových práv, vznikají takovým zveřejněním výlučná majetková práva k dílu takto zveřejněnému v rozsahu, v jakém by je měl autor díla, pokud by jeho majetková práva k dílu ještě trvala. Takové právo trvá 25 let od zveřejnění díla.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Právo dílo užít (§ 12 AZ)</a:t>
            </a:r>
          </a:p>
          <a:p>
            <a:r>
              <a:rPr lang="cs-CZ" sz="1200" kern="1200" dirty="0" smtClean="0">
                <a:solidFill>
                  <a:schemeClr val="tx1"/>
                </a:solidFill>
                <a:effectLst/>
                <a:latin typeface="+mn-lt"/>
                <a:ea typeface="+mn-ea"/>
                <a:cs typeface="+mn-cs"/>
              </a:rPr>
              <a:t>Autor má právo své dílo užít v původní nebo jiným zpracované či jinak změněné podobě, samostatně nebo v souboru anebo ve spojení s jiným dílem či prvky a udělit jiné osobě smlouvou oprávnění k výkonu tohoto práva.</a:t>
            </a:r>
          </a:p>
          <a:p>
            <a:r>
              <a:rPr lang="cs-CZ" sz="1200" kern="1200" dirty="0" smtClean="0">
                <a:solidFill>
                  <a:schemeClr val="tx1"/>
                </a:solidFill>
                <a:effectLst/>
                <a:latin typeface="+mn-lt"/>
                <a:ea typeface="+mn-ea"/>
                <a:cs typeface="+mn-cs"/>
              </a:rPr>
              <a:t>Autorský zákon definuje také případy, ve kterých může dílo užít jiná osoba i bez udělení oprávnění.</a:t>
            </a:r>
          </a:p>
          <a:p>
            <a:r>
              <a:rPr lang="cs-CZ" sz="1200" kern="1200" dirty="0" smtClean="0">
                <a:solidFill>
                  <a:schemeClr val="tx1"/>
                </a:solidFill>
                <a:effectLst/>
                <a:latin typeface="+mn-lt"/>
                <a:ea typeface="+mn-ea"/>
                <a:cs typeface="+mn-cs"/>
              </a:rPr>
              <a:t>Poskytnutím oprávnění autorem nezaniká právo samotného autora. Je pouze povinen strpět zásah do práva dílo užít jinou osobou v rozsahu vyplývajícím ze smlouvy.</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užití díla</a:t>
            </a:r>
            <a:r>
              <a:rPr lang="cs-CZ" sz="1200" kern="1200" dirty="0" smtClean="0">
                <a:solidFill>
                  <a:schemeClr val="tx1"/>
                </a:solidFill>
                <a:effectLst/>
                <a:latin typeface="+mn-lt"/>
                <a:ea typeface="+mn-ea"/>
                <a:cs typeface="+mn-cs"/>
              </a:rPr>
              <a:t> rozumíme zejména:</a:t>
            </a:r>
          </a:p>
          <a:p>
            <a:r>
              <a:rPr lang="cs-CZ" sz="1200" kern="1200" dirty="0" smtClean="0">
                <a:solidFill>
                  <a:schemeClr val="tx1"/>
                </a:solidFill>
                <a:effectLst/>
                <a:latin typeface="+mn-lt"/>
                <a:ea typeface="+mn-ea"/>
                <a:cs typeface="+mn-cs"/>
              </a:rPr>
              <a:t>a) rozmnožování díla,</a:t>
            </a:r>
          </a:p>
          <a:p>
            <a:r>
              <a:rPr lang="cs-CZ" sz="1200" kern="1200" dirty="0" smtClean="0">
                <a:solidFill>
                  <a:schemeClr val="tx1"/>
                </a:solidFill>
                <a:effectLst/>
                <a:latin typeface="+mn-lt"/>
                <a:ea typeface="+mn-ea"/>
                <a:cs typeface="+mn-cs"/>
              </a:rPr>
              <a:t>b) rozšiřování originálu nebo rozmnoženiny díla,</a:t>
            </a:r>
          </a:p>
          <a:p>
            <a:r>
              <a:rPr lang="cs-CZ" sz="1200" kern="1200" dirty="0" smtClean="0">
                <a:solidFill>
                  <a:schemeClr val="tx1"/>
                </a:solidFill>
                <a:effectLst/>
                <a:latin typeface="+mn-lt"/>
                <a:ea typeface="+mn-ea"/>
                <a:cs typeface="+mn-cs"/>
              </a:rPr>
              <a:t>c) pronájem originálu nebo rozmnoženiny díla,</a:t>
            </a:r>
          </a:p>
          <a:p>
            <a:r>
              <a:rPr lang="cs-CZ" sz="1200" kern="1200" dirty="0" smtClean="0">
                <a:solidFill>
                  <a:schemeClr val="tx1"/>
                </a:solidFill>
                <a:effectLst/>
                <a:latin typeface="+mn-lt"/>
                <a:ea typeface="+mn-ea"/>
                <a:cs typeface="+mn-cs"/>
              </a:rPr>
              <a:t>d) půjčování originálu nebo rozmnoženiny díla,</a:t>
            </a:r>
          </a:p>
          <a:p>
            <a:r>
              <a:rPr lang="cs-CZ" sz="1200" kern="1200" dirty="0" smtClean="0">
                <a:solidFill>
                  <a:schemeClr val="tx1"/>
                </a:solidFill>
                <a:effectLst/>
                <a:latin typeface="+mn-lt"/>
                <a:ea typeface="+mn-ea"/>
                <a:cs typeface="+mn-cs"/>
              </a:rPr>
              <a:t>e) vystavování originálu nebo rozmnoženiny díla,</a:t>
            </a:r>
          </a:p>
          <a:p>
            <a:r>
              <a:rPr lang="cs-CZ" sz="1200" kern="1200" dirty="0" smtClean="0">
                <a:solidFill>
                  <a:schemeClr val="tx1"/>
                </a:solidFill>
                <a:effectLst/>
                <a:latin typeface="+mn-lt"/>
                <a:ea typeface="+mn-ea"/>
                <a:cs typeface="+mn-cs"/>
              </a:rPr>
              <a:t>f) sdělování díla veřejnosti, ke kterému patří zejména:</a:t>
            </a:r>
          </a:p>
          <a:p>
            <a:pPr lvl="0"/>
            <a:r>
              <a:rPr lang="cs-CZ" sz="1200" kern="1200" dirty="0" smtClean="0">
                <a:solidFill>
                  <a:schemeClr val="tx1"/>
                </a:solidFill>
                <a:effectLst/>
                <a:latin typeface="+mn-lt"/>
                <a:ea typeface="+mn-ea"/>
                <a:cs typeface="+mn-cs"/>
              </a:rPr>
              <a:t>právo na provozování díla živě nebo ze záznamu a právo na přenos provozování díla,</a:t>
            </a:r>
          </a:p>
          <a:p>
            <a:pPr lvl="0"/>
            <a:r>
              <a:rPr lang="cs-CZ" sz="1200" kern="1200" dirty="0" smtClean="0">
                <a:solidFill>
                  <a:schemeClr val="tx1"/>
                </a:solidFill>
                <a:effectLst/>
                <a:latin typeface="+mn-lt"/>
                <a:ea typeface="+mn-ea"/>
                <a:cs typeface="+mn-cs"/>
              </a:rPr>
              <a:t>právo na vysílání díla rozhlasem či televizí,</a:t>
            </a:r>
          </a:p>
          <a:p>
            <a:pPr lvl="0"/>
            <a:r>
              <a:rPr lang="cs-CZ" sz="1200" kern="1200" dirty="0" smtClean="0">
                <a:solidFill>
                  <a:schemeClr val="tx1"/>
                </a:solidFill>
                <a:effectLst/>
                <a:latin typeface="+mn-lt"/>
                <a:ea typeface="+mn-ea"/>
                <a:cs typeface="+mn-cs"/>
              </a:rPr>
              <a:t>právo na přenos rozhlasového či televizního vysílání díla,</a:t>
            </a:r>
          </a:p>
          <a:p>
            <a:pPr lvl="0"/>
            <a:r>
              <a:rPr lang="cs-CZ" sz="1200" kern="1200" dirty="0" smtClean="0">
                <a:solidFill>
                  <a:schemeClr val="tx1"/>
                </a:solidFill>
                <a:effectLst/>
                <a:latin typeface="+mn-lt"/>
                <a:ea typeface="+mn-ea"/>
                <a:cs typeface="+mn-cs"/>
              </a:rPr>
              <a:t>právo na provozování rozhlasového či televizního vysílání díla.</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Dílo lze užít však i jiným způsobem než jen způsoby výše uvedenými.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Důležitým faktem k případnému užití díla v současné době je, že pokud bylo dílo zpřístupněno prostřednictvím internetu a to i osobně jeho autorem, neznamená taková situace, že lze s dílem libovolně nakládat. Podle standardních zákonných podmínek jej lze použít pro vlastní potřebu, ve výuce nebo z něj citovat. Není však možné použít takový materiál k dalšímu rozmnožování a šíření za účelem hospodářského nebo obchodního prospěchu.</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25</a:t>
            </a:fld>
            <a:endParaRPr lang="cs-CZ"/>
          </a:p>
        </p:txBody>
      </p:sp>
    </p:spTree>
    <p:extLst>
      <p:ext uri="{BB962C8B-B14F-4D97-AF65-F5344CB8AC3E}">
        <p14:creationId xmlns:p14="http://schemas.microsoft.com/office/powerpoint/2010/main" val="42532369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Volné užití (§ 30 AZ)</a:t>
            </a:r>
          </a:p>
          <a:p>
            <a:r>
              <a:rPr lang="cs-CZ" sz="1200" kern="1200" dirty="0" smtClean="0">
                <a:solidFill>
                  <a:schemeClr val="tx1"/>
                </a:solidFill>
                <a:effectLst/>
                <a:latin typeface="+mn-lt"/>
                <a:ea typeface="+mn-ea"/>
                <a:cs typeface="+mn-cs"/>
              </a:rPr>
              <a:t>Za užití díla podle tohoto zákona se nepovažuje užití pro </a:t>
            </a:r>
            <a:r>
              <a:rPr lang="cs-CZ" sz="1200" b="1" kern="1200" dirty="0" smtClean="0">
                <a:solidFill>
                  <a:schemeClr val="tx1"/>
                </a:solidFill>
                <a:effectLst/>
                <a:latin typeface="+mn-lt"/>
                <a:ea typeface="+mn-ea"/>
                <a:cs typeface="+mn-cs"/>
              </a:rPr>
              <a:t>osobní potřebu fyzické osoby</a:t>
            </a:r>
            <a:r>
              <a:rPr lang="cs-CZ" sz="1200" kern="1200" dirty="0" smtClean="0">
                <a:solidFill>
                  <a:schemeClr val="tx1"/>
                </a:solidFill>
                <a:effectLst/>
                <a:latin typeface="+mn-lt"/>
                <a:ea typeface="+mn-ea"/>
                <a:cs typeface="+mn-cs"/>
              </a:rPr>
              <a:t>, jehož účelem není dosažení přímého nebo nepřímého hospodářského nebo obchodního prospěchu. Do autorského práva nezasáhneme ani, pokud pro svou osobní potřebu zhotovíme záznam, rozmnoženinu nebo napodobeninu díla. V případě rozmnoženiny nebo napodobeniny výtvarného díla musí být jako taková vždy zřetelně označena.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26</a:t>
            </a:fld>
            <a:endParaRPr lang="cs-CZ"/>
          </a:p>
        </p:txBody>
      </p:sp>
    </p:spTree>
    <p:extLst>
      <p:ext uri="{BB962C8B-B14F-4D97-AF65-F5344CB8AC3E}">
        <p14:creationId xmlns:p14="http://schemas.microsoft.com/office/powerpoint/2010/main" val="2462937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Právo na odměnu (§ 24-25 AZ)</a:t>
            </a:r>
          </a:p>
          <a:p>
            <a:r>
              <a:rPr lang="cs-CZ" sz="1200" kern="1200" dirty="0" smtClean="0">
                <a:solidFill>
                  <a:schemeClr val="tx1"/>
                </a:solidFill>
                <a:effectLst/>
                <a:latin typeface="+mn-lt"/>
                <a:ea typeface="+mn-ea"/>
                <a:cs typeface="+mn-cs"/>
              </a:rPr>
              <a:t>U zveřejněných děl, která lze rozmnožovat pomocí kopírovacího stroje pro osobní účely, ať už se jedná o tiskovou podobu nebo nosič audiovizuálního či jiného záznamu, má autor právo na odměnu v souvislosti s takovým rozmnožováním díla.</a:t>
            </a:r>
          </a:p>
          <a:p>
            <a:r>
              <a:rPr lang="cs-CZ" sz="1200" kern="1200" dirty="0" smtClean="0">
                <a:solidFill>
                  <a:schemeClr val="tx1"/>
                </a:solidFill>
                <a:effectLst/>
                <a:latin typeface="+mn-lt"/>
                <a:ea typeface="+mn-ea"/>
                <a:cs typeface="+mn-cs"/>
              </a:rPr>
              <a:t>Odměnu v takovém případě platí zpravidla výrobce nebo poskytovatel služeb rozmnožovacího stroje nebo nenahraného nosiče určenému kolektivnímu správci.</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27</a:t>
            </a:fld>
            <a:endParaRPr lang="cs-CZ"/>
          </a:p>
        </p:txBody>
      </p:sp>
    </p:spTree>
    <p:extLst>
      <p:ext uri="{BB962C8B-B14F-4D97-AF65-F5344CB8AC3E}">
        <p14:creationId xmlns:p14="http://schemas.microsoft.com/office/powerpoint/2010/main" val="28069267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Právo na odměnu (§ 24-25 AZ)</a:t>
            </a:r>
          </a:p>
          <a:p>
            <a:r>
              <a:rPr lang="cs-CZ" sz="1200" kern="1200" dirty="0" smtClean="0">
                <a:solidFill>
                  <a:schemeClr val="tx1"/>
                </a:solidFill>
                <a:effectLst/>
                <a:latin typeface="+mn-lt"/>
                <a:ea typeface="+mn-ea"/>
                <a:cs typeface="+mn-cs"/>
              </a:rPr>
              <a:t>U zveřejněných děl, která lze rozmnožovat pomocí kopírovacího stroje pro osobní účely, ať už se jedná o tiskovou podobu nebo nosič audiovizuálního či jiného záznamu, má autor právo na odměnu v souvislosti s takovým rozmnožováním díla.</a:t>
            </a:r>
          </a:p>
          <a:p>
            <a:r>
              <a:rPr lang="cs-CZ" sz="1200" kern="1200" dirty="0" smtClean="0">
                <a:solidFill>
                  <a:schemeClr val="tx1"/>
                </a:solidFill>
                <a:effectLst/>
                <a:latin typeface="+mn-lt"/>
                <a:ea typeface="+mn-ea"/>
                <a:cs typeface="+mn-cs"/>
              </a:rPr>
              <a:t>Odměnu v takovém případě platí zpravidla výrobce nebo poskytovatel služeb rozmnožovacího stroje nebo nenahraného nosiče určenému kolektivnímu správci.</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28</a:t>
            </a:fld>
            <a:endParaRPr lang="cs-CZ"/>
          </a:p>
        </p:txBody>
      </p:sp>
    </p:spTree>
    <p:extLst>
      <p:ext uri="{BB962C8B-B14F-4D97-AF65-F5344CB8AC3E}">
        <p14:creationId xmlns:p14="http://schemas.microsoft.com/office/powerpoint/2010/main" val="5983413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Rozmnožování na papír (§ 30a AZ)</a:t>
            </a:r>
          </a:p>
          <a:p>
            <a:r>
              <a:rPr lang="cs-CZ" sz="1200" kern="1200" dirty="0" smtClean="0">
                <a:solidFill>
                  <a:schemeClr val="tx1"/>
                </a:solidFill>
                <a:effectLst/>
                <a:latin typeface="+mn-lt"/>
                <a:ea typeface="+mn-ea"/>
                <a:cs typeface="+mn-cs"/>
              </a:rPr>
              <a:t>Do práva autorského nezasahujeme, pokud pro své osobní potřeby kopírujeme dílo na papír, s výjimkou případu, kdy jde o vydaný notový záznam díla hudebního či hudebně dramatického.</a:t>
            </a:r>
          </a:p>
          <a:p>
            <a:r>
              <a:rPr lang="cs-CZ" sz="1200" kern="1200" dirty="0" smtClean="0">
                <a:solidFill>
                  <a:schemeClr val="tx1"/>
                </a:solidFill>
                <a:effectLst/>
                <a:latin typeface="+mn-lt"/>
                <a:ea typeface="+mn-ea"/>
                <a:cs typeface="+mn-cs"/>
              </a:rPr>
              <a:t>Obecně platí, že právnické osoby, tedy i vzdělávací instituce a podnikající fyzické osoby si mohou pořizovat pouze tiskové rozmnoženiny autorských děl. To samé však neplatí pro zvukové, zvukově obrazové či jiné záznamy. Tyto umožňuje autorský zákon pořizovat pouze fyzických osobám pro osobní účely. Odměnu náležející autorovi (a dalším nositelům práv) zaplatí fyzická osoba v ceně nenahraného nosiče a přístroje umožňujícího pořízení takové rozmnoženiny.</a:t>
            </a:r>
          </a:p>
          <a:p>
            <a:r>
              <a:rPr lang="cs-CZ" sz="1200" kern="1200" dirty="0" smtClean="0">
                <a:solidFill>
                  <a:schemeClr val="tx1"/>
                </a:solidFill>
                <a:effectLst/>
                <a:latin typeface="+mn-lt"/>
                <a:ea typeface="+mn-ea"/>
                <a:cs typeface="+mn-cs"/>
              </a:rPr>
              <a:t>V případě rozmnožování děl kopírováním na papír nejsou striktně stanovena pravidla, co je považováno za vnitřní potřebu školy, ani co je považováno za běžný způsob užití díla. Obecně však panuje přesvědčení, že kopírování pro potřeby učitelského sboru a za účelem naplňování vzdělávací činnosti školy je akceptovatelné. Platí to však zejména v případě dílčích cvičení, resp. přiměřeně rozsáhlých částí učebnic. Kopírování celých studijních materiálů a jejich následné rozdávání žáků však již spadá mezi situace, ve kterých jsou zjevně dotčena práva autora.</a:t>
            </a:r>
          </a:p>
          <a:p>
            <a:r>
              <a:rPr lang="cs-CZ" sz="1200" kern="1200" dirty="0" smtClean="0">
                <a:solidFill>
                  <a:schemeClr val="tx1"/>
                </a:solidFill>
                <a:effectLst/>
                <a:latin typeface="+mn-lt"/>
                <a:ea typeface="+mn-ea"/>
                <a:cs typeface="+mn-cs"/>
              </a:rPr>
              <a:t>Jak již bylo zmíněno v článku „Právo na odměnu“, v případě kopírování autorských děl je hrazena tzv. náhradní odměna a to jako součást pořizovací ceny kopírovacího přístroje výrobci, který je povinen tuto odměnu odvádět kolektivnímu správci.</a:t>
            </a:r>
          </a:p>
          <a:p>
            <a:r>
              <a:rPr lang="cs-CZ" sz="1200" kern="1200" dirty="0" smtClean="0">
                <a:solidFill>
                  <a:schemeClr val="tx1"/>
                </a:solidFill>
                <a:effectLst/>
                <a:latin typeface="+mn-lt"/>
                <a:ea typeface="+mn-ea"/>
                <a:cs typeface="+mn-cs"/>
              </a:rPr>
              <a:t>Pokud však škola nabízí žákům/studentům či personálu kopírovací služby za úplatu, je sama povinna kolektivnímu správci Divadelní, literární, audiovizuální agentuře (</a:t>
            </a:r>
            <a:r>
              <a:rPr lang="cs-CZ" sz="1200" u="sng" kern="1200" dirty="0" smtClean="0">
                <a:solidFill>
                  <a:schemeClr val="tx1"/>
                </a:solidFill>
                <a:effectLst/>
                <a:latin typeface="+mn-lt"/>
                <a:ea typeface="+mn-ea"/>
                <a:cs typeface="+mn-cs"/>
                <a:hlinkClick r:id="rId3"/>
              </a:rPr>
              <a:t>www.dilia.cz</a:t>
            </a:r>
            <a:r>
              <a:rPr lang="cs-CZ" sz="1200" kern="1200" dirty="0" smtClean="0">
                <a:solidFill>
                  <a:schemeClr val="tx1"/>
                </a:solidFill>
                <a:effectLst/>
                <a:latin typeface="+mn-lt"/>
                <a:ea typeface="+mn-ea"/>
                <a:cs typeface="+mn-cs"/>
              </a:rPr>
              <a:t>) odvádět odměnu v souvislosti s rozmnožováním díla pro osobní potřebu.</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29</a:t>
            </a:fld>
            <a:endParaRPr lang="cs-CZ"/>
          </a:p>
        </p:txBody>
      </p:sp>
    </p:spTree>
    <p:extLst>
      <p:ext uri="{BB962C8B-B14F-4D97-AF65-F5344CB8AC3E}">
        <p14:creationId xmlns:p14="http://schemas.microsoft.com/office/powerpoint/2010/main" val="21323897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Rozmnožování na papír (§ 30a AZ)</a:t>
            </a:r>
          </a:p>
          <a:p>
            <a:r>
              <a:rPr lang="cs-CZ" sz="1200" kern="1200" dirty="0" smtClean="0">
                <a:solidFill>
                  <a:schemeClr val="tx1"/>
                </a:solidFill>
                <a:effectLst/>
                <a:latin typeface="+mn-lt"/>
                <a:ea typeface="+mn-ea"/>
                <a:cs typeface="+mn-cs"/>
              </a:rPr>
              <a:t>Do práva autorského nezasahujeme, pokud pro své osobní potřeby kopírujeme dílo na papír, s výjimkou případu, kdy jde o vydaný notový záznam díla hudebního či hudebně dramatického.</a:t>
            </a:r>
          </a:p>
          <a:p>
            <a:r>
              <a:rPr lang="cs-CZ" sz="1200" kern="1200" dirty="0" smtClean="0">
                <a:solidFill>
                  <a:schemeClr val="tx1"/>
                </a:solidFill>
                <a:effectLst/>
                <a:latin typeface="+mn-lt"/>
                <a:ea typeface="+mn-ea"/>
                <a:cs typeface="+mn-cs"/>
              </a:rPr>
              <a:t>Obecně platí, že právnické osoby, tedy i vzdělávací instituce a podnikající fyzické osoby si mohou pořizovat pouze tiskové rozmnoženiny autorských děl. To samé však neplatí pro zvukové, zvukově obrazové či jiné záznamy. Tyto umožňuje autorský zákon pořizovat pouze fyzických osobám pro osobní účely. Odměnu náležející autorovi (a dalším nositelům práv) zaplatí fyzická osoba v ceně nenahraného nosiče a přístroje umožňujícího pořízení takové rozmnoženiny.</a:t>
            </a:r>
          </a:p>
          <a:p>
            <a:r>
              <a:rPr lang="cs-CZ" sz="1200" kern="1200" dirty="0" smtClean="0">
                <a:solidFill>
                  <a:schemeClr val="tx1"/>
                </a:solidFill>
                <a:effectLst/>
                <a:latin typeface="+mn-lt"/>
                <a:ea typeface="+mn-ea"/>
                <a:cs typeface="+mn-cs"/>
              </a:rPr>
              <a:t>V případě rozmnožování děl kopírováním na papír nejsou striktně stanovena pravidla, co je považováno za vnitřní potřebu školy, ani co je považováno za běžný způsob užití díla. Obecně však panuje přesvědčení, že kopírování pro potřeby učitelského sboru a za účelem naplňování vzdělávací činnosti školy je akceptovatelné. Platí to však zejména v případě dílčích cvičení, resp. přiměřeně rozsáhlých částí učebnic. Kopírování celých studijních materiálů a jejich následné rozdávání žáků však již spadá mezi situace, ve kterých jsou zjevně dotčena práva autora.</a:t>
            </a:r>
          </a:p>
          <a:p>
            <a:r>
              <a:rPr lang="cs-CZ" sz="1200" kern="1200" dirty="0" smtClean="0">
                <a:solidFill>
                  <a:schemeClr val="tx1"/>
                </a:solidFill>
                <a:effectLst/>
                <a:latin typeface="+mn-lt"/>
                <a:ea typeface="+mn-ea"/>
                <a:cs typeface="+mn-cs"/>
              </a:rPr>
              <a:t>Jak již bylo zmíněno v článku „Právo na odměnu“, v případě kopírování autorských děl je hrazena tzv. náhradní odměna a to jako součást pořizovací ceny kopírovacího přístroje výrobci, který je povinen tuto odměnu odvádět kolektivnímu správci.</a:t>
            </a:r>
          </a:p>
          <a:p>
            <a:r>
              <a:rPr lang="cs-CZ" sz="1200" kern="1200" dirty="0" smtClean="0">
                <a:solidFill>
                  <a:schemeClr val="tx1"/>
                </a:solidFill>
                <a:effectLst/>
                <a:latin typeface="+mn-lt"/>
                <a:ea typeface="+mn-ea"/>
                <a:cs typeface="+mn-cs"/>
              </a:rPr>
              <a:t>Pokud však škola nabízí žákům/studentům či personálu kopírovací služby za úplatu, je sama povinna kolektivnímu správci Divadelní, literární, audiovizuální agentuře (</a:t>
            </a:r>
            <a:r>
              <a:rPr lang="cs-CZ" sz="1200" u="sng" kern="1200" dirty="0" smtClean="0">
                <a:solidFill>
                  <a:schemeClr val="tx1"/>
                </a:solidFill>
                <a:effectLst/>
                <a:latin typeface="+mn-lt"/>
                <a:ea typeface="+mn-ea"/>
                <a:cs typeface="+mn-cs"/>
                <a:hlinkClick r:id="rId3"/>
              </a:rPr>
              <a:t>www.dilia.cz</a:t>
            </a:r>
            <a:r>
              <a:rPr lang="cs-CZ" sz="1200" kern="1200" dirty="0" smtClean="0">
                <a:solidFill>
                  <a:schemeClr val="tx1"/>
                </a:solidFill>
                <a:effectLst/>
                <a:latin typeface="+mn-lt"/>
                <a:ea typeface="+mn-ea"/>
                <a:cs typeface="+mn-cs"/>
              </a:rPr>
              <a:t>) odvádět odměnu v souvislosti s rozmnožováním díla pro osobní potřebu.</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30</a:t>
            </a:fld>
            <a:endParaRPr lang="cs-CZ"/>
          </a:p>
        </p:txBody>
      </p:sp>
    </p:spTree>
    <p:extLst>
      <p:ext uri="{BB962C8B-B14F-4D97-AF65-F5344CB8AC3E}">
        <p14:creationId xmlns:p14="http://schemas.microsoft.com/office/powerpoint/2010/main" val="9562566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Citace (§ 31 AZ)</a:t>
            </a:r>
          </a:p>
          <a:p>
            <a:r>
              <a:rPr lang="cs-CZ" sz="1200" kern="1200" dirty="0" smtClean="0">
                <a:solidFill>
                  <a:schemeClr val="tx1"/>
                </a:solidFill>
                <a:effectLst/>
                <a:latin typeface="+mn-lt"/>
                <a:ea typeface="+mn-ea"/>
                <a:cs typeface="+mn-cs"/>
              </a:rPr>
              <a:t>Do práva autorského nezasahujeme, jestliže:</a:t>
            </a:r>
          </a:p>
          <a:p>
            <a:r>
              <a:rPr lang="cs-CZ" sz="1200" kern="1200" dirty="0" smtClean="0">
                <a:solidFill>
                  <a:schemeClr val="tx1"/>
                </a:solidFill>
                <a:effectLst/>
                <a:latin typeface="+mn-lt"/>
                <a:ea typeface="+mn-ea"/>
                <a:cs typeface="+mn-cs"/>
              </a:rPr>
              <a:t>a) užijeme v odůvodněné míře výňatky ze zveřejněných děl jiných autorů ve svém díle, </a:t>
            </a:r>
          </a:p>
          <a:p>
            <a:r>
              <a:rPr lang="cs-CZ" sz="1200" kern="1200" dirty="0" smtClean="0">
                <a:solidFill>
                  <a:schemeClr val="tx1"/>
                </a:solidFill>
                <a:effectLst/>
                <a:latin typeface="+mn-lt"/>
                <a:ea typeface="+mn-ea"/>
                <a:cs typeface="+mn-cs"/>
              </a:rPr>
              <a:t>b) užijeme výňatky z díla nebo drobná celá díla pro účely kritiky nebo recenze vztahující se k takovému dílu, vědecké či odborné tvorby a takové užití bude v souladu s poctivými zvyklostmi a v rozsahu vyžadovaném konkrétním účelem,</a:t>
            </a:r>
          </a:p>
          <a:p>
            <a:r>
              <a:rPr lang="cs-CZ" sz="1200" kern="1200" dirty="0" smtClean="0">
                <a:solidFill>
                  <a:schemeClr val="tx1"/>
                </a:solidFill>
                <a:effectLst/>
                <a:latin typeface="+mn-lt"/>
                <a:ea typeface="+mn-ea"/>
                <a:cs typeface="+mn-cs"/>
              </a:rPr>
              <a:t>c) užijeme dílo při vyučování pro ilustrační účel nebo při vědeckém výzkumu, jejichž účelem není dosažení přímého nebo nepřímého hospodářského nebo obchodního prospěchu.</a:t>
            </a:r>
          </a:p>
          <a:p>
            <a:r>
              <a:rPr lang="cs-CZ" sz="1200" kern="1200" dirty="0" smtClean="0">
                <a:solidFill>
                  <a:schemeClr val="tx1"/>
                </a:solidFill>
                <a:effectLst/>
                <a:latin typeface="+mn-lt"/>
                <a:ea typeface="+mn-ea"/>
                <a:cs typeface="+mn-cs"/>
              </a:rPr>
              <a:t>Na tomto místě je nutné zdůraznit, že v odpovídající míře lze využít i zvukové či zvukově obrazové záznamy, resp. úryvky takových záznamů apod. Takové užití však nesmí rozsahem přesáhnout sledovaný vzdělávací účel, to znamená, že musí jít například o doplnění výkladu pedagoga. Pouhé promítání filmu po celou dobu vyučovací hodiny bez jakéhokoliv komentáře ze strany učitele by bylo zásahem do autorských práv.</a:t>
            </a:r>
          </a:p>
          <a:p>
            <a:r>
              <a:rPr lang="cs-CZ" sz="1200" kern="1200" dirty="0" smtClean="0">
                <a:solidFill>
                  <a:schemeClr val="tx1"/>
                </a:solidFill>
                <a:effectLst/>
                <a:latin typeface="+mn-lt"/>
                <a:ea typeface="+mn-ea"/>
                <a:cs typeface="+mn-cs"/>
              </a:rPr>
              <a:t>Ve všech uvedených případech je však nutné, je-li to možné, </a:t>
            </a:r>
            <a:r>
              <a:rPr lang="cs-CZ" sz="1200" b="1" kern="1200" dirty="0" smtClean="0">
                <a:solidFill>
                  <a:schemeClr val="tx1"/>
                </a:solidFill>
                <a:effectLst/>
                <a:latin typeface="+mn-lt"/>
                <a:ea typeface="+mn-ea"/>
                <a:cs typeface="+mn-cs"/>
              </a:rPr>
              <a:t>uvést jméno autora</a:t>
            </a:r>
            <a:r>
              <a:rPr lang="cs-CZ" sz="1200" kern="1200" dirty="0" smtClean="0">
                <a:solidFill>
                  <a:schemeClr val="tx1"/>
                </a:solidFill>
                <a:effectLst/>
                <a:latin typeface="+mn-lt"/>
                <a:ea typeface="+mn-ea"/>
                <a:cs typeface="+mn-cs"/>
              </a:rPr>
              <a:t>, nejde-li o dílo anonymní, nebo jméno osoby, pod jejímž jménem se dílo uvádí na veřejnost, a dále název díla a pramen.</a:t>
            </a:r>
          </a:p>
          <a:p>
            <a:r>
              <a:rPr lang="cs-CZ" sz="1200" kern="1200" dirty="0" smtClean="0">
                <a:solidFill>
                  <a:schemeClr val="tx1"/>
                </a:solidFill>
                <a:effectLst/>
                <a:latin typeface="+mn-lt"/>
                <a:ea typeface="+mn-ea"/>
                <a:cs typeface="+mn-cs"/>
              </a:rPr>
              <a:t>Formální pravidla pro bibliografické používání citací jsou uvedena v </a:t>
            </a:r>
            <a:r>
              <a:rPr lang="cs-CZ" sz="1200" b="1" kern="1200" dirty="0" smtClean="0">
                <a:solidFill>
                  <a:schemeClr val="tx1"/>
                </a:solidFill>
                <a:effectLst/>
                <a:latin typeface="+mn-lt"/>
                <a:ea typeface="+mn-ea"/>
                <a:cs typeface="+mn-cs"/>
              </a:rPr>
              <a:t>ČSN ISO 690</a:t>
            </a:r>
            <a:r>
              <a:rPr lang="cs-CZ" sz="1200" kern="1200" dirty="0" smtClean="0">
                <a:solidFill>
                  <a:schemeClr val="tx1"/>
                </a:solidFill>
                <a:effectLst/>
                <a:latin typeface="+mn-lt"/>
                <a:ea typeface="+mn-ea"/>
                <a:cs typeface="+mn-cs"/>
              </a:rPr>
              <a:t> a ČSN ISO 690-2.</a:t>
            </a: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Do práva autorského nezasahuje ani ten, kdo výňatky z díla nebo drobná celá díla citovaná dle výše uvedených podmínek dále užije.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31</a:t>
            </a:fld>
            <a:endParaRPr lang="cs-CZ"/>
          </a:p>
        </p:txBody>
      </p:sp>
    </p:spTree>
    <p:extLst>
      <p:ext uri="{BB962C8B-B14F-4D97-AF65-F5344CB8AC3E}">
        <p14:creationId xmlns:p14="http://schemas.microsoft.com/office/powerpoint/2010/main" val="2151233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dirty="0" smtClean="0">
                <a:solidFill>
                  <a:schemeClr val="tx1"/>
                </a:solidFill>
                <a:effectLst/>
                <a:latin typeface="+mn-lt"/>
                <a:ea typeface="+mn-ea"/>
                <a:cs typeface="+mn-cs"/>
              </a:rPr>
              <a:t>V případě autorského práva se jedná o právní odvětví, které se především zabývá právními vztahy autorů a uživatelů jejich děl. </a:t>
            </a:r>
          </a:p>
          <a:p>
            <a:r>
              <a:rPr lang="cs-CZ" sz="1200" kern="1200" dirty="0" smtClean="0">
                <a:solidFill>
                  <a:schemeClr val="tx1"/>
                </a:solidFill>
                <a:effectLst/>
                <a:latin typeface="+mn-lt"/>
                <a:ea typeface="+mn-ea"/>
                <a:cs typeface="+mn-cs"/>
              </a:rPr>
              <a:t>Smyslem autorského práva je chránit dílo v konkrétní, vnímatelné podobě. Nemá za cíl chránit pouhé myšlenky či nápady.</a:t>
            </a:r>
          </a:p>
          <a:p>
            <a:r>
              <a:rPr lang="cs-CZ" sz="1200" kern="1200" dirty="0" smtClean="0">
                <a:solidFill>
                  <a:schemeClr val="tx1"/>
                </a:solidFill>
                <a:effectLst/>
                <a:latin typeface="+mn-lt"/>
                <a:ea typeface="+mn-ea"/>
                <a:cs typeface="+mn-cs"/>
              </a:rPr>
              <a:t>Díky tomu také zajišťuje podporu tvůrčí činnosti autorů a zároveň nabízí způsoby, jak může společnost užívat a inspirovat se z výsledků jejich práce.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a:t>
            </a:fld>
            <a:endParaRPr lang="cs-CZ"/>
          </a:p>
        </p:txBody>
      </p:sp>
    </p:spTree>
    <p:extLst>
      <p:ext uri="{BB962C8B-B14F-4D97-AF65-F5344CB8AC3E}">
        <p14:creationId xmlns:p14="http://schemas.microsoft.com/office/powerpoint/2010/main" val="3998315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Citace (§ 31 AZ)</a:t>
            </a:r>
          </a:p>
          <a:p>
            <a:r>
              <a:rPr lang="cs-CZ" sz="1200" kern="1200" dirty="0" smtClean="0">
                <a:solidFill>
                  <a:schemeClr val="tx1"/>
                </a:solidFill>
                <a:effectLst/>
                <a:latin typeface="+mn-lt"/>
                <a:ea typeface="+mn-ea"/>
                <a:cs typeface="+mn-cs"/>
              </a:rPr>
              <a:t>Do práva autorského nezasahujeme, jestliže:</a:t>
            </a:r>
          </a:p>
          <a:p>
            <a:r>
              <a:rPr lang="cs-CZ" sz="1200" kern="1200" dirty="0" smtClean="0">
                <a:solidFill>
                  <a:schemeClr val="tx1"/>
                </a:solidFill>
                <a:effectLst/>
                <a:latin typeface="+mn-lt"/>
                <a:ea typeface="+mn-ea"/>
                <a:cs typeface="+mn-cs"/>
              </a:rPr>
              <a:t>a) užijeme v odůvodněné míře výňatky ze zveřejněných děl jiných autorů ve svém díle, </a:t>
            </a:r>
          </a:p>
          <a:p>
            <a:r>
              <a:rPr lang="cs-CZ" sz="1200" kern="1200" dirty="0" smtClean="0">
                <a:solidFill>
                  <a:schemeClr val="tx1"/>
                </a:solidFill>
                <a:effectLst/>
                <a:latin typeface="+mn-lt"/>
                <a:ea typeface="+mn-ea"/>
                <a:cs typeface="+mn-cs"/>
              </a:rPr>
              <a:t>b) užijeme výňatky z díla nebo drobná celá díla pro účely kritiky nebo recenze vztahující se k takovému dílu, vědecké či odborné tvorby a takové užití bude v souladu s poctivými zvyklostmi a v rozsahu vyžadovaném konkrétním účelem,</a:t>
            </a:r>
          </a:p>
          <a:p>
            <a:r>
              <a:rPr lang="cs-CZ" sz="1200" kern="1200" dirty="0" smtClean="0">
                <a:solidFill>
                  <a:schemeClr val="tx1"/>
                </a:solidFill>
                <a:effectLst/>
                <a:latin typeface="+mn-lt"/>
                <a:ea typeface="+mn-ea"/>
                <a:cs typeface="+mn-cs"/>
              </a:rPr>
              <a:t>c) užijeme dílo při vyučování pro ilustrační účel nebo při vědeckém výzkumu, jejichž účelem není dosažení přímého nebo nepřímého hospodářského nebo obchodního prospěchu.</a:t>
            </a:r>
          </a:p>
          <a:p>
            <a:r>
              <a:rPr lang="cs-CZ" sz="1200" kern="1200" dirty="0" smtClean="0">
                <a:solidFill>
                  <a:schemeClr val="tx1"/>
                </a:solidFill>
                <a:effectLst/>
                <a:latin typeface="+mn-lt"/>
                <a:ea typeface="+mn-ea"/>
                <a:cs typeface="+mn-cs"/>
              </a:rPr>
              <a:t>Na tomto místě je nutné zdůraznit, že v odpovídající míře lze využít i zvukové či zvukově obrazové záznamy, resp. úryvky takových záznamů apod. Takové užití však nesmí rozsahem přesáhnout sledovaný vzdělávací účel, to znamená, že musí jít například o doplnění výkladu pedagoga. Pouhé promítání filmu po celou dobu vyučovací hodiny bez jakéhokoliv komentáře ze strany učitele by bylo zásahem do autorských práv.</a:t>
            </a:r>
          </a:p>
          <a:p>
            <a:r>
              <a:rPr lang="cs-CZ" sz="1200" kern="1200" dirty="0" smtClean="0">
                <a:solidFill>
                  <a:schemeClr val="tx1"/>
                </a:solidFill>
                <a:effectLst/>
                <a:latin typeface="+mn-lt"/>
                <a:ea typeface="+mn-ea"/>
                <a:cs typeface="+mn-cs"/>
              </a:rPr>
              <a:t>Ve všech uvedených případech je však nutné, je-li to možné, </a:t>
            </a:r>
            <a:r>
              <a:rPr lang="cs-CZ" sz="1200" b="1" kern="1200" dirty="0" smtClean="0">
                <a:solidFill>
                  <a:schemeClr val="tx1"/>
                </a:solidFill>
                <a:effectLst/>
                <a:latin typeface="+mn-lt"/>
                <a:ea typeface="+mn-ea"/>
                <a:cs typeface="+mn-cs"/>
              </a:rPr>
              <a:t>uvést jméno autora</a:t>
            </a:r>
            <a:r>
              <a:rPr lang="cs-CZ" sz="1200" kern="1200" dirty="0" smtClean="0">
                <a:solidFill>
                  <a:schemeClr val="tx1"/>
                </a:solidFill>
                <a:effectLst/>
                <a:latin typeface="+mn-lt"/>
                <a:ea typeface="+mn-ea"/>
                <a:cs typeface="+mn-cs"/>
              </a:rPr>
              <a:t>, nejde-li o dílo anonymní, nebo jméno osoby, pod jejímž jménem se dílo uvádí na veřejnost, a dále název díla a pramen.</a:t>
            </a:r>
          </a:p>
          <a:p>
            <a:r>
              <a:rPr lang="cs-CZ" sz="1200" kern="1200" dirty="0" smtClean="0">
                <a:solidFill>
                  <a:schemeClr val="tx1"/>
                </a:solidFill>
                <a:effectLst/>
                <a:latin typeface="+mn-lt"/>
                <a:ea typeface="+mn-ea"/>
                <a:cs typeface="+mn-cs"/>
              </a:rPr>
              <a:t>Formální pravidla pro bibliografické používání citací jsou uvedena v </a:t>
            </a:r>
            <a:r>
              <a:rPr lang="cs-CZ" sz="1200" b="1" kern="1200" dirty="0" smtClean="0">
                <a:solidFill>
                  <a:schemeClr val="tx1"/>
                </a:solidFill>
                <a:effectLst/>
                <a:latin typeface="+mn-lt"/>
                <a:ea typeface="+mn-ea"/>
                <a:cs typeface="+mn-cs"/>
              </a:rPr>
              <a:t>ČSN ISO 690</a:t>
            </a:r>
            <a:r>
              <a:rPr lang="cs-CZ" sz="1200" kern="1200" dirty="0" smtClean="0">
                <a:solidFill>
                  <a:schemeClr val="tx1"/>
                </a:solidFill>
                <a:effectLst/>
                <a:latin typeface="+mn-lt"/>
                <a:ea typeface="+mn-ea"/>
                <a:cs typeface="+mn-cs"/>
              </a:rPr>
              <a:t> a ČSN ISO 690-2.</a:t>
            </a: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Do práva autorského nezasahuje ani ten, kdo výňatky z díla nebo drobná celá díla citovaná dle výše uvedených podmínek dále užije.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32</a:t>
            </a:fld>
            <a:endParaRPr lang="cs-CZ"/>
          </a:p>
        </p:txBody>
      </p:sp>
    </p:spTree>
    <p:extLst>
      <p:ext uri="{BB962C8B-B14F-4D97-AF65-F5344CB8AC3E}">
        <p14:creationId xmlns:p14="http://schemas.microsoft.com/office/powerpoint/2010/main" val="16324591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Citace (§ 31 AZ)</a:t>
            </a:r>
          </a:p>
          <a:p>
            <a:r>
              <a:rPr lang="cs-CZ" sz="1200" kern="1200" dirty="0" smtClean="0">
                <a:solidFill>
                  <a:schemeClr val="tx1"/>
                </a:solidFill>
                <a:effectLst/>
                <a:latin typeface="+mn-lt"/>
                <a:ea typeface="+mn-ea"/>
                <a:cs typeface="+mn-cs"/>
              </a:rPr>
              <a:t>Do práva autorského nezasahujeme, jestliže:</a:t>
            </a:r>
          </a:p>
          <a:p>
            <a:r>
              <a:rPr lang="cs-CZ" sz="1200" kern="1200" dirty="0" smtClean="0">
                <a:solidFill>
                  <a:schemeClr val="tx1"/>
                </a:solidFill>
                <a:effectLst/>
                <a:latin typeface="+mn-lt"/>
                <a:ea typeface="+mn-ea"/>
                <a:cs typeface="+mn-cs"/>
              </a:rPr>
              <a:t>a) užijeme v odůvodněné míře výňatky ze zveřejněných děl jiných autorů ve svém díle, </a:t>
            </a:r>
          </a:p>
          <a:p>
            <a:r>
              <a:rPr lang="cs-CZ" sz="1200" kern="1200" dirty="0" smtClean="0">
                <a:solidFill>
                  <a:schemeClr val="tx1"/>
                </a:solidFill>
                <a:effectLst/>
                <a:latin typeface="+mn-lt"/>
                <a:ea typeface="+mn-ea"/>
                <a:cs typeface="+mn-cs"/>
              </a:rPr>
              <a:t>b) užijeme výňatky z díla nebo drobná celá díla pro účely kritiky nebo recenze vztahující se k takovému dílu, vědecké či odborné tvorby a takové užití bude v souladu s poctivými zvyklostmi a v rozsahu vyžadovaném konkrétním účelem,</a:t>
            </a:r>
          </a:p>
          <a:p>
            <a:r>
              <a:rPr lang="cs-CZ" sz="1200" kern="1200" dirty="0" smtClean="0">
                <a:solidFill>
                  <a:schemeClr val="tx1"/>
                </a:solidFill>
                <a:effectLst/>
                <a:latin typeface="+mn-lt"/>
                <a:ea typeface="+mn-ea"/>
                <a:cs typeface="+mn-cs"/>
              </a:rPr>
              <a:t>c) užijeme dílo při vyučování pro ilustrační účel nebo při vědeckém výzkumu, jejichž účelem není dosažení přímého nebo nepřímého hospodářského nebo obchodního prospěchu.</a:t>
            </a:r>
          </a:p>
          <a:p>
            <a:r>
              <a:rPr lang="cs-CZ" sz="1200" kern="1200" dirty="0" smtClean="0">
                <a:solidFill>
                  <a:schemeClr val="tx1"/>
                </a:solidFill>
                <a:effectLst/>
                <a:latin typeface="+mn-lt"/>
                <a:ea typeface="+mn-ea"/>
                <a:cs typeface="+mn-cs"/>
              </a:rPr>
              <a:t>Na tomto místě je nutné zdůraznit, že v odpovídající míře lze využít i zvukové či zvukově obrazové záznamy, resp. úryvky takových záznamů apod. Takové užití však nesmí rozsahem přesáhnout sledovaný vzdělávací účel, to znamená, že musí jít například o doplnění výkladu pedagoga. Pouhé promítání filmu po celou dobu vyučovací hodiny bez jakéhokoliv komentáře ze strany učitele by bylo zásahem do autorských práv.</a:t>
            </a:r>
          </a:p>
          <a:p>
            <a:r>
              <a:rPr lang="cs-CZ" sz="1200" kern="1200" dirty="0" smtClean="0">
                <a:solidFill>
                  <a:schemeClr val="tx1"/>
                </a:solidFill>
                <a:effectLst/>
                <a:latin typeface="+mn-lt"/>
                <a:ea typeface="+mn-ea"/>
                <a:cs typeface="+mn-cs"/>
              </a:rPr>
              <a:t>Ve všech uvedených případech je však nutné, je-li to možné, </a:t>
            </a:r>
            <a:r>
              <a:rPr lang="cs-CZ" sz="1200" b="1" kern="1200" dirty="0" smtClean="0">
                <a:solidFill>
                  <a:schemeClr val="tx1"/>
                </a:solidFill>
                <a:effectLst/>
                <a:latin typeface="+mn-lt"/>
                <a:ea typeface="+mn-ea"/>
                <a:cs typeface="+mn-cs"/>
              </a:rPr>
              <a:t>uvést jméno autora</a:t>
            </a:r>
            <a:r>
              <a:rPr lang="cs-CZ" sz="1200" kern="1200" dirty="0" smtClean="0">
                <a:solidFill>
                  <a:schemeClr val="tx1"/>
                </a:solidFill>
                <a:effectLst/>
                <a:latin typeface="+mn-lt"/>
                <a:ea typeface="+mn-ea"/>
                <a:cs typeface="+mn-cs"/>
              </a:rPr>
              <a:t>, nejde-li o dílo anonymní, nebo jméno osoby, pod jejímž jménem se dílo uvádí na veřejnost, a dále název díla a pramen.</a:t>
            </a:r>
          </a:p>
          <a:p>
            <a:r>
              <a:rPr lang="cs-CZ" sz="1200" kern="1200" dirty="0" smtClean="0">
                <a:solidFill>
                  <a:schemeClr val="tx1"/>
                </a:solidFill>
                <a:effectLst/>
                <a:latin typeface="+mn-lt"/>
                <a:ea typeface="+mn-ea"/>
                <a:cs typeface="+mn-cs"/>
              </a:rPr>
              <a:t>Formální pravidla pro bibliografické používání citací jsou uvedena v </a:t>
            </a:r>
            <a:r>
              <a:rPr lang="cs-CZ" sz="1200" b="1" kern="1200" dirty="0" smtClean="0">
                <a:solidFill>
                  <a:schemeClr val="tx1"/>
                </a:solidFill>
                <a:effectLst/>
                <a:latin typeface="+mn-lt"/>
                <a:ea typeface="+mn-ea"/>
                <a:cs typeface="+mn-cs"/>
              </a:rPr>
              <a:t>ČSN ISO 690</a:t>
            </a:r>
            <a:r>
              <a:rPr lang="cs-CZ" sz="1200" kern="1200" dirty="0" smtClean="0">
                <a:solidFill>
                  <a:schemeClr val="tx1"/>
                </a:solidFill>
                <a:effectLst/>
                <a:latin typeface="+mn-lt"/>
                <a:ea typeface="+mn-ea"/>
                <a:cs typeface="+mn-cs"/>
              </a:rPr>
              <a:t> a ČSN ISO 690-2.</a:t>
            </a: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Do práva autorského nezasahuje ani ten, kdo výňatky z díla nebo drobná celá díla citovaná dle výše uvedených podmínek dále užije.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33</a:t>
            </a:fld>
            <a:endParaRPr lang="cs-CZ"/>
          </a:p>
        </p:txBody>
      </p:sp>
    </p:spTree>
    <p:extLst>
      <p:ext uri="{BB962C8B-B14F-4D97-AF65-F5344CB8AC3E}">
        <p14:creationId xmlns:p14="http://schemas.microsoft.com/office/powerpoint/2010/main" val="2886134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Citace (§ 31 AZ)</a:t>
            </a:r>
          </a:p>
          <a:p>
            <a:r>
              <a:rPr lang="cs-CZ" sz="1200" kern="1200" dirty="0" smtClean="0">
                <a:solidFill>
                  <a:schemeClr val="tx1"/>
                </a:solidFill>
                <a:effectLst/>
                <a:latin typeface="+mn-lt"/>
                <a:ea typeface="+mn-ea"/>
                <a:cs typeface="+mn-cs"/>
              </a:rPr>
              <a:t>Do práva autorského nezasahujeme, jestliže:</a:t>
            </a:r>
          </a:p>
          <a:p>
            <a:r>
              <a:rPr lang="cs-CZ" sz="1200" kern="1200" dirty="0" smtClean="0">
                <a:solidFill>
                  <a:schemeClr val="tx1"/>
                </a:solidFill>
                <a:effectLst/>
                <a:latin typeface="+mn-lt"/>
                <a:ea typeface="+mn-ea"/>
                <a:cs typeface="+mn-cs"/>
              </a:rPr>
              <a:t>a) užijeme v odůvodněné míře výňatky ze zveřejněných děl jiných autorů ve svém díle, </a:t>
            </a:r>
          </a:p>
          <a:p>
            <a:r>
              <a:rPr lang="cs-CZ" sz="1200" kern="1200" dirty="0" smtClean="0">
                <a:solidFill>
                  <a:schemeClr val="tx1"/>
                </a:solidFill>
                <a:effectLst/>
                <a:latin typeface="+mn-lt"/>
                <a:ea typeface="+mn-ea"/>
                <a:cs typeface="+mn-cs"/>
              </a:rPr>
              <a:t>b) užijeme výňatky z díla nebo drobná celá díla pro účely kritiky nebo recenze vztahující se k takovému dílu, vědecké či odborné tvorby a takové užití bude v souladu s poctivými zvyklostmi a v rozsahu vyžadovaném konkrétním účelem,</a:t>
            </a:r>
          </a:p>
          <a:p>
            <a:r>
              <a:rPr lang="cs-CZ" sz="1200" kern="1200" dirty="0" smtClean="0">
                <a:solidFill>
                  <a:schemeClr val="tx1"/>
                </a:solidFill>
                <a:effectLst/>
                <a:latin typeface="+mn-lt"/>
                <a:ea typeface="+mn-ea"/>
                <a:cs typeface="+mn-cs"/>
              </a:rPr>
              <a:t>c) užijeme dílo při vyučování pro ilustrační účel nebo při vědeckém výzkumu, jejichž účelem není dosažení přímého nebo nepřímého hospodářského nebo obchodního prospěchu.</a:t>
            </a:r>
          </a:p>
          <a:p>
            <a:r>
              <a:rPr lang="cs-CZ" sz="1200" kern="1200" dirty="0" smtClean="0">
                <a:solidFill>
                  <a:schemeClr val="tx1"/>
                </a:solidFill>
                <a:effectLst/>
                <a:latin typeface="+mn-lt"/>
                <a:ea typeface="+mn-ea"/>
                <a:cs typeface="+mn-cs"/>
              </a:rPr>
              <a:t>Na tomto místě je nutné zdůraznit, že v odpovídající míře lze využít i zvukové či zvukově obrazové záznamy, resp. úryvky takových záznamů apod. Takové užití však nesmí rozsahem přesáhnout sledovaný vzdělávací účel, to znamená, že musí jít například o doplnění výkladu pedagoga. Pouhé promítání filmu po celou dobu vyučovací hodiny bez jakéhokoliv komentáře ze strany učitele by bylo zásahem do autorských práv.</a:t>
            </a:r>
          </a:p>
          <a:p>
            <a:r>
              <a:rPr lang="cs-CZ" sz="1200" kern="1200" dirty="0" smtClean="0">
                <a:solidFill>
                  <a:schemeClr val="tx1"/>
                </a:solidFill>
                <a:effectLst/>
                <a:latin typeface="+mn-lt"/>
                <a:ea typeface="+mn-ea"/>
                <a:cs typeface="+mn-cs"/>
              </a:rPr>
              <a:t>Ve všech uvedených případech je však nutné, je-li to možné, </a:t>
            </a:r>
            <a:r>
              <a:rPr lang="cs-CZ" sz="1200" b="1" kern="1200" dirty="0" smtClean="0">
                <a:solidFill>
                  <a:schemeClr val="tx1"/>
                </a:solidFill>
                <a:effectLst/>
                <a:latin typeface="+mn-lt"/>
                <a:ea typeface="+mn-ea"/>
                <a:cs typeface="+mn-cs"/>
              </a:rPr>
              <a:t>uvést jméno autora</a:t>
            </a:r>
            <a:r>
              <a:rPr lang="cs-CZ" sz="1200" kern="1200" dirty="0" smtClean="0">
                <a:solidFill>
                  <a:schemeClr val="tx1"/>
                </a:solidFill>
                <a:effectLst/>
                <a:latin typeface="+mn-lt"/>
                <a:ea typeface="+mn-ea"/>
                <a:cs typeface="+mn-cs"/>
              </a:rPr>
              <a:t>, nejde-li o dílo anonymní, nebo jméno osoby, pod jejímž jménem se dílo uvádí na veřejnost, a dále název díla a pramen.</a:t>
            </a:r>
          </a:p>
          <a:p>
            <a:r>
              <a:rPr lang="cs-CZ" sz="1200" kern="1200" dirty="0" smtClean="0">
                <a:solidFill>
                  <a:schemeClr val="tx1"/>
                </a:solidFill>
                <a:effectLst/>
                <a:latin typeface="+mn-lt"/>
                <a:ea typeface="+mn-ea"/>
                <a:cs typeface="+mn-cs"/>
              </a:rPr>
              <a:t>Formální pravidla pro bibliografické používání citací jsou uvedena v </a:t>
            </a:r>
            <a:r>
              <a:rPr lang="cs-CZ" sz="1200" b="1" kern="1200" dirty="0" smtClean="0">
                <a:solidFill>
                  <a:schemeClr val="tx1"/>
                </a:solidFill>
                <a:effectLst/>
                <a:latin typeface="+mn-lt"/>
                <a:ea typeface="+mn-ea"/>
                <a:cs typeface="+mn-cs"/>
              </a:rPr>
              <a:t>ČSN ISO 690</a:t>
            </a:r>
            <a:r>
              <a:rPr lang="cs-CZ" sz="1200" kern="1200" dirty="0" smtClean="0">
                <a:solidFill>
                  <a:schemeClr val="tx1"/>
                </a:solidFill>
                <a:effectLst/>
                <a:latin typeface="+mn-lt"/>
                <a:ea typeface="+mn-ea"/>
                <a:cs typeface="+mn-cs"/>
              </a:rPr>
              <a:t> a ČSN ISO 690-2.</a:t>
            </a: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Do práva autorského nezasahuje ani ten, kdo výňatky z díla nebo drobná celá díla citovaná dle výše uvedených podmínek dále užije.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34</a:t>
            </a:fld>
            <a:endParaRPr lang="cs-CZ"/>
          </a:p>
        </p:txBody>
      </p:sp>
    </p:spTree>
    <p:extLst>
      <p:ext uri="{BB962C8B-B14F-4D97-AF65-F5344CB8AC3E}">
        <p14:creationId xmlns:p14="http://schemas.microsoft.com/office/powerpoint/2010/main" val="20129008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Užití díla umístěného na veřejném prostranství (§ 33 AZ)</a:t>
            </a:r>
          </a:p>
          <a:p>
            <a:r>
              <a:rPr lang="cs-CZ" sz="1200" kern="1200" dirty="0" smtClean="0">
                <a:solidFill>
                  <a:schemeClr val="tx1"/>
                </a:solidFill>
                <a:effectLst/>
                <a:latin typeface="+mn-lt"/>
                <a:ea typeface="+mn-ea"/>
                <a:cs typeface="+mn-cs"/>
              </a:rPr>
              <a:t>Do práva autorského nezasahuje ten, kdo kresbou, malbou nebo grafikou, fotografií nebo filmem nebo jinak zaznamená nebo vyjádří dílo, které je trvale umístěno na náměstí, ulici, v parku, na veřejných cestách nebo na jiném veřejném prostranství. </a:t>
            </a:r>
          </a:p>
          <a:p>
            <a:r>
              <a:rPr lang="cs-CZ" sz="1200" kern="1200" dirty="0" smtClean="0">
                <a:solidFill>
                  <a:schemeClr val="tx1"/>
                </a:solidFill>
                <a:effectLst/>
                <a:latin typeface="+mn-lt"/>
                <a:ea typeface="+mn-ea"/>
                <a:cs typeface="+mn-cs"/>
              </a:rPr>
              <a:t>Do autorského práva nezasahuje ani ten, kdo takto vyjádřené, zachycené nebo zaznamenané dílo dále užije. Je-li to možné, je nutno uvést jméno autora, nejde-li o dílo anonymní, nebo jméno osoby, pod jejímž jménem se dílo uvádí na veřejnost, a dále název díla a umístění. Výše uvedené</a:t>
            </a:r>
            <a:r>
              <a:rPr lang="cs-CZ" sz="1200" b="1" kern="120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se nevztahuje na pořízení rozmnoženiny či napodobeniny díla architektonického stavbou a na rozmnožování nebo rozšiřování díla formou trojrozměrné rozmnoženiny.</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35</a:t>
            </a:fld>
            <a:endParaRPr lang="cs-CZ"/>
          </a:p>
        </p:txBody>
      </p:sp>
    </p:spTree>
    <p:extLst>
      <p:ext uri="{BB962C8B-B14F-4D97-AF65-F5344CB8AC3E}">
        <p14:creationId xmlns:p14="http://schemas.microsoft.com/office/powerpoint/2010/main" val="20245135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2358 NOZ)</a:t>
            </a:r>
          </a:p>
          <a:p>
            <a:r>
              <a:rPr lang="cs-CZ" sz="1200" kern="1200" dirty="0" smtClean="0">
                <a:solidFill>
                  <a:schemeClr val="tx1"/>
                </a:solidFill>
                <a:effectLst/>
                <a:latin typeface="+mn-lt"/>
                <a:ea typeface="+mn-ea"/>
                <a:cs typeface="+mn-cs"/>
              </a:rPr>
              <a:t>Licenční smlouvou poskytuje poskytovatel nabyvateli oprávnění k výkonu </a:t>
            </a:r>
            <a:r>
              <a:rPr lang="cs-CZ" sz="1200" b="1" kern="1200" dirty="0" smtClean="0">
                <a:solidFill>
                  <a:schemeClr val="tx1"/>
                </a:solidFill>
                <a:effectLst/>
                <a:latin typeface="+mn-lt"/>
                <a:ea typeface="+mn-ea"/>
                <a:cs typeface="+mn-cs"/>
              </a:rPr>
              <a:t>práva duševního vlastnictví</a:t>
            </a:r>
            <a:r>
              <a:rPr lang="cs-CZ" sz="1200" kern="1200" dirty="0" smtClean="0">
                <a:solidFill>
                  <a:schemeClr val="tx1"/>
                </a:solidFill>
                <a:effectLst/>
                <a:latin typeface="+mn-lt"/>
                <a:ea typeface="+mn-ea"/>
                <a:cs typeface="+mn-cs"/>
              </a:rPr>
              <a:t> (licenci) v ujednaném omezeném nebo neomezeném rozsahu a nabyvatel se zavazuje, není-li ujednáno jinak, poskytnout poskytovateli odměnu.</a:t>
            </a:r>
          </a:p>
          <a:p>
            <a:r>
              <a:rPr lang="cs-CZ" sz="1200" kern="1200" dirty="0" smtClean="0">
                <a:solidFill>
                  <a:schemeClr val="tx1"/>
                </a:solidFill>
                <a:effectLst/>
                <a:latin typeface="+mn-lt"/>
                <a:ea typeface="+mn-ea"/>
                <a:cs typeface="+mn-cs"/>
              </a:rPr>
              <a:t>Smlouva vyžaduje písemnou formu, poskytuje-li se licence výhradní, nebo má-li být licence zapsána do příslušného veřejného seznamu.</a:t>
            </a:r>
          </a:p>
          <a:p>
            <a:r>
              <a:rPr lang="cs-CZ" sz="1200" kern="1200" dirty="0" smtClean="0">
                <a:solidFill>
                  <a:schemeClr val="tx1"/>
                </a:solidFill>
                <a:effectLst/>
                <a:latin typeface="+mn-lt"/>
                <a:ea typeface="+mn-ea"/>
                <a:cs typeface="+mn-cs"/>
              </a:rPr>
              <a:t>Autor nemůže poskytnout oprávnění k výkonu práva dílo užít způsobem, který v době uzavření smlouvy ještě není znám.</a:t>
            </a:r>
          </a:p>
          <a:p>
            <a:r>
              <a:rPr lang="cs-CZ" sz="1200" kern="1200" dirty="0" smtClean="0">
                <a:solidFill>
                  <a:schemeClr val="tx1"/>
                </a:solidFill>
                <a:effectLst/>
                <a:latin typeface="+mn-lt"/>
                <a:ea typeface="+mn-ea"/>
                <a:cs typeface="+mn-cs"/>
              </a:rPr>
              <a:t>Nabyvatel není povinen licenci využít, ledaže trvání práva závisí na jeho výkonu.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Výhradní nebo nevýhradní licence (§ 2360 NOZ)</a:t>
            </a:r>
          </a:p>
          <a:p>
            <a:r>
              <a:rPr lang="cs-CZ" sz="1200" kern="1200" dirty="0" smtClean="0">
                <a:solidFill>
                  <a:schemeClr val="tx1"/>
                </a:solidFill>
                <a:effectLst/>
                <a:latin typeface="+mn-lt"/>
                <a:ea typeface="+mn-ea"/>
                <a:cs typeface="+mn-cs"/>
              </a:rPr>
              <a:t>Při sjednání </a:t>
            </a:r>
            <a:r>
              <a:rPr lang="cs-CZ" sz="1200" b="1" kern="1200" dirty="0" smtClean="0">
                <a:solidFill>
                  <a:schemeClr val="tx1"/>
                </a:solidFill>
                <a:effectLst/>
                <a:latin typeface="+mn-lt"/>
                <a:ea typeface="+mn-ea"/>
                <a:cs typeface="+mn-cs"/>
              </a:rPr>
              <a:t>výhradní licence</a:t>
            </a:r>
            <a:r>
              <a:rPr lang="cs-CZ" sz="1200" kern="1200" dirty="0" smtClean="0">
                <a:solidFill>
                  <a:schemeClr val="tx1"/>
                </a:solidFill>
                <a:effectLst/>
                <a:latin typeface="+mn-lt"/>
                <a:ea typeface="+mn-ea"/>
                <a:cs typeface="+mn-cs"/>
              </a:rPr>
              <a:t> autor nesmí poskytnout licenci třetí osobě a je povinen, není-li sjednáno jinak, se i sám zdržet výkonu práva užít dílo způsobem, ke kterému licenci udělil. Tato licence musí být sjednána výslovně.</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 případě </a:t>
            </a:r>
            <a:r>
              <a:rPr lang="cs-CZ" sz="1200" b="1" kern="1200" dirty="0" smtClean="0">
                <a:solidFill>
                  <a:schemeClr val="tx1"/>
                </a:solidFill>
                <a:effectLst/>
                <a:latin typeface="+mn-lt"/>
                <a:ea typeface="+mn-ea"/>
                <a:cs typeface="+mn-cs"/>
              </a:rPr>
              <a:t>nevýhradní licence</a:t>
            </a:r>
            <a:r>
              <a:rPr lang="cs-CZ" sz="1200" kern="1200" dirty="0" smtClean="0">
                <a:solidFill>
                  <a:schemeClr val="tx1"/>
                </a:solidFill>
                <a:effectLst/>
                <a:latin typeface="+mn-lt"/>
                <a:ea typeface="+mn-ea"/>
                <a:cs typeface="+mn-cs"/>
              </a:rPr>
              <a:t> je autor nadále oprávněn k výkonu práva užít dílo způsobem, ke kterému licenci udělil, jakož i k poskytnutí licence třetím osobám.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Omezení licence (§ 2376 NOZ)</a:t>
            </a:r>
          </a:p>
          <a:p>
            <a:r>
              <a:rPr lang="cs-CZ" sz="1200" kern="1200" dirty="0" smtClean="0">
                <a:solidFill>
                  <a:schemeClr val="tx1"/>
                </a:solidFill>
                <a:effectLst/>
                <a:latin typeface="+mn-lt"/>
                <a:ea typeface="+mn-ea"/>
                <a:cs typeface="+mn-cs"/>
              </a:rPr>
              <a:t>Licence může být omezena na jednotlivé způsoby užití díla. Způsoby užití díla mohou být omezeny rozsahem, zejména co do </a:t>
            </a:r>
            <a:r>
              <a:rPr lang="cs-CZ" sz="1200" b="1" kern="1200" dirty="0" smtClean="0">
                <a:solidFill>
                  <a:schemeClr val="tx1"/>
                </a:solidFill>
                <a:effectLst/>
                <a:latin typeface="+mn-lt"/>
                <a:ea typeface="+mn-ea"/>
                <a:cs typeface="+mn-cs"/>
              </a:rPr>
              <a:t>množství, místa nebo času</a:t>
            </a:r>
            <a:r>
              <a:rPr lang="cs-CZ" sz="1200" kern="1200" dirty="0" smtClean="0">
                <a:solidFill>
                  <a:schemeClr val="tx1"/>
                </a:solidFill>
                <a:effectLst/>
                <a:latin typeface="+mn-lt"/>
                <a:ea typeface="+mn-ea"/>
                <a:cs typeface="+mn-cs"/>
              </a:rPr>
              <a:t>.</a:t>
            </a:r>
          </a:p>
          <a:p>
            <a:r>
              <a:rPr lang="cs-CZ" sz="1200" kern="1200" dirty="0" smtClean="0">
                <a:solidFill>
                  <a:schemeClr val="tx1"/>
                </a:solidFill>
                <a:effectLst/>
                <a:latin typeface="+mn-lt"/>
                <a:ea typeface="+mn-ea"/>
                <a:cs typeface="+mn-cs"/>
              </a:rPr>
              <a:t>Nestanoví-li licenční smlouva nebo nevyplývá-li z jejího účelu jinak, má se za to, že</a:t>
            </a:r>
          </a:p>
          <a:p>
            <a:r>
              <a:rPr lang="cs-CZ" sz="1200" kern="1200" dirty="0" smtClean="0">
                <a:solidFill>
                  <a:schemeClr val="tx1"/>
                </a:solidFill>
                <a:effectLst/>
                <a:latin typeface="+mn-lt"/>
                <a:ea typeface="+mn-ea"/>
                <a:cs typeface="+mn-cs"/>
              </a:rPr>
              <a:t>a) územní rozsah licence je omezen na území České republiky,</a:t>
            </a:r>
          </a:p>
          <a:p>
            <a:r>
              <a:rPr lang="cs-CZ" sz="1200" kern="1200" dirty="0" smtClean="0">
                <a:solidFill>
                  <a:schemeClr val="tx1"/>
                </a:solidFill>
                <a:effectLst/>
                <a:latin typeface="+mn-lt"/>
                <a:ea typeface="+mn-ea"/>
                <a:cs typeface="+mn-cs"/>
              </a:rPr>
              <a:t>b) časový rozsah licence je omezen na dobu obvyklou u daného druhu díla a způsobu užití, nikoli však na dobu delší než jeden rok od poskytnutí licence, a má-li být dílo odevzdáno až po poskytnutí licence, tak od takového odevzdání,</a:t>
            </a:r>
          </a:p>
          <a:p>
            <a:r>
              <a:rPr lang="cs-CZ" sz="1200" kern="1200" dirty="0" smtClean="0">
                <a:solidFill>
                  <a:schemeClr val="tx1"/>
                </a:solidFill>
                <a:effectLst/>
                <a:latin typeface="+mn-lt"/>
                <a:ea typeface="+mn-ea"/>
                <a:cs typeface="+mn-cs"/>
              </a:rPr>
              <a:t>c) množstevní rozsah licence je omezen na množství, které je obvyklé u daného druhu díla a způsobu užití.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36</a:t>
            </a:fld>
            <a:endParaRPr lang="cs-CZ"/>
          </a:p>
        </p:txBody>
      </p:sp>
    </p:spTree>
    <p:extLst>
      <p:ext uri="{BB962C8B-B14F-4D97-AF65-F5344CB8AC3E}">
        <p14:creationId xmlns:p14="http://schemas.microsoft.com/office/powerpoint/2010/main" val="42096171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2358 NOZ)</a:t>
            </a:r>
          </a:p>
          <a:p>
            <a:r>
              <a:rPr lang="cs-CZ" sz="1200" kern="1200" dirty="0" smtClean="0">
                <a:solidFill>
                  <a:schemeClr val="tx1"/>
                </a:solidFill>
                <a:effectLst/>
                <a:latin typeface="+mn-lt"/>
                <a:ea typeface="+mn-ea"/>
                <a:cs typeface="+mn-cs"/>
              </a:rPr>
              <a:t>Licenční smlouvou poskytuje poskytovatel nabyvateli oprávnění k výkonu </a:t>
            </a:r>
            <a:r>
              <a:rPr lang="cs-CZ" sz="1200" b="1" kern="1200" dirty="0" smtClean="0">
                <a:solidFill>
                  <a:schemeClr val="tx1"/>
                </a:solidFill>
                <a:effectLst/>
                <a:latin typeface="+mn-lt"/>
                <a:ea typeface="+mn-ea"/>
                <a:cs typeface="+mn-cs"/>
              </a:rPr>
              <a:t>práva duševního vlastnictví</a:t>
            </a:r>
            <a:r>
              <a:rPr lang="cs-CZ" sz="1200" kern="1200" dirty="0" smtClean="0">
                <a:solidFill>
                  <a:schemeClr val="tx1"/>
                </a:solidFill>
                <a:effectLst/>
                <a:latin typeface="+mn-lt"/>
                <a:ea typeface="+mn-ea"/>
                <a:cs typeface="+mn-cs"/>
              </a:rPr>
              <a:t> (licenci) v ujednaném omezeném nebo neomezeném rozsahu a nabyvatel se zavazuje, není-li ujednáno jinak, poskytnout poskytovateli odměnu.</a:t>
            </a:r>
          </a:p>
          <a:p>
            <a:r>
              <a:rPr lang="cs-CZ" sz="1200" kern="1200" dirty="0" smtClean="0">
                <a:solidFill>
                  <a:schemeClr val="tx1"/>
                </a:solidFill>
                <a:effectLst/>
                <a:latin typeface="+mn-lt"/>
                <a:ea typeface="+mn-ea"/>
                <a:cs typeface="+mn-cs"/>
              </a:rPr>
              <a:t>Smlouva vyžaduje písemnou formu, poskytuje-li se licence výhradní, nebo má-li být licence zapsána do příslušného veřejného seznamu.</a:t>
            </a:r>
          </a:p>
          <a:p>
            <a:r>
              <a:rPr lang="cs-CZ" sz="1200" kern="1200" dirty="0" smtClean="0">
                <a:solidFill>
                  <a:schemeClr val="tx1"/>
                </a:solidFill>
                <a:effectLst/>
                <a:latin typeface="+mn-lt"/>
                <a:ea typeface="+mn-ea"/>
                <a:cs typeface="+mn-cs"/>
              </a:rPr>
              <a:t>Autor nemůže poskytnout oprávnění k výkonu práva dílo užít způsobem, který v době uzavření smlouvy ještě není znám.</a:t>
            </a:r>
          </a:p>
          <a:p>
            <a:r>
              <a:rPr lang="cs-CZ" sz="1200" kern="1200" dirty="0" smtClean="0">
                <a:solidFill>
                  <a:schemeClr val="tx1"/>
                </a:solidFill>
                <a:effectLst/>
                <a:latin typeface="+mn-lt"/>
                <a:ea typeface="+mn-ea"/>
                <a:cs typeface="+mn-cs"/>
              </a:rPr>
              <a:t>Nabyvatel není povinen licenci využít, ledaže trvání práva závisí na jeho výkonu.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Výhradní nebo nevýhradní licence (§ 2360 NOZ)</a:t>
            </a:r>
          </a:p>
          <a:p>
            <a:r>
              <a:rPr lang="cs-CZ" sz="1200" kern="1200" dirty="0" smtClean="0">
                <a:solidFill>
                  <a:schemeClr val="tx1"/>
                </a:solidFill>
                <a:effectLst/>
                <a:latin typeface="+mn-lt"/>
                <a:ea typeface="+mn-ea"/>
                <a:cs typeface="+mn-cs"/>
              </a:rPr>
              <a:t>Při sjednání </a:t>
            </a:r>
            <a:r>
              <a:rPr lang="cs-CZ" sz="1200" b="1" kern="1200" dirty="0" smtClean="0">
                <a:solidFill>
                  <a:schemeClr val="tx1"/>
                </a:solidFill>
                <a:effectLst/>
                <a:latin typeface="+mn-lt"/>
                <a:ea typeface="+mn-ea"/>
                <a:cs typeface="+mn-cs"/>
              </a:rPr>
              <a:t>výhradní licence</a:t>
            </a:r>
            <a:r>
              <a:rPr lang="cs-CZ" sz="1200" kern="1200" dirty="0" smtClean="0">
                <a:solidFill>
                  <a:schemeClr val="tx1"/>
                </a:solidFill>
                <a:effectLst/>
                <a:latin typeface="+mn-lt"/>
                <a:ea typeface="+mn-ea"/>
                <a:cs typeface="+mn-cs"/>
              </a:rPr>
              <a:t> autor nesmí poskytnout licenci třetí osobě a je povinen, není-li sjednáno jinak, se i sám zdržet výkonu práva užít dílo způsobem, ke kterému licenci udělil. Tato licence musí být sjednána výslovně.</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 případě </a:t>
            </a:r>
            <a:r>
              <a:rPr lang="cs-CZ" sz="1200" b="1" kern="1200" dirty="0" smtClean="0">
                <a:solidFill>
                  <a:schemeClr val="tx1"/>
                </a:solidFill>
                <a:effectLst/>
                <a:latin typeface="+mn-lt"/>
                <a:ea typeface="+mn-ea"/>
                <a:cs typeface="+mn-cs"/>
              </a:rPr>
              <a:t>nevýhradní licence</a:t>
            </a:r>
            <a:r>
              <a:rPr lang="cs-CZ" sz="1200" kern="1200" dirty="0" smtClean="0">
                <a:solidFill>
                  <a:schemeClr val="tx1"/>
                </a:solidFill>
                <a:effectLst/>
                <a:latin typeface="+mn-lt"/>
                <a:ea typeface="+mn-ea"/>
                <a:cs typeface="+mn-cs"/>
              </a:rPr>
              <a:t> je autor nadále oprávněn k výkonu práva užít dílo způsobem, ke kterému licenci udělil, jakož i k poskytnutí licence třetím osobám.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Omezení licence (§ 2376 NOZ)</a:t>
            </a:r>
          </a:p>
          <a:p>
            <a:r>
              <a:rPr lang="cs-CZ" sz="1200" kern="1200" dirty="0" smtClean="0">
                <a:solidFill>
                  <a:schemeClr val="tx1"/>
                </a:solidFill>
                <a:effectLst/>
                <a:latin typeface="+mn-lt"/>
                <a:ea typeface="+mn-ea"/>
                <a:cs typeface="+mn-cs"/>
              </a:rPr>
              <a:t>Licence může být omezena na jednotlivé způsoby užití díla. Způsoby užití díla mohou být omezeny rozsahem, zejména co do </a:t>
            </a:r>
            <a:r>
              <a:rPr lang="cs-CZ" sz="1200" b="1" kern="1200" dirty="0" smtClean="0">
                <a:solidFill>
                  <a:schemeClr val="tx1"/>
                </a:solidFill>
                <a:effectLst/>
                <a:latin typeface="+mn-lt"/>
                <a:ea typeface="+mn-ea"/>
                <a:cs typeface="+mn-cs"/>
              </a:rPr>
              <a:t>množství, místa nebo času</a:t>
            </a:r>
            <a:r>
              <a:rPr lang="cs-CZ" sz="1200" kern="1200" dirty="0" smtClean="0">
                <a:solidFill>
                  <a:schemeClr val="tx1"/>
                </a:solidFill>
                <a:effectLst/>
                <a:latin typeface="+mn-lt"/>
                <a:ea typeface="+mn-ea"/>
                <a:cs typeface="+mn-cs"/>
              </a:rPr>
              <a:t>.</a:t>
            </a:r>
          </a:p>
          <a:p>
            <a:r>
              <a:rPr lang="cs-CZ" sz="1200" kern="1200" dirty="0" smtClean="0">
                <a:solidFill>
                  <a:schemeClr val="tx1"/>
                </a:solidFill>
                <a:effectLst/>
                <a:latin typeface="+mn-lt"/>
                <a:ea typeface="+mn-ea"/>
                <a:cs typeface="+mn-cs"/>
              </a:rPr>
              <a:t>Nestanoví-li licenční smlouva nebo nevyplývá-li z jejího účelu jinak, má se za to, že</a:t>
            </a:r>
          </a:p>
          <a:p>
            <a:r>
              <a:rPr lang="cs-CZ" sz="1200" kern="1200" dirty="0" smtClean="0">
                <a:solidFill>
                  <a:schemeClr val="tx1"/>
                </a:solidFill>
                <a:effectLst/>
                <a:latin typeface="+mn-lt"/>
                <a:ea typeface="+mn-ea"/>
                <a:cs typeface="+mn-cs"/>
              </a:rPr>
              <a:t>a) územní rozsah licence je omezen na území České republiky,</a:t>
            </a:r>
          </a:p>
          <a:p>
            <a:r>
              <a:rPr lang="cs-CZ" sz="1200" kern="1200" dirty="0" smtClean="0">
                <a:solidFill>
                  <a:schemeClr val="tx1"/>
                </a:solidFill>
                <a:effectLst/>
                <a:latin typeface="+mn-lt"/>
                <a:ea typeface="+mn-ea"/>
                <a:cs typeface="+mn-cs"/>
              </a:rPr>
              <a:t>b) časový rozsah licence je omezen na dobu obvyklou u daného druhu díla a způsobu užití, nikoli však na dobu delší než jeden rok od poskytnutí licence, a má-li být dílo odevzdáno až po poskytnutí licence, tak od takového odevzdání,</a:t>
            </a:r>
          </a:p>
          <a:p>
            <a:r>
              <a:rPr lang="cs-CZ" sz="1200" kern="1200" dirty="0" smtClean="0">
                <a:solidFill>
                  <a:schemeClr val="tx1"/>
                </a:solidFill>
                <a:effectLst/>
                <a:latin typeface="+mn-lt"/>
                <a:ea typeface="+mn-ea"/>
                <a:cs typeface="+mn-cs"/>
              </a:rPr>
              <a:t>c) množstevní rozsah licence je omezen na množství, které je obvyklé u daného druhu díla a způsobu užití.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37</a:t>
            </a:fld>
            <a:endParaRPr lang="cs-CZ"/>
          </a:p>
        </p:txBody>
      </p:sp>
    </p:spTree>
    <p:extLst>
      <p:ext uri="{BB962C8B-B14F-4D97-AF65-F5344CB8AC3E}">
        <p14:creationId xmlns:p14="http://schemas.microsoft.com/office/powerpoint/2010/main" val="38793691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2358 NOZ)</a:t>
            </a:r>
          </a:p>
          <a:p>
            <a:r>
              <a:rPr lang="cs-CZ" sz="1200" kern="1200" dirty="0" smtClean="0">
                <a:solidFill>
                  <a:schemeClr val="tx1"/>
                </a:solidFill>
                <a:effectLst/>
                <a:latin typeface="+mn-lt"/>
                <a:ea typeface="+mn-ea"/>
                <a:cs typeface="+mn-cs"/>
              </a:rPr>
              <a:t>Licenční smlouvou poskytuje poskytovatel nabyvateli oprávnění k výkonu </a:t>
            </a:r>
            <a:r>
              <a:rPr lang="cs-CZ" sz="1200" b="1" kern="1200" dirty="0" smtClean="0">
                <a:solidFill>
                  <a:schemeClr val="tx1"/>
                </a:solidFill>
                <a:effectLst/>
                <a:latin typeface="+mn-lt"/>
                <a:ea typeface="+mn-ea"/>
                <a:cs typeface="+mn-cs"/>
              </a:rPr>
              <a:t>práva duševního vlastnictví</a:t>
            </a:r>
            <a:r>
              <a:rPr lang="cs-CZ" sz="1200" kern="1200" dirty="0" smtClean="0">
                <a:solidFill>
                  <a:schemeClr val="tx1"/>
                </a:solidFill>
                <a:effectLst/>
                <a:latin typeface="+mn-lt"/>
                <a:ea typeface="+mn-ea"/>
                <a:cs typeface="+mn-cs"/>
              </a:rPr>
              <a:t> (licenci) v ujednaném omezeném nebo neomezeném rozsahu a nabyvatel se zavazuje, není-li ujednáno jinak, poskytnout poskytovateli odměnu.</a:t>
            </a:r>
          </a:p>
          <a:p>
            <a:r>
              <a:rPr lang="cs-CZ" sz="1200" kern="1200" dirty="0" smtClean="0">
                <a:solidFill>
                  <a:schemeClr val="tx1"/>
                </a:solidFill>
                <a:effectLst/>
                <a:latin typeface="+mn-lt"/>
                <a:ea typeface="+mn-ea"/>
                <a:cs typeface="+mn-cs"/>
              </a:rPr>
              <a:t>Smlouva vyžaduje písemnou formu, poskytuje-li se licence výhradní, nebo má-li být licence zapsána do příslušného veřejného seznamu.</a:t>
            </a:r>
          </a:p>
          <a:p>
            <a:r>
              <a:rPr lang="cs-CZ" sz="1200" kern="1200" dirty="0" smtClean="0">
                <a:solidFill>
                  <a:schemeClr val="tx1"/>
                </a:solidFill>
                <a:effectLst/>
                <a:latin typeface="+mn-lt"/>
                <a:ea typeface="+mn-ea"/>
                <a:cs typeface="+mn-cs"/>
              </a:rPr>
              <a:t>Autor nemůže poskytnout oprávnění k výkonu práva dílo užít způsobem, který v době uzavření smlouvy ještě není znám.</a:t>
            </a:r>
          </a:p>
          <a:p>
            <a:r>
              <a:rPr lang="cs-CZ" sz="1200" kern="1200" dirty="0" smtClean="0">
                <a:solidFill>
                  <a:schemeClr val="tx1"/>
                </a:solidFill>
                <a:effectLst/>
                <a:latin typeface="+mn-lt"/>
                <a:ea typeface="+mn-ea"/>
                <a:cs typeface="+mn-cs"/>
              </a:rPr>
              <a:t>Nabyvatel není povinen licenci využít, ledaže trvání práva závisí na jeho výkonu.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Výhradní nebo nevýhradní licence (§ 2360 NOZ)</a:t>
            </a:r>
          </a:p>
          <a:p>
            <a:r>
              <a:rPr lang="cs-CZ" sz="1200" kern="1200" dirty="0" smtClean="0">
                <a:solidFill>
                  <a:schemeClr val="tx1"/>
                </a:solidFill>
                <a:effectLst/>
                <a:latin typeface="+mn-lt"/>
                <a:ea typeface="+mn-ea"/>
                <a:cs typeface="+mn-cs"/>
              </a:rPr>
              <a:t>Při sjednání </a:t>
            </a:r>
            <a:r>
              <a:rPr lang="cs-CZ" sz="1200" b="1" kern="1200" dirty="0" smtClean="0">
                <a:solidFill>
                  <a:schemeClr val="tx1"/>
                </a:solidFill>
                <a:effectLst/>
                <a:latin typeface="+mn-lt"/>
                <a:ea typeface="+mn-ea"/>
                <a:cs typeface="+mn-cs"/>
              </a:rPr>
              <a:t>výhradní licence</a:t>
            </a:r>
            <a:r>
              <a:rPr lang="cs-CZ" sz="1200" kern="1200" dirty="0" smtClean="0">
                <a:solidFill>
                  <a:schemeClr val="tx1"/>
                </a:solidFill>
                <a:effectLst/>
                <a:latin typeface="+mn-lt"/>
                <a:ea typeface="+mn-ea"/>
                <a:cs typeface="+mn-cs"/>
              </a:rPr>
              <a:t> autor nesmí poskytnout licenci třetí osobě a je povinen, není-li sjednáno jinak, se i sám zdržet výkonu práva užít dílo způsobem, ke kterému licenci udělil. Tato licence musí být sjednána výslovně.</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 případě </a:t>
            </a:r>
            <a:r>
              <a:rPr lang="cs-CZ" sz="1200" b="1" kern="1200" dirty="0" smtClean="0">
                <a:solidFill>
                  <a:schemeClr val="tx1"/>
                </a:solidFill>
                <a:effectLst/>
                <a:latin typeface="+mn-lt"/>
                <a:ea typeface="+mn-ea"/>
                <a:cs typeface="+mn-cs"/>
              </a:rPr>
              <a:t>nevýhradní licence</a:t>
            </a:r>
            <a:r>
              <a:rPr lang="cs-CZ" sz="1200" kern="1200" dirty="0" smtClean="0">
                <a:solidFill>
                  <a:schemeClr val="tx1"/>
                </a:solidFill>
                <a:effectLst/>
                <a:latin typeface="+mn-lt"/>
                <a:ea typeface="+mn-ea"/>
                <a:cs typeface="+mn-cs"/>
              </a:rPr>
              <a:t> je autor nadále oprávněn k výkonu práva užít dílo způsobem, ke kterému licenci udělil, jakož i k poskytnutí licence třetím osobám.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Omezení licence (§ 2376 NOZ)</a:t>
            </a:r>
          </a:p>
          <a:p>
            <a:r>
              <a:rPr lang="cs-CZ" sz="1200" kern="1200" dirty="0" smtClean="0">
                <a:solidFill>
                  <a:schemeClr val="tx1"/>
                </a:solidFill>
                <a:effectLst/>
                <a:latin typeface="+mn-lt"/>
                <a:ea typeface="+mn-ea"/>
                <a:cs typeface="+mn-cs"/>
              </a:rPr>
              <a:t>Licence může být omezena na jednotlivé způsoby užití díla. Způsoby užití díla mohou být omezeny rozsahem, zejména co do </a:t>
            </a:r>
            <a:r>
              <a:rPr lang="cs-CZ" sz="1200" b="1" kern="1200" dirty="0" smtClean="0">
                <a:solidFill>
                  <a:schemeClr val="tx1"/>
                </a:solidFill>
                <a:effectLst/>
                <a:latin typeface="+mn-lt"/>
                <a:ea typeface="+mn-ea"/>
                <a:cs typeface="+mn-cs"/>
              </a:rPr>
              <a:t>množství, místa nebo času</a:t>
            </a:r>
            <a:r>
              <a:rPr lang="cs-CZ" sz="1200" kern="1200" dirty="0" smtClean="0">
                <a:solidFill>
                  <a:schemeClr val="tx1"/>
                </a:solidFill>
                <a:effectLst/>
                <a:latin typeface="+mn-lt"/>
                <a:ea typeface="+mn-ea"/>
                <a:cs typeface="+mn-cs"/>
              </a:rPr>
              <a:t>.</a:t>
            </a:r>
          </a:p>
          <a:p>
            <a:r>
              <a:rPr lang="cs-CZ" sz="1200" kern="1200" dirty="0" smtClean="0">
                <a:solidFill>
                  <a:schemeClr val="tx1"/>
                </a:solidFill>
                <a:effectLst/>
                <a:latin typeface="+mn-lt"/>
                <a:ea typeface="+mn-ea"/>
                <a:cs typeface="+mn-cs"/>
              </a:rPr>
              <a:t>Nestanoví-li licenční smlouva nebo nevyplývá-li z jejího účelu jinak, má se za to, že</a:t>
            </a:r>
          </a:p>
          <a:p>
            <a:r>
              <a:rPr lang="cs-CZ" sz="1200" kern="1200" dirty="0" smtClean="0">
                <a:solidFill>
                  <a:schemeClr val="tx1"/>
                </a:solidFill>
                <a:effectLst/>
                <a:latin typeface="+mn-lt"/>
                <a:ea typeface="+mn-ea"/>
                <a:cs typeface="+mn-cs"/>
              </a:rPr>
              <a:t>a) územní rozsah licence je omezen na území České republiky,</a:t>
            </a:r>
          </a:p>
          <a:p>
            <a:r>
              <a:rPr lang="cs-CZ" sz="1200" kern="1200" dirty="0" smtClean="0">
                <a:solidFill>
                  <a:schemeClr val="tx1"/>
                </a:solidFill>
                <a:effectLst/>
                <a:latin typeface="+mn-lt"/>
                <a:ea typeface="+mn-ea"/>
                <a:cs typeface="+mn-cs"/>
              </a:rPr>
              <a:t>b) časový rozsah licence je omezen na dobu obvyklou u daného druhu díla a způsobu užití, nikoli však na dobu delší než jeden rok od poskytnutí licence, a má-li být dílo odevzdáno až po poskytnutí licence, tak od takového odevzdání,</a:t>
            </a:r>
          </a:p>
          <a:p>
            <a:r>
              <a:rPr lang="cs-CZ" sz="1200" kern="1200" dirty="0" smtClean="0">
                <a:solidFill>
                  <a:schemeClr val="tx1"/>
                </a:solidFill>
                <a:effectLst/>
                <a:latin typeface="+mn-lt"/>
                <a:ea typeface="+mn-ea"/>
                <a:cs typeface="+mn-cs"/>
              </a:rPr>
              <a:t>c) množstevní rozsah licence je omezen na množství, které je obvyklé u daného druhu díla a způsobu užití.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38</a:t>
            </a:fld>
            <a:endParaRPr lang="cs-CZ"/>
          </a:p>
        </p:txBody>
      </p:sp>
    </p:spTree>
    <p:extLst>
      <p:ext uri="{BB962C8B-B14F-4D97-AF65-F5344CB8AC3E}">
        <p14:creationId xmlns:p14="http://schemas.microsoft.com/office/powerpoint/2010/main" val="18866514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Zákonné licence (§ 34 – 38 AZ)</a:t>
            </a:r>
          </a:p>
          <a:p>
            <a:r>
              <a:rPr lang="cs-CZ" sz="1200" kern="1200" dirty="0" smtClean="0">
                <a:solidFill>
                  <a:schemeClr val="tx1"/>
                </a:solidFill>
                <a:effectLst/>
                <a:latin typeface="+mn-lt"/>
                <a:ea typeface="+mn-ea"/>
                <a:cs typeface="+mn-cs"/>
              </a:rPr>
              <a:t>Autorský zákon definuje řadu specifických druhů licencí, v jejichž případě nedochází k zásahům do autorského práva. Jedná se např. o licence </a:t>
            </a:r>
            <a:r>
              <a:rPr lang="cs-CZ" sz="1200" b="1" kern="1200" dirty="0" smtClean="0">
                <a:solidFill>
                  <a:schemeClr val="tx1"/>
                </a:solidFill>
                <a:effectLst/>
                <a:latin typeface="+mn-lt"/>
                <a:ea typeface="+mn-ea"/>
                <a:cs typeface="+mn-cs"/>
              </a:rPr>
              <a:t>zpravodajské </a:t>
            </a:r>
            <a:r>
              <a:rPr lang="cs-CZ" sz="1200" kern="1200" dirty="0" smtClean="0">
                <a:solidFill>
                  <a:schemeClr val="tx1"/>
                </a:solidFill>
                <a:effectLst/>
                <a:latin typeface="+mn-lt"/>
                <a:ea typeface="+mn-ea"/>
                <a:cs typeface="+mn-cs"/>
              </a:rPr>
              <a:t>a </a:t>
            </a:r>
            <a:r>
              <a:rPr lang="cs-CZ" sz="1200" b="1" kern="1200" dirty="0" smtClean="0">
                <a:solidFill>
                  <a:schemeClr val="tx1"/>
                </a:solidFill>
                <a:effectLst/>
                <a:latin typeface="+mn-lt"/>
                <a:ea typeface="+mn-ea"/>
                <a:cs typeface="+mn-cs"/>
              </a:rPr>
              <a:t>úřední</a:t>
            </a:r>
            <a:r>
              <a:rPr lang="cs-CZ" sz="1200" kern="1200" dirty="0" smtClean="0">
                <a:solidFill>
                  <a:schemeClr val="tx1"/>
                </a:solidFill>
                <a:effectLst/>
                <a:latin typeface="+mn-lt"/>
                <a:ea typeface="+mn-ea"/>
                <a:cs typeface="+mn-cs"/>
              </a:rPr>
              <a:t>, licence </a:t>
            </a:r>
            <a:r>
              <a:rPr lang="cs-CZ" sz="1200" b="1" kern="1200" dirty="0" smtClean="0">
                <a:solidFill>
                  <a:schemeClr val="tx1"/>
                </a:solidFill>
                <a:effectLst/>
                <a:latin typeface="+mn-lt"/>
                <a:ea typeface="+mn-ea"/>
                <a:cs typeface="+mn-cs"/>
              </a:rPr>
              <a:t>pro zdravotně postižené</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pro sociální zařízení</a:t>
            </a:r>
            <a:r>
              <a:rPr lang="cs-CZ" sz="1200" kern="1200" dirty="0" smtClean="0">
                <a:solidFill>
                  <a:schemeClr val="tx1"/>
                </a:solidFill>
                <a:effectLst/>
                <a:latin typeface="+mn-lt"/>
                <a:ea typeface="+mn-ea"/>
                <a:cs typeface="+mn-cs"/>
              </a:rPr>
              <a:t> ad. Takovéto typy užití díla umožní např. převedení publikace do podoby nevýdělečně využitelné pro potřeby osob s tělesným postižením.</a:t>
            </a:r>
          </a:p>
          <a:p>
            <a:r>
              <a:rPr lang="cs-CZ" sz="1200" kern="1200" dirty="0" smtClean="0">
                <a:solidFill>
                  <a:schemeClr val="tx1"/>
                </a:solidFill>
                <a:effectLst/>
                <a:latin typeface="+mn-lt"/>
                <a:ea typeface="+mn-ea"/>
                <a:cs typeface="+mn-cs"/>
              </a:rPr>
              <a:t>Ve vztahu ke vzdělávacím institucím se jeví jako důležitá </a:t>
            </a:r>
            <a:r>
              <a:rPr lang="cs-CZ" sz="1200" b="1" kern="1200" dirty="0" smtClean="0">
                <a:solidFill>
                  <a:schemeClr val="tx1"/>
                </a:solidFill>
                <a:effectLst/>
                <a:latin typeface="+mn-lt"/>
                <a:ea typeface="+mn-ea"/>
                <a:cs typeface="+mn-cs"/>
              </a:rPr>
              <a:t>knihovní licence</a:t>
            </a:r>
            <a:r>
              <a:rPr lang="cs-CZ" sz="1200" kern="1200" dirty="0" smtClean="0">
                <a:solidFill>
                  <a:schemeClr val="tx1"/>
                </a:solidFill>
                <a:effectLst/>
                <a:latin typeface="+mn-lt"/>
                <a:ea typeface="+mn-ea"/>
                <a:cs typeface="+mn-cs"/>
              </a:rPr>
              <a:t>, která umožňuje školám, resp. jejich knihovnám, zhotovovat při splnění dalších podmínek rozmnoženiny autorských děl, provádět jejich digitalizaci a následné zpřístupnění v rámci školních prostředků apod.</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Veřejná licence</a:t>
            </a:r>
          </a:p>
          <a:p>
            <a:r>
              <a:rPr lang="cs-CZ" sz="1200" kern="1200" dirty="0" smtClean="0">
                <a:solidFill>
                  <a:schemeClr val="tx1"/>
                </a:solidFill>
                <a:effectLst/>
                <a:latin typeface="+mn-lt"/>
                <a:ea typeface="+mn-ea"/>
                <a:cs typeface="+mn-cs"/>
              </a:rPr>
              <a:t>Taková licenční smlouva, označovaná jako typ </a:t>
            </a:r>
            <a:r>
              <a:rPr lang="cs-CZ" sz="1200" kern="1200" dirty="0" err="1" smtClean="0">
                <a:solidFill>
                  <a:schemeClr val="tx1"/>
                </a:solidFill>
                <a:effectLst/>
                <a:latin typeface="+mn-lt"/>
                <a:ea typeface="+mn-ea"/>
                <a:cs typeface="+mn-cs"/>
              </a:rPr>
              <a:t>Creative</a:t>
            </a:r>
            <a:r>
              <a:rPr lang="cs-CZ" sz="1200" kern="1200" dirty="0" smtClean="0">
                <a:solidFill>
                  <a:schemeClr val="tx1"/>
                </a:solidFill>
                <a:effectLst/>
                <a:latin typeface="+mn-lt"/>
                <a:ea typeface="+mn-ea"/>
                <a:cs typeface="+mn-cs"/>
              </a:rPr>
              <a:t> </a:t>
            </a:r>
            <a:r>
              <a:rPr lang="cs-CZ" sz="1200" kern="1200" dirty="0" err="1" smtClean="0">
                <a:solidFill>
                  <a:schemeClr val="tx1"/>
                </a:solidFill>
                <a:effectLst/>
                <a:latin typeface="+mn-lt"/>
                <a:ea typeface="+mn-ea"/>
                <a:cs typeface="+mn-cs"/>
              </a:rPr>
              <a:t>Commons</a:t>
            </a:r>
            <a:r>
              <a:rPr lang="cs-CZ" sz="1200" kern="1200" dirty="0" smtClean="0">
                <a:solidFill>
                  <a:schemeClr val="tx1"/>
                </a:solidFill>
                <a:effectLst/>
                <a:latin typeface="+mn-lt"/>
                <a:ea typeface="+mn-ea"/>
                <a:cs typeface="+mn-cs"/>
              </a:rPr>
              <a:t> nebo GNU či GPL, byla v minulých letech využívána zejména pro volně šiřitelné počítačové programy. V současné době se však stala vhodným prostředkem pro autory, jejichž cílem není hospodářský prospěch z jejich děl ale snaha o jejich volné šíření. Takto užívané dílo je obvykle přímo opatřeno odkazem na ujednání, ve kterých je uvedeno, zda a jak lze s dílem nakládat a šířit jej.</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39</a:t>
            </a:fld>
            <a:endParaRPr lang="cs-CZ"/>
          </a:p>
        </p:txBody>
      </p:sp>
    </p:spTree>
    <p:extLst>
      <p:ext uri="{BB962C8B-B14F-4D97-AF65-F5344CB8AC3E}">
        <p14:creationId xmlns:p14="http://schemas.microsoft.com/office/powerpoint/2010/main" val="9045607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Zákonné licence (§ 34 – 38 AZ)</a:t>
            </a:r>
          </a:p>
          <a:p>
            <a:r>
              <a:rPr lang="cs-CZ" sz="1200" kern="1200" dirty="0" smtClean="0">
                <a:solidFill>
                  <a:schemeClr val="tx1"/>
                </a:solidFill>
                <a:effectLst/>
                <a:latin typeface="+mn-lt"/>
                <a:ea typeface="+mn-ea"/>
                <a:cs typeface="+mn-cs"/>
              </a:rPr>
              <a:t>Autorský zákon definuje řadu specifických druhů licencí, v jejichž případě nedochází k zásahům do autorského práva. Jedná se např. o licence </a:t>
            </a:r>
            <a:r>
              <a:rPr lang="cs-CZ" sz="1200" b="1" kern="1200" dirty="0" smtClean="0">
                <a:solidFill>
                  <a:schemeClr val="tx1"/>
                </a:solidFill>
                <a:effectLst/>
                <a:latin typeface="+mn-lt"/>
                <a:ea typeface="+mn-ea"/>
                <a:cs typeface="+mn-cs"/>
              </a:rPr>
              <a:t>zpravodajské </a:t>
            </a:r>
            <a:r>
              <a:rPr lang="cs-CZ" sz="1200" kern="1200" dirty="0" smtClean="0">
                <a:solidFill>
                  <a:schemeClr val="tx1"/>
                </a:solidFill>
                <a:effectLst/>
                <a:latin typeface="+mn-lt"/>
                <a:ea typeface="+mn-ea"/>
                <a:cs typeface="+mn-cs"/>
              </a:rPr>
              <a:t>a </a:t>
            </a:r>
            <a:r>
              <a:rPr lang="cs-CZ" sz="1200" b="1" kern="1200" dirty="0" smtClean="0">
                <a:solidFill>
                  <a:schemeClr val="tx1"/>
                </a:solidFill>
                <a:effectLst/>
                <a:latin typeface="+mn-lt"/>
                <a:ea typeface="+mn-ea"/>
                <a:cs typeface="+mn-cs"/>
              </a:rPr>
              <a:t>úřední</a:t>
            </a:r>
            <a:r>
              <a:rPr lang="cs-CZ" sz="1200" kern="1200" dirty="0" smtClean="0">
                <a:solidFill>
                  <a:schemeClr val="tx1"/>
                </a:solidFill>
                <a:effectLst/>
                <a:latin typeface="+mn-lt"/>
                <a:ea typeface="+mn-ea"/>
                <a:cs typeface="+mn-cs"/>
              </a:rPr>
              <a:t>, licence </a:t>
            </a:r>
            <a:r>
              <a:rPr lang="cs-CZ" sz="1200" b="1" kern="1200" dirty="0" smtClean="0">
                <a:solidFill>
                  <a:schemeClr val="tx1"/>
                </a:solidFill>
                <a:effectLst/>
                <a:latin typeface="+mn-lt"/>
                <a:ea typeface="+mn-ea"/>
                <a:cs typeface="+mn-cs"/>
              </a:rPr>
              <a:t>pro zdravotně postižené</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pro sociální zařízení</a:t>
            </a:r>
            <a:r>
              <a:rPr lang="cs-CZ" sz="1200" kern="1200" dirty="0" smtClean="0">
                <a:solidFill>
                  <a:schemeClr val="tx1"/>
                </a:solidFill>
                <a:effectLst/>
                <a:latin typeface="+mn-lt"/>
                <a:ea typeface="+mn-ea"/>
                <a:cs typeface="+mn-cs"/>
              </a:rPr>
              <a:t> ad. Takovéto typy užití díla umožní např. převedení publikace do podoby nevýdělečně využitelné pro potřeby osob s tělesným postižením.</a:t>
            </a:r>
          </a:p>
          <a:p>
            <a:r>
              <a:rPr lang="cs-CZ" sz="1200" kern="1200" dirty="0" smtClean="0">
                <a:solidFill>
                  <a:schemeClr val="tx1"/>
                </a:solidFill>
                <a:effectLst/>
                <a:latin typeface="+mn-lt"/>
                <a:ea typeface="+mn-ea"/>
                <a:cs typeface="+mn-cs"/>
              </a:rPr>
              <a:t>Ve vztahu ke vzdělávacím institucím se jeví jako důležitá </a:t>
            </a:r>
            <a:r>
              <a:rPr lang="cs-CZ" sz="1200" b="1" kern="1200" dirty="0" smtClean="0">
                <a:solidFill>
                  <a:schemeClr val="tx1"/>
                </a:solidFill>
                <a:effectLst/>
                <a:latin typeface="+mn-lt"/>
                <a:ea typeface="+mn-ea"/>
                <a:cs typeface="+mn-cs"/>
              </a:rPr>
              <a:t>knihovní licence</a:t>
            </a:r>
            <a:r>
              <a:rPr lang="cs-CZ" sz="1200" kern="1200" dirty="0" smtClean="0">
                <a:solidFill>
                  <a:schemeClr val="tx1"/>
                </a:solidFill>
                <a:effectLst/>
                <a:latin typeface="+mn-lt"/>
                <a:ea typeface="+mn-ea"/>
                <a:cs typeface="+mn-cs"/>
              </a:rPr>
              <a:t>, která umožňuje školám, resp. jejich knihovnám, zhotovovat při splnění dalších podmínek rozmnoženiny autorských děl, provádět jejich digitalizaci a následné zpřístupnění v rámci školních prostředků apod.</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Veřejná licence</a:t>
            </a:r>
          </a:p>
          <a:p>
            <a:r>
              <a:rPr lang="cs-CZ" sz="1200" kern="1200" dirty="0" smtClean="0">
                <a:solidFill>
                  <a:schemeClr val="tx1"/>
                </a:solidFill>
                <a:effectLst/>
                <a:latin typeface="+mn-lt"/>
                <a:ea typeface="+mn-ea"/>
                <a:cs typeface="+mn-cs"/>
              </a:rPr>
              <a:t>Taková licenční smlouva, označovaná jako typ </a:t>
            </a:r>
            <a:r>
              <a:rPr lang="cs-CZ" sz="1200" kern="1200" dirty="0" err="1" smtClean="0">
                <a:solidFill>
                  <a:schemeClr val="tx1"/>
                </a:solidFill>
                <a:effectLst/>
                <a:latin typeface="+mn-lt"/>
                <a:ea typeface="+mn-ea"/>
                <a:cs typeface="+mn-cs"/>
              </a:rPr>
              <a:t>Creative</a:t>
            </a:r>
            <a:r>
              <a:rPr lang="cs-CZ" sz="1200" kern="1200" dirty="0" smtClean="0">
                <a:solidFill>
                  <a:schemeClr val="tx1"/>
                </a:solidFill>
                <a:effectLst/>
                <a:latin typeface="+mn-lt"/>
                <a:ea typeface="+mn-ea"/>
                <a:cs typeface="+mn-cs"/>
              </a:rPr>
              <a:t> </a:t>
            </a:r>
            <a:r>
              <a:rPr lang="cs-CZ" sz="1200" kern="1200" dirty="0" err="1" smtClean="0">
                <a:solidFill>
                  <a:schemeClr val="tx1"/>
                </a:solidFill>
                <a:effectLst/>
                <a:latin typeface="+mn-lt"/>
                <a:ea typeface="+mn-ea"/>
                <a:cs typeface="+mn-cs"/>
              </a:rPr>
              <a:t>Commons</a:t>
            </a:r>
            <a:r>
              <a:rPr lang="cs-CZ" sz="1200" kern="1200" dirty="0" smtClean="0">
                <a:solidFill>
                  <a:schemeClr val="tx1"/>
                </a:solidFill>
                <a:effectLst/>
                <a:latin typeface="+mn-lt"/>
                <a:ea typeface="+mn-ea"/>
                <a:cs typeface="+mn-cs"/>
              </a:rPr>
              <a:t> nebo GNU či GPL, byla v minulých letech využívána zejména pro volně šiřitelné počítačové programy. V současné době se však stala vhodným prostředkem pro autory, jejichž cílem není hospodářský prospěch z jejich děl ale snaha o jejich volné šíření. Takto užívané dílo je obvykle přímo opatřeno odkazem na ujednání, ve kterých je uvedeno, zda a jak lze s dílem nakládat a šířit jej.</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40</a:t>
            </a:fld>
            <a:endParaRPr lang="cs-CZ"/>
          </a:p>
        </p:txBody>
      </p:sp>
    </p:spTree>
    <p:extLst>
      <p:ext uri="{BB962C8B-B14F-4D97-AF65-F5344CB8AC3E}">
        <p14:creationId xmlns:p14="http://schemas.microsoft.com/office/powerpoint/2010/main" val="25671552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Zákonné licence (§ 34 – 38 AZ)</a:t>
            </a:r>
          </a:p>
          <a:p>
            <a:r>
              <a:rPr lang="cs-CZ" sz="1200" kern="1200" dirty="0" smtClean="0">
                <a:solidFill>
                  <a:schemeClr val="tx1"/>
                </a:solidFill>
                <a:effectLst/>
                <a:latin typeface="+mn-lt"/>
                <a:ea typeface="+mn-ea"/>
                <a:cs typeface="+mn-cs"/>
              </a:rPr>
              <a:t>Autorský zákon definuje řadu specifických druhů licencí, v jejichž případě nedochází k zásahům do autorského práva. Jedná se např. o licence </a:t>
            </a:r>
            <a:r>
              <a:rPr lang="cs-CZ" sz="1200" b="1" kern="1200" dirty="0" smtClean="0">
                <a:solidFill>
                  <a:schemeClr val="tx1"/>
                </a:solidFill>
                <a:effectLst/>
                <a:latin typeface="+mn-lt"/>
                <a:ea typeface="+mn-ea"/>
                <a:cs typeface="+mn-cs"/>
              </a:rPr>
              <a:t>zpravodajské </a:t>
            </a:r>
            <a:r>
              <a:rPr lang="cs-CZ" sz="1200" kern="1200" dirty="0" smtClean="0">
                <a:solidFill>
                  <a:schemeClr val="tx1"/>
                </a:solidFill>
                <a:effectLst/>
                <a:latin typeface="+mn-lt"/>
                <a:ea typeface="+mn-ea"/>
                <a:cs typeface="+mn-cs"/>
              </a:rPr>
              <a:t>a </a:t>
            </a:r>
            <a:r>
              <a:rPr lang="cs-CZ" sz="1200" b="1" kern="1200" dirty="0" smtClean="0">
                <a:solidFill>
                  <a:schemeClr val="tx1"/>
                </a:solidFill>
                <a:effectLst/>
                <a:latin typeface="+mn-lt"/>
                <a:ea typeface="+mn-ea"/>
                <a:cs typeface="+mn-cs"/>
              </a:rPr>
              <a:t>úřední</a:t>
            </a:r>
            <a:r>
              <a:rPr lang="cs-CZ" sz="1200" kern="1200" dirty="0" smtClean="0">
                <a:solidFill>
                  <a:schemeClr val="tx1"/>
                </a:solidFill>
                <a:effectLst/>
                <a:latin typeface="+mn-lt"/>
                <a:ea typeface="+mn-ea"/>
                <a:cs typeface="+mn-cs"/>
              </a:rPr>
              <a:t>, licence </a:t>
            </a:r>
            <a:r>
              <a:rPr lang="cs-CZ" sz="1200" b="1" kern="1200" dirty="0" smtClean="0">
                <a:solidFill>
                  <a:schemeClr val="tx1"/>
                </a:solidFill>
                <a:effectLst/>
                <a:latin typeface="+mn-lt"/>
                <a:ea typeface="+mn-ea"/>
                <a:cs typeface="+mn-cs"/>
              </a:rPr>
              <a:t>pro zdravotně postižené</a:t>
            </a:r>
            <a:r>
              <a:rPr lang="cs-CZ" sz="1200" kern="1200" dirty="0" smtClean="0">
                <a:solidFill>
                  <a:schemeClr val="tx1"/>
                </a:solidFill>
                <a:effectLst/>
                <a:latin typeface="+mn-lt"/>
                <a:ea typeface="+mn-ea"/>
                <a:cs typeface="+mn-cs"/>
              </a:rPr>
              <a:t>, </a:t>
            </a:r>
            <a:r>
              <a:rPr lang="cs-CZ" sz="1200" b="1" kern="1200" dirty="0" smtClean="0">
                <a:solidFill>
                  <a:schemeClr val="tx1"/>
                </a:solidFill>
                <a:effectLst/>
                <a:latin typeface="+mn-lt"/>
                <a:ea typeface="+mn-ea"/>
                <a:cs typeface="+mn-cs"/>
              </a:rPr>
              <a:t>pro sociální zařízení</a:t>
            </a:r>
            <a:r>
              <a:rPr lang="cs-CZ" sz="1200" kern="1200" dirty="0" smtClean="0">
                <a:solidFill>
                  <a:schemeClr val="tx1"/>
                </a:solidFill>
                <a:effectLst/>
                <a:latin typeface="+mn-lt"/>
                <a:ea typeface="+mn-ea"/>
                <a:cs typeface="+mn-cs"/>
              </a:rPr>
              <a:t> ad. Takovéto typy užití díla umožní např. převedení publikace do podoby nevýdělečně využitelné pro potřeby osob s tělesným postižením.</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Ve vztahu ke vzdělávacím institucím se jeví jako důležitá </a:t>
            </a:r>
            <a:r>
              <a:rPr lang="cs-CZ" sz="1200" b="1" kern="1200" dirty="0" smtClean="0">
                <a:solidFill>
                  <a:schemeClr val="tx1"/>
                </a:solidFill>
                <a:effectLst/>
                <a:latin typeface="+mn-lt"/>
                <a:ea typeface="+mn-ea"/>
                <a:cs typeface="+mn-cs"/>
              </a:rPr>
              <a:t>knihovní licence</a:t>
            </a:r>
            <a:r>
              <a:rPr lang="cs-CZ" sz="1200" kern="1200" dirty="0" smtClean="0">
                <a:solidFill>
                  <a:schemeClr val="tx1"/>
                </a:solidFill>
                <a:effectLst/>
                <a:latin typeface="+mn-lt"/>
                <a:ea typeface="+mn-ea"/>
                <a:cs typeface="+mn-cs"/>
              </a:rPr>
              <a:t>, která umožňuje školám, resp. jejich knihovnám, zhotovovat při splnění dalších podmínek rozmnoženiny autorských děl, provádět jejich digitalizaci a následné zpřístupnění v rámci školních prostředků apod.</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Veřejná licence</a:t>
            </a:r>
          </a:p>
          <a:p>
            <a:r>
              <a:rPr lang="cs-CZ" sz="1200" kern="1200" dirty="0" smtClean="0">
                <a:solidFill>
                  <a:schemeClr val="tx1"/>
                </a:solidFill>
                <a:effectLst/>
                <a:latin typeface="+mn-lt"/>
                <a:ea typeface="+mn-ea"/>
                <a:cs typeface="+mn-cs"/>
              </a:rPr>
              <a:t>Taková licenční smlouva, označovaná jako typ </a:t>
            </a:r>
            <a:r>
              <a:rPr lang="cs-CZ" sz="1200" kern="1200" dirty="0" err="1" smtClean="0">
                <a:solidFill>
                  <a:schemeClr val="tx1"/>
                </a:solidFill>
                <a:effectLst/>
                <a:latin typeface="+mn-lt"/>
                <a:ea typeface="+mn-ea"/>
                <a:cs typeface="+mn-cs"/>
              </a:rPr>
              <a:t>Creative</a:t>
            </a:r>
            <a:r>
              <a:rPr lang="cs-CZ" sz="1200" kern="1200" dirty="0" smtClean="0">
                <a:solidFill>
                  <a:schemeClr val="tx1"/>
                </a:solidFill>
                <a:effectLst/>
                <a:latin typeface="+mn-lt"/>
                <a:ea typeface="+mn-ea"/>
                <a:cs typeface="+mn-cs"/>
              </a:rPr>
              <a:t> </a:t>
            </a:r>
            <a:r>
              <a:rPr lang="cs-CZ" sz="1200" kern="1200" dirty="0" err="1" smtClean="0">
                <a:solidFill>
                  <a:schemeClr val="tx1"/>
                </a:solidFill>
                <a:effectLst/>
                <a:latin typeface="+mn-lt"/>
                <a:ea typeface="+mn-ea"/>
                <a:cs typeface="+mn-cs"/>
              </a:rPr>
              <a:t>Commons</a:t>
            </a:r>
            <a:r>
              <a:rPr lang="cs-CZ" sz="1200" kern="1200" dirty="0" smtClean="0">
                <a:solidFill>
                  <a:schemeClr val="tx1"/>
                </a:solidFill>
                <a:effectLst/>
                <a:latin typeface="+mn-lt"/>
                <a:ea typeface="+mn-ea"/>
                <a:cs typeface="+mn-cs"/>
              </a:rPr>
              <a:t> nebo GNU či GPL, byla v minulých letech využívána zejména pro volně šiřitelné počítačové programy. V současné době se však stala vhodným prostředkem pro autory, jejichž cílem není hospodářský prospěch z jejich děl ale snaha o jejich volné šíření. Takto užívané dílo je obvykle přímo opatřeno odkazem na ujednání, ve kterých je uvedeno, zda a jak lze s dílem nakládat a šířit jej.</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41</a:t>
            </a:fld>
            <a:endParaRPr lang="cs-CZ"/>
          </a:p>
        </p:txBody>
      </p:sp>
    </p:spTree>
    <p:extLst>
      <p:ext uri="{BB962C8B-B14F-4D97-AF65-F5344CB8AC3E}">
        <p14:creationId xmlns:p14="http://schemas.microsoft.com/office/powerpoint/2010/main" val="3659531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6</a:t>
            </a:fld>
            <a:endParaRPr lang="cs-CZ"/>
          </a:p>
        </p:txBody>
      </p:sp>
    </p:spTree>
    <p:extLst>
      <p:ext uri="{BB962C8B-B14F-4D97-AF65-F5344CB8AC3E}">
        <p14:creationId xmlns:p14="http://schemas.microsoft.com/office/powerpoint/2010/main" val="7951382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Zaměstnanecké dílo (§ 58 AZ)</a:t>
            </a:r>
          </a:p>
          <a:p>
            <a:r>
              <a:rPr lang="cs-CZ" sz="1200" kern="1200" dirty="0" smtClean="0">
                <a:solidFill>
                  <a:schemeClr val="tx1"/>
                </a:solidFill>
                <a:effectLst/>
                <a:latin typeface="+mn-lt"/>
                <a:ea typeface="+mn-ea"/>
                <a:cs typeface="+mn-cs"/>
              </a:rPr>
              <a:t>Není-li sjednáno jinak, </a:t>
            </a:r>
            <a:r>
              <a:rPr lang="cs-CZ" sz="1200" b="1" kern="1200" dirty="0" smtClean="0">
                <a:solidFill>
                  <a:schemeClr val="tx1"/>
                </a:solidFill>
                <a:effectLst/>
                <a:latin typeface="+mn-lt"/>
                <a:ea typeface="+mn-ea"/>
                <a:cs typeface="+mn-cs"/>
              </a:rPr>
              <a:t>zaměstnavatel</a:t>
            </a:r>
            <a:r>
              <a:rPr lang="cs-CZ" sz="1200" kern="1200" dirty="0" smtClean="0">
                <a:solidFill>
                  <a:schemeClr val="tx1"/>
                </a:solidFill>
                <a:effectLst/>
                <a:latin typeface="+mn-lt"/>
                <a:ea typeface="+mn-ea"/>
                <a:cs typeface="+mn-cs"/>
              </a:rPr>
              <a:t> vykonává svým jménem a na svůj účet autorova </a:t>
            </a:r>
            <a:r>
              <a:rPr lang="cs-CZ" sz="1200" b="1" kern="1200" dirty="0" smtClean="0">
                <a:solidFill>
                  <a:schemeClr val="tx1"/>
                </a:solidFill>
                <a:effectLst/>
                <a:latin typeface="+mn-lt"/>
                <a:ea typeface="+mn-ea"/>
                <a:cs typeface="+mn-cs"/>
              </a:rPr>
              <a:t>majetková práva k dílu</a:t>
            </a:r>
            <a:r>
              <a:rPr lang="cs-CZ" sz="1200" kern="1200" dirty="0" smtClean="0">
                <a:solidFill>
                  <a:schemeClr val="tx1"/>
                </a:solidFill>
                <a:effectLst/>
                <a:latin typeface="+mn-lt"/>
                <a:ea typeface="+mn-ea"/>
                <a:cs typeface="+mn-cs"/>
              </a:rPr>
              <a:t>, které autor vytvořil ke splnění svých povinností vyplývajících z pracovněprávního či služebního vztahu k zaměstnavateli. Zaměstnavatel může právo výkonu podle tohoto odstavce postoupit třetí osobě pouze se svolením autora, ledaže se tak děje při prodeji podniku nebo jeho části.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Podstatné u zaměstnaneckého díla je, že musí jít ze strany autora o naplňování předmětu pracovněprávního vztahu, nikoliv jen o vytváření jakéhokoliv díla v rámci pracovní doby nebo s využitím prostředků patřících zaměstnavateli.</a:t>
            </a:r>
          </a:p>
          <a:p>
            <a:endParaRPr lang="cs-CZ" sz="1200" b="1" kern="1200" dirty="0" smtClean="0">
              <a:solidFill>
                <a:schemeClr val="tx1"/>
              </a:solidFill>
              <a:effectLst/>
              <a:latin typeface="+mn-lt"/>
              <a:ea typeface="+mn-ea"/>
              <a:cs typeface="+mn-cs"/>
            </a:endParaRPr>
          </a:p>
          <a:p>
            <a:r>
              <a:rPr lang="cs-CZ" sz="1200" b="1" kern="1200" dirty="0" smtClean="0">
                <a:solidFill>
                  <a:schemeClr val="tx1"/>
                </a:solidFill>
                <a:effectLst/>
                <a:latin typeface="+mn-lt"/>
                <a:ea typeface="+mn-ea"/>
                <a:cs typeface="+mn-cs"/>
              </a:rPr>
              <a:t>Smrtí nebo zánikem zaměstnavatele</a:t>
            </a:r>
            <a:r>
              <a:rPr lang="cs-CZ" sz="1200" kern="1200" dirty="0" smtClean="0">
                <a:solidFill>
                  <a:schemeClr val="tx1"/>
                </a:solidFill>
                <a:effectLst/>
                <a:latin typeface="+mn-lt"/>
                <a:ea typeface="+mn-ea"/>
                <a:cs typeface="+mn-cs"/>
              </a:rPr>
              <a:t>, který byl oprávněn vykonávat majetková práva k zaměstnaneckému dílu a který nemá právního nástupce, nabývá oprávnění k výkonu těchto práv </a:t>
            </a:r>
            <a:r>
              <a:rPr lang="cs-CZ" sz="1200" b="1" kern="1200" dirty="0" smtClean="0">
                <a:solidFill>
                  <a:schemeClr val="tx1"/>
                </a:solidFill>
                <a:effectLst/>
                <a:latin typeface="+mn-lt"/>
                <a:ea typeface="+mn-ea"/>
                <a:cs typeface="+mn-cs"/>
              </a:rPr>
              <a:t>autor</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Nevykonává-li zaměstnavatel majetková práva k zaměstnaneckému dílu vůbec, nebo je vykonává nedostatečně, má autor právo požadovat, aby mu zaměstnavatel za obvyklých podmínek udělil licenci, ledaže existuje na straně zaměstnavatele závažný důvod k jejímu odmítnutí.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Pokud zanikne pracovněprávní vztah dohodou, výpovědí nebo smrtí zaměstnance, vykonává práva k dílu i nadále zaměstnavatel.</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Autorova </a:t>
            </a:r>
            <a:r>
              <a:rPr lang="cs-CZ" sz="1200" b="1" kern="1200" dirty="0" smtClean="0">
                <a:solidFill>
                  <a:schemeClr val="tx1"/>
                </a:solidFill>
                <a:effectLst/>
                <a:latin typeface="+mn-lt"/>
                <a:ea typeface="+mn-ea"/>
                <a:cs typeface="+mn-cs"/>
              </a:rPr>
              <a:t>osobnostní práva</a:t>
            </a:r>
            <a:r>
              <a:rPr lang="cs-CZ" sz="1200" kern="1200" dirty="0" smtClean="0">
                <a:solidFill>
                  <a:schemeClr val="tx1"/>
                </a:solidFill>
                <a:effectLst/>
                <a:latin typeface="+mn-lt"/>
                <a:ea typeface="+mn-ea"/>
                <a:cs typeface="+mn-cs"/>
              </a:rPr>
              <a:t> k zaměstnaneckému dílu zůstávají </a:t>
            </a:r>
            <a:r>
              <a:rPr lang="cs-CZ" sz="1200" b="1" kern="1200" dirty="0" smtClean="0">
                <a:solidFill>
                  <a:schemeClr val="tx1"/>
                </a:solidFill>
                <a:effectLst/>
                <a:latin typeface="+mn-lt"/>
                <a:ea typeface="+mn-ea"/>
                <a:cs typeface="+mn-cs"/>
              </a:rPr>
              <a:t>nedotčena</a:t>
            </a:r>
            <a:r>
              <a:rPr lang="cs-CZ" sz="1200" kern="1200" dirty="0" smtClean="0">
                <a:solidFill>
                  <a:schemeClr val="tx1"/>
                </a:solidFill>
                <a:effectLst/>
                <a:latin typeface="+mn-lt"/>
                <a:ea typeface="+mn-ea"/>
                <a:cs typeface="+mn-cs"/>
              </a:rPr>
              <a:t>. Vykonává-li zaměstnavatel majetková práva k zaměstnaneckému dílu, má se za to, že autor svolil ke zveřejnění, úpravám, zpracování včetně překladu, spojení s jiným dílem, zařazení do díla souborného, jakož i k tomu, aby uváděl zaměstnanecké dílo na veřejnost pod svým jménem, ledaže je sjednáno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se za to, že autor udělil zaměstnavateli svolení k dokončení svého nehotového zaměstnaneckého díla pro případ, že jeho právní vztah k zaměstnavateli skončí dříve, než dílo dokončí, jakož i pro případ, že budou existovat důvodné obavy, že zaměstnanec dílo nedokončí řádně nebo včas v souladu s potřebami zaměstnavatele.</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autor zaměstnaneckého díla vůči zaměstnavateli právo na </a:t>
            </a:r>
            <a:r>
              <a:rPr lang="cs-CZ" sz="1200" b="1" kern="1200" dirty="0" smtClean="0">
                <a:solidFill>
                  <a:schemeClr val="tx1"/>
                </a:solidFill>
                <a:effectLst/>
                <a:latin typeface="+mn-lt"/>
                <a:ea typeface="+mn-ea"/>
                <a:cs typeface="+mn-cs"/>
              </a:rPr>
              <a:t>přiměřenou dodatečnou odměnu</a:t>
            </a:r>
            <a:r>
              <a:rPr lang="cs-CZ" sz="1200" kern="1200" dirty="0" smtClean="0">
                <a:solidFill>
                  <a:schemeClr val="tx1"/>
                </a:solidFill>
                <a:effectLst/>
                <a:latin typeface="+mn-lt"/>
                <a:ea typeface="+mn-ea"/>
                <a:cs typeface="+mn-cs"/>
              </a:rPr>
              <a:t>, jestliže se mzda nebo jiná odměna vyplacená autorovi zaměstnavatelem dostane do zjevného nepoměru k zisku z využití práv k zaměstnaneckému dílu a významu takového díla pro dosažení takového zisku.</a:t>
            </a:r>
          </a:p>
          <a:p>
            <a:r>
              <a:rPr lang="cs-CZ" sz="1200" b="1" kern="1200" dirty="0" smtClean="0">
                <a:solidFill>
                  <a:schemeClr val="tx1"/>
                </a:solidFill>
                <a:effectLst/>
                <a:latin typeface="+mn-lt"/>
                <a:ea typeface="+mn-ea"/>
                <a:cs typeface="+mn-cs"/>
              </a:rPr>
              <a:t>Počítačové programy a databáze</a:t>
            </a:r>
            <a:r>
              <a:rPr lang="cs-CZ" sz="1200" kern="1200" dirty="0" smtClean="0">
                <a:solidFill>
                  <a:schemeClr val="tx1"/>
                </a:solidFill>
                <a:effectLst/>
                <a:latin typeface="+mn-lt"/>
                <a:ea typeface="+mn-ea"/>
                <a:cs typeface="+mn-cs"/>
              </a:rPr>
              <a:t>, jakož i </a:t>
            </a:r>
            <a:r>
              <a:rPr lang="cs-CZ" sz="1200" b="1" kern="1200" dirty="0" smtClean="0">
                <a:solidFill>
                  <a:schemeClr val="tx1"/>
                </a:solidFill>
                <a:effectLst/>
                <a:latin typeface="+mn-lt"/>
                <a:ea typeface="+mn-ea"/>
                <a:cs typeface="+mn-cs"/>
              </a:rPr>
              <a:t>kartografická díla</a:t>
            </a:r>
            <a:r>
              <a:rPr lang="cs-CZ" sz="1200" kern="1200" dirty="0" smtClean="0">
                <a:solidFill>
                  <a:schemeClr val="tx1"/>
                </a:solidFill>
                <a:effectLst/>
                <a:latin typeface="+mn-lt"/>
                <a:ea typeface="+mn-ea"/>
                <a:cs typeface="+mn-cs"/>
              </a:rPr>
              <a:t>, která nejsou kolektivními díly, se považují za </a:t>
            </a:r>
            <a:r>
              <a:rPr lang="cs-CZ" sz="1200" b="1" kern="1200" dirty="0" smtClean="0">
                <a:solidFill>
                  <a:schemeClr val="tx1"/>
                </a:solidFill>
                <a:effectLst/>
                <a:latin typeface="+mn-lt"/>
                <a:ea typeface="+mn-ea"/>
                <a:cs typeface="+mn-cs"/>
              </a:rPr>
              <a:t>zaměstnanecká díla</a:t>
            </a:r>
            <a:r>
              <a:rPr lang="cs-CZ" sz="1200" kern="1200" dirty="0" smtClean="0">
                <a:solidFill>
                  <a:schemeClr val="tx1"/>
                </a:solidFill>
                <a:effectLst/>
                <a:latin typeface="+mn-lt"/>
                <a:ea typeface="+mn-ea"/>
                <a:cs typeface="+mn-cs"/>
              </a:rPr>
              <a:t> i tehdy, byla-li autorem vytvořena na objednávku. Objednatel se v takovém případě považuje za zaměstnavatele.</a:t>
            </a:r>
          </a:p>
          <a:p>
            <a:r>
              <a:rPr lang="cs-CZ" sz="1200" kern="1200" dirty="0" smtClean="0">
                <a:solidFill>
                  <a:schemeClr val="tx1"/>
                </a:solidFill>
                <a:effectLst/>
                <a:latin typeface="+mn-lt"/>
                <a:ea typeface="+mn-ea"/>
                <a:cs typeface="+mn-cs"/>
              </a:rPr>
              <a:t>Obecně platí, že nemá-li zaměstnanec činnost, jejímž výsledkem je vytvořené dílo v popisu práce, nejedná se o dílo zaměstnanecké. To platí např. v případě v případě fotografií, které pedagog pořídí v průběhu výuky.</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42</a:t>
            </a:fld>
            <a:endParaRPr lang="cs-CZ"/>
          </a:p>
        </p:txBody>
      </p:sp>
    </p:spTree>
    <p:extLst>
      <p:ext uri="{BB962C8B-B14F-4D97-AF65-F5344CB8AC3E}">
        <p14:creationId xmlns:p14="http://schemas.microsoft.com/office/powerpoint/2010/main" val="25941616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Zaměstnanecké dílo (§ 58 AZ)</a:t>
            </a:r>
          </a:p>
          <a:p>
            <a:r>
              <a:rPr lang="cs-CZ" sz="1200" kern="1200" dirty="0" smtClean="0">
                <a:solidFill>
                  <a:schemeClr val="tx1"/>
                </a:solidFill>
                <a:effectLst/>
                <a:latin typeface="+mn-lt"/>
                <a:ea typeface="+mn-ea"/>
                <a:cs typeface="+mn-cs"/>
              </a:rPr>
              <a:t>Není-li sjednáno jinak, </a:t>
            </a:r>
            <a:r>
              <a:rPr lang="cs-CZ" sz="1200" b="1" kern="1200" dirty="0" smtClean="0">
                <a:solidFill>
                  <a:schemeClr val="tx1"/>
                </a:solidFill>
                <a:effectLst/>
                <a:latin typeface="+mn-lt"/>
                <a:ea typeface="+mn-ea"/>
                <a:cs typeface="+mn-cs"/>
              </a:rPr>
              <a:t>zaměstnavatel</a:t>
            </a:r>
            <a:r>
              <a:rPr lang="cs-CZ" sz="1200" kern="1200" dirty="0" smtClean="0">
                <a:solidFill>
                  <a:schemeClr val="tx1"/>
                </a:solidFill>
                <a:effectLst/>
                <a:latin typeface="+mn-lt"/>
                <a:ea typeface="+mn-ea"/>
                <a:cs typeface="+mn-cs"/>
              </a:rPr>
              <a:t> vykonává svým jménem a na svůj účet autorova </a:t>
            </a:r>
            <a:r>
              <a:rPr lang="cs-CZ" sz="1200" b="1" kern="1200" dirty="0" smtClean="0">
                <a:solidFill>
                  <a:schemeClr val="tx1"/>
                </a:solidFill>
                <a:effectLst/>
                <a:latin typeface="+mn-lt"/>
                <a:ea typeface="+mn-ea"/>
                <a:cs typeface="+mn-cs"/>
              </a:rPr>
              <a:t>majetková práva k dílu</a:t>
            </a:r>
            <a:r>
              <a:rPr lang="cs-CZ" sz="1200" kern="1200" dirty="0" smtClean="0">
                <a:solidFill>
                  <a:schemeClr val="tx1"/>
                </a:solidFill>
                <a:effectLst/>
                <a:latin typeface="+mn-lt"/>
                <a:ea typeface="+mn-ea"/>
                <a:cs typeface="+mn-cs"/>
              </a:rPr>
              <a:t>, které autor vytvořil ke splnění svých povinností vyplývajících z pracovněprávního či služebního vztahu k zaměstnavateli. Zaměstnavatel může právo výkonu podle tohoto odstavce postoupit třetí osobě pouze se svolením autora, ledaže se tak děje při prodeji podniku nebo jeho části.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Podstatné u zaměstnaneckého díla je, že musí jít ze strany autora o naplňování předmětu pracovněprávního vztahu, nikoliv jen o vytváření jakéhokoliv díla v rámci pracovní doby nebo s využitím prostředků patřících zaměstnavateli.</a:t>
            </a:r>
          </a:p>
          <a:p>
            <a:endParaRPr lang="cs-CZ" sz="1200" b="1" kern="1200" dirty="0" smtClean="0">
              <a:solidFill>
                <a:schemeClr val="tx1"/>
              </a:solidFill>
              <a:effectLst/>
              <a:latin typeface="+mn-lt"/>
              <a:ea typeface="+mn-ea"/>
              <a:cs typeface="+mn-cs"/>
            </a:endParaRPr>
          </a:p>
          <a:p>
            <a:r>
              <a:rPr lang="cs-CZ" sz="1200" b="1" kern="1200" dirty="0" smtClean="0">
                <a:solidFill>
                  <a:schemeClr val="tx1"/>
                </a:solidFill>
                <a:effectLst/>
                <a:latin typeface="+mn-lt"/>
                <a:ea typeface="+mn-ea"/>
                <a:cs typeface="+mn-cs"/>
              </a:rPr>
              <a:t>Smrtí nebo zánikem zaměstnavatele</a:t>
            </a:r>
            <a:r>
              <a:rPr lang="cs-CZ" sz="1200" kern="1200" dirty="0" smtClean="0">
                <a:solidFill>
                  <a:schemeClr val="tx1"/>
                </a:solidFill>
                <a:effectLst/>
                <a:latin typeface="+mn-lt"/>
                <a:ea typeface="+mn-ea"/>
                <a:cs typeface="+mn-cs"/>
              </a:rPr>
              <a:t>, který byl oprávněn vykonávat majetková práva k zaměstnaneckému dílu a který nemá právního nástupce, nabývá oprávnění k výkonu těchto práv </a:t>
            </a:r>
            <a:r>
              <a:rPr lang="cs-CZ" sz="1200" b="1" kern="1200" dirty="0" smtClean="0">
                <a:solidFill>
                  <a:schemeClr val="tx1"/>
                </a:solidFill>
                <a:effectLst/>
                <a:latin typeface="+mn-lt"/>
                <a:ea typeface="+mn-ea"/>
                <a:cs typeface="+mn-cs"/>
              </a:rPr>
              <a:t>autor</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Nevykonává-li zaměstnavatel majetková práva k zaměstnaneckému dílu vůbec, nebo je vykonává nedostatečně, má autor právo požadovat, aby mu zaměstnavatel za obvyklých podmínek udělil licenci, ledaže existuje na straně zaměstnavatele závažný důvod k jejímu odmítnutí.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Pokud zanikne pracovněprávní vztah dohodou, výpovědí nebo smrtí zaměstnance, vykonává práva k dílu i nadále zaměstnavatel.</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Autorova </a:t>
            </a:r>
            <a:r>
              <a:rPr lang="cs-CZ" sz="1200" b="1" kern="1200" dirty="0" smtClean="0">
                <a:solidFill>
                  <a:schemeClr val="tx1"/>
                </a:solidFill>
                <a:effectLst/>
                <a:latin typeface="+mn-lt"/>
                <a:ea typeface="+mn-ea"/>
                <a:cs typeface="+mn-cs"/>
              </a:rPr>
              <a:t>osobnostní práva</a:t>
            </a:r>
            <a:r>
              <a:rPr lang="cs-CZ" sz="1200" kern="1200" dirty="0" smtClean="0">
                <a:solidFill>
                  <a:schemeClr val="tx1"/>
                </a:solidFill>
                <a:effectLst/>
                <a:latin typeface="+mn-lt"/>
                <a:ea typeface="+mn-ea"/>
                <a:cs typeface="+mn-cs"/>
              </a:rPr>
              <a:t> k zaměstnaneckému dílu zůstávají </a:t>
            </a:r>
            <a:r>
              <a:rPr lang="cs-CZ" sz="1200" b="1" kern="1200" dirty="0" smtClean="0">
                <a:solidFill>
                  <a:schemeClr val="tx1"/>
                </a:solidFill>
                <a:effectLst/>
                <a:latin typeface="+mn-lt"/>
                <a:ea typeface="+mn-ea"/>
                <a:cs typeface="+mn-cs"/>
              </a:rPr>
              <a:t>nedotčena</a:t>
            </a:r>
            <a:r>
              <a:rPr lang="cs-CZ" sz="1200" kern="1200" dirty="0" smtClean="0">
                <a:solidFill>
                  <a:schemeClr val="tx1"/>
                </a:solidFill>
                <a:effectLst/>
                <a:latin typeface="+mn-lt"/>
                <a:ea typeface="+mn-ea"/>
                <a:cs typeface="+mn-cs"/>
              </a:rPr>
              <a:t>. Vykonává-li zaměstnavatel majetková práva k zaměstnaneckému dílu, má se za to, že autor svolil ke zveřejnění, úpravám, zpracování včetně překladu, spojení s jiným dílem, zařazení do díla souborného, jakož i k tomu, aby uváděl zaměstnanecké dílo na veřejnost pod svým jménem, ledaže je sjednáno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se za to, že autor udělil zaměstnavateli svolení k dokončení svého nehotového zaměstnaneckého díla pro případ, že jeho právní vztah k zaměstnavateli skončí dříve, než dílo dokončí, jakož i pro případ, že budou existovat důvodné obavy, že zaměstnanec dílo nedokončí řádně nebo včas v souladu s potřebami zaměstnavatele.</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autor zaměstnaneckého díla vůči zaměstnavateli právo na </a:t>
            </a:r>
            <a:r>
              <a:rPr lang="cs-CZ" sz="1200" b="1" kern="1200" dirty="0" smtClean="0">
                <a:solidFill>
                  <a:schemeClr val="tx1"/>
                </a:solidFill>
                <a:effectLst/>
                <a:latin typeface="+mn-lt"/>
                <a:ea typeface="+mn-ea"/>
                <a:cs typeface="+mn-cs"/>
              </a:rPr>
              <a:t>přiměřenou dodatečnou odměnu</a:t>
            </a:r>
            <a:r>
              <a:rPr lang="cs-CZ" sz="1200" kern="1200" dirty="0" smtClean="0">
                <a:solidFill>
                  <a:schemeClr val="tx1"/>
                </a:solidFill>
                <a:effectLst/>
                <a:latin typeface="+mn-lt"/>
                <a:ea typeface="+mn-ea"/>
                <a:cs typeface="+mn-cs"/>
              </a:rPr>
              <a:t>, jestliže se mzda nebo jiná odměna vyplacená autorovi zaměstnavatelem dostane do zjevného nepoměru k zisku z využití práv k zaměstnaneckému dílu a významu takového díla pro dosažení takového zisku.</a:t>
            </a:r>
          </a:p>
          <a:p>
            <a:r>
              <a:rPr lang="cs-CZ" sz="1200" b="1" kern="1200" dirty="0" smtClean="0">
                <a:solidFill>
                  <a:schemeClr val="tx1"/>
                </a:solidFill>
                <a:effectLst/>
                <a:latin typeface="+mn-lt"/>
                <a:ea typeface="+mn-ea"/>
                <a:cs typeface="+mn-cs"/>
              </a:rPr>
              <a:t>Počítačové programy a databáze</a:t>
            </a:r>
            <a:r>
              <a:rPr lang="cs-CZ" sz="1200" kern="1200" dirty="0" smtClean="0">
                <a:solidFill>
                  <a:schemeClr val="tx1"/>
                </a:solidFill>
                <a:effectLst/>
                <a:latin typeface="+mn-lt"/>
                <a:ea typeface="+mn-ea"/>
                <a:cs typeface="+mn-cs"/>
              </a:rPr>
              <a:t>, jakož i </a:t>
            </a:r>
            <a:r>
              <a:rPr lang="cs-CZ" sz="1200" b="1" kern="1200" dirty="0" smtClean="0">
                <a:solidFill>
                  <a:schemeClr val="tx1"/>
                </a:solidFill>
                <a:effectLst/>
                <a:latin typeface="+mn-lt"/>
                <a:ea typeface="+mn-ea"/>
                <a:cs typeface="+mn-cs"/>
              </a:rPr>
              <a:t>kartografická díla</a:t>
            </a:r>
            <a:r>
              <a:rPr lang="cs-CZ" sz="1200" kern="1200" dirty="0" smtClean="0">
                <a:solidFill>
                  <a:schemeClr val="tx1"/>
                </a:solidFill>
                <a:effectLst/>
                <a:latin typeface="+mn-lt"/>
                <a:ea typeface="+mn-ea"/>
                <a:cs typeface="+mn-cs"/>
              </a:rPr>
              <a:t>, která nejsou kolektivními díly, se považují za </a:t>
            </a:r>
            <a:r>
              <a:rPr lang="cs-CZ" sz="1200" b="1" kern="1200" dirty="0" smtClean="0">
                <a:solidFill>
                  <a:schemeClr val="tx1"/>
                </a:solidFill>
                <a:effectLst/>
                <a:latin typeface="+mn-lt"/>
                <a:ea typeface="+mn-ea"/>
                <a:cs typeface="+mn-cs"/>
              </a:rPr>
              <a:t>zaměstnanecká díla</a:t>
            </a:r>
            <a:r>
              <a:rPr lang="cs-CZ" sz="1200" kern="1200" dirty="0" smtClean="0">
                <a:solidFill>
                  <a:schemeClr val="tx1"/>
                </a:solidFill>
                <a:effectLst/>
                <a:latin typeface="+mn-lt"/>
                <a:ea typeface="+mn-ea"/>
                <a:cs typeface="+mn-cs"/>
              </a:rPr>
              <a:t> i tehdy, byla-li autorem vytvořena na objednávku. Objednatel se v takovém případě považuje za zaměstnavatele.</a:t>
            </a:r>
          </a:p>
          <a:p>
            <a:r>
              <a:rPr lang="cs-CZ" sz="1200" kern="1200" dirty="0" smtClean="0">
                <a:solidFill>
                  <a:schemeClr val="tx1"/>
                </a:solidFill>
                <a:effectLst/>
                <a:latin typeface="+mn-lt"/>
                <a:ea typeface="+mn-ea"/>
                <a:cs typeface="+mn-cs"/>
              </a:rPr>
              <a:t>Obecně platí, že nemá-li zaměstnanec činnost, jejímž výsledkem je vytvořené dílo v popisu práce, nejedná se o dílo zaměstnanecké. To platí např. v případě v případě fotografií, které pedagog pořídí v průběhu výuky.</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43</a:t>
            </a:fld>
            <a:endParaRPr lang="cs-CZ"/>
          </a:p>
        </p:txBody>
      </p:sp>
    </p:spTree>
    <p:extLst>
      <p:ext uri="{BB962C8B-B14F-4D97-AF65-F5344CB8AC3E}">
        <p14:creationId xmlns:p14="http://schemas.microsoft.com/office/powerpoint/2010/main" val="17535041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Zaměstnanecké dílo (§ 58 AZ)</a:t>
            </a:r>
          </a:p>
          <a:p>
            <a:r>
              <a:rPr lang="cs-CZ" sz="1200" kern="1200" dirty="0" smtClean="0">
                <a:solidFill>
                  <a:schemeClr val="tx1"/>
                </a:solidFill>
                <a:effectLst/>
                <a:latin typeface="+mn-lt"/>
                <a:ea typeface="+mn-ea"/>
                <a:cs typeface="+mn-cs"/>
              </a:rPr>
              <a:t>Není-li sjednáno jinak, </a:t>
            </a:r>
            <a:r>
              <a:rPr lang="cs-CZ" sz="1200" b="1" kern="1200" dirty="0" smtClean="0">
                <a:solidFill>
                  <a:schemeClr val="tx1"/>
                </a:solidFill>
                <a:effectLst/>
                <a:latin typeface="+mn-lt"/>
                <a:ea typeface="+mn-ea"/>
                <a:cs typeface="+mn-cs"/>
              </a:rPr>
              <a:t>zaměstnavatel</a:t>
            </a:r>
            <a:r>
              <a:rPr lang="cs-CZ" sz="1200" kern="1200" dirty="0" smtClean="0">
                <a:solidFill>
                  <a:schemeClr val="tx1"/>
                </a:solidFill>
                <a:effectLst/>
                <a:latin typeface="+mn-lt"/>
                <a:ea typeface="+mn-ea"/>
                <a:cs typeface="+mn-cs"/>
              </a:rPr>
              <a:t> vykonává svým jménem a na svůj účet autorova </a:t>
            </a:r>
            <a:r>
              <a:rPr lang="cs-CZ" sz="1200" b="1" kern="1200" dirty="0" smtClean="0">
                <a:solidFill>
                  <a:schemeClr val="tx1"/>
                </a:solidFill>
                <a:effectLst/>
                <a:latin typeface="+mn-lt"/>
                <a:ea typeface="+mn-ea"/>
                <a:cs typeface="+mn-cs"/>
              </a:rPr>
              <a:t>majetková práva k dílu</a:t>
            </a:r>
            <a:r>
              <a:rPr lang="cs-CZ" sz="1200" kern="1200" dirty="0" smtClean="0">
                <a:solidFill>
                  <a:schemeClr val="tx1"/>
                </a:solidFill>
                <a:effectLst/>
                <a:latin typeface="+mn-lt"/>
                <a:ea typeface="+mn-ea"/>
                <a:cs typeface="+mn-cs"/>
              </a:rPr>
              <a:t>, které autor vytvořil ke splnění svých povinností vyplývajících z pracovněprávního či služebního vztahu k zaměstnavateli. Zaměstnavatel může právo výkonu podle tohoto odstavce postoupit třetí osobě pouze se svolením autora, ledaže se tak děje při prodeji podniku nebo jeho části.</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Podstatné u zaměstnaneckého díla je, že musí jít ze strany autora o naplňování předmětu pracovněprávního vztahu, nikoliv jen o vytváření jakéhokoliv díla v rámci pracovní doby nebo s využitím prostředků patřících zaměstnavateli.</a:t>
            </a:r>
          </a:p>
          <a:p>
            <a:endParaRPr lang="cs-CZ" sz="1200" b="1" kern="1200" dirty="0" smtClean="0">
              <a:solidFill>
                <a:schemeClr val="tx1"/>
              </a:solidFill>
              <a:effectLst/>
              <a:latin typeface="+mn-lt"/>
              <a:ea typeface="+mn-ea"/>
              <a:cs typeface="+mn-cs"/>
            </a:endParaRPr>
          </a:p>
          <a:p>
            <a:r>
              <a:rPr lang="cs-CZ" sz="1200" b="1" kern="1200" dirty="0" smtClean="0">
                <a:solidFill>
                  <a:schemeClr val="tx1"/>
                </a:solidFill>
                <a:effectLst/>
                <a:latin typeface="+mn-lt"/>
                <a:ea typeface="+mn-ea"/>
                <a:cs typeface="+mn-cs"/>
              </a:rPr>
              <a:t>Smrtí nebo zánikem zaměstnavatele</a:t>
            </a:r>
            <a:r>
              <a:rPr lang="cs-CZ" sz="1200" kern="1200" dirty="0" smtClean="0">
                <a:solidFill>
                  <a:schemeClr val="tx1"/>
                </a:solidFill>
                <a:effectLst/>
                <a:latin typeface="+mn-lt"/>
                <a:ea typeface="+mn-ea"/>
                <a:cs typeface="+mn-cs"/>
              </a:rPr>
              <a:t>, který byl oprávněn vykonávat majetková práva k zaměstnaneckému dílu a který nemá právního nástupce, nabývá oprávnění k výkonu těchto práv </a:t>
            </a:r>
            <a:r>
              <a:rPr lang="cs-CZ" sz="1200" b="1" kern="1200" dirty="0" smtClean="0">
                <a:solidFill>
                  <a:schemeClr val="tx1"/>
                </a:solidFill>
                <a:effectLst/>
                <a:latin typeface="+mn-lt"/>
                <a:ea typeface="+mn-ea"/>
                <a:cs typeface="+mn-cs"/>
              </a:rPr>
              <a:t>autor</a:t>
            </a:r>
            <a:r>
              <a:rPr lang="cs-CZ" sz="1200" kern="1200" dirty="0" smtClean="0">
                <a:solidFill>
                  <a:schemeClr val="tx1"/>
                </a:solidFill>
                <a:effectLst/>
                <a:latin typeface="+mn-lt"/>
                <a:ea typeface="+mn-ea"/>
                <a:cs typeface="+mn-cs"/>
              </a:rPr>
              <a: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Nevykonává-li zaměstnavatel majetková práva k zaměstnaneckému dílu vůbec, nebo je vykonává nedostatečně, má autor právo požadovat, aby mu zaměstnavatel za obvyklých podmínek udělil licenci, ledaže existuje na straně zaměstnavatele závažný důvod k jejímu odmítnutí.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Pokud zanikne pracovněprávní vztah dohodou, výpovědí nebo smrtí zaměstnance, vykonává práva k dílu i nadále zaměstnavatel.</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Autorova </a:t>
            </a:r>
            <a:r>
              <a:rPr lang="cs-CZ" sz="1200" b="1" kern="1200" dirty="0" smtClean="0">
                <a:solidFill>
                  <a:schemeClr val="tx1"/>
                </a:solidFill>
                <a:effectLst/>
                <a:latin typeface="+mn-lt"/>
                <a:ea typeface="+mn-ea"/>
                <a:cs typeface="+mn-cs"/>
              </a:rPr>
              <a:t>osobnostní práva</a:t>
            </a:r>
            <a:r>
              <a:rPr lang="cs-CZ" sz="1200" kern="1200" dirty="0" smtClean="0">
                <a:solidFill>
                  <a:schemeClr val="tx1"/>
                </a:solidFill>
                <a:effectLst/>
                <a:latin typeface="+mn-lt"/>
                <a:ea typeface="+mn-ea"/>
                <a:cs typeface="+mn-cs"/>
              </a:rPr>
              <a:t> k zaměstnaneckému dílu zůstávají </a:t>
            </a:r>
            <a:r>
              <a:rPr lang="cs-CZ" sz="1200" b="1" kern="1200" dirty="0" smtClean="0">
                <a:solidFill>
                  <a:schemeClr val="tx1"/>
                </a:solidFill>
                <a:effectLst/>
                <a:latin typeface="+mn-lt"/>
                <a:ea typeface="+mn-ea"/>
                <a:cs typeface="+mn-cs"/>
              </a:rPr>
              <a:t>nedotčena</a:t>
            </a:r>
            <a:r>
              <a:rPr lang="cs-CZ" sz="1200" kern="1200" dirty="0" smtClean="0">
                <a:solidFill>
                  <a:schemeClr val="tx1"/>
                </a:solidFill>
                <a:effectLst/>
                <a:latin typeface="+mn-lt"/>
                <a:ea typeface="+mn-ea"/>
                <a:cs typeface="+mn-cs"/>
              </a:rPr>
              <a:t>. Vykonává-li zaměstnavatel majetková práva k zaměstnaneckému dílu, má se za to, že autor svolil ke zveřejnění, úpravám, zpracování včetně překladu, spojení s jiným dílem, zařazení do díla souborného, jakož i k tomu, aby uváděl zaměstnanecké dílo na veřejnost pod svým jménem, ledaže je sjednáno jinak.</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se za to, že autor udělil zaměstnavateli svolení k dokončení svého nehotového zaměstnaneckého díla pro případ, že jeho právní vztah k zaměstnavateli skončí dříve, než dílo dokončí, jakož i pro případ, že budou existovat důvodné obavy, že zaměstnanec dílo nedokončí řádně nebo včas v souladu s potřebami zaměstnavatele.</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má autor zaměstnaneckého díla vůči zaměstnavateli právo na </a:t>
            </a:r>
            <a:r>
              <a:rPr lang="cs-CZ" sz="1200" b="1" kern="1200" dirty="0" smtClean="0">
                <a:solidFill>
                  <a:schemeClr val="tx1"/>
                </a:solidFill>
                <a:effectLst/>
                <a:latin typeface="+mn-lt"/>
                <a:ea typeface="+mn-ea"/>
                <a:cs typeface="+mn-cs"/>
              </a:rPr>
              <a:t>přiměřenou dodatečnou odměnu</a:t>
            </a:r>
            <a:r>
              <a:rPr lang="cs-CZ" sz="1200" kern="1200" dirty="0" smtClean="0">
                <a:solidFill>
                  <a:schemeClr val="tx1"/>
                </a:solidFill>
                <a:effectLst/>
                <a:latin typeface="+mn-lt"/>
                <a:ea typeface="+mn-ea"/>
                <a:cs typeface="+mn-cs"/>
              </a:rPr>
              <a:t>, jestliže se mzda nebo jiná odměna vyplacená autorovi zaměstnavatelem dostane do zjevného nepoměru k zisku z využití práv k zaměstnaneckému dílu a významu takového díla pro dosažení takového zisku.</a:t>
            </a:r>
          </a:p>
          <a:p>
            <a:r>
              <a:rPr lang="cs-CZ" sz="1200" b="1" kern="1200" dirty="0" smtClean="0">
                <a:solidFill>
                  <a:schemeClr val="tx1"/>
                </a:solidFill>
                <a:effectLst/>
                <a:latin typeface="+mn-lt"/>
                <a:ea typeface="+mn-ea"/>
                <a:cs typeface="+mn-cs"/>
              </a:rPr>
              <a:t>Počítačové programy a databáze</a:t>
            </a:r>
            <a:r>
              <a:rPr lang="cs-CZ" sz="1200" kern="1200" dirty="0" smtClean="0">
                <a:solidFill>
                  <a:schemeClr val="tx1"/>
                </a:solidFill>
                <a:effectLst/>
                <a:latin typeface="+mn-lt"/>
                <a:ea typeface="+mn-ea"/>
                <a:cs typeface="+mn-cs"/>
              </a:rPr>
              <a:t>, jakož i </a:t>
            </a:r>
            <a:r>
              <a:rPr lang="cs-CZ" sz="1200" b="1" kern="1200" dirty="0" smtClean="0">
                <a:solidFill>
                  <a:schemeClr val="tx1"/>
                </a:solidFill>
                <a:effectLst/>
                <a:latin typeface="+mn-lt"/>
                <a:ea typeface="+mn-ea"/>
                <a:cs typeface="+mn-cs"/>
              </a:rPr>
              <a:t>kartografická díla</a:t>
            </a:r>
            <a:r>
              <a:rPr lang="cs-CZ" sz="1200" kern="1200" dirty="0" smtClean="0">
                <a:solidFill>
                  <a:schemeClr val="tx1"/>
                </a:solidFill>
                <a:effectLst/>
                <a:latin typeface="+mn-lt"/>
                <a:ea typeface="+mn-ea"/>
                <a:cs typeface="+mn-cs"/>
              </a:rPr>
              <a:t>, která nejsou kolektivními díly, se považují za </a:t>
            </a:r>
            <a:r>
              <a:rPr lang="cs-CZ" sz="1200" b="1" kern="1200" dirty="0" smtClean="0">
                <a:solidFill>
                  <a:schemeClr val="tx1"/>
                </a:solidFill>
                <a:effectLst/>
                <a:latin typeface="+mn-lt"/>
                <a:ea typeface="+mn-ea"/>
                <a:cs typeface="+mn-cs"/>
              </a:rPr>
              <a:t>zaměstnanecká díla</a:t>
            </a:r>
            <a:r>
              <a:rPr lang="cs-CZ" sz="1200" kern="1200" dirty="0" smtClean="0">
                <a:solidFill>
                  <a:schemeClr val="tx1"/>
                </a:solidFill>
                <a:effectLst/>
                <a:latin typeface="+mn-lt"/>
                <a:ea typeface="+mn-ea"/>
                <a:cs typeface="+mn-cs"/>
              </a:rPr>
              <a:t> i tehdy, byla-li autorem vytvořena na objednávku. Objednatel se v takovém případě považuje za zaměstnavatele.</a:t>
            </a:r>
          </a:p>
          <a:p>
            <a:r>
              <a:rPr lang="cs-CZ" sz="1200" kern="1200" dirty="0" smtClean="0">
                <a:solidFill>
                  <a:schemeClr val="tx1"/>
                </a:solidFill>
                <a:effectLst/>
                <a:latin typeface="+mn-lt"/>
                <a:ea typeface="+mn-ea"/>
                <a:cs typeface="+mn-cs"/>
              </a:rPr>
              <a:t>Obecně platí, že nemá-li zaměstnanec činnost, jejímž výsledkem je vytvořené dílo v popisu práce, nejedná se o dílo zaměstnanecké. To platí např. v případě v případě fotografií, které pedagog pořídí v průběhu výuky.</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44</a:t>
            </a:fld>
            <a:endParaRPr lang="cs-CZ"/>
          </a:p>
        </p:txBody>
      </p:sp>
    </p:spTree>
    <p:extLst>
      <p:ext uri="{BB962C8B-B14F-4D97-AF65-F5344CB8AC3E}">
        <p14:creationId xmlns:p14="http://schemas.microsoft.com/office/powerpoint/2010/main" val="40495017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Kolektivní dílo (§ 59 AZ)</a:t>
            </a:r>
          </a:p>
          <a:p>
            <a:r>
              <a:rPr lang="cs-CZ" sz="1200" b="1" kern="1200" dirty="0" smtClean="0">
                <a:solidFill>
                  <a:schemeClr val="tx1"/>
                </a:solidFill>
                <a:effectLst/>
                <a:latin typeface="+mn-lt"/>
                <a:ea typeface="+mn-ea"/>
                <a:cs typeface="+mn-cs"/>
              </a:rPr>
              <a:t>Kolektivním dílem</a:t>
            </a:r>
            <a:r>
              <a:rPr lang="cs-CZ" sz="1200" kern="1200" dirty="0" smtClean="0">
                <a:solidFill>
                  <a:schemeClr val="tx1"/>
                </a:solidFill>
                <a:effectLst/>
                <a:latin typeface="+mn-lt"/>
                <a:ea typeface="+mn-ea"/>
                <a:cs typeface="+mn-cs"/>
              </a:rPr>
              <a:t> je dílo, na jehož tvorbě se podílí </a:t>
            </a:r>
            <a:r>
              <a:rPr lang="cs-CZ" sz="1200" b="1" kern="1200" dirty="0" smtClean="0">
                <a:solidFill>
                  <a:schemeClr val="tx1"/>
                </a:solidFill>
                <a:effectLst/>
                <a:latin typeface="+mn-lt"/>
                <a:ea typeface="+mn-ea"/>
                <a:cs typeface="+mn-cs"/>
              </a:rPr>
              <a:t>více autorů</a:t>
            </a:r>
            <a:r>
              <a:rPr lang="cs-CZ" sz="1200" kern="1200" dirty="0" smtClean="0">
                <a:solidFill>
                  <a:schemeClr val="tx1"/>
                </a:solidFill>
                <a:effectLst/>
                <a:latin typeface="+mn-lt"/>
                <a:ea typeface="+mn-ea"/>
                <a:cs typeface="+mn-cs"/>
              </a:rPr>
              <a:t>, které je vytvářeno z podnětu a pod vedením fyzické nebo právnické osoby a uváděno na veřejnost pod jejím jménem, přičemž příspěvky zahrnuté do takového díla nejsou schopny samostatného užití.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Kolektivní díla se považují za </a:t>
            </a:r>
            <a:r>
              <a:rPr lang="cs-CZ" sz="1200" b="1" kern="1200" dirty="0" smtClean="0">
                <a:solidFill>
                  <a:schemeClr val="tx1"/>
                </a:solidFill>
                <a:effectLst/>
                <a:latin typeface="+mn-lt"/>
                <a:ea typeface="+mn-ea"/>
                <a:cs typeface="+mn-cs"/>
              </a:rPr>
              <a:t>zaměstnanecká díla</a:t>
            </a:r>
            <a:r>
              <a:rPr lang="cs-CZ" sz="1200" kern="1200" dirty="0" smtClean="0">
                <a:solidFill>
                  <a:schemeClr val="tx1"/>
                </a:solidFill>
                <a:effectLst/>
                <a:latin typeface="+mn-lt"/>
                <a:ea typeface="+mn-ea"/>
                <a:cs typeface="+mn-cs"/>
              </a:rPr>
              <a:t> i tehdy, byla-li vytvořena na objednávku. Objednatel se v takovém případě považuje za zaměstnavatele. </a:t>
            </a:r>
          </a:p>
          <a:p>
            <a:r>
              <a:rPr lang="cs-CZ" sz="1200" kern="1200" dirty="0" smtClean="0">
                <a:solidFill>
                  <a:schemeClr val="tx1"/>
                </a:solidFill>
                <a:effectLst/>
                <a:latin typeface="+mn-lt"/>
                <a:ea typeface="+mn-ea"/>
                <a:cs typeface="+mn-cs"/>
              </a:rPr>
              <a:t>Za kolektivní díla nejsou považována díla audiovizuální a díla audiovizuálně užitá.</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45</a:t>
            </a:fld>
            <a:endParaRPr lang="cs-CZ"/>
          </a:p>
        </p:txBody>
      </p:sp>
    </p:spTree>
    <p:extLst>
      <p:ext uri="{BB962C8B-B14F-4D97-AF65-F5344CB8AC3E}">
        <p14:creationId xmlns:p14="http://schemas.microsoft.com/office/powerpoint/2010/main" val="18483851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Školní dílo (§ 60 AZ)</a:t>
            </a:r>
          </a:p>
          <a:p>
            <a:r>
              <a:rPr lang="cs-CZ" sz="1200" kern="1200" dirty="0" smtClean="0">
                <a:solidFill>
                  <a:schemeClr val="tx1"/>
                </a:solidFill>
                <a:effectLst/>
                <a:latin typeface="+mn-lt"/>
                <a:ea typeface="+mn-ea"/>
                <a:cs typeface="+mn-cs"/>
              </a:rPr>
              <a:t>Za </a:t>
            </a:r>
            <a:r>
              <a:rPr lang="cs-CZ" sz="1200" b="1" kern="1200" dirty="0" smtClean="0">
                <a:solidFill>
                  <a:schemeClr val="tx1"/>
                </a:solidFill>
                <a:effectLst/>
                <a:latin typeface="+mn-lt"/>
                <a:ea typeface="+mn-ea"/>
                <a:cs typeface="+mn-cs"/>
              </a:rPr>
              <a:t>školní dílo</a:t>
            </a:r>
            <a:r>
              <a:rPr lang="cs-CZ" sz="1200" kern="1200" dirty="0" smtClean="0">
                <a:solidFill>
                  <a:schemeClr val="tx1"/>
                </a:solidFill>
                <a:effectLst/>
                <a:latin typeface="+mn-lt"/>
                <a:ea typeface="+mn-ea"/>
                <a:cs typeface="+mn-cs"/>
              </a:rPr>
              <a:t> považujeme dílo takové, které bylo vytvořeno </a:t>
            </a:r>
            <a:r>
              <a:rPr lang="cs-CZ" sz="1200" b="1" kern="1200" dirty="0" smtClean="0">
                <a:solidFill>
                  <a:schemeClr val="tx1"/>
                </a:solidFill>
                <a:effectLst/>
                <a:latin typeface="+mn-lt"/>
                <a:ea typeface="+mn-ea"/>
                <a:cs typeface="+mn-cs"/>
              </a:rPr>
              <a:t>žákem/studentem</a:t>
            </a:r>
            <a:r>
              <a:rPr lang="cs-CZ" sz="1200" kern="1200" dirty="0" smtClean="0">
                <a:solidFill>
                  <a:schemeClr val="tx1"/>
                </a:solidFill>
                <a:effectLst/>
                <a:latin typeface="+mn-lt"/>
                <a:ea typeface="+mn-ea"/>
                <a:cs typeface="+mn-cs"/>
              </a:rPr>
              <a:t> v rámci plnění školních či studijních povinností vyplývajících z jeho právního vztahu k danému vzdělávacímu zařízení. Obecně platí, že v takovém případě je škola oprávněna užít dílo pro svou vnitřní potřebu nebo nevýdělečné účely. </a:t>
            </a:r>
          </a:p>
          <a:p>
            <a:r>
              <a:rPr lang="cs-CZ" sz="1200" kern="1200" dirty="0" smtClean="0">
                <a:solidFill>
                  <a:schemeClr val="tx1"/>
                </a:solidFill>
                <a:effectLst/>
                <a:latin typeface="+mn-lt"/>
                <a:ea typeface="+mn-ea"/>
                <a:cs typeface="+mn-cs"/>
              </a:rPr>
              <a:t>Dále platí, že je dané vzdělávací zařízení oprávněno uzavřít licenční smlouvu o užití školního díla. Odpírá-li autor takového díla udělit svolení bez závažného důvodu, mohou se tyto osoby domáhat nahrazení chybějícího projevu jeho vůle u soudu. </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může i autor školního díla své dílo užít či poskytnout jinému licenci, není-li to v rozporu s oprávněnými zájmy školy nebo školského či vzdělávacího zařízení.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Škola nebo školské či vzdělávací zařízení jsou oprávněny požadovat, aby jim autor školního díla z výdělku jím dosaženého v souvislosti s užitím díla či poskytnutím licence přiměřeně přispěl na úhradu nákladů, které na vytvoření díla vynaložily, a to podle okolností až do jejich skutečné výše.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46</a:t>
            </a:fld>
            <a:endParaRPr lang="cs-CZ"/>
          </a:p>
        </p:txBody>
      </p:sp>
    </p:spTree>
    <p:extLst>
      <p:ext uri="{BB962C8B-B14F-4D97-AF65-F5344CB8AC3E}">
        <p14:creationId xmlns:p14="http://schemas.microsoft.com/office/powerpoint/2010/main" val="28739897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Školní dílo (§ 60 AZ)</a:t>
            </a:r>
          </a:p>
          <a:p>
            <a:r>
              <a:rPr lang="cs-CZ" sz="1200" kern="1200" dirty="0" smtClean="0">
                <a:solidFill>
                  <a:schemeClr val="tx1"/>
                </a:solidFill>
                <a:effectLst/>
                <a:latin typeface="+mn-lt"/>
                <a:ea typeface="+mn-ea"/>
                <a:cs typeface="+mn-cs"/>
              </a:rPr>
              <a:t>Za </a:t>
            </a:r>
            <a:r>
              <a:rPr lang="cs-CZ" sz="1200" b="1" kern="1200" dirty="0" smtClean="0">
                <a:solidFill>
                  <a:schemeClr val="tx1"/>
                </a:solidFill>
                <a:effectLst/>
                <a:latin typeface="+mn-lt"/>
                <a:ea typeface="+mn-ea"/>
                <a:cs typeface="+mn-cs"/>
              </a:rPr>
              <a:t>školní dílo</a:t>
            </a:r>
            <a:r>
              <a:rPr lang="cs-CZ" sz="1200" kern="1200" dirty="0" smtClean="0">
                <a:solidFill>
                  <a:schemeClr val="tx1"/>
                </a:solidFill>
                <a:effectLst/>
                <a:latin typeface="+mn-lt"/>
                <a:ea typeface="+mn-ea"/>
                <a:cs typeface="+mn-cs"/>
              </a:rPr>
              <a:t> považujeme dílo takové, které bylo vytvořeno </a:t>
            </a:r>
            <a:r>
              <a:rPr lang="cs-CZ" sz="1200" b="1" kern="1200" dirty="0" smtClean="0">
                <a:solidFill>
                  <a:schemeClr val="tx1"/>
                </a:solidFill>
                <a:effectLst/>
                <a:latin typeface="+mn-lt"/>
                <a:ea typeface="+mn-ea"/>
                <a:cs typeface="+mn-cs"/>
              </a:rPr>
              <a:t>žákem/studentem</a:t>
            </a:r>
            <a:r>
              <a:rPr lang="cs-CZ" sz="1200" kern="1200" dirty="0" smtClean="0">
                <a:solidFill>
                  <a:schemeClr val="tx1"/>
                </a:solidFill>
                <a:effectLst/>
                <a:latin typeface="+mn-lt"/>
                <a:ea typeface="+mn-ea"/>
                <a:cs typeface="+mn-cs"/>
              </a:rPr>
              <a:t> v rámci plnění školních či studijních povinností vyplývajících z jeho právního vztahu k danému vzdělávacímu zařízení. Obecně platí, že v takovém případě je škola oprávněna užít dílo pro svou vnitřní potřebu nebo nevýdělečné účely. </a:t>
            </a:r>
          </a:p>
          <a:p>
            <a:r>
              <a:rPr lang="cs-CZ" sz="1200" kern="1200" dirty="0" smtClean="0">
                <a:solidFill>
                  <a:schemeClr val="tx1"/>
                </a:solidFill>
                <a:effectLst/>
                <a:latin typeface="+mn-lt"/>
                <a:ea typeface="+mn-ea"/>
                <a:cs typeface="+mn-cs"/>
              </a:rPr>
              <a:t>Dále platí, že je dané vzdělávací zařízení oprávněno uzavřít licenční smlouvu o užití školního díla. Odpírá-li autor takového díla udělit svolení bez závažného důvodu, mohou se tyto osoby domáhat nahrazení chybějícího projevu jeho vůle u soudu. </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Není-li sjednáno jinak, může i autor školního díla své dílo užít či poskytnout jinému licenci, není-li to v rozporu s oprávněnými zájmy školy nebo školského či vzdělávacího zařízení.</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Škola nebo školské či vzdělávací zařízení jsou oprávněny požadovat, aby jim autor školního díla z výdělku jím dosaženého v souvislosti s užitím díla či poskytnutím licence přiměřeně přispěl na úhradu nákladů, které na vytvoření díla vynaložily, a to podle okolností až do jejich skutečné výše.</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47</a:t>
            </a:fld>
            <a:endParaRPr lang="cs-CZ"/>
          </a:p>
        </p:txBody>
      </p:sp>
    </p:spTree>
    <p:extLst>
      <p:ext uri="{BB962C8B-B14F-4D97-AF65-F5344CB8AC3E}">
        <p14:creationId xmlns:p14="http://schemas.microsoft.com/office/powerpoint/2010/main" val="9176279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Dílo vytvořené na objednávku a soutěžní dílo (§ 61 AZ) </a:t>
            </a:r>
          </a:p>
          <a:p>
            <a:r>
              <a:rPr lang="cs-CZ" sz="1200" kern="1200" dirty="0" smtClean="0">
                <a:solidFill>
                  <a:schemeClr val="tx1"/>
                </a:solidFill>
                <a:effectLst/>
                <a:latin typeface="+mn-lt"/>
                <a:ea typeface="+mn-ea"/>
                <a:cs typeface="+mn-cs"/>
              </a:rPr>
              <a:t>Je-li dílo autorem vytvořené na základě </a:t>
            </a:r>
            <a:r>
              <a:rPr lang="cs-CZ" sz="1200" b="1" kern="1200" dirty="0" smtClean="0">
                <a:solidFill>
                  <a:schemeClr val="tx1"/>
                </a:solidFill>
                <a:effectLst/>
                <a:latin typeface="+mn-lt"/>
                <a:ea typeface="+mn-ea"/>
                <a:cs typeface="+mn-cs"/>
              </a:rPr>
              <a:t>smlouvy o dílo</a:t>
            </a:r>
            <a:r>
              <a:rPr lang="cs-CZ" sz="1200" kern="1200" dirty="0" smtClean="0">
                <a:solidFill>
                  <a:schemeClr val="tx1"/>
                </a:solidFill>
                <a:effectLst/>
                <a:latin typeface="+mn-lt"/>
                <a:ea typeface="+mn-ea"/>
                <a:cs typeface="+mn-cs"/>
              </a:rPr>
              <a:t>, jinak řečeno dílo </a:t>
            </a:r>
            <a:r>
              <a:rPr lang="cs-CZ" sz="1200" b="1" kern="1200" dirty="0" smtClean="0">
                <a:solidFill>
                  <a:schemeClr val="tx1"/>
                </a:solidFill>
                <a:effectLst/>
                <a:latin typeface="+mn-lt"/>
                <a:ea typeface="+mn-ea"/>
                <a:cs typeface="+mn-cs"/>
              </a:rPr>
              <a:t>vytvořené na objednávku</a:t>
            </a:r>
            <a:r>
              <a:rPr lang="cs-CZ" sz="1200" kern="1200" dirty="0" smtClean="0">
                <a:solidFill>
                  <a:schemeClr val="tx1"/>
                </a:solidFill>
                <a:effectLst/>
                <a:latin typeface="+mn-lt"/>
                <a:ea typeface="+mn-ea"/>
                <a:cs typeface="+mn-cs"/>
              </a:rPr>
              <a:t>, platí, že autor poskytl licenci k účelu vyplývajícímu ze smlouvy, pokud není sjednáno jinak. K užití díla nad rámec takového účelu je objednatel zpravidla oprávněn pouze na základě licenční smlouvy.</a:t>
            </a:r>
          </a:p>
          <a:p>
            <a:r>
              <a:rPr lang="cs-CZ" sz="1200" kern="1200" dirty="0" smtClean="0">
                <a:solidFill>
                  <a:schemeClr val="tx1"/>
                </a:solidFill>
                <a:effectLst/>
                <a:latin typeface="+mn-lt"/>
                <a:ea typeface="+mn-ea"/>
                <a:cs typeface="+mn-cs"/>
              </a:rPr>
              <a:t>Není-li sjednáno jinak, autor může dílo vytvořené na objednávku užít a poskytnout licenci jinému, není-li to v rozporu s oprávněnými zájmy objednatele.</a:t>
            </a:r>
          </a:p>
          <a:p>
            <a:r>
              <a:rPr lang="cs-CZ" sz="1200" kern="1200" dirty="0" smtClean="0">
                <a:solidFill>
                  <a:schemeClr val="tx1"/>
                </a:solidFill>
                <a:effectLst/>
                <a:latin typeface="+mn-lt"/>
                <a:ea typeface="+mn-ea"/>
                <a:cs typeface="+mn-cs"/>
              </a:rPr>
              <a:t>Výše uvedené podmínky se vztahují na soutěžní díla vytvořená autory pro účely účasti ve veřejné soutěži.</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48</a:t>
            </a:fld>
            <a:endParaRPr lang="cs-CZ"/>
          </a:p>
        </p:txBody>
      </p:sp>
    </p:spTree>
    <p:extLst>
      <p:ext uri="{BB962C8B-B14F-4D97-AF65-F5344CB8AC3E}">
        <p14:creationId xmlns:p14="http://schemas.microsoft.com/office/powerpoint/2010/main" val="38346172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51</a:t>
            </a:fld>
            <a:endParaRPr lang="cs-CZ"/>
          </a:p>
        </p:txBody>
      </p:sp>
    </p:spTree>
    <p:extLst>
      <p:ext uri="{BB962C8B-B14F-4D97-AF65-F5344CB8AC3E}">
        <p14:creationId xmlns:p14="http://schemas.microsoft.com/office/powerpoint/2010/main" val="14291280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52</a:t>
            </a:fld>
            <a:endParaRPr lang="cs-CZ"/>
          </a:p>
        </p:txBody>
      </p:sp>
    </p:spTree>
    <p:extLst>
      <p:ext uri="{BB962C8B-B14F-4D97-AF65-F5344CB8AC3E}">
        <p14:creationId xmlns:p14="http://schemas.microsoft.com/office/powerpoint/2010/main" val="39052697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53</a:t>
            </a:fld>
            <a:endParaRPr lang="cs-CZ"/>
          </a:p>
        </p:txBody>
      </p:sp>
    </p:spTree>
    <p:extLst>
      <p:ext uri="{BB962C8B-B14F-4D97-AF65-F5344CB8AC3E}">
        <p14:creationId xmlns:p14="http://schemas.microsoft.com/office/powerpoint/2010/main" val="4132822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7</a:t>
            </a:fld>
            <a:endParaRPr lang="cs-CZ"/>
          </a:p>
        </p:txBody>
      </p:sp>
    </p:spTree>
    <p:extLst>
      <p:ext uri="{BB962C8B-B14F-4D97-AF65-F5344CB8AC3E}">
        <p14:creationId xmlns:p14="http://schemas.microsoft.com/office/powerpoint/2010/main" val="21627750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54</a:t>
            </a:fld>
            <a:endParaRPr lang="cs-CZ"/>
          </a:p>
        </p:txBody>
      </p:sp>
    </p:spTree>
    <p:extLst>
      <p:ext uri="{BB962C8B-B14F-4D97-AF65-F5344CB8AC3E}">
        <p14:creationId xmlns:p14="http://schemas.microsoft.com/office/powerpoint/2010/main" val="270844787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55</a:t>
            </a:fld>
            <a:endParaRPr lang="cs-CZ"/>
          </a:p>
        </p:txBody>
      </p:sp>
    </p:spTree>
    <p:extLst>
      <p:ext uri="{BB962C8B-B14F-4D97-AF65-F5344CB8AC3E}">
        <p14:creationId xmlns:p14="http://schemas.microsoft.com/office/powerpoint/2010/main" val="402261338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 15 NOZ</a:t>
            </a:r>
          </a:p>
          <a:p>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je způsobilost mít v mezích právního řádu práva a povinnosti.</a:t>
            </a:r>
          </a:p>
          <a:p>
            <a:r>
              <a:rPr lang="cs-CZ" sz="1200" b="1" kern="1200" dirty="0" smtClean="0">
                <a:solidFill>
                  <a:schemeClr val="tx1"/>
                </a:solidFill>
                <a:effectLst/>
                <a:latin typeface="+mn-lt"/>
                <a:ea typeface="+mn-ea"/>
                <a:cs typeface="+mn-cs"/>
              </a:rPr>
              <a:t>Svéprávnost</a:t>
            </a:r>
            <a:r>
              <a:rPr lang="cs-CZ" sz="1200" kern="1200" dirty="0" smtClean="0">
                <a:solidFill>
                  <a:schemeClr val="tx1"/>
                </a:solidFill>
                <a:effectLst/>
                <a:latin typeface="+mn-lt"/>
                <a:ea typeface="+mn-ea"/>
                <a:cs typeface="+mn-cs"/>
              </a:rPr>
              <a:t> je způsobilost nabývat pro sebe vlastním právním jednáním práva a zavazovat se k povinnostem (právně jednat).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16 NOZ</a:t>
            </a:r>
          </a:p>
          <a:p>
            <a:r>
              <a:rPr lang="cs-CZ" sz="1200" kern="1200" dirty="0" smtClean="0">
                <a:solidFill>
                  <a:schemeClr val="tx1"/>
                </a:solidFill>
                <a:effectLst/>
                <a:latin typeface="+mn-lt"/>
                <a:ea typeface="+mn-ea"/>
                <a:cs typeface="+mn-cs"/>
              </a:rPr>
              <a:t>Právní osobnosti ani svéprávnosti se nikdo nemůže vzdát ani zčásti; učiní-li tak, nepřihlíží se k tomu.</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17 NOZ</a:t>
            </a:r>
          </a:p>
          <a:p>
            <a:r>
              <a:rPr lang="cs-CZ" sz="1200" kern="1200" dirty="0" smtClean="0">
                <a:solidFill>
                  <a:schemeClr val="tx1"/>
                </a:solidFill>
                <a:effectLst/>
                <a:latin typeface="+mn-lt"/>
                <a:ea typeface="+mn-ea"/>
                <a:cs typeface="+mn-cs"/>
              </a:rPr>
              <a:t>Práva může mít a vykonávat jen osoba. Povinnost lze uložit jen osobě a jen vůči ní lze plnění povinnosti vymáhat.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18 NOZ</a:t>
            </a:r>
          </a:p>
          <a:p>
            <a:r>
              <a:rPr lang="cs-CZ" sz="1200" kern="1200" dirty="0" smtClean="0">
                <a:solidFill>
                  <a:schemeClr val="tx1"/>
                </a:solidFill>
                <a:effectLst/>
                <a:latin typeface="+mn-lt"/>
                <a:ea typeface="+mn-ea"/>
                <a:cs typeface="+mn-cs"/>
              </a:rPr>
              <a:t>Osoba je </a:t>
            </a:r>
            <a:r>
              <a:rPr lang="cs-CZ" sz="1200" b="1" kern="1200" dirty="0" smtClean="0">
                <a:solidFill>
                  <a:schemeClr val="tx1"/>
                </a:solidFill>
                <a:effectLst/>
                <a:latin typeface="+mn-lt"/>
                <a:ea typeface="+mn-ea"/>
                <a:cs typeface="+mn-cs"/>
              </a:rPr>
              <a:t>fyzická</a:t>
            </a:r>
            <a:r>
              <a:rPr lang="cs-CZ" sz="1200" kern="1200" dirty="0" smtClean="0">
                <a:solidFill>
                  <a:schemeClr val="tx1"/>
                </a:solidFill>
                <a:effectLst/>
                <a:latin typeface="+mn-lt"/>
                <a:ea typeface="+mn-ea"/>
                <a:cs typeface="+mn-cs"/>
              </a:rPr>
              <a:t>, nebo </a:t>
            </a:r>
            <a:r>
              <a:rPr lang="cs-CZ" sz="1200" b="1" kern="1200" dirty="0" smtClean="0">
                <a:solidFill>
                  <a:schemeClr val="tx1"/>
                </a:solidFill>
                <a:effectLst/>
                <a:latin typeface="+mn-lt"/>
                <a:ea typeface="+mn-ea"/>
                <a:cs typeface="+mn-cs"/>
              </a:rPr>
              <a:t>právnická</a:t>
            </a:r>
            <a:r>
              <a:rPr lang="cs-CZ" sz="1200" kern="1200" dirty="0" smtClean="0">
                <a:solidFill>
                  <a:schemeClr val="tx1"/>
                </a:solidFill>
                <a:effectLst/>
                <a:latin typeface="+mn-lt"/>
                <a:ea typeface="+mn-ea"/>
                <a:cs typeface="+mn-cs"/>
              </a:rPr>
              <a:t>.</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19 NOZ</a:t>
            </a:r>
          </a:p>
          <a:p>
            <a:r>
              <a:rPr lang="cs-CZ" sz="1200" kern="1200" dirty="0" smtClean="0">
                <a:solidFill>
                  <a:schemeClr val="tx1"/>
                </a:solidFill>
                <a:effectLst/>
                <a:latin typeface="+mn-lt"/>
                <a:ea typeface="+mn-ea"/>
                <a:cs typeface="+mn-cs"/>
              </a:rPr>
              <a:t>Každý člověk má vrozená, již samotným rozumem a citem poznatelná přirozená práva, a tudíž se považuje za osobu. Zákon stanoví jen meze uplatňování přirozených práv člověka a způsob jejich ochrany.</a:t>
            </a:r>
          </a:p>
          <a:p>
            <a:r>
              <a:rPr lang="cs-CZ" sz="1200" kern="1200" dirty="0" smtClean="0">
                <a:solidFill>
                  <a:schemeClr val="tx1"/>
                </a:solidFill>
                <a:effectLst/>
                <a:latin typeface="+mn-lt"/>
                <a:ea typeface="+mn-ea"/>
                <a:cs typeface="+mn-cs"/>
              </a:rPr>
              <a:t>Přirozená práva spojená s osobností člověka nelze zcizit a nelze se jich vzdát; stane-li se tak, nepřihlíží se k tomu. Nepřihlíží se ani k omezení těchto práv v míře odporující zákonu, dobrým mravům nebo veřejnému pořádku.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23 NOZ</a:t>
            </a:r>
          </a:p>
          <a:p>
            <a:r>
              <a:rPr lang="cs-CZ" sz="1200" kern="1200" dirty="0" smtClean="0">
                <a:solidFill>
                  <a:schemeClr val="tx1"/>
                </a:solidFill>
                <a:effectLst/>
                <a:latin typeface="+mn-lt"/>
                <a:ea typeface="+mn-ea"/>
                <a:cs typeface="+mn-cs"/>
              </a:rPr>
              <a:t>Člověk má </a:t>
            </a:r>
            <a:r>
              <a:rPr lang="cs-CZ" sz="1200" b="1" kern="1200" dirty="0" smtClean="0">
                <a:solidFill>
                  <a:schemeClr val="tx1"/>
                </a:solidFill>
                <a:effectLst/>
                <a:latin typeface="+mn-lt"/>
                <a:ea typeface="+mn-ea"/>
                <a:cs typeface="+mn-cs"/>
              </a:rPr>
              <a:t>právní osobnost</a:t>
            </a:r>
            <a:r>
              <a:rPr lang="cs-CZ" sz="1200" kern="1200" dirty="0" smtClean="0">
                <a:solidFill>
                  <a:schemeClr val="tx1"/>
                </a:solidFill>
                <a:effectLst/>
                <a:latin typeface="+mn-lt"/>
                <a:ea typeface="+mn-ea"/>
                <a:cs typeface="+mn-cs"/>
              </a:rPr>
              <a:t> od narození až do smrti.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30 NOZ</a:t>
            </a:r>
          </a:p>
          <a:p>
            <a:r>
              <a:rPr lang="cs-CZ" sz="1200" b="1" kern="1200" dirty="0" smtClean="0">
                <a:solidFill>
                  <a:schemeClr val="tx1"/>
                </a:solidFill>
                <a:effectLst/>
                <a:latin typeface="+mn-lt"/>
                <a:ea typeface="+mn-ea"/>
                <a:cs typeface="+mn-cs"/>
              </a:rPr>
              <a:t>Plně svéprávným</a:t>
            </a:r>
            <a:r>
              <a:rPr lang="cs-CZ" sz="1200" kern="1200" dirty="0" smtClean="0">
                <a:solidFill>
                  <a:schemeClr val="tx1"/>
                </a:solidFill>
                <a:effectLst/>
                <a:latin typeface="+mn-lt"/>
                <a:ea typeface="+mn-ea"/>
                <a:cs typeface="+mn-cs"/>
              </a:rPr>
              <a:t> se člověk stává zletilostí. </a:t>
            </a:r>
            <a:r>
              <a:rPr lang="cs-CZ" sz="1200" b="1" kern="1200" dirty="0" smtClean="0">
                <a:solidFill>
                  <a:schemeClr val="tx1"/>
                </a:solidFill>
                <a:effectLst/>
                <a:latin typeface="+mn-lt"/>
                <a:ea typeface="+mn-ea"/>
                <a:cs typeface="+mn-cs"/>
              </a:rPr>
              <a:t>Zletilosti</a:t>
            </a:r>
            <a:r>
              <a:rPr lang="cs-CZ" sz="1200" kern="1200" dirty="0" smtClean="0">
                <a:solidFill>
                  <a:schemeClr val="tx1"/>
                </a:solidFill>
                <a:effectLst/>
                <a:latin typeface="+mn-lt"/>
                <a:ea typeface="+mn-ea"/>
                <a:cs typeface="+mn-cs"/>
              </a:rPr>
              <a:t> se nabývá dovršením </a:t>
            </a:r>
            <a:r>
              <a:rPr lang="cs-CZ" sz="1200" b="1" kern="1200" dirty="0" smtClean="0">
                <a:solidFill>
                  <a:schemeClr val="tx1"/>
                </a:solidFill>
                <a:effectLst/>
                <a:latin typeface="+mn-lt"/>
                <a:ea typeface="+mn-ea"/>
                <a:cs typeface="+mn-cs"/>
              </a:rPr>
              <a:t>osmnáctého roku</a:t>
            </a:r>
            <a:r>
              <a:rPr lang="cs-CZ" sz="1200" kern="1200" dirty="0" smtClean="0">
                <a:solidFill>
                  <a:schemeClr val="tx1"/>
                </a:solidFill>
                <a:effectLst/>
                <a:latin typeface="+mn-lt"/>
                <a:ea typeface="+mn-ea"/>
                <a:cs typeface="+mn-cs"/>
              </a:rPr>
              <a:t> věku.</a:t>
            </a:r>
          </a:p>
          <a:p>
            <a:r>
              <a:rPr lang="cs-CZ" sz="1200" kern="1200" dirty="0" smtClean="0">
                <a:solidFill>
                  <a:schemeClr val="tx1"/>
                </a:solidFill>
                <a:effectLst/>
                <a:latin typeface="+mn-lt"/>
                <a:ea typeface="+mn-ea"/>
                <a:cs typeface="+mn-cs"/>
              </a:rPr>
              <a:t>Před nabytím zletilosti se plné svéprávnosti nabývá přiznáním svéprávnosti, nebo uzavřením manželství. Svéprávnost nabytá uzavřením manželství se neztrácí ani zánikem manželství, ani prohlášením manželství za neplatné.</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endParaRPr lang="cs-CZ" sz="1200" kern="1200"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31 NOZ</a:t>
            </a:r>
          </a:p>
          <a:p>
            <a:r>
              <a:rPr lang="cs-CZ" sz="1200" kern="1200" dirty="0" smtClean="0">
                <a:solidFill>
                  <a:schemeClr val="tx1"/>
                </a:solidFill>
                <a:effectLst/>
                <a:latin typeface="+mn-lt"/>
                <a:ea typeface="+mn-ea"/>
                <a:cs typeface="+mn-cs"/>
              </a:rPr>
              <a:t>Má se za to, že každý nezletilý, který nenabyl plné svéprávnosti, je způsobilý k právním jednáním co do povahy přiměřeným rozumové a volní vyspělosti nezletilých jeho věku.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32 NOZ</a:t>
            </a:r>
          </a:p>
          <a:p>
            <a:r>
              <a:rPr lang="cs-CZ" sz="1200" kern="1200" dirty="0" smtClean="0">
                <a:solidFill>
                  <a:schemeClr val="tx1"/>
                </a:solidFill>
                <a:effectLst/>
                <a:latin typeface="+mn-lt"/>
                <a:ea typeface="+mn-ea"/>
                <a:cs typeface="+mn-cs"/>
              </a:rPr>
              <a:t>Udělil-li zákonný zástupce nezletilému, který nenabyl plné svéprávnosti, ve shodě se zvyklostmi soukromého života souhlas k určitému právnímu jednání nebo k dosažení určitého účelu, je nezletilý schopen v mezích souhlasu sám právně jednat, pokud to není zákonem zvlášť zakázáno; souhlas může být následně omezen i vzat zpět.</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Je-li zákonných zástupců více, postačí, projeví-li vůči třetí osobě vůli alespoň jeden z nich. Jedná-li však vůči další osobě více zástupců společně a odporují-li si, nepřihlíží se k projevu žádného z nich.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34 NOZ</a:t>
            </a:r>
          </a:p>
          <a:p>
            <a:r>
              <a:rPr lang="cs-CZ" sz="1200" kern="1200" dirty="0" smtClean="0">
                <a:solidFill>
                  <a:schemeClr val="tx1"/>
                </a:solidFill>
                <a:effectLst/>
                <a:latin typeface="+mn-lt"/>
                <a:ea typeface="+mn-ea"/>
                <a:cs typeface="+mn-cs"/>
              </a:rPr>
              <a:t>Závislá práce nezletilých mladších než patnáct let nebo nezletilých, kteří neukončili povinnou školní docházku, je zakázána. Tito nezletilí mohou vykonávat jen uměleckou, kulturní, reklamní nebo sportovní činnost za podmínek stanovených jiným právním předpisem.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37 NOZ</a:t>
            </a:r>
          </a:p>
          <a:p>
            <a:r>
              <a:rPr lang="cs-CZ" sz="1200" kern="1200" dirty="0" smtClean="0">
                <a:solidFill>
                  <a:schemeClr val="tx1"/>
                </a:solidFill>
                <a:effectLst/>
                <a:latin typeface="+mn-lt"/>
                <a:ea typeface="+mn-ea"/>
                <a:cs typeface="+mn-cs"/>
              </a:rPr>
              <a:t>Navrhne-li nezletilý, který není plně svéprávný, aby mu soud přiznal svéprávnost, soud návrhu vyhoví, pokud nezletilý dosáhl věku šestnácti let, pokud je osvědčena jeho schopnost sám se živit a obstarat si své záležitosti a pokud s návrhem souhlasí zákonný zástupce nezletilého. V ostatních případech soud vyhoví návrhu, je-li to z vážných důvodů v zájmu nezletilého.</a:t>
            </a:r>
          </a:p>
          <a:p>
            <a:endParaRPr lang="cs-CZ" sz="1200" kern="1200" dirty="0" smtClean="0">
              <a:solidFill>
                <a:schemeClr val="tx1"/>
              </a:solidFill>
              <a:effectLst/>
              <a:latin typeface="+mn-lt"/>
              <a:ea typeface="+mn-ea"/>
              <a:cs typeface="+mn-cs"/>
            </a:endParaRPr>
          </a:p>
          <a:p>
            <a:r>
              <a:rPr lang="cs-CZ" sz="1200" kern="1200" dirty="0" smtClean="0">
                <a:solidFill>
                  <a:schemeClr val="tx1"/>
                </a:solidFill>
                <a:effectLst/>
                <a:latin typeface="+mn-lt"/>
                <a:ea typeface="+mn-ea"/>
                <a:cs typeface="+mn-cs"/>
              </a:rPr>
              <a:t>Za podmínek stanovených výše soud přizná nezletilému svéprávnost i na návrh jeho zákonného zástupce, pokud nezletilý s návrhem souhlasí.</a:t>
            </a:r>
          </a:p>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56</a:t>
            </a:fld>
            <a:endParaRPr lang="cs-CZ"/>
          </a:p>
        </p:txBody>
      </p:sp>
    </p:spTree>
    <p:extLst>
      <p:ext uri="{BB962C8B-B14F-4D97-AF65-F5344CB8AC3E}">
        <p14:creationId xmlns:p14="http://schemas.microsoft.com/office/powerpoint/2010/main" val="10809924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57</a:t>
            </a:fld>
            <a:endParaRPr lang="cs-CZ"/>
          </a:p>
        </p:txBody>
      </p:sp>
    </p:spTree>
    <p:extLst>
      <p:ext uri="{BB962C8B-B14F-4D97-AF65-F5344CB8AC3E}">
        <p14:creationId xmlns:p14="http://schemas.microsoft.com/office/powerpoint/2010/main" val="348609813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58</a:t>
            </a:fld>
            <a:endParaRPr lang="cs-CZ"/>
          </a:p>
        </p:txBody>
      </p:sp>
    </p:spTree>
    <p:extLst>
      <p:ext uri="{BB962C8B-B14F-4D97-AF65-F5344CB8AC3E}">
        <p14:creationId xmlns:p14="http://schemas.microsoft.com/office/powerpoint/2010/main" val="3321529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59</a:t>
            </a:fld>
            <a:endParaRPr lang="cs-CZ"/>
          </a:p>
        </p:txBody>
      </p:sp>
    </p:spTree>
    <p:extLst>
      <p:ext uri="{BB962C8B-B14F-4D97-AF65-F5344CB8AC3E}">
        <p14:creationId xmlns:p14="http://schemas.microsoft.com/office/powerpoint/2010/main" val="20220675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60</a:t>
            </a:fld>
            <a:endParaRPr lang="cs-CZ"/>
          </a:p>
        </p:txBody>
      </p:sp>
    </p:spTree>
    <p:extLst>
      <p:ext uri="{BB962C8B-B14F-4D97-AF65-F5344CB8AC3E}">
        <p14:creationId xmlns:p14="http://schemas.microsoft.com/office/powerpoint/2010/main" val="148779413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61</a:t>
            </a:fld>
            <a:endParaRPr lang="cs-CZ"/>
          </a:p>
        </p:txBody>
      </p:sp>
    </p:spTree>
    <p:extLst>
      <p:ext uri="{BB962C8B-B14F-4D97-AF65-F5344CB8AC3E}">
        <p14:creationId xmlns:p14="http://schemas.microsoft.com/office/powerpoint/2010/main" val="207836565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kern="1200" cap="all" dirty="0" smtClean="0">
                <a:solidFill>
                  <a:schemeClr val="tx1"/>
                </a:solidFill>
                <a:effectLst/>
                <a:latin typeface="+mn-lt"/>
                <a:ea typeface="+mn-ea"/>
                <a:cs typeface="+mn-cs"/>
              </a:rPr>
              <a:t>4.2 Ochrana osobnosti </a:t>
            </a:r>
          </a:p>
          <a:p>
            <a:r>
              <a:rPr lang="cs-CZ" sz="1200" kern="1200" cap="all" dirty="0" smtClean="0">
                <a:solidFill>
                  <a:schemeClr val="tx1"/>
                </a:solidFill>
                <a:effectLst/>
                <a:latin typeface="+mn-lt"/>
                <a:ea typeface="+mn-ea"/>
                <a:cs typeface="+mn-cs"/>
              </a:rPr>
              <a:t>§ 81 NOZ</a:t>
            </a:r>
          </a:p>
          <a:p>
            <a:r>
              <a:rPr lang="cs-CZ" sz="1200" kern="1200" dirty="0" smtClean="0">
                <a:solidFill>
                  <a:schemeClr val="tx1"/>
                </a:solidFill>
                <a:effectLst/>
                <a:latin typeface="+mn-lt"/>
                <a:ea typeface="+mn-ea"/>
                <a:cs typeface="+mn-cs"/>
              </a:rPr>
              <a:t>Chráněna je osobnost člověka včetně všech jeho přirozených práv. Každý je povinen ctít svobodné rozhodnutí člověka žít podle svého.</a:t>
            </a:r>
          </a:p>
          <a:p>
            <a:r>
              <a:rPr lang="cs-CZ" sz="1200" kern="1200" dirty="0" smtClean="0">
                <a:solidFill>
                  <a:schemeClr val="tx1"/>
                </a:solidFill>
                <a:effectLst/>
                <a:latin typeface="+mn-lt"/>
                <a:ea typeface="+mn-ea"/>
                <a:cs typeface="+mn-cs"/>
              </a:rPr>
              <a:t>Ochrany požívají zejména život a důstojnost člověka, jeho zdraví a právo žít v příznivém životním prostředí, jeho vážnost, čest, soukromí a jeho projevy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82 NOZ</a:t>
            </a:r>
          </a:p>
          <a:p>
            <a:r>
              <a:rPr lang="cs-CZ" sz="1200" kern="1200" dirty="0" smtClean="0">
                <a:solidFill>
                  <a:schemeClr val="tx1"/>
                </a:solidFill>
                <a:effectLst/>
                <a:latin typeface="+mn-lt"/>
                <a:ea typeface="+mn-ea"/>
                <a:cs typeface="+mn-cs"/>
              </a:rPr>
              <a:t>Člověk, jehož osobnost byla dotčena, má právo domáhat se toho, aby bylo od neoprávněného zásahu upuštěno nebo aby byl odstraněn jeho následek.</a:t>
            </a:r>
          </a:p>
          <a:p>
            <a:r>
              <a:rPr lang="cs-CZ" sz="1200" kern="1200" dirty="0" smtClean="0">
                <a:solidFill>
                  <a:schemeClr val="tx1"/>
                </a:solidFill>
                <a:effectLst/>
                <a:latin typeface="+mn-lt"/>
                <a:ea typeface="+mn-ea"/>
                <a:cs typeface="+mn-cs"/>
              </a:rPr>
              <a:t>Po smrti člověka se může ochrany jeho osobnosti domáhat kterákoli z osob jemu blízkých.</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84 NOZ</a:t>
            </a:r>
          </a:p>
          <a:p>
            <a:r>
              <a:rPr lang="cs-CZ" sz="1200" b="1" kern="1200" dirty="0" smtClean="0">
                <a:solidFill>
                  <a:schemeClr val="tx1"/>
                </a:solidFill>
                <a:effectLst/>
                <a:latin typeface="+mn-lt"/>
                <a:ea typeface="+mn-ea"/>
                <a:cs typeface="+mn-cs"/>
              </a:rPr>
              <a:t>Zachytit</a:t>
            </a:r>
            <a:r>
              <a:rPr lang="cs-CZ" sz="1200" kern="1200" dirty="0" smtClean="0">
                <a:solidFill>
                  <a:schemeClr val="tx1"/>
                </a:solidFill>
                <a:effectLst/>
                <a:latin typeface="+mn-lt"/>
                <a:ea typeface="+mn-ea"/>
                <a:cs typeface="+mn-cs"/>
              </a:rPr>
              <a:t> jakýmkoli způsobem </a:t>
            </a:r>
            <a:r>
              <a:rPr lang="cs-CZ" sz="1200" b="1" kern="1200" dirty="0" smtClean="0">
                <a:solidFill>
                  <a:schemeClr val="tx1"/>
                </a:solidFill>
                <a:effectLst/>
                <a:latin typeface="+mn-lt"/>
                <a:ea typeface="+mn-ea"/>
                <a:cs typeface="+mn-cs"/>
              </a:rPr>
              <a:t>podobu člověka</a:t>
            </a:r>
            <a:r>
              <a:rPr lang="cs-CZ" sz="1200" kern="1200" dirty="0" smtClean="0">
                <a:solidFill>
                  <a:schemeClr val="tx1"/>
                </a:solidFill>
                <a:effectLst/>
                <a:latin typeface="+mn-lt"/>
                <a:ea typeface="+mn-ea"/>
                <a:cs typeface="+mn-cs"/>
              </a:rPr>
              <a:t> tak, aby podle zobrazení bylo možné určit jeho totožnost, je možné jen s jeho svolením.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85 NOZ</a:t>
            </a:r>
          </a:p>
          <a:p>
            <a:r>
              <a:rPr lang="cs-CZ" sz="1200" b="1" kern="1200" dirty="0" smtClean="0">
                <a:solidFill>
                  <a:schemeClr val="tx1"/>
                </a:solidFill>
                <a:effectLst/>
                <a:latin typeface="+mn-lt"/>
                <a:ea typeface="+mn-ea"/>
                <a:cs typeface="+mn-cs"/>
              </a:rPr>
              <a:t>Rozšiřovat podobu člověka</a:t>
            </a:r>
            <a:r>
              <a:rPr lang="cs-CZ" sz="1200" kern="1200" dirty="0" smtClean="0">
                <a:solidFill>
                  <a:schemeClr val="tx1"/>
                </a:solidFill>
                <a:effectLst/>
                <a:latin typeface="+mn-lt"/>
                <a:ea typeface="+mn-ea"/>
                <a:cs typeface="+mn-cs"/>
              </a:rPr>
              <a:t> je možné jen s jeho svolením.</a:t>
            </a:r>
          </a:p>
          <a:p>
            <a:r>
              <a:rPr lang="cs-CZ" sz="1200" kern="1200" dirty="0" smtClean="0">
                <a:solidFill>
                  <a:schemeClr val="tx1"/>
                </a:solidFill>
                <a:effectLst/>
                <a:latin typeface="+mn-lt"/>
                <a:ea typeface="+mn-ea"/>
                <a:cs typeface="+mn-cs"/>
              </a:rPr>
              <a:t>Svolí-li někdo k zobrazení své podoby za okolností, z nichž je zřejmé, že bude šířeno, platí, že svoluje i k jeho rozmnožování a rozšiřování obvyklým způsobem, jak je mohl vzhledem k okolnostem rozumně předpokládat.</a:t>
            </a:r>
          </a:p>
          <a:p>
            <a:r>
              <a:rPr lang="cs-CZ" sz="1200" kern="1200" dirty="0" smtClean="0">
                <a:solidFill>
                  <a:schemeClr val="tx1"/>
                </a:solidFill>
                <a:effectLst/>
                <a:latin typeface="+mn-lt"/>
                <a:ea typeface="+mn-ea"/>
                <a:cs typeface="+mn-cs"/>
              </a:rPr>
              <a:t/>
            </a:r>
            <a:br>
              <a:rPr lang="cs-CZ" sz="1200" kern="1200" dirty="0" smtClean="0">
                <a:solidFill>
                  <a:schemeClr val="tx1"/>
                </a:solidFill>
                <a:effectLst/>
                <a:latin typeface="+mn-lt"/>
                <a:ea typeface="+mn-ea"/>
                <a:cs typeface="+mn-cs"/>
              </a:rPr>
            </a:br>
            <a:r>
              <a:rPr lang="cs-CZ" sz="1200" kern="1200" cap="all" dirty="0" smtClean="0">
                <a:solidFill>
                  <a:schemeClr val="tx1"/>
                </a:solidFill>
                <a:effectLst/>
                <a:latin typeface="+mn-lt"/>
                <a:ea typeface="+mn-ea"/>
                <a:cs typeface="+mn-cs"/>
              </a:rPr>
              <a:t>§ 86 NOZ</a:t>
            </a:r>
          </a:p>
          <a:p>
            <a:r>
              <a:rPr lang="cs-CZ" sz="1200" kern="1200" dirty="0" smtClean="0">
                <a:solidFill>
                  <a:schemeClr val="tx1"/>
                </a:solidFill>
                <a:effectLst/>
                <a:latin typeface="+mn-lt"/>
                <a:ea typeface="+mn-ea"/>
                <a:cs typeface="+mn-cs"/>
              </a:rPr>
              <a:t>Nikdo nesmí zasáhnout do soukromí jiného, nemá-li k tomu zákonný důvod. Zejména nelze bez svolení člověka narušit jeho soukromé prostory, sledovat jeho soukromý život nebo pořizovat o tom zvukový nebo obrazový záznam, využívat takové či jiné záznamy pořízené o soukromém životě člověka třetí osobou, nebo takové záznamy o jeho soukromém životě šířit. Ve stejném rozsahu jsou chráněny i soukromé písemnosti osobní povahy.</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87 NOZ</a:t>
            </a:r>
          </a:p>
          <a:p>
            <a:r>
              <a:rPr lang="cs-CZ" sz="1200" kern="1200" dirty="0" smtClean="0">
                <a:solidFill>
                  <a:schemeClr val="tx1"/>
                </a:solidFill>
                <a:effectLst/>
                <a:latin typeface="+mn-lt"/>
                <a:ea typeface="+mn-ea"/>
                <a:cs typeface="+mn-cs"/>
              </a:rPr>
              <a:t>Kdo svolil k použití písemnosti osobní povahy, podobizny nebo zvukového či obrazového záznamu týkajícího se člověka nebo jeho projevů osobní povahy, může svolení odvolat, třebaže je udělil na určitou dobu.</a:t>
            </a:r>
          </a:p>
          <a:p>
            <a:r>
              <a:rPr lang="cs-CZ" sz="1200" kern="1200" dirty="0" smtClean="0">
                <a:solidFill>
                  <a:schemeClr val="tx1"/>
                </a:solidFill>
                <a:effectLst/>
                <a:latin typeface="+mn-lt"/>
                <a:ea typeface="+mn-ea"/>
                <a:cs typeface="+mn-cs"/>
              </a:rPr>
              <a:t>Bylo-li svolení udělené na určitou dobu odvoláno, aniž to odůvodňuje podstatná změna okolností nebo jiný rozumný důvod, nahradí odvolávající škodu z toho vzniklou osobě, které svolení udělil.</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88 NOZ</a:t>
            </a:r>
          </a:p>
          <a:p>
            <a:r>
              <a:rPr lang="cs-CZ" sz="1200" kern="1200" dirty="0" smtClean="0">
                <a:solidFill>
                  <a:schemeClr val="tx1"/>
                </a:solidFill>
                <a:effectLst/>
                <a:latin typeface="+mn-lt"/>
                <a:ea typeface="+mn-ea"/>
                <a:cs typeface="+mn-cs"/>
              </a:rPr>
              <a:t>Svolení není třeba, pokud se podobizna nebo zvukový či obrazový záznam pořídí nebo použijí k výkonu nebo ochraně jiných práv nebo právem chráněných zájmů jiných osob.</a:t>
            </a:r>
          </a:p>
          <a:p>
            <a:r>
              <a:rPr lang="cs-CZ" sz="1200" kern="1200" dirty="0" smtClean="0">
                <a:solidFill>
                  <a:schemeClr val="tx1"/>
                </a:solidFill>
                <a:effectLst/>
                <a:latin typeface="+mn-lt"/>
                <a:ea typeface="+mn-ea"/>
                <a:cs typeface="+mn-cs"/>
              </a:rPr>
              <a:t>Svolení není třeba ani v případě, když se podobizna, písemnost osobní povahy nebo zvukový či obrazový záznam pořídí nebo použijí na základě zákona k úřednímu účelu nebo v případě, že někdo veřejně vystoupí v záležitosti veřejného zájmu.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89 NOZ</a:t>
            </a:r>
          </a:p>
          <a:p>
            <a:r>
              <a:rPr lang="cs-CZ" sz="1200" kern="1200" dirty="0" smtClean="0">
                <a:solidFill>
                  <a:schemeClr val="tx1"/>
                </a:solidFill>
                <a:effectLst/>
                <a:latin typeface="+mn-lt"/>
                <a:ea typeface="+mn-ea"/>
                <a:cs typeface="+mn-cs"/>
              </a:rPr>
              <a:t>Podobizna nebo zvukový či obrazový záznam se mohou bez svolení člověka také pořídit nebo použít přiměřeným způsobem též k vědeckému nebo uměleckému účelu a pro tiskové, rozhlasové, televizní nebo obdobné zpravodajství.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 90 NOZ</a:t>
            </a:r>
          </a:p>
          <a:p>
            <a:r>
              <a:rPr lang="cs-CZ" sz="1200" kern="1200" dirty="0" smtClean="0">
                <a:solidFill>
                  <a:schemeClr val="tx1"/>
                </a:solidFill>
                <a:effectLst/>
                <a:latin typeface="+mn-lt"/>
                <a:ea typeface="+mn-ea"/>
                <a:cs typeface="+mn-cs"/>
              </a:rPr>
              <a:t>Zákonný důvod k zásahu do soukromí jiného nebo k použití jeho podobizny, písemnosti osobní povahy nebo zvukového či obrazového záznamu nesmí být využit nepřiměřeným způsobem v rozporu s oprávněnými zájmy člověka.</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62</a:t>
            </a:fld>
            <a:endParaRPr lang="cs-CZ"/>
          </a:p>
        </p:txBody>
      </p:sp>
    </p:spTree>
    <p:extLst>
      <p:ext uri="{BB962C8B-B14F-4D97-AF65-F5344CB8AC3E}">
        <p14:creationId xmlns:p14="http://schemas.microsoft.com/office/powerpoint/2010/main" val="2858269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8</a:t>
            </a:fld>
            <a:endParaRPr lang="cs-CZ"/>
          </a:p>
        </p:txBody>
      </p:sp>
    </p:spTree>
    <p:extLst>
      <p:ext uri="{BB962C8B-B14F-4D97-AF65-F5344CB8AC3E}">
        <p14:creationId xmlns:p14="http://schemas.microsoft.com/office/powerpoint/2010/main" val="3345782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9</a:t>
            </a:fld>
            <a:endParaRPr lang="cs-CZ"/>
          </a:p>
        </p:txBody>
      </p:sp>
    </p:spTree>
    <p:extLst>
      <p:ext uri="{BB962C8B-B14F-4D97-AF65-F5344CB8AC3E}">
        <p14:creationId xmlns:p14="http://schemas.microsoft.com/office/powerpoint/2010/main" val="375855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10</a:t>
            </a:fld>
            <a:endParaRPr lang="cs-CZ"/>
          </a:p>
        </p:txBody>
      </p:sp>
    </p:spTree>
    <p:extLst>
      <p:ext uri="{BB962C8B-B14F-4D97-AF65-F5344CB8AC3E}">
        <p14:creationId xmlns:p14="http://schemas.microsoft.com/office/powerpoint/2010/main" val="406422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kern="1200" cap="all" dirty="0" smtClean="0">
                <a:solidFill>
                  <a:schemeClr val="tx1"/>
                </a:solidFill>
                <a:effectLst/>
                <a:latin typeface="+mn-lt"/>
                <a:ea typeface="+mn-ea"/>
                <a:cs typeface="+mn-cs"/>
              </a:rPr>
              <a:t>Zveřejnění díla (§ 4 AZ) </a:t>
            </a:r>
          </a:p>
          <a:p>
            <a:r>
              <a:rPr lang="cs-CZ" sz="1200" b="1" kern="1200" dirty="0" smtClean="0">
                <a:solidFill>
                  <a:schemeClr val="tx1"/>
                </a:solidFill>
                <a:effectLst/>
                <a:latin typeface="+mn-lt"/>
                <a:ea typeface="+mn-ea"/>
                <a:cs typeface="+mn-cs"/>
              </a:rPr>
              <a:t>Zveřejněním</a:t>
            </a:r>
            <a:r>
              <a:rPr lang="cs-CZ" sz="1200" kern="1200" dirty="0" smtClean="0">
                <a:solidFill>
                  <a:schemeClr val="tx1"/>
                </a:solidFill>
                <a:effectLst/>
                <a:latin typeface="+mn-lt"/>
                <a:ea typeface="+mn-ea"/>
                <a:cs typeface="+mn-cs"/>
              </a:rPr>
              <a:t> díla je myšleno jeho oprávněné veřejné přednesení, provedení, předvedení, vystavení, vydání či jiné zpřístupnění veřejnosti.</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Vydání díla (§ 4 AZ)</a:t>
            </a:r>
          </a:p>
          <a:p>
            <a:r>
              <a:rPr lang="cs-CZ" sz="1200" kern="1200" dirty="0" smtClean="0">
                <a:solidFill>
                  <a:schemeClr val="tx1"/>
                </a:solidFill>
                <a:effectLst/>
                <a:latin typeface="+mn-lt"/>
                <a:ea typeface="+mn-ea"/>
                <a:cs typeface="+mn-cs"/>
              </a:rPr>
              <a:t>Pod pojmem </a:t>
            </a:r>
            <a:r>
              <a:rPr lang="cs-CZ" sz="1200" b="1" kern="1200" dirty="0" smtClean="0">
                <a:solidFill>
                  <a:schemeClr val="tx1"/>
                </a:solidFill>
                <a:effectLst/>
                <a:latin typeface="+mn-lt"/>
                <a:ea typeface="+mn-ea"/>
                <a:cs typeface="+mn-cs"/>
              </a:rPr>
              <a:t>vydání</a:t>
            </a:r>
            <a:r>
              <a:rPr lang="cs-CZ" sz="1200" kern="1200" dirty="0" smtClean="0">
                <a:solidFill>
                  <a:schemeClr val="tx1"/>
                </a:solidFill>
                <a:effectLst/>
                <a:latin typeface="+mn-lt"/>
                <a:ea typeface="+mn-ea"/>
                <a:cs typeface="+mn-cs"/>
              </a:rPr>
              <a:t> díla rozumíme zahájení oprávněného veřejného rozšiřování jeho rozmnoženin.</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Autor (§ 5 AZ)</a:t>
            </a:r>
          </a:p>
          <a:p>
            <a:r>
              <a:rPr lang="cs-CZ" sz="1200" kern="1200" dirty="0" smtClean="0">
                <a:solidFill>
                  <a:schemeClr val="tx1"/>
                </a:solidFill>
                <a:effectLst/>
                <a:latin typeface="+mn-lt"/>
                <a:ea typeface="+mn-ea"/>
                <a:cs typeface="+mn-cs"/>
              </a:rPr>
              <a:t>Autorem se označuje </a:t>
            </a:r>
            <a:r>
              <a:rPr lang="cs-CZ" sz="1200" b="1" kern="1200" dirty="0" smtClean="0">
                <a:solidFill>
                  <a:schemeClr val="tx1"/>
                </a:solidFill>
                <a:effectLst/>
                <a:latin typeface="+mn-lt"/>
                <a:ea typeface="+mn-ea"/>
                <a:cs typeface="+mn-cs"/>
              </a:rPr>
              <a:t>fyzická osoba</a:t>
            </a:r>
            <a:r>
              <a:rPr lang="cs-CZ" sz="1200" kern="1200" dirty="0" smtClean="0">
                <a:solidFill>
                  <a:schemeClr val="tx1"/>
                </a:solidFill>
                <a:effectLst/>
                <a:latin typeface="+mn-lt"/>
                <a:ea typeface="+mn-ea"/>
                <a:cs typeface="+mn-cs"/>
              </a:rPr>
              <a:t>, která dílo vytvořila.</a:t>
            </a:r>
          </a:p>
          <a:p>
            <a:r>
              <a:rPr lang="cs-CZ" sz="1200" kern="1200" dirty="0" smtClean="0">
                <a:solidFill>
                  <a:schemeClr val="tx1"/>
                </a:solidFill>
                <a:effectLst/>
                <a:latin typeface="+mn-lt"/>
                <a:ea typeface="+mn-ea"/>
                <a:cs typeface="+mn-cs"/>
              </a:rPr>
              <a:t>V případě souborného díla za jeho autora považujeme fyzickou osobu, která je tvůrčím způsobem vybrala nebo uspořádala. Tím však nejsou dotčena práva autorů jednotlivých děl do souboru zařazených.</a:t>
            </a:r>
          </a:p>
          <a:p>
            <a:r>
              <a:rPr lang="cs-CZ" sz="1200" kern="1200" dirty="0" smtClean="0">
                <a:solidFill>
                  <a:schemeClr val="tx1"/>
                </a:solidFill>
                <a:effectLst/>
                <a:latin typeface="+mn-lt"/>
                <a:ea typeface="+mn-ea"/>
                <a:cs typeface="+mn-cs"/>
              </a:rPr>
              <a:t>Autorský zákon více neřeší další podmínky, za kterých se fyzická osoba může stát autorem (věk, vzdělání apod.). V případě nezletilých dětí je však nutné řešit podmínky zastupování v případě poskytování licence. </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Anonym a pseudonym (§ 7 AZ)</a:t>
            </a:r>
          </a:p>
          <a:p>
            <a:r>
              <a:rPr lang="cs-CZ" sz="1200" kern="1200" dirty="0" smtClean="0">
                <a:solidFill>
                  <a:schemeClr val="tx1"/>
                </a:solidFill>
                <a:effectLst/>
                <a:latin typeface="+mn-lt"/>
                <a:ea typeface="+mn-ea"/>
                <a:cs typeface="+mn-cs"/>
              </a:rPr>
              <a:t>Dílo zveřejněné bez uvedení totožnosti autora označujeme za </a:t>
            </a:r>
            <a:r>
              <a:rPr lang="cs-CZ" sz="1200" b="1" kern="1200" dirty="0" smtClean="0">
                <a:solidFill>
                  <a:schemeClr val="tx1"/>
                </a:solidFill>
                <a:effectLst/>
                <a:latin typeface="+mn-lt"/>
                <a:ea typeface="+mn-ea"/>
                <a:cs typeface="+mn-cs"/>
              </a:rPr>
              <a:t>dílo anonymní</a:t>
            </a:r>
            <a:r>
              <a:rPr lang="cs-CZ" sz="1200" kern="1200" dirty="0" smtClean="0">
                <a:solidFill>
                  <a:schemeClr val="tx1"/>
                </a:solidFill>
                <a:effectLst/>
                <a:latin typeface="+mn-lt"/>
                <a:ea typeface="+mn-ea"/>
                <a:cs typeface="+mn-cs"/>
              </a:rPr>
              <a:t>. Pokud je dílo vydáno s uvedením krycího jména nebo pod uměleckou značkou, jedná se o </a:t>
            </a:r>
            <a:r>
              <a:rPr lang="cs-CZ" sz="1200" b="1" kern="1200" dirty="0" smtClean="0">
                <a:solidFill>
                  <a:schemeClr val="tx1"/>
                </a:solidFill>
                <a:effectLst/>
                <a:latin typeface="+mn-lt"/>
                <a:ea typeface="+mn-ea"/>
                <a:cs typeface="+mn-cs"/>
              </a:rPr>
              <a:t>dílo pseudonymní</a:t>
            </a:r>
            <a:r>
              <a:rPr lang="cs-CZ" sz="1200" kern="1200" dirty="0" smtClean="0">
                <a:solidFill>
                  <a:schemeClr val="tx1"/>
                </a:solidFill>
                <a:effectLst/>
                <a:latin typeface="+mn-lt"/>
                <a:ea typeface="+mn-ea"/>
                <a:cs typeface="+mn-cs"/>
              </a:rPr>
              <a:t>. Zákon dále zakazuje prozradit totožnost autora bez jeho souhlasu.</a:t>
            </a:r>
          </a:p>
          <a:p>
            <a:r>
              <a:rPr lang="cs-CZ" sz="1200" kern="1200" dirty="0" smtClean="0">
                <a:solidFill>
                  <a:schemeClr val="tx1"/>
                </a:solidFill>
                <a:effectLst/>
                <a:latin typeface="+mn-lt"/>
                <a:ea typeface="+mn-ea"/>
                <a:cs typeface="+mn-cs"/>
              </a:rPr>
              <a:t>Dokud se autor díla anonymního nebo díla pseudonymního veřejně neprohlásí, zastupuje autora při výkonu a ochraně práv autorských k dílu vlastním jménem a na jeho účet osoba, která dílo zveřejnila. K prozrazení totožnosti autora nemůže dojít, je-li jeho pravé jméno obecně známo.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Spoluautoři (§ 8 AZ)</a:t>
            </a:r>
          </a:p>
          <a:p>
            <a:r>
              <a:rPr lang="cs-CZ" sz="1200" kern="1200" dirty="0" smtClean="0">
                <a:solidFill>
                  <a:schemeClr val="tx1"/>
                </a:solidFill>
                <a:effectLst/>
                <a:latin typeface="+mn-lt"/>
                <a:ea typeface="+mn-ea"/>
                <a:cs typeface="+mn-cs"/>
              </a:rPr>
              <a:t>Právo autorské k dílu, které vzniklo </a:t>
            </a:r>
            <a:r>
              <a:rPr lang="cs-CZ" sz="1200" b="1" kern="1200" dirty="0" smtClean="0">
                <a:solidFill>
                  <a:schemeClr val="tx1"/>
                </a:solidFill>
                <a:effectLst/>
                <a:latin typeface="+mn-lt"/>
                <a:ea typeface="+mn-ea"/>
                <a:cs typeface="+mn-cs"/>
              </a:rPr>
              <a:t>společnou tvůrčí činností</a:t>
            </a:r>
            <a:r>
              <a:rPr lang="cs-CZ" sz="1200" kern="1200" dirty="0" smtClean="0">
                <a:solidFill>
                  <a:schemeClr val="tx1"/>
                </a:solidFill>
                <a:effectLst/>
                <a:latin typeface="+mn-lt"/>
                <a:ea typeface="+mn-ea"/>
                <a:cs typeface="+mn-cs"/>
              </a:rPr>
              <a:t> dvou nebo více autorů do doby dokončení díla jako dílo jediné (dílo spoluautorů), přísluší všem spoluautorům společně a nerozdílně. Na újmu vzniku díla spoluautorů není, lze-li výsledky tvůrčí činnosti jednotlivých spoluautorů do díla odlišit, pokud tyto nejsou způsobilé samostatného užití.</a:t>
            </a:r>
          </a:p>
          <a:p>
            <a:r>
              <a:rPr lang="cs-CZ" sz="1200" kern="1200" dirty="0" smtClean="0">
                <a:solidFill>
                  <a:schemeClr val="tx1"/>
                </a:solidFill>
                <a:effectLst/>
                <a:latin typeface="+mn-lt"/>
                <a:ea typeface="+mn-ea"/>
                <a:cs typeface="+mn-cs"/>
              </a:rPr>
              <a:t>Dílem spoluautorů není např. literární dílo doplněné ilustracemi. V takovém případě se jedná o dvě různá díla. Takto spojená díla zákon více neřeší a k jejich užití je tedy třeba souhlasu všech autorů.</a:t>
            </a:r>
          </a:p>
          <a:p>
            <a:r>
              <a:rPr lang="cs-CZ" sz="1200" kern="1200" dirty="0" smtClean="0">
                <a:solidFill>
                  <a:schemeClr val="tx1"/>
                </a:solidFill>
                <a:effectLst/>
                <a:latin typeface="+mn-lt"/>
                <a:ea typeface="+mn-ea"/>
                <a:cs typeface="+mn-cs"/>
              </a:rPr>
              <a:t>Spoluautorem není ten, kdo ke vzniku díla přispěl pouze poskytnutím pomoci nebo rady technické, administrativní nebo odborné povahy nebo poskytnutím dokumentačního nebo technického materiálu, anebo kdo pouze dal ke vzniku díla podnět.</a:t>
            </a:r>
          </a:p>
          <a:p>
            <a:r>
              <a:rPr lang="cs-CZ" sz="1200" kern="1200" dirty="0" smtClean="0">
                <a:solidFill>
                  <a:schemeClr val="tx1"/>
                </a:solidFill>
                <a:effectLst/>
                <a:latin typeface="+mn-lt"/>
                <a:ea typeface="+mn-ea"/>
                <a:cs typeface="+mn-cs"/>
              </a:rPr>
              <a:t>Z právních úkonů týkajících se díla spoluautorů jsou oprávněni a povinni všichni spoluautoři společně a nerozdílně a rozhodují přitom jednomyslně. </a:t>
            </a:r>
          </a:p>
          <a:p>
            <a:r>
              <a:rPr lang="cs-CZ" sz="1200" kern="1200" dirty="0" smtClean="0">
                <a:solidFill>
                  <a:schemeClr val="tx1"/>
                </a:solidFill>
                <a:effectLst/>
                <a:latin typeface="+mn-lt"/>
                <a:ea typeface="+mn-ea"/>
                <a:cs typeface="+mn-cs"/>
              </a:rPr>
              <a:t>Spoluautory v rámci výuky se mohou stát i učitel společně se žákem (např. u výtvarného díla). V okamžiku, kdy se jedná o dalším užití díla, tak může nastat situace, kdy do vztahu vstupuje i škola jako zaměstnavatel učitele.</a:t>
            </a:r>
          </a:p>
          <a:p>
            <a:r>
              <a:rPr lang="cs-CZ" sz="1200" kern="1200" dirty="0" smtClean="0">
                <a:solidFill>
                  <a:schemeClr val="tx1"/>
                </a:solidFill>
                <a:effectLst/>
                <a:latin typeface="+mn-lt"/>
                <a:ea typeface="+mn-ea"/>
                <a:cs typeface="+mn-cs"/>
              </a:rPr>
              <a:t>Není-li 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Rozmnožování (§ 13 AZ)</a:t>
            </a:r>
          </a:p>
          <a:p>
            <a:r>
              <a:rPr lang="cs-CZ" sz="1200" b="1" kern="1200" dirty="0" smtClean="0">
                <a:solidFill>
                  <a:schemeClr val="tx1"/>
                </a:solidFill>
                <a:effectLst/>
                <a:latin typeface="+mn-lt"/>
                <a:ea typeface="+mn-ea"/>
                <a:cs typeface="+mn-cs"/>
              </a:rPr>
              <a:t>Rozmnožováním</a:t>
            </a:r>
            <a:r>
              <a:rPr lang="cs-CZ" sz="1200" kern="1200" dirty="0" smtClean="0">
                <a:solidFill>
                  <a:schemeClr val="tx1"/>
                </a:solidFill>
                <a:effectLst/>
                <a:latin typeface="+mn-lt"/>
                <a:ea typeface="+mn-ea"/>
                <a:cs typeface="+mn-cs"/>
              </a:rPr>
              <a:t> díla se rozumí zhotovování dočasných nebo trvalých, přímých nebo nepřímých </a:t>
            </a:r>
            <a:r>
              <a:rPr lang="cs-CZ" sz="1200" b="1" kern="1200" dirty="0" smtClean="0">
                <a:solidFill>
                  <a:schemeClr val="tx1"/>
                </a:solidFill>
                <a:effectLst/>
                <a:latin typeface="+mn-lt"/>
                <a:ea typeface="+mn-ea"/>
                <a:cs typeface="+mn-cs"/>
              </a:rPr>
              <a:t>rozmnoženin</a:t>
            </a:r>
            <a:r>
              <a:rPr lang="cs-CZ" sz="1200" kern="1200" dirty="0" smtClean="0">
                <a:solidFill>
                  <a:schemeClr val="tx1"/>
                </a:solidFill>
                <a:effectLst/>
                <a:latin typeface="+mn-lt"/>
                <a:ea typeface="+mn-ea"/>
                <a:cs typeface="+mn-cs"/>
              </a:rPr>
              <a:t> díla nebo jeho části, a to jakýmikoli prostředky a v jakékoli formě.</a:t>
            </a:r>
          </a:p>
          <a:p>
            <a:r>
              <a:rPr lang="cs-CZ" sz="1200" kern="1200" dirty="0" smtClean="0">
                <a:solidFill>
                  <a:schemeClr val="tx1"/>
                </a:solidFill>
                <a:effectLst/>
                <a:latin typeface="+mn-lt"/>
                <a:ea typeface="+mn-ea"/>
                <a:cs typeface="+mn-cs"/>
              </a:rPr>
              <a:t>Dílo se rozmnožuje zejména ve formě rozmnoženiny tiskové, fotografické, zvukové, obrazové nebo zvukově obrazové, stavbou architektonického díla nebo ve formě jiné trojrozměrné rozmnoženiny anebo ve formě elektronické zahrnující vyjádření analogové i digitální.</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Rozšiřování (§ 14 AZ)</a:t>
            </a:r>
          </a:p>
          <a:p>
            <a:r>
              <a:rPr lang="cs-CZ" sz="1200" b="1" kern="1200" dirty="0" smtClean="0">
                <a:solidFill>
                  <a:schemeClr val="tx1"/>
                </a:solidFill>
                <a:effectLst/>
                <a:latin typeface="+mn-lt"/>
                <a:ea typeface="+mn-ea"/>
                <a:cs typeface="+mn-cs"/>
              </a:rPr>
              <a:t>Rozšiřováním</a:t>
            </a:r>
            <a:r>
              <a:rPr lang="cs-CZ" sz="1200" kern="1200" dirty="0" smtClean="0">
                <a:solidFill>
                  <a:schemeClr val="tx1"/>
                </a:solidFill>
                <a:effectLst/>
                <a:latin typeface="+mn-lt"/>
                <a:ea typeface="+mn-ea"/>
                <a:cs typeface="+mn-cs"/>
              </a:rPr>
              <a:t> originálu nebo rozmnoženiny díla se rozumí zpřístupňování díla v hmotné podobě prodejem nebo jiným převodem vlastnického práva k originálu nebo k rozmnoženině díla, včetně jejich nabízení za tímto účelem.</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Pronájem (§ 15 AZ)</a:t>
            </a:r>
          </a:p>
          <a:p>
            <a:r>
              <a:rPr lang="cs-CZ" sz="1200" b="1" kern="1200" dirty="0" smtClean="0">
                <a:solidFill>
                  <a:schemeClr val="tx1"/>
                </a:solidFill>
                <a:effectLst/>
                <a:latin typeface="+mn-lt"/>
                <a:ea typeface="+mn-ea"/>
                <a:cs typeface="+mn-cs"/>
              </a:rPr>
              <a:t>Pronájmem</a:t>
            </a:r>
            <a:r>
              <a:rPr lang="cs-CZ" sz="1200" kern="1200" dirty="0" smtClean="0">
                <a:solidFill>
                  <a:schemeClr val="tx1"/>
                </a:solidFill>
                <a:effectLst/>
                <a:latin typeface="+mn-lt"/>
                <a:ea typeface="+mn-ea"/>
                <a:cs typeface="+mn-cs"/>
              </a:rPr>
              <a:t> originálu nebo rozmnoženiny díla se rozumí zpřístupňování díla ve hmotné podobě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Půjčování (§ 16 AZ)</a:t>
            </a:r>
          </a:p>
          <a:p>
            <a:r>
              <a:rPr lang="cs-CZ" sz="1200" b="1" kern="1200" dirty="0" smtClean="0">
                <a:solidFill>
                  <a:schemeClr val="tx1"/>
                </a:solidFill>
                <a:effectLst/>
                <a:latin typeface="+mn-lt"/>
                <a:ea typeface="+mn-ea"/>
                <a:cs typeface="+mn-cs"/>
              </a:rPr>
              <a:t>Půjčováním</a:t>
            </a:r>
            <a:r>
              <a:rPr lang="cs-CZ" sz="1200" kern="1200" dirty="0" smtClean="0">
                <a:solidFill>
                  <a:schemeClr val="tx1"/>
                </a:solidFill>
                <a:effectLst/>
                <a:latin typeface="+mn-lt"/>
                <a:ea typeface="+mn-ea"/>
                <a:cs typeface="+mn-cs"/>
              </a:rPr>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Vystavování (§ 17 AZ)</a:t>
            </a:r>
          </a:p>
          <a:p>
            <a:r>
              <a:rPr lang="cs-CZ" sz="1200" b="1" kern="1200" dirty="0" smtClean="0">
                <a:solidFill>
                  <a:schemeClr val="tx1"/>
                </a:solidFill>
                <a:effectLst/>
                <a:latin typeface="+mn-lt"/>
                <a:ea typeface="+mn-ea"/>
                <a:cs typeface="+mn-cs"/>
              </a:rPr>
              <a:t>Vystavováním</a:t>
            </a:r>
            <a:r>
              <a:rPr lang="cs-CZ" sz="1200" kern="1200" dirty="0" smtClean="0">
                <a:solidFill>
                  <a:schemeClr val="tx1"/>
                </a:solidFill>
                <a:effectLst/>
                <a:latin typeface="+mn-lt"/>
                <a:ea typeface="+mn-ea"/>
                <a:cs typeface="+mn-cs"/>
              </a:rPr>
              <a:t> originálu nebo rozmnoženiny díla se rozumí zpřístupňování díla v hmotné podobě umožněním shlédnutí nebo jiného vnímání originálu nebo rozmnoženiny díla, zejména díla výtvarného, díla fotografického, díla architektonického včetně díla urbanistického, díla užitého umění nebo díla kartografického.</a:t>
            </a:r>
          </a:p>
          <a:p>
            <a:endParaRPr lang="cs-CZ" sz="1200" kern="1200" cap="all" dirty="0" smtClean="0">
              <a:solidFill>
                <a:schemeClr val="tx1"/>
              </a:solidFill>
              <a:effectLst/>
              <a:latin typeface="+mn-lt"/>
              <a:ea typeface="+mn-ea"/>
              <a:cs typeface="+mn-cs"/>
            </a:endParaRPr>
          </a:p>
          <a:p>
            <a:r>
              <a:rPr lang="cs-CZ" sz="1200" kern="1200" cap="all" dirty="0" smtClean="0">
                <a:solidFill>
                  <a:schemeClr val="tx1"/>
                </a:solidFill>
                <a:effectLst/>
                <a:latin typeface="+mn-lt"/>
                <a:ea typeface="+mn-ea"/>
                <a:cs typeface="+mn-cs"/>
              </a:rPr>
              <a:t>Sdělování DÍLA veřejnosti (§ 18 AZ)</a:t>
            </a:r>
          </a:p>
          <a:p>
            <a:r>
              <a:rPr lang="cs-CZ" sz="1200" b="1" kern="1200" dirty="0" smtClean="0">
                <a:solidFill>
                  <a:schemeClr val="tx1"/>
                </a:solidFill>
                <a:effectLst/>
                <a:latin typeface="+mn-lt"/>
                <a:ea typeface="+mn-ea"/>
                <a:cs typeface="+mn-cs"/>
              </a:rPr>
              <a:t>Sdělováním</a:t>
            </a:r>
            <a:r>
              <a:rPr lang="cs-CZ" sz="1200" kern="1200" dirty="0" smtClean="0">
                <a:solidFill>
                  <a:schemeClr val="tx1"/>
                </a:solidFill>
                <a:effectLst/>
                <a:latin typeface="+mn-lt"/>
                <a:ea typeface="+mn-ea"/>
                <a:cs typeface="+mn-cs"/>
              </a:rPr>
              <a:t> díla veřejnosti se rozumí zpřístupňování díla v nehmotné podobě, živě nebo ze záznamu, po drátě nebo bezdrátově. </a:t>
            </a:r>
          </a:p>
          <a:p>
            <a:endParaRPr lang="cs-CZ" dirty="0"/>
          </a:p>
        </p:txBody>
      </p:sp>
      <p:sp>
        <p:nvSpPr>
          <p:cNvPr id="4" name="Zástupný symbol pro číslo snímku 3"/>
          <p:cNvSpPr>
            <a:spLocks noGrp="1"/>
          </p:cNvSpPr>
          <p:nvPr>
            <p:ph type="sldNum" sz="quarter" idx="10"/>
          </p:nvPr>
        </p:nvSpPr>
        <p:spPr/>
        <p:txBody>
          <a:bodyPr/>
          <a:lstStyle/>
          <a:p>
            <a:fld id="{06283E91-3BAB-454B-B4C0-1D647D591AE7}" type="slidenum">
              <a:rPr lang="cs-CZ" smtClean="0"/>
              <a:t>11</a:t>
            </a:fld>
            <a:endParaRPr lang="cs-CZ"/>
          </a:p>
        </p:txBody>
      </p:sp>
    </p:spTree>
    <p:extLst>
      <p:ext uri="{BB962C8B-B14F-4D97-AF65-F5344CB8AC3E}">
        <p14:creationId xmlns:p14="http://schemas.microsoft.com/office/powerpoint/2010/main" val="3166322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Klepnutím lze upravit styl předlohy podnadpisů.</a:t>
            </a:r>
            <a:endParaRPr lang="cs-CZ" dirty="0"/>
          </a:p>
        </p:txBody>
      </p:sp>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5" name="Zástupný symbol pro zápatí 4"/>
          <p:cNvSpPr>
            <a:spLocks noGrp="1"/>
          </p:cNvSpPr>
          <p:nvPr>
            <p:ph type="ftr" sz="quarter" idx="11"/>
          </p:nvPr>
        </p:nvSpPr>
        <p:spPr/>
        <p:txBody>
          <a:bodyPr/>
          <a:lstStyle>
            <a:lvl1pPr>
              <a:defRPr sz="1200"/>
            </a:lvl1pPr>
          </a:lstStyle>
          <a:p>
            <a:endParaRPr lang="cs-CZ" dirty="0"/>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C2646A8-6EC2-4B0C-AF58-05256453ACC0}"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1B8F3378-0C21-42B1-A193-FCFE19E07BCC}"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21605805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8F3378-0C21-42B1-A193-FCFE19E07BCC}"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166217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1B8F3378-0C21-42B1-A193-FCFE19E07BCC}"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1618030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B8F3378-0C21-42B1-A193-FCFE19E07BCC}"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38418296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1B8F3378-0C21-42B1-A193-FCFE19E07BCC}" type="datetimeFigureOut">
              <a:rPr lang="cs-CZ" smtClean="0"/>
              <a:t>29/06/15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37151494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1B8F3378-0C21-42B1-A193-FCFE19E07BCC}" type="datetimeFigureOut">
              <a:rPr lang="cs-CZ" smtClean="0"/>
              <a:t>29/06/15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75765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B8F3378-0C21-42B1-A193-FCFE19E07BCC}" type="datetimeFigureOut">
              <a:rPr lang="cs-CZ" smtClean="0"/>
              <a:t>29/06/15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146767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Úvodní snímek">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
        <p:nvSpPr>
          <p:cNvPr id="7" name="Obdélník 6"/>
          <p:cNvSpPr/>
          <p:nvPr userDrawn="1"/>
        </p:nvSpPr>
        <p:spPr>
          <a:xfrm>
            <a:off x="1533252" y="0"/>
            <a:ext cx="7610748" cy="83671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Text Box 38"/>
          <p:cNvSpPr txBox="1">
            <a:spLocks noChangeArrowheads="1"/>
          </p:cNvSpPr>
          <p:nvPr userDrawn="1"/>
        </p:nvSpPr>
        <p:spPr bwMode="auto">
          <a:xfrm>
            <a:off x="1691680" y="13421"/>
            <a:ext cx="7287220" cy="8098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cs-CZ" altLang="cs-CZ" sz="2800" b="1" i="0" u="none" strike="noStrike" cap="none" normalizeH="0" baseline="0" dirty="0" smtClean="0">
                <a:ln>
                  <a:noFill/>
                </a:ln>
                <a:solidFill>
                  <a:schemeClr val="bg1"/>
                </a:solidFill>
                <a:effectLst/>
                <a:latin typeface="Franklin Gothic Book" panose="020B0503020102020204" pitchFamily="34" charset="0"/>
                <a:cs typeface="Arial" pitchFamily="34" charset="0"/>
              </a:rPr>
              <a:t>AUTORSKÉ PRÁVO VE ŠKOLNÍ PRAXI</a:t>
            </a:r>
            <a:endParaRPr kumimoji="0" lang="cs-CZ" altLang="cs-CZ" sz="2800" b="1" i="0" u="none" strike="noStrike" cap="none" normalizeH="0" baseline="0" dirty="0" smtClean="0">
              <a:ln>
                <a:noFill/>
              </a:ln>
              <a:solidFill>
                <a:schemeClr val="tx1"/>
              </a:solidFill>
              <a:effectLst/>
              <a:latin typeface="Franklin Gothic Book" panose="020B0503020102020204" pitchFamily="34" charset="0"/>
              <a:cs typeface="Arial" pitchFamily="34" charset="0"/>
            </a:endParaRPr>
          </a:p>
        </p:txBody>
      </p:sp>
      <p:sp>
        <p:nvSpPr>
          <p:cNvPr id="9" name="Rectangle 30"/>
          <p:cNvSpPr>
            <a:spLocks noChangeArrowheads="1"/>
          </p:cNvSpPr>
          <p:nvPr userDrawn="1"/>
        </p:nvSpPr>
        <p:spPr bwMode="auto">
          <a:xfrm>
            <a:off x="1533252" y="836713"/>
            <a:ext cx="7610748" cy="5256584"/>
          </a:xfrm>
          <a:prstGeom prst="rect">
            <a:avLst/>
          </a:prstGeom>
          <a:solidFill>
            <a:srgbClr val="CCCCCC"/>
          </a:solidFill>
          <a:ln>
            <a:noFill/>
          </a:ln>
          <a:effectLst/>
          <a:extLs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dirty="0"/>
          </a:p>
        </p:txBody>
      </p:sp>
      <p:sp>
        <p:nvSpPr>
          <p:cNvPr id="5" name="Zástupný symbol pro zápatí 4"/>
          <p:cNvSpPr>
            <a:spLocks noGrp="1"/>
          </p:cNvSpPr>
          <p:nvPr>
            <p:ph type="ftr" sz="quarter" idx="11"/>
          </p:nvPr>
        </p:nvSpPr>
        <p:spPr/>
        <p:txBody>
          <a:bodyPr/>
          <a:lstStyle>
            <a:lvl1pPr>
              <a:defRPr sz="1200">
                <a:solidFill>
                  <a:schemeClr val="tx1"/>
                </a:solidFill>
              </a:defRPr>
            </a:lvl1pPr>
          </a:lstStyle>
          <a:p>
            <a:endParaRPr lang="cs-CZ" dirty="0"/>
          </a:p>
        </p:txBody>
      </p:sp>
      <p:sp>
        <p:nvSpPr>
          <p:cNvPr id="11" name="TextovéPole 10"/>
          <p:cNvSpPr txBox="1"/>
          <p:nvPr userDrawn="1"/>
        </p:nvSpPr>
        <p:spPr>
          <a:xfrm>
            <a:off x="3347864" y="6375161"/>
            <a:ext cx="3649140" cy="276999"/>
          </a:xfrm>
          <a:prstGeom prst="rect">
            <a:avLst/>
          </a:prstGeom>
          <a:noFill/>
        </p:spPr>
        <p:txBody>
          <a:bodyPr wrap="non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dirty="0" smtClean="0"/>
              <a:t>Projekt „ Vzdělávání dotykem“,  CZ.1.07/1.3.00/51.0031</a:t>
            </a:r>
            <a:endParaRPr lang="cs-CZ" dirty="0"/>
          </a:p>
        </p:txBody>
      </p:sp>
    </p:spTree>
    <p:extLst>
      <p:ext uri="{BB962C8B-B14F-4D97-AF65-F5344CB8AC3E}">
        <p14:creationId xmlns:p14="http://schemas.microsoft.com/office/powerpoint/2010/main" val="247701082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B8F3378-0C21-42B1-A193-FCFE19E07BCC}"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34859202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B8F3378-0C21-42B1-A193-FCFE19E07BCC}"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30830213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8F3378-0C21-42B1-A193-FCFE19E07BCC}"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61654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8F3378-0C21-42B1-A193-FCFE19E07BCC}"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110F6-4871-465A-90DC-2809DA6C7459}" type="slidenum">
              <a:rPr lang="cs-CZ" smtClean="0"/>
              <a:t>‹#›</a:t>
            </a:fld>
            <a:endParaRPr lang="cs-CZ"/>
          </a:p>
        </p:txBody>
      </p:sp>
    </p:spTree>
    <p:extLst>
      <p:ext uri="{BB962C8B-B14F-4D97-AF65-F5344CB8AC3E}">
        <p14:creationId xmlns:p14="http://schemas.microsoft.com/office/powerpoint/2010/main" val="39182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4C2646A8-6EC2-4B0C-AF58-05256453ACC0}" type="datetimeFigureOut">
              <a:rPr lang="cs-CZ" smtClean="0"/>
              <a:t>29/06/15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C2646A8-6EC2-4B0C-AF58-05256453ACC0}"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C2646A8-6EC2-4B0C-AF58-05256453ACC0}" type="datetimeFigureOut">
              <a:rPr lang="cs-CZ" smtClean="0"/>
              <a:t>29/06/15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4C2646A8-6EC2-4B0C-AF58-05256453ACC0}" type="datetimeFigureOut">
              <a:rPr lang="cs-CZ" smtClean="0"/>
              <a:t>29/06/15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C2646A8-6EC2-4B0C-AF58-05256453ACC0}" type="datetimeFigureOut">
              <a:rPr lang="cs-CZ" smtClean="0"/>
              <a:t>29/06/15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C2646A8-6EC2-4B0C-AF58-05256453ACC0}" type="datetimeFigureOut">
              <a:rPr lang="cs-CZ" smtClean="0"/>
              <a:t>29/06/15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3AB20F2-22FC-4778-AB03-A8A5F59BE214}"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646A8-6EC2-4B0C-AF58-05256453ACC0}" type="datetimeFigureOut">
              <a:rPr lang="cs-CZ" smtClean="0"/>
              <a:t>29/06/15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B20F2-22FC-4778-AB03-A8A5F59BE214}"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72"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8F3378-0C21-42B1-A193-FCFE19E07BCC}" type="datetimeFigureOut">
              <a:rPr lang="cs-CZ" smtClean="0"/>
              <a:t>29/06/15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110F6-4871-465A-90DC-2809DA6C7459}" type="slidenum">
              <a:rPr lang="cs-CZ" smtClean="0"/>
              <a:t>‹#›</a:t>
            </a:fld>
            <a:endParaRPr lang="cs-CZ"/>
          </a:p>
        </p:txBody>
      </p:sp>
    </p:spTree>
    <p:extLst>
      <p:ext uri="{BB962C8B-B14F-4D97-AF65-F5344CB8AC3E}">
        <p14:creationId xmlns:p14="http://schemas.microsoft.com/office/powerpoint/2010/main" val="2933674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4.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19.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60.xml"/><Relationship Id="rId3" Type="http://schemas.openxmlformats.org/officeDocument/2006/relationships/slide" Target="slide3.xml"/><Relationship Id="rId7" Type="http://schemas.openxmlformats.org/officeDocument/2006/relationships/slide" Target="slide18.xml"/><Relationship Id="rId12" Type="http://schemas.openxmlformats.org/officeDocument/2006/relationships/slide" Target="slide52.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6.xml"/><Relationship Id="rId11" Type="http://schemas.openxmlformats.org/officeDocument/2006/relationships/slide" Target="slide43.xml"/><Relationship Id="rId5" Type="http://schemas.openxmlformats.org/officeDocument/2006/relationships/slide" Target="slide7.xml"/><Relationship Id="rId10" Type="http://schemas.openxmlformats.org/officeDocument/2006/relationships/slide" Target="slide37.xml"/><Relationship Id="rId4" Type="http://schemas.openxmlformats.org/officeDocument/2006/relationships/slide" Target="slide6.xml"/><Relationship Id="rId9" Type="http://schemas.openxmlformats.org/officeDocument/2006/relationships/slide" Target="slide24.xml"/><Relationship Id="rId14" Type="http://schemas.openxmlformats.org/officeDocument/2006/relationships/slide" Target="slide63.xml"/></Relationships>
</file>

<file path=ppt/slides/_rels/slide20.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4.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29.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0.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43.xml"/><Relationship Id="rId3" Type="http://schemas.openxmlformats.org/officeDocument/2006/relationships/image" Target="../media/image3.png"/><Relationship Id="rId7" Type="http://schemas.openxmlformats.org/officeDocument/2006/relationships/slide" Target="slide7.xml"/><Relationship Id="rId12" Type="http://schemas.openxmlformats.org/officeDocument/2006/relationships/slide" Target="slide37.xml"/><Relationship Id="rId2" Type="http://schemas.openxmlformats.org/officeDocument/2006/relationships/notesSlide" Target="../notesSlides/notesSlide28.xml"/><Relationship Id="rId16" Type="http://schemas.openxmlformats.org/officeDocument/2006/relationships/slide" Target="slide63.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24.xml"/><Relationship Id="rId5" Type="http://schemas.openxmlformats.org/officeDocument/2006/relationships/slide" Target="slide3.xml"/><Relationship Id="rId15" Type="http://schemas.openxmlformats.org/officeDocument/2006/relationships/slide" Target="slide60.xml"/><Relationship Id="rId10" Type="http://schemas.openxmlformats.org/officeDocument/2006/relationships/slide" Target="slide23.xml"/><Relationship Id="rId4" Type="http://schemas.openxmlformats.org/officeDocument/2006/relationships/slide" Target="slide2.xml"/><Relationship Id="rId9" Type="http://schemas.openxmlformats.org/officeDocument/2006/relationships/slide" Target="slide18.xml"/><Relationship Id="rId14" Type="http://schemas.openxmlformats.org/officeDocument/2006/relationships/slide" Target="slide52.xml"/></Relationships>
</file>

<file path=ppt/slides/_rels/slide3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4.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43.xml"/><Relationship Id="rId3" Type="http://schemas.openxmlformats.org/officeDocument/2006/relationships/image" Target="../media/image4.png"/><Relationship Id="rId7" Type="http://schemas.openxmlformats.org/officeDocument/2006/relationships/slide" Target="slide7.xml"/><Relationship Id="rId12" Type="http://schemas.openxmlformats.org/officeDocument/2006/relationships/slide" Target="slide37.xml"/><Relationship Id="rId2" Type="http://schemas.openxmlformats.org/officeDocument/2006/relationships/notesSlide" Target="../notesSlides/notesSlide32.xml"/><Relationship Id="rId16" Type="http://schemas.openxmlformats.org/officeDocument/2006/relationships/slide" Target="slide63.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24.xml"/><Relationship Id="rId5" Type="http://schemas.openxmlformats.org/officeDocument/2006/relationships/slide" Target="slide3.xml"/><Relationship Id="rId15" Type="http://schemas.openxmlformats.org/officeDocument/2006/relationships/slide" Target="slide60.xml"/><Relationship Id="rId10" Type="http://schemas.openxmlformats.org/officeDocument/2006/relationships/slide" Target="slide23.xml"/><Relationship Id="rId4" Type="http://schemas.openxmlformats.org/officeDocument/2006/relationships/slide" Target="slide2.xml"/><Relationship Id="rId9" Type="http://schemas.openxmlformats.org/officeDocument/2006/relationships/slide" Target="slide18.xml"/><Relationship Id="rId14" Type="http://schemas.openxmlformats.org/officeDocument/2006/relationships/slide" Target="slide52.xml"/></Relationships>
</file>

<file path=ppt/slides/_rels/slide3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39.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0.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4.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49.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60.xml"/><Relationship Id="rId3" Type="http://schemas.openxmlformats.org/officeDocument/2006/relationships/slide" Target="slide3.xml"/><Relationship Id="rId7" Type="http://schemas.openxmlformats.org/officeDocument/2006/relationships/slide" Target="slide18.xml"/><Relationship Id="rId12" Type="http://schemas.openxmlformats.org/officeDocument/2006/relationships/slide" Target="slide52.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6.xml"/><Relationship Id="rId11" Type="http://schemas.openxmlformats.org/officeDocument/2006/relationships/slide" Target="slide43.xml"/><Relationship Id="rId5" Type="http://schemas.openxmlformats.org/officeDocument/2006/relationships/slide" Target="slide7.xml"/><Relationship Id="rId10" Type="http://schemas.openxmlformats.org/officeDocument/2006/relationships/slide" Target="slide37.xml"/><Relationship Id="rId4" Type="http://schemas.openxmlformats.org/officeDocument/2006/relationships/slide" Target="slide6.xml"/><Relationship Id="rId9" Type="http://schemas.openxmlformats.org/officeDocument/2006/relationships/slide" Target="slide24.xml"/><Relationship Id="rId14" Type="http://schemas.openxmlformats.org/officeDocument/2006/relationships/slide" Target="slide63.xml"/></Relationships>
</file>

<file path=ppt/slides/_rels/slide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0.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60.xml"/><Relationship Id="rId3" Type="http://schemas.openxmlformats.org/officeDocument/2006/relationships/slide" Target="slide3.xml"/><Relationship Id="rId7" Type="http://schemas.openxmlformats.org/officeDocument/2006/relationships/slide" Target="slide18.xml"/><Relationship Id="rId12" Type="http://schemas.openxmlformats.org/officeDocument/2006/relationships/slide" Target="slide52.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6.xml"/><Relationship Id="rId11" Type="http://schemas.openxmlformats.org/officeDocument/2006/relationships/slide" Target="slide43.xml"/><Relationship Id="rId5" Type="http://schemas.openxmlformats.org/officeDocument/2006/relationships/slide" Target="slide7.xml"/><Relationship Id="rId10" Type="http://schemas.openxmlformats.org/officeDocument/2006/relationships/slide" Target="slide37.xml"/><Relationship Id="rId4" Type="http://schemas.openxmlformats.org/officeDocument/2006/relationships/slide" Target="slide6.xml"/><Relationship Id="rId9" Type="http://schemas.openxmlformats.org/officeDocument/2006/relationships/slide" Target="slide24.xml"/><Relationship Id="rId14" Type="http://schemas.openxmlformats.org/officeDocument/2006/relationships/slide" Target="slide63.xml"/></Relationships>
</file>

<file path=ppt/slides/_rels/slide5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4.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0.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5.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2.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59.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6.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60.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6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6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8.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63.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60.xml"/><Relationship Id="rId3" Type="http://schemas.openxmlformats.org/officeDocument/2006/relationships/slide" Target="slide3.xml"/><Relationship Id="rId7" Type="http://schemas.openxmlformats.org/officeDocument/2006/relationships/slide" Target="slide18.xml"/><Relationship Id="rId12" Type="http://schemas.openxmlformats.org/officeDocument/2006/relationships/slide" Target="slide52.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6.xml"/><Relationship Id="rId11" Type="http://schemas.openxmlformats.org/officeDocument/2006/relationships/slide" Target="slide43.xml"/><Relationship Id="rId5" Type="http://schemas.openxmlformats.org/officeDocument/2006/relationships/slide" Target="slide7.xml"/><Relationship Id="rId15" Type="http://schemas.openxmlformats.org/officeDocument/2006/relationships/image" Target="../media/image5.jpeg"/><Relationship Id="rId10" Type="http://schemas.openxmlformats.org/officeDocument/2006/relationships/slide" Target="slide37.xml"/><Relationship Id="rId4" Type="http://schemas.openxmlformats.org/officeDocument/2006/relationships/slide" Target="slide6.xml"/><Relationship Id="rId9" Type="http://schemas.openxmlformats.org/officeDocument/2006/relationships/slide" Target="slide24.xml"/><Relationship Id="rId14" Type="http://schemas.openxmlformats.org/officeDocument/2006/relationships/slide" Target="slide63.xml"/></Relationships>
</file>

<file path=ppt/slides/_rels/slide7.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8.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_rels/slide9.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52.xml"/><Relationship Id="rId3" Type="http://schemas.openxmlformats.org/officeDocument/2006/relationships/slide" Target="slide2.xml"/><Relationship Id="rId7" Type="http://schemas.openxmlformats.org/officeDocument/2006/relationships/slide" Target="slide16.xml"/><Relationship Id="rId12" Type="http://schemas.openxmlformats.org/officeDocument/2006/relationships/slide" Target="slide4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63.xml"/><Relationship Id="rId10" Type="http://schemas.openxmlformats.org/officeDocument/2006/relationships/slide" Target="slide24.xml"/><Relationship Id="rId4" Type="http://schemas.openxmlformats.org/officeDocument/2006/relationships/slide" Target="slide3.xml"/><Relationship Id="rId9" Type="http://schemas.openxmlformats.org/officeDocument/2006/relationships/slide" Target="slide23.xml"/><Relationship Id="rId14" Type="http://schemas.openxmlformats.org/officeDocument/2006/relationships/slide" Target="slide6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0" y="6093296"/>
            <a:ext cx="9144000" cy="76470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Obdélník 10"/>
          <p:cNvSpPr/>
          <p:nvPr/>
        </p:nvSpPr>
        <p:spPr>
          <a:xfrm>
            <a:off x="323528" y="6021288"/>
            <a:ext cx="3960440"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4572000" y="2535039"/>
            <a:ext cx="4032448" cy="893961"/>
          </a:xfrm>
        </p:spPr>
        <p:txBody>
          <a:bodyPr>
            <a:normAutofit/>
          </a:bodyPr>
          <a:lstStyle/>
          <a:p>
            <a:r>
              <a:rPr lang="cs-CZ" sz="1800" dirty="0" smtClean="0"/>
              <a:t>Projekt „ Vzdělávání dotykem“</a:t>
            </a:r>
            <a:br>
              <a:rPr lang="cs-CZ" sz="1800" dirty="0" smtClean="0"/>
            </a:br>
            <a:r>
              <a:rPr lang="cs-CZ" sz="1800" dirty="0" smtClean="0"/>
              <a:t>CZ.1.07/1.3.00/51.0031</a:t>
            </a:r>
            <a:endParaRPr lang="cs-CZ" sz="1800" dirty="0"/>
          </a:p>
        </p:txBody>
      </p:sp>
      <p:sp>
        <p:nvSpPr>
          <p:cNvPr id="4" name="Obdélník 3"/>
          <p:cNvSpPr/>
          <p:nvPr/>
        </p:nvSpPr>
        <p:spPr>
          <a:xfrm>
            <a:off x="0" y="0"/>
            <a:ext cx="9144000" cy="83671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5" name="Obrázek 4" descr="PP obálka.jpg"/>
          <p:cNvPicPr>
            <a:picLocks noChangeAspect="1"/>
          </p:cNvPicPr>
          <p:nvPr/>
        </p:nvPicPr>
        <p:blipFill>
          <a:blip r:embed="rId2" cstate="print"/>
          <a:stretch>
            <a:fillRect/>
          </a:stretch>
        </p:blipFill>
        <p:spPr>
          <a:xfrm>
            <a:off x="395536" y="2420888"/>
            <a:ext cx="3832799" cy="4032448"/>
          </a:xfrm>
          <a:prstGeom prst="rect">
            <a:avLst/>
          </a:prstGeom>
        </p:spPr>
      </p:pic>
      <p:pic>
        <p:nvPicPr>
          <p:cNvPr id="6" name="Obrázek 5" descr="logolink.jpg"/>
          <p:cNvPicPr>
            <a:picLocks noChangeAspect="1"/>
          </p:cNvPicPr>
          <p:nvPr/>
        </p:nvPicPr>
        <p:blipFill>
          <a:blip r:embed="rId3" cstate="print"/>
          <a:stretch>
            <a:fillRect/>
          </a:stretch>
        </p:blipFill>
        <p:spPr>
          <a:xfrm>
            <a:off x="2159732" y="1125539"/>
            <a:ext cx="4824536" cy="935309"/>
          </a:xfrm>
          <a:prstGeom prst="rect">
            <a:avLst/>
          </a:prstGeom>
        </p:spPr>
      </p:pic>
      <p:sp>
        <p:nvSpPr>
          <p:cNvPr id="7" name="Nadpis 1"/>
          <p:cNvSpPr txBox="1">
            <a:spLocks/>
          </p:cNvSpPr>
          <p:nvPr/>
        </p:nvSpPr>
        <p:spPr>
          <a:xfrm>
            <a:off x="4644008" y="3645024"/>
            <a:ext cx="4032448" cy="1368151"/>
          </a:xfrm>
          <a:prstGeom prst="rect">
            <a:avLst/>
          </a:prstGeom>
        </p:spPr>
        <p:txBody>
          <a:bodyPr vert="horz" lIns="91440" tIns="45720" rIns="91440" bIns="45720" rtlCol="0" anchor="ctr">
            <a:noAutofit/>
          </a:bodyPr>
          <a:lstStyle/>
          <a:p>
            <a:pPr lvl="0" algn="ctr">
              <a:spcBef>
                <a:spcPct val="0"/>
              </a:spcBef>
            </a:pPr>
            <a:r>
              <a:rPr lang="cs-CZ" sz="2800" b="1" dirty="0" smtClean="0">
                <a:latin typeface="+mj-lt"/>
                <a:ea typeface="+mj-ea"/>
                <a:cs typeface="+mj-cs"/>
              </a:rPr>
              <a:t>AUTORSKÉ PRÁVO VE ŠKOLNÍ PRAXI</a:t>
            </a:r>
            <a:endParaRPr lang="cs-CZ" sz="2800" b="1" dirty="0">
              <a:latin typeface="+mj-lt"/>
              <a:ea typeface="+mj-ea"/>
              <a:cs typeface="+mj-cs"/>
            </a:endParaRPr>
          </a:p>
        </p:txBody>
      </p:sp>
      <p:sp>
        <p:nvSpPr>
          <p:cNvPr id="8" name="Nadpis 1"/>
          <p:cNvSpPr txBox="1">
            <a:spLocks/>
          </p:cNvSpPr>
          <p:nvPr/>
        </p:nvSpPr>
        <p:spPr>
          <a:xfrm>
            <a:off x="4716016" y="5013176"/>
            <a:ext cx="4032448" cy="893961"/>
          </a:xfrm>
          <a:prstGeom prst="rect">
            <a:avLst/>
          </a:prstGeom>
        </p:spPr>
        <p:txBody>
          <a:bodyPr vert="horz" lIns="91440" tIns="45720" rIns="91440" bIns="45720" rtlCol="0" anchor="ctr">
            <a:normAutofit/>
          </a:bodyPr>
          <a:lstStyle/>
          <a:p>
            <a:pPr lvl="0" algn="ctr">
              <a:spcBef>
                <a:spcPct val="0"/>
              </a:spcBef>
            </a:pPr>
            <a:r>
              <a:rPr lang="cs-CZ" dirty="0" smtClean="0">
                <a:latin typeface="+mj-lt"/>
                <a:ea typeface="+mj-ea"/>
                <a:cs typeface="+mj-cs"/>
              </a:rPr>
              <a:t>Autor: Jan Tandler</a:t>
            </a:r>
            <a:endParaRPr lang="cs-CZ" dirty="0">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smtClean="0"/>
              <a:t>Spoluautoři</a:t>
            </a:r>
            <a:endParaRPr lang="cs-CZ" sz="2400" cap="all" dirty="0"/>
          </a:p>
          <a:p>
            <a:r>
              <a:rPr lang="cs-CZ" sz="2400" dirty="0"/>
              <a:t>Právo autorské k dílu, které vzniklo </a:t>
            </a:r>
            <a:r>
              <a:rPr lang="cs-CZ" sz="2400" b="1" dirty="0"/>
              <a:t>společnou tvůrčí činností</a:t>
            </a:r>
            <a:r>
              <a:rPr lang="cs-CZ" sz="2400" dirty="0"/>
              <a:t> dvou nebo více autorů do doby dokončení díla jako dílo jediné (dílo spoluautorů), přísluší všem spoluautorům společně a nerozdílně. </a:t>
            </a:r>
            <a:endParaRPr lang="cs-CZ" sz="2400" dirty="0" smtClean="0"/>
          </a:p>
          <a:p>
            <a:endParaRPr lang="cs-CZ" sz="2400" dirty="0"/>
          </a:p>
          <a:p>
            <a:r>
              <a:rPr lang="cs-CZ" sz="2400" dirty="0"/>
              <a:t>Dílem spoluautorů není např. literární dílo doplněné ilustracemi. V takovém případě se jedná o dvě různá díla. Takto spojená díla zákon více neřeší a k jejich užití je tedy třeba souhlasu všech autorů</a:t>
            </a:r>
            <a:r>
              <a:rPr lang="cs-CZ" sz="2400" dirty="0" smtClean="0"/>
              <a:t>.</a:t>
            </a:r>
            <a:endParaRPr lang="cs-CZ" sz="2400" dirty="0"/>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436611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smtClean="0"/>
              <a:t>Spoluautoři</a:t>
            </a:r>
            <a:endParaRPr lang="cs-CZ" sz="2400" cap="all" dirty="0"/>
          </a:p>
          <a:p>
            <a:r>
              <a:rPr lang="cs-CZ" sz="2400" b="1" dirty="0"/>
              <a:t>Spoluautory v rámci výuky se mohou stát i učitel společně se </a:t>
            </a:r>
            <a:r>
              <a:rPr lang="cs-CZ" sz="2400" b="1" dirty="0" smtClean="0"/>
              <a:t>žákem. </a:t>
            </a:r>
          </a:p>
          <a:p>
            <a:endParaRPr lang="cs-CZ" sz="2400" dirty="0"/>
          </a:p>
          <a:p>
            <a:r>
              <a:rPr lang="cs-CZ" sz="2400" dirty="0" smtClean="0"/>
              <a:t>Není-li </a:t>
            </a:r>
            <a:r>
              <a:rPr lang="cs-CZ" sz="2400" dirty="0"/>
              <a:t>dohodnuto mezi spoluautory jinak, je podíl jednotlivých spoluautorů na společných výnosech z práva autorského k dílu spoluautorů úměrný velikosti jejich tvůrčích příspěvků, a nelze-li tyto příspěvky rozeznat, jsou podíly na společných výnosech stejné.</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983218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smtClean="0"/>
              <a:t>Rozmnožování</a:t>
            </a:r>
            <a:endParaRPr lang="cs-CZ" sz="2400" cap="all" dirty="0"/>
          </a:p>
          <a:p>
            <a:r>
              <a:rPr lang="cs-CZ" sz="2400" b="1" dirty="0"/>
              <a:t>Rozmnožováním</a:t>
            </a:r>
            <a:r>
              <a:rPr lang="cs-CZ" sz="2400" dirty="0"/>
              <a:t> díla se rozumí zhotovování dočasných nebo trvalých, přímých nebo nepřímých </a:t>
            </a:r>
            <a:r>
              <a:rPr lang="cs-CZ" sz="2400" b="1" dirty="0"/>
              <a:t>rozmnoženin</a:t>
            </a:r>
            <a:r>
              <a:rPr lang="cs-CZ" sz="2400" dirty="0"/>
              <a:t> díla nebo jeho části, a to jakýmikoli prostředky a v jakékoli formě.</a:t>
            </a:r>
          </a:p>
          <a:p>
            <a:endParaRPr lang="cs-CZ" sz="2400" dirty="0"/>
          </a:p>
          <a:p>
            <a:r>
              <a:rPr lang="cs-CZ" sz="2400" cap="all" dirty="0" smtClean="0"/>
              <a:t>Rozšiřování</a:t>
            </a:r>
            <a:endParaRPr lang="cs-CZ" sz="2400" cap="all" dirty="0"/>
          </a:p>
          <a:p>
            <a:r>
              <a:rPr lang="cs-CZ" sz="2400" b="1" dirty="0"/>
              <a:t>Rozšiřováním</a:t>
            </a:r>
            <a:r>
              <a:rPr lang="cs-CZ" sz="2400" dirty="0"/>
              <a:t> originálu nebo rozmnoženiny díla se rozumí zpřístupňování díla v hmotné podobě prodejem nebo jiným převodem vlastnického práva k originálu nebo k rozmnoženině </a:t>
            </a:r>
            <a:r>
              <a:rPr lang="cs-CZ" sz="2400" dirty="0" smtClean="0"/>
              <a:t>díla.</a:t>
            </a:r>
            <a:endParaRPr lang="cs-CZ" sz="2400" dirty="0"/>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860962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647426"/>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smtClean="0"/>
              <a:t>Pronájem</a:t>
            </a:r>
            <a:endParaRPr lang="cs-CZ" sz="2400" cap="all" dirty="0"/>
          </a:p>
          <a:p>
            <a:r>
              <a:rPr lang="cs-CZ" sz="2000" b="1" dirty="0"/>
              <a:t>Pronájmem</a:t>
            </a:r>
            <a:r>
              <a:rPr lang="cs-CZ" sz="2000" dirty="0"/>
              <a:t> originálu nebo rozmnoženiny díla se rozumí zpřístupňování díla ve hmotné podobě za účelem přímého nebo nepřímého hospodářského nebo obchodního prospěchu poskytnutím originálu nebo rozmnoženiny díla na dobu určitou</a:t>
            </a:r>
            <a:r>
              <a:rPr lang="cs-CZ" sz="2000" dirty="0" smtClean="0"/>
              <a:t>.</a:t>
            </a:r>
          </a:p>
          <a:p>
            <a:endParaRPr lang="cs-CZ" sz="2000" dirty="0"/>
          </a:p>
          <a:p>
            <a:r>
              <a:rPr lang="cs-CZ" sz="2400" cap="all" dirty="0" smtClean="0"/>
              <a:t>Půjčování</a:t>
            </a:r>
            <a:endParaRPr lang="cs-CZ" sz="2400" cap="all" dirty="0"/>
          </a:p>
          <a:p>
            <a:r>
              <a:rPr lang="cs-CZ" sz="2000" b="1" dirty="0"/>
              <a:t>Půjčováním</a:t>
            </a:r>
            <a:r>
              <a:rPr lang="cs-CZ" sz="2000" dirty="0"/>
              <a:t> originálu nebo rozmnoženiny díla se rozumí zpřístupňování díla v hmotné podobě zařízením přístupným veřejnosti nikoli za účelem přímého nebo nepřímého hospodářského nebo obchodního prospěchu poskytnutím originálu nebo rozmnoženiny díla na dobu určitou.</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679475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a:t>Vystavování </a:t>
            </a:r>
            <a:endParaRPr lang="cs-CZ" sz="2400" cap="all" dirty="0" smtClean="0"/>
          </a:p>
          <a:p>
            <a:r>
              <a:rPr lang="cs-CZ" sz="2400" b="1" dirty="0" smtClean="0"/>
              <a:t>Vystavováním</a:t>
            </a:r>
            <a:r>
              <a:rPr lang="cs-CZ" sz="2400" dirty="0" smtClean="0"/>
              <a:t> </a:t>
            </a:r>
            <a:r>
              <a:rPr lang="cs-CZ" sz="2400" dirty="0"/>
              <a:t>originálu nebo rozmnoženiny díla se rozumí zpřístupňování díla v hmotné podobě umožněním shlédnutí nebo jiného vnímání originálu nebo rozmnoženiny </a:t>
            </a:r>
            <a:r>
              <a:rPr lang="cs-CZ" sz="2400" dirty="0" smtClean="0"/>
              <a:t>díla.</a:t>
            </a:r>
            <a:endParaRPr lang="cs-CZ" sz="2400" dirty="0"/>
          </a:p>
          <a:p>
            <a:endParaRPr lang="cs-CZ" sz="2400" cap="all" dirty="0" smtClean="0"/>
          </a:p>
          <a:p>
            <a:r>
              <a:rPr lang="cs-CZ" sz="2400" cap="all" dirty="0" smtClean="0"/>
              <a:t>Sdělování </a:t>
            </a:r>
            <a:r>
              <a:rPr lang="cs-CZ" sz="2400" cap="all" dirty="0"/>
              <a:t>DÍLA </a:t>
            </a:r>
            <a:r>
              <a:rPr lang="cs-CZ" sz="2400" cap="all" dirty="0" smtClean="0"/>
              <a:t>veřejnosti</a:t>
            </a:r>
            <a:endParaRPr lang="cs-CZ" sz="2400" cap="all" dirty="0"/>
          </a:p>
          <a:p>
            <a:r>
              <a:rPr lang="cs-CZ" sz="2400" b="1" dirty="0"/>
              <a:t>Sdělováním</a:t>
            </a:r>
            <a:r>
              <a:rPr lang="cs-CZ" sz="2400" dirty="0"/>
              <a:t> díla veřejnosti se rozumí zpřístupňování díla v nehmotné podobě, živě nebo ze záznamu, po drátě nebo bezdrátově. </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374169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VZNIK AUTORSKÉHO PRÁVA</a:t>
            </a:r>
          </a:p>
          <a:p>
            <a:endParaRPr lang="cs-CZ" sz="2400" b="1" dirty="0" smtClean="0"/>
          </a:p>
          <a:p>
            <a:r>
              <a:rPr lang="cs-CZ" sz="2400" dirty="0"/>
              <a:t>A</a:t>
            </a:r>
            <a:r>
              <a:rPr lang="cs-CZ" sz="2400" dirty="0" smtClean="0"/>
              <a:t>utorské právo k </a:t>
            </a:r>
            <a:r>
              <a:rPr lang="cs-CZ" sz="2400" dirty="0"/>
              <a:t>dílu vzniká okamžikem, kdy je dílo vyjádřeno v jakékoli </a:t>
            </a:r>
            <a:r>
              <a:rPr lang="cs-CZ" sz="2400" b="1" dirty="0"/>
              <a:t>objektivně vnímatelné podobě</a:t>
            </a:r>
            <a:r>
              <a:rPr lang="cs-CZ" sz="2400" dirty="0" smtClean="0"/>
              <a:t>.</a:t>
            </a:r>
          </a:p>
          <a:p>
            <a:endParaRPr lang="cs-CZ" sz="2400" dirty="0"/>
          </a:p>
          <a:p>
            <a:r>
              <a:rPr lang="cs-CZ" sz="2400" dirty="0"/>
              <a:t>Zničením věci, jejímž prostřednictvím je dílo vyjádřeno, nezaniká právo autorské k dílu</a:t>
            </a:r>
            <a:r>
              <a:rPr lang="cs-CZ" sz="2400" dirty="0" smtClean="0"/>
              <a:t>.</a:t>
            </a:r>
          </a:p>
          <a:p>
            <a:endParaRPr lang="cs-CZ" sz="2400" dirty="0"/>
          </a:p>
          <a:p>
            <a:r>
              <a:rPr lang="cs-CZ" sz="2400" dirty="0"/>
              <a:t>Zároveň s tím platí, že vlastník výrobního materiálu poskytnutého autorovi k vytvoření díla se nestává nositelem práv k tomuto dílu po jeho dokončení</a:t>
            </a:r>
            <a:r>
              <a:rPr lang="cs-CZ" sz="2400" dirty="0" smtClean="0"/>
              <a:t>.</a:t>
            </a:r>
            <a:endParaRPr lang="cs-CZ" sz="2400" dirty="0"/>
          </a:p>
        </p:txBody>
      </p:sp>
      <p:sp>
        <p:nvSpPr>
          <p:cNvPr id="28" name="TextovéPole 27"/>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30" name="TextovéPole 29">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31" name="TextovéPole 30">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2" name="TextovéPole 31">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33" name="TextovéPole 32">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34" name="TextovéPole 33">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VZNIK</a:t>
            </a:r>
            <a:endParaRPr lang="cs-CZ" sz="1400" dirty="0">
              <a:latin typeface="Franklin Gothic Heavy" panose="020B0903020102020204" pitchFamily="34" charset="0"/>
            </a:endParaRPr>
          </a:p>
        </p:txBody>
      </p:sp>
      <p:sp>
        <p:nvSpPr>
          <p:cNvPr id="35" name="TextovéPole 34">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36" name="TextovéPole 35">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37" name="TextovéPole 36">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38" name="TextovéPole 37">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39" name="TextovéPole 38">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40" name="TextovéPole 39">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41" name="TextovéPole 40">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42" name="TextovéPole 41">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6836183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VZNIK AUTORSKÉHO PRÁVA</a:t>
            </a:r>
          </a:p>
          <a:p>
            <a:endParaRPr lang="cs-CZ" sz="2400" b="1" dirty="0" smtClean="0"/>
          </a:p>
          <a:p>
            <a:r>
              <a:rPr lang="cs-CZ" sz="2400" dirty="0"/>
              <a:t>Nabytím vlastnického práva nebo jiného věcného práva k věci, jejímž prostřednictvím je dílo vyjádřeno, nenabývá se oprávnění k výkonu práva dílo užít. </a:t>
            </a:r>
          </a:p>
          <a:p>
            <a:endParaRPr lang="cs-CZ" sz="2400" dirty="0"/>
          </a:p>
          <a:p>
            <a:r>
              <a:rPr lang="cs-CZ" sz="2400" dirty="0"/>
              <a:t>Pro školní prostředí je třeba zdůraznit fakt, že vlastnictví děl vytvořených žáky/studenty, ať už se jedná o diplomové práce nebo např. domácí slohové či výtvarné úlohy, nepřechází jejich odevzdáním na školu či vzdělávací instituci</a:t>
            </a:r>
            <a:r>
              <a:rPr lang="cs-CZ" sz="2400" dirty="0" smtClean="0"/>
              <a:t>.</a:t>
            </a:r>
            <a:endParaRPr lang="cs-CZ" sz="2400" dirty="0"/>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3" name="TextovéPole 12"/>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4" name="TextovéPole 13">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VZNIK</a:t>
            </a:r>
            <a:endParaRPr lang="cs-CZ" sz="1400" dirty="0">
              <a:latin typeface="Franklin Gothic Heavy" panose="020B0903020102020204" pitchFamily="34" charset="0"/>
            </a:endParaRPr>
          </a:p>
        </p:txBody>
      </p:sp>
      <p:sp>
        <p:nvSpPr>
          <p:cNvPr id="19" name="TextovéPole 18">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4" name="TextovéPole 23">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7" name="TextovéPole 26">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47862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785652"/>
          </a:xfrm>
          <a:prstGeom prst="rect">
            <a:avLst/>
          </a:prstGeom>
          <a:noFill/>
        </p:spPr>
        <p:txBody>
          <a:bodyPr wrap="square" rtlCol="0">
            <a:spAutoFit/>
          </a:bodyPr>
          <a:lstStyle/>
          <a:p>
            <a:r>
              <a:rPr lang="cs-CZ" sz="2400" b="1" dirty="0" smtClean="0"/>
              <a:t>DÍLO</a:t>
            </a:r>
          </a:p>
          <a:p>
            <a:endParaRPr lang="cs-CZ" sz="2400" b="1" dirty="0" smtClean="0"/>
          </a:p>
          <a:p>
            <a:r>
              <a:rPr lang="cs-CZ" sz="2400" dirty="0"/>
              <a:t>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a:t>
            </a:r>
            <a:endParaRPr lang="cs-CZ" sz="2400" dirty="0" smtClean="0"/>
          </a:p>
          <a:p>
            <a:endParaRPr lang="cs-CZ" sz="2400" dirty="0"/>
          </a:p>
          <a:p>
            <a:pPr algn="ctr"/>
            <a:r>
              <a:rPr lang="cs-CZ" sz="2400" b="1" dirty="0"/>
              <a:t>PRINCIP EFEMÉRNÍ MATERIALIZACE </a:t>
            </a:r>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3" name="TextovéPole 12"/>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4" name="TextovéPole 13">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DÍLO</a:t>
            </a:r>
            <a:endParaRPr lang="cs-CZ" sz="1400" dirty="0">
              <a:latin typeface="Franklin Gothic Heavy" panose="020B0903020102020204" pitchFamily="34" charset="0"/>
            </a:endParaRPr>
          </a:p>
        </p:txBody>
      </p:sp>
      <p:sp>
        <p:nvSpPr>
          <p:cNvPr id="21" name="TextovéPole 20">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4" name="TextovéPole 23">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7" name="TextovéPole 26">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919894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785652"/>
          </a:xfrm>
          <a:prstGeom prst="rect">
            <a:avLst/>
          </a:prstGeom>
          <a:noFill/>
        </p:spPr>
        <p:txBody>
          <a:bodyPr wrap="square" rtlCol="0">
            <a:spAutoFit/>
          </a:bodyPr>
          <a:lstStyle/>
          <a:p>
            <a:r>
              <a:rPr lang="cs-CZ" sz="2400" b="1" dirty="0" smtClean="0"/>
              <a:t>DÍLO</a:t>
            </a:r>
          </a:p>
          <a:p>
            <a:endParaRPr lang="cs-CZ" sz="2400" b="1" dirty="0" smtClean="0"/>
          </a:p>
          <a:p>
            <a:r>
              <a:rPr lang="cs-CZ" sz="2400" b="1" dirty="0" smtClean="0"/>
              <a:t>Dílem</a:t>
            </a:r>
            <a:r>
              <a:rPr lang="cs-CZ" sz="2400" dirty="0" smtClean="0"/>
              <a:t> </a:t>
            </a:r>
            <a:r>
              <a:rPr lang="cs-CZ" sz="2400" dirty="0"/>
              <a:t>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r>
              <a:rPr lang="cs-CZ" sz="2400" dirty="0" smtClean="0"/>
              <a:t>.</a:t>
            </a:r>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2"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4" name="TextovéPole 13"/>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5" name="TextovéPole 14">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DÍLO</a:t>
            </a:r>
            <a:endParaRPr lang="cs-CZ" sz="1400" dirty="0">
              <a:latin typeface="Franklin Gothic Heavy" panose="020B0903020102020204" pitchFamily="34" charset="0"/>
            </a:endParaRPr>
          </a:p>
        </p:txBody>
      </p:sp>
      <p:sp>
        <p:nvSpPr>
          <p:cNvPr id="22" name="TextovéPole 21">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7" name="TextovéPole 26">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755026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046988"/>
          </a:xfrm>
          <a:prstGeom prst="rect">
            <a:avLst/>
          </a:prstGeom>
          <a:noFill/>
        </p:spPr>
        <p:txBody>
          <a:bodyPr wrap="square" rtlCol="0">
            <a:spAutoFit/>
          </a:bodyPr>
          <a:lstStyle/>
          <a:p>
            <a:r>
              <a:rPr lang="cs-CZ" sz="2400" b="1" dirty="0" smtClean="0"/>
              <a:t>DÍLO</a:t>
            </a:r>
          </a:p>
          <a:p>
            <a:endParaRPr lang="cs-CZ" sz="2400" b="1" dirty="0" smtClean="0"/>
          </a:p>
          <a:p>
            <a:r>
              <a:rPr lang="cs-CZ" sz="2400" dirty="0" smtClean="0"/>
              <a:t>Za </a:t>
            </a:r>
            <a:r>
              <a:rPr lang="cs-CZ" sz="2400" dirty="0"/>
              <a:t>dílo se považuje též počítačový </a:t>
            </a:r>
            <a:r>
              <a:rPr lang="cs-CZ" sz="2400" dirty="0" smtClean="0"/>
              <a:t>program.</a:t>
            </a:r>
          </a:p>
          <a:p>
            <a:endParaRPr lang="cs-CZ" sz="2400" dirty="0" smtClean="0"/>
          </a:p>
          <a:p>
            <a:r>
              <a:rPr lang="cs-CZ" sz="2400" dirty="0" smtClean="0"/>
              <a:t>Sborník</a:t>
            </a:r>
            <a:r>
              <a:rPr lang="cs-CZ" sz="2400" dirty="0"/>
              <a:t>, jako je časopis, encyklopedie, antologie, pásmo, výstava nebo jiný soubor nezávislých děl nebo jiných prvků, je </a:t>
            </a:r>
            <a:r>
              <a:rPr lang="cs-CZ" sz="2400" b="1" dirty="0"/>
              <a:t>dílem souborným</a:t>
            </a:r>
            <a:r>
              <a:rPr lang="cs-CZ" sz="2400" dirty="0"/>
              <a:t>.</a:t>
            </a:r>
          </a:p>
          <a:p>
            <a:endParaRPr lang="cs-CZ" sz="2400" dirty="0"/>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2"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4" name="TextovéPole 13"/>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5" name="TextovéPole 14">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DÍLO</a:t>
            </a:r>
            <a:endParaRPr lang="cs-CZ" sz="1400" dirty="0">
              <a:latin typeface="Franklin Gothic Heavy" panose="020B0903020102020204" pitchFamily="34" charset="0"/>
            </a:endParaRPr>
          </a:p>
        </p:txBody>
      </p:sp>
      <p:sp>
        <p:nvSpPr>
          <p:cNvPr id="22" name="TextovéPole 21">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7" name="TextovéPole 26">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036967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pPr marL="1438275"/>
            <a:r>
              <a:rPr lang="cs-CZ" sz="2400" b="1" dirty="0" smtClean="0"/>
              <a:t>OBSAH</a:t>
            </a:r>
          </a:p>
          <a:p>
            <a:pPr marL="1952625" indent="-514350">
              <a:buFont typeface="+mj-lt"/>
              <a:buAutoNum type="romanUcPeriod"/>
            </a:pPr>
            <a:r>
              <a:rPr lang="cs-CZ" sz="2400" dirty="0" smtClean="0"/>
              <a:t>Legislativa</a:t>
            </a:r>
            <a:endParaRPr lang="cs-CZ" sz="2400" dirty="0"/>
          </a:p>
          <a:p>
            <a:pPr marL="1952625" indent="-514350">
              <a:buFont typeface="+mj-lt"/>
              <a:buAutoNum type="romanUcPeriod"/>
            </a:pPr>
            <a:r>
              <a:rPr lang="cs-CZ" sz="2400" dirty="0" smtClean="0"/>
              <a:t>Autorské právo</a:t>
            </a:r>
            <a:endParaRPr lang="cs-CZ" sz="2400" dirty="0"/>
          </a:p>
          <a:p>
            <a:pPr marL="1952625" indent="-514350">
              <a:buFont typeface="+mj-lt"/>
              <a:buAutoNum type="romanUcPeriod"/>
            </a:pPr>
            <a:r>
              <a:rPr lang="cs-CZ" sz="2400" dirty="0" smtClean="0"/>
              <a:t>Pojmosloví</a:t>
            </a:r>
            <a:endParaRPr lang="cs-CZ" sz="2400" dirty="0"/>
          </a:p>
          <a:p>
            <a:pPr marL="1952625" indent="-514350">
              <a:buFont typeface="+mj-lt"/>
              <a:buAutoNum type="romanUcPeriod"/>
            </a:pPr>
            <a:r>
              <a:rPr lang="cs-CZ" sz="2400" dirty="0" smtClean="0"/>
              <a:t>Vznik </a:t>
            </a:r>
            <a:r>
              <a:rPr lang="cs-CZ" sz="2400" dirty="0"/>
              <a:t>práva k autorskému </a:t>
            </a:r>
            <a:r>
              <a:rPr lang="cs-CZ" sz="2400" dirty="0" smtClean="0"/>
              <a:t>dílu</a:t>
            </a:r>
            <a:endParaRPr lang="cs-CZ" sz="2400" dirty="0"/>
          </a:p>
          <a:p>
            <a:pPr marL="1952625" indent="-514350">
              <a:buFont typeface="+mj-lt"/>
              <a:buAutoNum type="romanUcPeriod"/>
            </a:pPr>
            <a:r>
              <a:rPr lang="cs-CZ" sz="2400" dirty="0" smtClean="0"/>
              <a:t>Dílo</a:t>
            </a:r>
            <a:endParaRPr lang="cs-CZ" sz="2400" dirty="0"/>
          </a:p>
          <a:p>
            <a:pPr marL="1952625" indent="-514350">
              <a:buFont typeface="+mj-lt"/>
              <a:buAutoNum type="romanUcPeriod"/>
            </a:pPr>
            <a:r>
              <a:rPr lang="cs-CZ" sz="2400" dirty="0" smtClean="0"/>
              <a:t>Osobnostní práva</a:t>
            </a:r>
          </a:p>
          <a:p>
            <a:pPr marL="1952625" indent="-514350">
              <a:buFont typeface="+mj-lt"/>
              <a:buAutoNum type="romanUcPeriod"/>
            </a:pPr>
            <a:r>
              <a:rPr lang="cs-CZ" sz="2400" dirty="0" smtClean="0"/>
              <a:t>Majetková práva</a:t>
            </a:r>
            <a:endParaRPr lang="cs-CZ" sz="2400" dirty="0"/>
          </a:p>
          <a:p>
            <a:pPr marL="1952625" indent="-514350">
              <a:buFont typeface="+mj-lt"/>
              <a:buAutoNum type="romanUcPeriod"/>
            </a:pPr>
            <a:r>
              <a:rPr lang="cs-CZ" sz="2400" dirty="0" smtClean="0"/>
              <a:t>Licenční smlouva</a:t>
            </a:r>
            <a:endParaRPr lang="cs-CZ" sz="2400" dirty="0"/>
          </a:p>
          <a:p>
            <a:pPr marL="1952625" indent="-514350">
              <a:buFont typeface="+mj-lt"/>
              <a:buAutoNum type="romanUcPeriod"/>
            </a:pPr>
            <a:r>
              <a:rPr lang="cs-CZ" sz="2400" dirty="0" smtClean="0"/>
              <a:t>Zvláštní </a:t>
            </a:r>
            <a:r>
              <a:rPr lang="cs-CZ" sz="2400" dirty="0"/>
              <a:t>případy autorských </a:t>
            </a:r>
            <a:r>
              <a:rPr lang="cs-CZ" sz="2400" dirty="0" smtClean="0"/>
              <a:t>děl</a:t>
            </a:r>
          </a:p>
          <a:p>
            <a:pPr marL="1952625" indent="-514350">
              <a:buFont typeface="+mj-lt"/>
              <a:buAutoNum type="romanUcPeriod"/>
            </a:pPr>
            <a:r>
              <a:rPr lang="cs-CZ" sz="2400" dirty="0" smtClean="0"/>
              <a:t>Právní </a:t>
            </a:r>
            <a:r>
              <a:rPr lang="cs-CZ" sz="2400" dirty="0"/>
              <a:t>osobnost a </a:t>
            </a:r>
            <a:r>
              <a:rPr lang="cs-CZ" sz="2400" dirty="0" smtClean="0"/>
              <a:t>svéprávnost</a:t>
            </a:r>
          </a:p>
          <a:p>
            <a:pPr marL="1952625" indent="-514350">
              <a:buFont typeface="+mj-lt"/>
              <a:buAutoNum type="romanUcPeriod"/>
            </a:pPr>
            <a:r>
              <a:rPr lang="cs-CZ" sz="2400" dirty="0" smtClean="0"/>
              <a:t>Ochrana osobnosti</a:t>
            </a:r>
            <a:endParaRPr lang="cs-CZ" sz="2400" dirty="0"/>
          </a:p>
        </p:txBody>
      </p:sp>
      <p:sp>
        <p:nvSpPr>
          <p:cNvPr id="35" name="TextovéPole 34"/>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36" name="TextovéPole 35">
            <a:hlinkClick r:id="rId2"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OBSAH</a:t>
            </a:r>
            <a:endParaRPr lang="cs-CZ" sz="1400" dirty="0">
              <a:latin typeface="Franklin Gothic Heavy" panose="020B0903020102020204" pitchFamily="34" charset="0"/>
            </a:endParaRPr>
          </a:p>
        </p:txBody>
      </p:sp>
      <p:sp>
        <p:nvSpPr>
          <p:cNvPr id="37" name="TextovéPole 36">
            <a:hlinkClick r:id="rId3"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8" name="TextovéPole 37">
            <a:hlinkClick r:id="rId4"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39" name="TextovéPole 38">
            <a:hlinkClick r:id="rId5"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40" name="TextovéPole 39">
            <a:hlinkClick r:id="rId6"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41" name="TextovéPole 40">
            <a:hlinkClick r:id="rId7"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42" name="TextovéPole 41">
            <a:hlinkClick r:id="rId8"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43" name="TextovéPole 42">
            <a:hlinkClick r:id="rId9"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44" name="TextovéPole 43">
            <a:hlinkClick r:id="rId10"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45" name="TextovéPole 44">
            <a:hlinkClick r:id="rId11"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46" name="TextovéPole 45">
            <a:hlinkClick r:id="rId12"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47" name="TextovéPole 46">
            <a:hlinkClick r:id="rId13"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48" name="TextovéPole 47">
            <a:hlinkClick r:id="rId14"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1385671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DÍLO</a:t>
            </a:r>
          </a:p>
          <a:p>
            <a:endParaRPr lang="cs-CZ" sz="2400" b="1" dirty="0" smtClean="0"/>
          </a:p>
          <a:p>
            <a:r>
              <a:rPr lang="cs-CZ" sz="2400" dirty="0"/>
              <a:t>Za autorské dílo </a:t>
            </a:r>
            <a:r>
              <a:rPr lang="cs-CZ" sz="2400" dirty="0" smtClean="0"/>
              <a:t>nepovažujeme: </a:t>
            </a:r>
          </a:p>
          <a:p>
            <a:endParaRPr lang="cs-CZ" sz="2400" b="1" dirty="0"/>
          </a:p>
          <a:p>
            <a:r>
              <a:rPr lang="cs-CZ" sz="2400" b="1" dirty="0" smtClean="0"/>
              <a:t>- díla </a:t>
            </a:r>
            <a:r>
              <a:rPr lang="cs-CZ" sz="2400" b="1" dirty="0"/>
              <a:t>úřední</a:t>
            </a:r>
            <a:r>
              <a:rPr lang="cs-CZ" sz="2400" dirty="0"/>
              <a:t>, ke kterým patří: právní předpis, rozhodnutí, opatření obecné povahy, veřejná listina, veřejně přístupný rejstřík a sbírka jeho listin, jakož i úřední návrh úředního díla a jiná přípravná úřední dokumentace, včetně úředního překladu takového díla, sněmovní a senátní publikace, obecní kroniky, státní symbol a symbol jednotky územní samosprávy a další</a:t>
            </a:r>
            <a:r>
              <a:rPr lang="cs-CZ" sz="2400" dirty="0" smtClean="0"/>
              <a:t>.</a:t>
            </a:r>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2"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4" name="TextovéPole 13"/>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5" name="TextovéPole 14">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DÍLO</a:t>
            </a:r>
            <a:endParaRPr lang="cs-CZ" sz="1400" dirty="0">
              <a:latin typeface="Franklin Gothic Heavy" panose="020B0903020102020204" pitchFamily="34" charset="0"/>
            </a:endParaRPr>
          </a:p>
        </p:txBody>
      </p:sp>
      <p:sp>
        <p:nvSpPr>
          <p:cNvPr id="22" name="TextovéPole 21">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7" name="TextovéPole 26">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6882224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DÍLO</a:t>
            </a:r>
          </a:p>
          <a:p>
            <a:endParaRPr lang="cs-CZ" sz="2400" b="1" dirty="0" smtClean="0"/>
          </a:p>
          <a:p>
            <a:r>
              <a:rPr lang="cs-CZ" sz="2400" dirty="0"/>
              <a:t>Za autorské dílo nepovažujeme: </a:t>
            </a:r>
          </a:p>
          <a:p>
            <a:endParaRPr lang="cs-CZ" sz="2400" b="1" dirty="0" smtClean="0"/>
          </a:p>
          <a:p>
            <a:r>
              <a:rPr lang="cs-CZ" sz="2400" b="1" dirty="0" smtClean="0"/>
              <a:t>- výtvory</a:t>
            </a:r>
            <a:r>
              <a:rPr lang="cs-CZ" sz="2400" dirty="0" smtClean="0"/>
              <a:t> </a:t>
            </a:r>
            <a:r>
              <a:rPr lang="cs-CZ" sz="2400" b="1" dirty="0"/>
              <a:t>tradiční lidové kultury</a:t>
            </a:r>
            <a:r>
              <a:rPr lang="cs-CZ" sz="2400" dirty="0"/>
              <a:t>, není-li pravé jméno autora obecně známo a nejde-li o dílo anonymní nebo o dílo pseudonymní. Užít takové dílo lze jen způsobem nesnižujícím jeho hodnotu. </a:t>
            </a:r>
          </a:p>
          <a:p>
            <a:endParaRPr lang="cs-CZ" sz="2400" dirty="0" smtClean="0"/>
          </a:p>
          <a:p>
            <a:r>
              <a:rPr lang="cs-CZ" sz="2400" dirty="0" smtClean="0"/>
              <a:t>V</a:t>
            </a:r>
            <a:r>
              <a:rPr lang="cs-CZ" sz="2400" dirty="0"/>
              <a:t> praxi je běžné, že folklórní tvorba se stává inspirací pro současné autory. Jejich díla jsou pak chráněna stejně jako jakákoliv jiná autorská díla.</a:t>
            </a:r>
          </a:p>
          <a:p>
            <a:endParaRPr lang="cs-CZ" sz="2400" dirty="0"/>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12"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4" name="TextovéPole 13"/>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5" name="TextovéPole 14">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DÍLO</a:t>
            </a:r>
            <a:endParaRPr lang="cs-CZ" sz="1400" dirty="0">
              <a:latin typeface="Franklin Gothic Heavy" panose="020B0903020102020204" pitchFamily="34" charset="0"/>
            </a:endParaRPr>
          </a:p>
        </p:txBody>
      </p:sp>
      <p:sp>
        <p:nvSpPr>
          <p:cNvPr id="22" name="TextovéPole 21">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7" name="TextovéPole 26">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6125143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OSOBNOSTNÍ PRÁVA</a:t>
            </a:r>
          </a:p>
          <a:p>
            <a:endParaRPr lang="cs-CZ" sz="2400" b="1" dirty="0" smtClean="0"/>
          </a:p>
          <a:p>
            <a:r>
              <a:rPr lang="cs-CZ" sz="2400" b="1" dirty="0"/>
              <a:t>Osobnostní práva</a:t>
            </a:r>
            <a:r>
              <a:rPr lang="cs-CZ" sz="2400" dirty="0"/>
              <a:t> se přímo vztahují k </a:t>
            </a:r>
            <a:r>
              <a:rPr lang="cs-CZ" sz="2400" b="1" dirty="0"/>
              <a:t>osobnosti autora</a:t>
            </a:r>
            <a:r>
              <a:rPr lang="cs-CZ" sz="2400" dirty="0"/>
              <a:t>. </a:t>
            </a:r>
            <a:endParaRPr lang="cs-CZ" sz="2400" dirty="0" smtClean="0"/>
          </a:p>
          <a:p>
            <a:endParaRPr lang="cs-CZ" sz="2400" dirty="0"/>
          </a:p>
          <a:p>
            <a:r>
              <a:rPr lang="cs-CZ" sz="2400" dirty="0" smtClean="0"/>
              <a:t>Osobnostních </a:t>
            </a:r>
            <a:r>
              <a:rPr lang="cs-CZ" sz="2400" dirty="0"/>
              <a:t>práv se autor nemůže vzdát, tato práva jsou nepřevoditelná a smrtí autora zanikají. </a:t>
            </a:r>
            <a:endParaRPr lang="cs-CZ" sz="2400" dirty="0" smtClean="0"/>
          </a:p>
          <a:p>
            <a:endParaRPr lang="cs-CZ" sz="2400" dirty="0"/>
          </a:p>
          <a:p>
            <a:r>
              <a:rPr lang="cs-CZ" sz="2400" dirty="0"/>
              <a:t>Základním právem autora je rozhodnout o </a:t>
            </a:r>
            <a:r>
              <a:rPr lang="cs-CZ" sz="2400" b="1" dirty="0"/>
              <a:t>zveřejnění</a:t>
            </a:r>
            <a:r>
              <a:rPr lang="cs-CZ" sz="2400" dirty="0"/>
              <a:t> svého díla. </a:t>
            </a:r>
            <a:endParaRPr lang="cs-CZ" sz="2400" dirty="0" smtClean="0"/>
          </a:p>
          <a:p>
            <a:endParaRPr lang="cs-CZ" sz="2400" dirty="0"/>
          </a:p>
          <a:p>
            <a:r>
              <a:rPr lang="cs-CZ" sz="2400" dirty="0"/>
              <a:t>Autor má také právo na </a:t>
            </a:r>
            <a:r>
              <a:rPr lang="cs-CZ" sz="2400" b="1" dirty="0"/>
              <a:t>nedotknutelnost </a:t>
            </a:r>
            <a:r>
              <a:rPr lang="cs-CZ" sz="2400" dirty="0"/>
              <a:t>svého díla. </a:t>
            </a:r>
          </a:p>
        </p:txBody>
      </p:sp>
      <p:sp>
        <p:nvSpPr>
          <p:cNvPr id="1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2"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14" name="TextovéPole 13"/>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5" name="TextovéPole 14">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21" name="TextovéPole 20">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OSOBNOSTNÍ</a:t>
            </a:r>
          </a:p>
          <a:p>
            <a:pPr algn="r"/>
            <a:r>
              <a:rPr lang="cs-CZ" sz="1200" dirty="0" smtClean="0">
                <a:latin typeface="Franklin Gothic Heavy" panose="020B0903020102020204" pitchFamily="34" charset="0"/>
              </a:rPr>
              <a:t>PRÁVA </a:t>
            </a:r>
            <a:endParaRPr lang="cs-CZ" sz="1200" dirty="0">
              <a:latin typeface="Franklin Gothic Heavy" panose="020B0903020102020204" pitchFamily="34" charset="0"/>
            </a:endParaRPr>
          </a:p>
        </p:txBody>
      </p:sp>
      <p:sp>
        <p:nvSpPr>
          <p:cNvPr id="23" name="TextovéPole 22">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6" name="TextovéPole 25">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7" name="TextovéPole 26">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481854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MAJEKTOVÁ PRÁVA</a:t>
            </a:r>
          </a:p>
          <a:p>
            <a:endParaRPr lang="cs-CZ" sz="2400" b="1" dirty="0" smtClean="0"/>
          </a:p>
          <a:p>
            <a:r>
              <a:rPr lang="cs-CZ" sz="2400" dirty="0"/>
              <a:t>Smyslem </a:t>
            </a:r>
            <a:r>
              <a:rPr lang="cs-CZ" sz="2400" b="1" dirty="0"/>
              <a:t>majetkových práv</a:t>
            </a:r>
            <a:r>
              <a:rPr lang="cs-CZ" sz="2400" dirty="0"/>
              <a:t> je umožnit autorovi rozhodovat o </a:t>
            </a:r>
            <a:r>
              <a:rPr lang="cs-CZ" sz="2400" b="1" dirty="0"/>
              <a:t>užívání </a:t>
            </a:r>
            <a:r>
              <a:rPr lang="cs-CZ" sz="2400" dirty="0"/>
              <a:t>jeho díla</a:t>
            </a:r>
            <a:r>
              <a:rPr lang="cs-CZ" sz="2400" dirty="0" smtClean="0"/>
              <a:t>.</a:t>
            </a:r>
          </a:p>
          <a:p>
            <a:endParaRPr lang="cs-CZ" sz="2400" dirty="0"/>
          </a:p>
          <a:p>
            <a:r>
              <a:rPr lang="cs-CZ" sz="2400" dirty="0"/>
              <a:t>Majetkových práv se autor nemůže vzdát. Zároveň jsou tato práva nepřevoditelná, mohou však být předmětem dědictví. </a:t>
            </a:r>
          </a:p>
          <a:p>
            <a:endParaRPr lang="cs-CZ" sz="2400" dirty="0" smtClean="0"/>
          </a:p>
          <a:p>
            <a:r>
              <a:rPr lang="cs-CZ" sz="2400" dirty="0"/>
              <a:t>Majetková práva zpravidla trvají po dobu autorova života a 70 let po jeho smrti. </a:t>
            </a:r>
          </a:p>
        </p:txBody>
      </p:sp>
      <p:sp>
        <p:nvSpPr>
          <p:cNvPr id="30"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31"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solidFill>
                <a:schemeClr val="bg1">
                  <a:lumMod val="75000"/>
                </a:schemeClr>
              </a:solidFill>
            </a:endParaRPr>
          </a:p>
        </p:txBody>
      </p:sp>
      <p:sp>
        <p:nvSpPr>
          <p:cNvPr id="33" name="TextovéPole 32"/>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34" name="TextovéPole 33">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35" name="TextovéPole 34">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6" name="TextovéPole 35">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37" name="TextovéPole 36">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38" name="TextovéPole 37">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39" name="TextovéPole 38">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40" name="TextovéPole 39">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41" name="TextovéPole 4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42" name="TextovéPole 4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43" name="TextovéPole 4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44" name="TextovéPole 4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45" name="TextovéPole 4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46" name="TextovéPole 4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0328430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MAJEKTOVÁ PRÁVA</a:t>
            </a:r>
          </a:p>
          <a:p>
            <a:endParaRPr lang="cs-CZ" sz="2400" b="1" dirty="0" smtClean="0"/>
          </a:p>
          <a:p>
            <a:r>
              <a:rPr lang="cs-CZ" sz="2400" dirty="0" smtClean="0"/>
              <a:t>PRÁVO UŽÍT DÍLO</a:t>
            </a:r>
          </a:p>
          <a:p>
            <a:r>
              <a:rPr lang="cs-CZ" sz="2400" dirty="0"/>
              <a:t>Autor má právo své dílo užít v původní nebo jiným zpracované či jinak změněné podobě, samostatně nebo v souboru anebo ve spojení s jiným dílem či prvky a udělit jiné osobě smlouvou oprávnění </a:t>
            </a:r>
            <a:r>
              <a:rPr lang="cs-CZ" sz="2400" dirty="0" smtClean="0"/>
              <a:t>zejména k:</a:t>
            </a:r>
          </a:p>
          <a:p>
            <a:r>
              <a:rPr lang="cs-CZ" sz="2400" dirty="0" smtClean="0"/>
              <a:t>a</a:t>
            </a:r>
            <a:r>
              <a:rPr lang="cs-CZ" sz="2400" dirty="0"/>
              <a:t>) rozmnožování díla,</a:t>
            </a:r>
          </a:p>
          <a:p>
            <a:r>
              <a:rPr lang="cs-CZ" sz="2400" dirty="0"/>
              <a:t>b) rozšiřování originálu nebo rozmnoženiny díla,</a:t>
            </a:r>
          </a:p>
          <a:p>
            <a:r>
              <a:rPr lang="cs-CZ" sz="2400" dirty="0"/>
              <a:t>c) pronájem originálu nebo rozmnoženiny díla,</a:t>
            </a:r>
          </a:p>
          <a:p>
            <a:r>
              <a:rPr lang="cs-CZ" sz="2400" dirty="0"/>
              <a:t>d) půjčování originálu nebo rozmnoženiny díla,</a:t>
            </a:r>
          </a:p>
          <a:p>
            <a:r>
              <a:rPr lang="cs-CZ" sz="2400" dirty="0"/>
              <a:t>e) vystavování originálu nebo rozmnoženiny díla,</a:t>
            </a:r>
          </a:p>
          <a:p>
            <a:r>
              <a:rPr lang="cs-CZ" sz="2400" dirty="0"/>
              <a:t>f) sdělování díla </a:t>
            </a:r>
            <a:r>
              <a:rPr lang="cs-CZ" sz="2400" dirty="0" smtClean="0"/>
              <a:t>veřejnosti</a:t>
            </a:r>
            <a:r>
              <a:rPr lang="cs-CZ" sz="2400" dirty="0"/>
              <a:t>.</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2538935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785652"/>
          </a:xfrm>
          <a:prstGeom prst="rect">
            <a:avLst/>
          </a:prstGeom>
          <a:noFill/>
        </p:spPr>
        <p:txBody>
          <a:bodyPr wrap="square" rtlCol="0">
            <a:spAutoFit/>
          </a:bodyPr>
          <a:lstStyle/>
          <a:p>
            <a:r>
              <a:rPr lang="cs-CZ" sz="2400" b="1" dirty="0" smtClean="0"/>
              <a:t>MAJEKTOVÁ PRÁVA</a:t>
            </a:r>
          </a:p>
          <a:p>
            <a:endParaRPr lang="cs-CZ" sz="2400" b="1" dirty="0" smtClean="0"/>
          </a:p>
          <a:p>
            <a:endParaRPr lang="cs-CZ" sz="2400" dirty="0" smtClean="0"/>
          </a:p>
          <a:p>
            <a:r>
              <a:rPr lang="cs-CZ" sz="2400" dirty="0" smtClean="0"/>
              <a:t>Pokud </a:t>
            </a:r>
            <a:r>
              <a:rPr lang="cs-CZ" sz="2400" dirty="0"/>
              <a:t>bylo dílo zpřístupněno prostřednictvím internetu a to i osobně jeho autorem, neznamená taková situace, že lze s dílem libovolně nakládat. Podle standardních zákonných podmínek jej lze použít pro vlastní potřebu, ve výuce nebo z něj citovat. Není však možné použít takový materiál k dalšímu rozmnožování a šíření za účelem hospodářského nebo obchodního prospěchu.</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1123755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Volné užití</a:t>
            </a:r>
            <a:endParaRPr lang="cs-CZ" sz="2400" cap="all" dirty="0"/>
          </a:p>
          <a:p>
            <a:r>
              <a:rPr lang="cs-CZ" sz="2400" dirty="0"/>
              <a:t>Za užití díla podle </a:t>
            </a:r>
            <a:r>
              <a:rPr lang="cs-CZ" sz="2400" dirty="0" smtClean="0"/>
              <a:t>autorského  </a:t>
            </a:r>
            <a:r>
              <a:rPr lang="cs-CZ" sz="2400" dirty="0"/>
              <a:t>zákona se nepovažuje užití pro </a:t>
            </a:r>
            <a:r>
              <a:rPr lang="cs-CZ" sz="2400" b="1" dirty="0"/>
              <a:t>osobní potřebu fyzické osoby</a:t>
            </a:r>
            <a:r>
              <a:rPr lang="cs-CZ" sz="2400" dirty="0"/>
              <a:t>, jehož účelem není dosažení přímého nebo nepřímého hospodářského nebo obchodního prospěchu. </a:t>
            </a:r>
            <a:endParaRPr lang="cs-CZ" sz="2400" dirty="0" smtClean="0"/>
          </a:p>
          <a:p>
            <a:endParaRPr lang="cs-CZ" sz="2400" dirty="0" smtClean="0"/>
          </a:p>
          <a:p>
            <a:r>
              <a:rPr lang="cs-CZ" sz="2400" dirty="0" smtClean="0"/>
              <a:t>Do </a:t>
            </a:r>
            <a:r>
              <a:rPr lang="cs-CZ" sz="2400" dirty="0"/>
              <a:t>autorského práva </a:t>
            </a:r>
            <a:r>
              <a:rPr lang="cs-CZ" sz="2400" dirty="0" smtClean="0"/>
              <a:t>nezasáhne ani ten, kdo </a:t>
            </a:r>
            <a:r>
              <a:rPr lang="cs-CZ" sz="2400" dirty="0"/>
              <a:t>pro svou osobní potřebu </a:t>
            </a:r>
            <a:r>
              <a:rPr lang="cs-CZ" sz="2400" dirty="0" smtClean="0"/>
              <a:t>zhotoví </a:t>
            </a:r>
            <a:r>
              <a:rPr lang="cs-CZ" sz="2400" dirty="0"/>
              <a:t>záznam, rozmnoženinu nebo napodobeninu díla. V případě rozmnoženiny nebo napodobeniny výtvarného díla musí být jako taková vždy zřetelně označena.</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860313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Právo </a:t>
            </a:r>
            <a:r>
              <a:rPr lang="cs-CZ" sz="2400" cap="all" dirty="0"/>
              <a:t>na </a:t>
            </a:r>
            <a:r>
              <a:rPr lang="cs-CZ" sz="2400" cap="all" dirty="0" smtClean="0"/>
              <a:t>odměnu</a:t>
            </a:r>
            <a:endParaRPr lang="cs-CZ" sz="2400" cap="all" dirty="0"/>
          </a:p>
          <a:p>
            <a:r>
              <a:rPr lang="cs-CZ" sz="2400" dirty="0"/>
              <a:t>U zveřejněných děl, která lze rozmnožovat pomocí kopírovacího stroje pro osobní účely, ať už se jedná o tiskovou podobu nebo nosič audiovizuálního či jiného záznamu, má autor právo na odměnu v souvislosti s takovým rozmnožováním díla</a:t>
            </a:r>
            <a:r>
              <a:rPr lang="cs-CZ" sz="2400" dirty="0" smtClean="0"/>
              <a:t>.</a:t>
            </a:r>
          </a:p>
          <a:p>
            <a:endParaRPr lang="cs-CZ" sz="2400" dirty="0"/>
          </a:p>
          <a:p>
            <a:r>
              <a:rPr lang="cs-CZ" sz="2400" dirty="0"/>
              <a:t>Odměnu v takovém případě platí zpravidla výrobce nebo poskytovatel služeb rozmnožovacího stroje nebo nenahraného nosiče určenému kolektivnímu správci</a:t>
            </a:r>
            <a:r>
              <a:rPr lang="cs-CZ" sz="2400" dirty="0" smtClean="0"/>
              <a:t>.</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6581849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Právo </a:t>
            </a:r>
            <a:r>
              <a:rPr lang="cs-CZ" sz="2400" cap="all" dirty="0"/>
              <a:t>na </a:t>
            </a:r>
            <a:r>
              <a:rPr lang="cs-CZ" sz="2400" cap="all" dirty="0" smtClean="0"/>
              <a:t>odměnu</a:t>
            </a:r>
            <a:endParaRPr lang="cs-CZ" sz="2400" cap="all" dirty="0"/>
          </a:p>
          <a:p>
            <a:r>
              <a:rPr lang="cs-CZ" sz="2400" dirty="0"/>
              <a:t>Výjimku v případě pořizování rozmnoženin tvoří počítačové programy. Zákon akceptuje možnost jejich archivace, resp. tvorby záložní kopie kupříkladu pro případ zničení nosného média.  Neumožňuje však pořizování rozmnoženin ani pro osobní účely. V praxi to znamená, že pokud fyzická pořídí jednu licenci počítačového programu, může jej použít pouze na jednom počítači.</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2597642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a:t>Rozmnožování na </a:t>
            </a:r>
            <a:r>
              <a:rPr lang="cs-CZ" sz="2400" cap="all" dirty="0" smtClean="0"/>
              <a:t>papír</a:t>
            </a:r>
            <a:endParaRPr lang="cs-CZ" sz="2400" cap="all" dirty="0"/>
          </a:p>
          <a:p>
            <a:r>
              <a:rPr lang="cs-CZ" sz="2400" dirty="0" smtClean="0"/>
              <a:t>Obecně </a:t>
            </a:r>
            <a:r>
              <a:rPr lang="cs-CZ" sz="2400" dirty="0"/>
              <a:t>platí, že právnické osoby, tedy i vzdělávací instituce a podnikající fyzické osoby si mohou pořizovat pouze tiskové rozmnoženiny autorských děl. To samé však neplatí pro zvukové, zvukově obrazové či jiné záznamy. Tyto umožňuje autorský zákon pořizovat pouze fyzických osobám pro osobní účely. Odměnu náležející autorovi (a dalším nositelům práv) zaplatí fyzická osoba </a:t>
            </a:r>
            <a:r>
              <a:rPr lang="cs-CZ" sz="2400" dirty="0" smtClean="0"/>
              <a:t>  v </a:t>
            </a:r>
            <a:r>
              <a:rPr lang="cs-CZ" sz="2400" dirty="0" smtClean="0"/>
              <a:t>ceně </a:t>
            </a:r>
            <a:r>
              <a:rPr lang="cs-CZ" sz="2400" dirty="0"/>
              <a:t>nenahraného nosiče a přístroje umožňujícího pořízení takové rozmnoženiny.</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0401303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185761"/>
          </a:xfrm>
          <a:prstGeom prst="rect">
            <a:avLst/>
          </a:prstGeom>
          <a:noFill/>
        </p:spPr>
        <p:txBody>
          <a:bodyPr wrap="square" rtlCol="0">
            <a:spAutoFit/>
          </a:bodyPr>
          <a:lstStyle/>
          <a:p>
            <a:r>
              <a:rPr lang="cs-CZ" sz="2400" b="1" dirty="0" smtClean="0"/>
              <a:t>LEGISLATIVA</a:t>
            </a:r>
          </a:p>
          <a:p>
            <a:endParaRPr lang="cs-CZ" sz="2400" b="1" dirty="0" smtClean="0"/>
          </a:p>
          <a:p>
            <a:pPr marL="285750" indent="-285750">
              <a:buFont typeface="Arial" panose="020B0604020202020204" pitchFamily="34" charset="0"/>
              <a:buChar char="•"/>
            </a:pPr>
            <a:r>
              <a:rPr lang="cs-CZ" sz="2000" b="1" dirty="0" smtClean="0"/>
              <a:t>Bernská </a:t>
            </a:r>
            <a:r>
              <a:rPr lang="cs-CZ" sz="2000" b="1" dirty="0"/>
              <a:t>úmluva</a:t>
            </a:r>
            <a:r>
              <a:rPr lang="cs-CZ" sz="2000" dirty="0"/>
              <a:t> o ochraně literárních a uměleckých děl z roku 1886 v úpravě z roku </a:t>
            </a:r>
            <a:r>
              <a:rPr lang="cs-CZ" sz="2000" dirty="0" smtClean="0"/>
              <a:t>1971</a:t>
            </a:r>
          </a:p>
          <a:p>
            <a:pPr marL="285750" indent="-285750">
              <a:buFont typeface="Arial" panose="020B0604020202020204" pitchFamily="34" charset="0"/>
              <a:buChar char="•"/>
            </a:pPr>
            <a:endParaRPr lang="cs-CZ" sz="2000" dirty="0"/>
          </a:p>
          <a:p>
            <a:pPr marL="285750" indent="-285750">
              <a:buFont typeface="Arial" panose="020B0604020202020204" pitchFamily="34" charset="0"/>
              <a:buChar char="•"/>
            </a:pPr>
            <a:r>
              <a:rPr lang="cs-CZ" sz="2000" dirty="0"/>
              <a:t>Mezinárodní úmluva o ochraně výkonných umělců, výrobců zvukových záznamů a rozhlasových a televizních organizací z roku 1961 (tzv. </a:t>
            </a:r>
            <a:r>
              <a:rPr lang="cs-CZ" sz="2000" b="1" dirty="0"/>
              <a:t>Římská úmluva</a:t>
            </a:r>
            <a:r>
              <a:rPr lang="cs-CZ" sz="2000" dirty="0" smtClean="0"/>
              <a:t>)</a:t>
            </a:r>
          </a:p>
          <a:p>
            <a:pPr marL="285750" indent="-285750">
              <a:buFont typeface="Arial" panose="020B0604020202020204" pitchFamily="34" charset="0"/>
              <a:buChar char="•"/>
            </a:pPr>
            <a:endParaRPr lang="cs-CZ" sz="2000" dirty="0"/>
          </a:p>
          <a:p>
            <a:pPr marL="285750" indent="-285750">
              <a:buFont typeface="Arial" panose="020B0604020202020204" pitchFamily="34" charset="0"/>
              <a:buChar char="•"/>
            </a:pPr>
            <a:r>
              <a:rPr lang="cs-CZ" sz="2000" dirty="0"/>
              <a:t>Smlouva o autorském právu a Smlouva o výkonech výkonných umělců a o zvukových </a:t>
            </a:r>
            <a:r>
              <a:rPr lang="cs-CZ" sz="2000" dirty="0" smtClean="0"/>
              <a:t>záznamech (obě od Světové organizace duševního vlastnictví z roku 1996)</a:t>
            </a:r>
          </a:p>
          <a:p>
            <a:endParaRPr lang="cs-CZ" dirty="0" smtClean="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PŘEDPISY</a:t>
            </a:r>
            <a:endParaRPr lang="cs-CZ" sz="1400" dirty="0">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7839073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1200329"/>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a:t>Rozmnožování na </a:t>
            </a:r>
            <a:r>
              <a:rPr lang="cs-CZ" sz="2400" cap="all" dirty="0" smtClean="0"/>
              <a:t>papír</a:t>
            </a:r>
            <a:endParaRPr lang="cs-CZ" sz="2400" cap="all" dirty="0"/>
          </a:p>
        </p:txBody>
      </p:sp>
      <p:pic>
        <p:nvPicPr>
          <p:cNvPr id="1026" name="Picture 2"/>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441642" y="2339559"/>
            <a:ext cx="3867711" cy="35235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2" name="TextovéPole 21">
            <a:hlinkClick r:id="rId12"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6"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8138579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Citace</a:t>
            </a:r>
          </a:p>
          <a:p>
            <a:r>
              <a:rPr lang="cs-CZ" sz="2000" dirty="0" smtClean="0"/>
              <a:t>Do </a:t>
            </a:r>
            <a:r>
              <a:rPr lang="cs-CZ" sz="2000" dirty="0"/>
              <a:t>práva autorského nezasahujeme, jestliže:</a:t>
            </a:r>
          </a:p>
          <a:p>
            <a:pPr marL="457200" indent="-457200">
              <a:buFont typeface="+mj-lt"/>
              <a:buAutoNum type="arabicPeriod"/>
            </a:pPr>
            <a:r>
              <a:rPr lang="cs-CZ" sz="2000" dirty="0" smtClean="0"/>
              <a:t>užijeme </a:t>
            </a:r>
            <a:r>
              <a:rPr lang="cs-CZ" sz="2000" dirty="0"/>
              <a:t>v odůvodněné míře výňatky ze zveřejněných děl jiných autorů ve svém díle, </a:t>
            </a:r>
            <a:endParaRPr lang="cs-CZ" sz="2000" dirty="0" smtClean="0"/>
          </a:p>
          <a:p>
            <a:pPr marL="457200" indent="-457200">
              <a:buFont typeface="+mj-lt"/>
              <a:buAutoNum type="arabicPeriod"/>
            </a:pPr>
            <a:endParaRPr lang="cs-CZ" sz="2000" dirty="0"/>
          </a:p>
          <a:p>
            <a:pPr marL="457200" indent="-457200">
              <a:buFont typeface="+mj-lt"/>
              <a:buAutoNum type="arabicPeriod"/>
            </a:pPr>
            <a:r>
              <a:rPr lang="cs-CZ" sz="2000" dirty="0" smtClean="0"/>
              <a:t>užijeme </a:t>
            </a:r>
            <a:r>
              <a:rPr lang="cs-CZ" sz="2000" dirty="0"/>
              <a:t>výňatky z díla nebo drobná celá díla pro účely kritiky nebo recenze vztahující se k takovému dílu, vědecké či odborné tvorby a takové užití bude v souladu s poctivými zvyklostmi a v rozsahu vyžadovaném konkrétním účelem</a:t>
            </a:r>
            <a:r>
              <a:rPr lang="cs-CZ" sz="2000" dirty="0" smtClean="0"/>
              <a:t>,</a:t>
            </a:r>
          </a:p>
          <a:p>
            <a:pPr marL="457200" indent="-457200">
              <a:buFont typeface="+mj-lt"/>
              <a:buAutoNum type="arabicPeriod"/>
            </a:pPr>
            <a:endParaRPr lang="cs-CZ" sz="2000" dirty="0"/>
          </a:p>
          <a:p>
            <a:pPr marL="457200" indent="-457200">
              <a:buFont typeface="+mj-lt"/>
              <a:buAutoNum type="arabicPeriod"/>
            </a:pPr>
            <a:r>
              <a:rPr lang="cs-CZ" sz="2000" dirty="0" smtClean="0"/>
              <a:t>užijeme </a:t>
            </a:r>
            <a:r>
              <a:rPr lang="cs-CZ" sz="2000" dirty="0"/>
              <a:t>dílo při vyučování pro ilustrační účel nebo při vědeckém výzkumu, jejichž účelem není dosažení přímého nebo nepřímého hospodářského nebo obchodního prospěchu.</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026694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724096"/>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Citace</a:t>
            </a:r>
          </a:p>
          <a:p>
            <a:endParaRPr lang="cs-CZ" sz="2000" dirty="0" smtClean="0"/>
          </a:p>
          <a:p>
            <a:r>
              <a:rPr lang="cs-CZ" sz="2400" dirty="0" smtClean="0"/>
              <a:t>Je </a:t>
            </a:r>
            <a:r>
              <a:rPr lang="cs-CZ" sz="2400" dirty="0"/>
              <a:t>nutné zdůraznit, že v odpovídající míře lze využít i zvukové či zvukově obrazové záznamy, resp. úryvky takových záznamů apod. Takové užití však nesmí rozsahem přesáhnout sledovaný vzdělávací účel, to znamená, že musí jít například o doplnění výkladu pedagoga. </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5712750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Citace</a:t>
            </a:r>
          </a:p>
          <a:p>
            <a:r>
              <a:rPr lang="cs-CZ" sz="2400" dirty="0" smtClean="0"/>
              <a:t>Do </a:t>
            </a:r>
            <a:r>
              <a:rPr lang="cs-CZ" sz="2400" dirty="0"/>
              <a:t>práva autorského </a:t>
            </a:r>
            <a:r>
              <a:rPr lang="cs-CZ" sz="2400" dirty="0" smtClean="0"/>
              <a:t>nezasahujeme, pokud výňatky </a:t>
            </a:r>
            <a:r>
              <a:rPr lang="cs-CZ" sz="2400" dirty="0" smtClean="0"/>
              <a:t>        z </a:t>
            </a:r>
            <a:r>
              <a:rPr lang="cs-CZ" sz="2400" dirty="0"/>
              <a:t>díla nebo drobná celá díla </a:t>
            </a:r>
            <a:r>
              <a:rPr lang="cs-CZ" sz="2400" dirty="0" smtClean="0"/>
              <a:t>dále užijeme.</a:t>
            </a:r>
            <a:endParaRPr lang="cs-CZ" sz="2400" dirty="0"/>
          </a:p>
          <a:p>
            <a:endParaRPr lang="cs-CZ" sz="2400" dirty="0" smtClean="0"/>
          </a:p>
          <a:p>
            <a:r>
              <a:rPr lang="cs-CZ" sz="2400" dirty="0" smtClean="0"/>
              <a:t>Ve </a:t>
            </a:r>
            <a:r>
              <a:rPr lang="cs-CZ" sz="2400" dirty="0"/>
              <a:t>všech </a:t>
            </a:r>
            <a:r>
              <a:rPr lang="cs-CZ" sz="2400" dirty="0" smtClean="0"/>
              <a:t>případech </a:t>
            </a:r>
            <a:r>
              <a:rPr lang="cs-CZ" sz="2400" dirty="0"/>
              <a:t>je však nutné, je-li to možné, </a:t>
            </a:r>
            <a:r>
              <a:rPr lang="cs-CZ" sz="2400" b="1" dirty="0"/>
              <a:t>uvést jméno autora</a:t>
            </a:r>
            <a:r>
              <a:rPr lang="cs-CZ" sz="2400" dirty="0"/>
              <a:t>, nejde-li o dílo anonymní, </a:t>
            </a:r>
            <a:r>
              <a:rPr lang="cs-CZ" sz="2400" dirty="0" smtClean="0"/>
              <a:t>a </a:t>
            </a:r>
            <a:r>
              <a:rPr lang="cs-CZ" sz="2400" dirty="0"/>
              <a:t>dále název díla a pramen</a:t>
            </a:r>
            <a:r>
              <a:rPr lang="cs-CZ" sz="2400" dirty="0" smtClean="0"/>
              <a:t>.</a:t>
            </a:r>
          </a:p>
          <a:p>
            <a:endParaRPr lang="cs-CZ" sz="2400" dirty="0"/>
          </a:p>
          <a:p>
            <a:r>
              <a:rPr lang="cs-CZ" sz="2400" dirty="0"/>
              <a:t>Formální pravidla pro bibliografické používání citací jsou uvedena v </a:t>
            </a:r>
            <a:r>
              <a:rPr lang="cs-CZ" sz="2400" b="1" dirty="0"/>
              <a:t>ČSN ISO 690</a:t>
            </a:r>
            <a:r>
              <a:rPr lang="cs-CZ" sz="2400" dirty="0"/>
              <a:t> a ČSN ISO 690-2</a:t>
            </a:r>
            <a:r>
              <a:rPr lang="cs-CZ" sz="2400" dirty="0" smtClean="0"/>
              <a:t>.</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5109877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1200329"/>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smtClean="0"/>
              <a:t>Citace</a:t>
            </a:r>
          </a:p>
        </p:txBody>
      </p:sp>
      <p:pic>
        <p:nvPicPr>
          <p:cNvPr id="2050" name="Picture 2"/>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256985" y="2492896"/>
            <a:ext cx="6237025" cy="3319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2" name="TextovéPole 21">
            <a:hlinkClick r:id="rId12"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6"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40554862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MAJEKTOVÁ PRÁVA</a:t>
            </a:r>
          </a:p>
          <a:p>
            <a:endParaRPr lang="cs-CZ" sz="2400" b="1" dirty="0" smtClean="0"/>
          </a:p>
          <a:p>
            <a:r>
              <a:rPr lang="cs-CZ" sz="2400" cap="all" dirty="0"/>
              <a:t>Užití díla umístěného na veřejném prostranství </a:t>
            </a:r>
            <a:endParaRPr lang="cs-CZ" sz="2400" cap="all" dirty="0" smtClean="0"/>
          </a:p>
          <a:p>
            <a:endParaRPr lang="cs-CZ" sz="2400" cap="all" dirty="0"/>
          </a:p>
          <a:p>
            <a:r>
              <a:rPr lang="cs-CZ" sz="2400" dirty="0" smtClean="0"/>
              <a:t>Do </a:t>
            </a:r>
            <a:r>
              <a:rPr lang="cs-CZ" sz="2400" dirty="0"/>
              <a:t>práva autorského nezasahuje ten, kdo kresbou, malbou nebo grafikou, fotografií nebo filmem nebo jinak zaznamená nebo vyjádří dílo, které je trvale umístěno na náměstí, ulici, v parku, na veřejných cestách nebo na jiném veřejném prostranství. </a:t>
            </a:r>
          </a:p>
          <a:p>
            <a:endParaRPr lang="cs-CZ" sz="2400" dirty="0" smtClean="0"/>
          </a:p>
          <a:p>
            <a:r>
              <a:rPr lang="cs-CZ" sz="2400" dirty="0" smtClean="0"/>
              <a:t>Do </a:t>
            </a:r>
            <a:r>
              <a:rPr lang="cs-CZ" sz="2400" dirty="0"/>
              <a:t>autorského práva nezasahuje ani ten, kdo takto vyjádřené, zachycené nebo zaznamenané dílo dále užije. </a:t>
            </a:r>
            <a:endParaRPr lang="cs-CZ" sz="2400" cap="all" dirty="0" smtClean="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MAJETKOVÁ</a:t>
            </a:r>
          </a:p>
          <a:p>
            <a:r>
              <a:rPr lang="cs-CZ" sz="1200" dirty="0" smtClean="0">
                <a:latin typeface="Franklin Gothic Heavy" panose="020B0903020102020204" pitchFamily="34" charset="0"/>
              </a:rPr>
              <a:t>PRÁVA</a:t>
            </a:r>
            <a:endParaRPr lang="cs-CZ" sz="1200" dirty="0">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8159577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416320"/>
          </a:xfrm>
          <a:prstGeom prst="rect">
            <a:avLst/>
          </a:prstGeom>
          <a:noFill/>
        </p:spPr>
        <p:txBody>
          <a:bodyPr wrap="square" rtlCol="0">
            <a:spAutoFit/>
          </a:bodyPr>
          <a:lstStyle/>
          <a:p>
            <a:r>
              <a:rPr lang="cs-CZ" sz="2400" b="1" dirty="0" smtClean="0"/>
              <a:t>LICENČNÍ SMLOUVA</a:t>
            </a:r>
          </a:p>
          <a:p>
            <a:endParaRPr lang="cs-CZ" sz="2400" b="1" dirty="0" smtClean="0"/>
          </a:p>
          <a:p>
            <a:endParaRPr lang="cs-CZ" sz="2400" b="1" dirty="0"/>
          </a:p>
          <a:p>
            <a:endParaRPr lang="cs-CZ" sz="2400" b="1" dirty="0" smtClean="0"/>
          </a:p>
          <a:p>
            <a:r>
              <a:rPr lang="cs-CZ" sz="2400" dirty="0"/>
              <a:t>Licenční smlouvou poskytuje poskytovatel nabyvateli oprávnění k výkonu </a:t>
            </a:r>
            <a:r>
              <a:rPr lang="cs-CZ" sz="2400" b="1" dirty="0"/>
              <a:t>práva duševního vlastnictví</a:t>
            </a:r>
            <a:r>
              <a:rPr lang="cs-CZ" sz="2400" dirty="0"/>
              <a:t> (licenci) v ujednaném omezeném nebo neomezeném rozsahu a nabyvatel se zavazuje, není-li ujednáno jinak, poskytnout poskytovateli odměnu.</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8795682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LICENČNÍ SMLOUVA</a:t>
            </a:r>
          </a:p>
          <a:p>
            <a:endParaRPr lang="cs-CZ" sz="2400" b="1" dirty="0" smtClean="0"/>
          </a:p>
          <a:p>
            <a:endParaRPr lang="cs-CZ" sz="2400" b="1" dirty="0"/>
          </a:p>
          <a:p>
            <a:r>
              <a:rPr lang="cs-CZ" sz="2400" dirty="0" smtClean="0"/>
              <a:t>Při </a:t>
            </a:r>
            <a:r>
              <a:rPr lang="cs-CZ" sz="2400" dirty="0"/>
              <a:t>sjednání </a:t>
            </a:r>
            <a:r>
              <a:rPr lang="cs-CZ" sz="2400" b="1" dirty="0"/>
              <a:t>výhradní licence</a:t>
            </a:r>
            <a:r>
              <a:rPr lang="cs-CZ" sz="2400" dirty="0"/>
              <a:t> autor nesmí poskytnout licenci třetí osobě a je povinen, není-li sjednáno jinak, se i sám zdržet výkonu práva užít dílo způsobem, ke kterému licenci udělil. Tato licence musí být sjednána výslovně</a:t>
            </a:r>
            <a:r>
              <a:rPr lang="cs-CZ" sz="2400" dirty="0" smtClean="0"/>
              <a:t>.</a:t>
            </a:r>
          </a:p>
          <a:p>
            <a:endParaRPr lang="cs-CZ" sz="2400" dirty="0"/>
          </a:p>
          <a:p>
            <a:r>
              <a:rPr lang="cs-CZ" sz="2400" dirty="0"/>
              <a:t>V případě </a:t>
            </a:r>
            <a:r>
              <a:rPr lang="cs-CZ" sz="2400" b="1" dirty="0"/>
              <a:t>nevýhradní licence</a:t>
            </a:r>
            <a:r>
              <a:rPr lang="cs-CZ" sz="2400" dirty="0"/>
              <a:t> je autor nadále oprávněn k výkonu práva užít dílo způsobem, ke kterému licenci udělil, jakož i k poskytnutí licence třetím osobám.</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6327746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LICENČNÍ SMLOUVA</a:t>
            </a:r>
          </a:p>
          <a:p>
            <a:endParaRPr lang="cs-CZ" sz="2400" b="1" dirty="0" smtClean="0"/>
          </a:p>
          <a:p>
            <a:r>
              <a:rPr lang="cs-CZ" sz="2000" dirty="0" smtClean="0"/>
              <a:t>Licence </a:t>
            </a:r>
            <a:r>
              <a:rPr lang="cs-CZ" sz="2000" dirty="0"/>
              <a:t>může být omezena na jednotlivé způsoby užití díla. Způsoby užití díla mohou být omezeny rozsahem, zejména co do </a:t>
            </a:r>
            <a:r>
              <a:rPr lang="cs-CZ" sz="2000" b="1" dirty="0"/>
              <a:t>množství, místa nebo času</a:t>
            </a:r>
            <a:r>
              <a:rPr lang="cs-CZ" sz="2000" dirty="0"/>
              <a:t>.</a:t>
            </a:r>
          </a:p>
          <a:p>
            <a:endParaRPr lang="cs-CZ" sz="2000" dirty="0" smtClean="0"/>
          </a:p>
          <a:p>
            <a:r>
              <a:rPr lang="cs-CZ" sz="2000" dirty="0" smtClean="0"/>
              <a:t>Nestanoví-li </a:t>
            </a:r>
            <a:r>
              <a:rPr lang="cs-CZ" sz="2000" dirty="0"/>
              <a:t>licenční smlouva </a:t>
            </a:r>
            <a:r>
              <a:rPr lang="cs-CZ" sz="2000" dirty="0" smtClean="0"/>
              <a:t>jinak</a:t>
            </a:r>
            <a:r>
              <a:rPr lang="cs-CZ" sz="2000" dirty="0"/>
              <a:t>, má se za to, </a:t>
            </a:r>
            <a:r>
              <a:rPr lang="cs-CZ" sz="2000" dirty="0" smtClean="0"/>
              <a:t>že:</a:t>
            </a:r>
            <a:endParaRPr lang="cs-CZ" sz="2000" dirty="0"/>
          </a:p>
          <a:p>
            <a:r>
              <a:rPr lang="cs-CZ" sz="2000" dirty="0"/>
              <a:t>a) územní rozsah licence je omezen na území České republiky,</a:t>
            </a:r>
          </a:p>
          <a:p>
            <a:r>
              <a:rPr lang="cs-CZ" sz="2000" dirty="0"/>
              <a:t>b) časový rozsah licence je omezen na dobu obvyklou u daného druhu díla a způsobu užití, nikoli však na dobu delší než jeden rok od poskytnutí licence, a má-li být dílo odevzdáno až po poskytnutí licence, tak od takového odevzdání,</a:t>
            </a:r>
          </a:p>
          <a:p>
            <a:r>
              <a:rPr lang="cs-CZ" sz="2000" dirty="0"/>
              <a:t>c) množstevní rozsah licence je omezen na množství, které je obvyklé u daného druhu díla a způsobu užití.</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8984660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85871"/>
          </a:xfrm>
          <a:prstGeom prst="rect">
            <a:avLst/>
          </a:prstGeom>
          <a:noFill/>
        </p:spPr>
        <p:txBody>
          <a:bodyPr wrap="square" rtlCol="0">
            <a:spAutoFit/>
          </a:bodyPr>
          <a:lstStyle/>
          <a:p>
            <a:r>
              <a:rPr lang="cs-CZ" sz="2400" b="1" dirty="0" smtClean="0"/>
              <a:t>LICENČNÍ SMLOUVA</a:t>
            </a:r>
          </a:p>
          <a:p>
            <a:endParaRPr lang="cs-CZ" sz="2800" b="1" dirty="0" smtClean="0"/>
          </a:p>
          <a:p>
            <a:r>
              <a:rPr lang="cs-CZ" sz="2400" cap="all" dirty="0"/>
              <a:t>Zákonné </a:t>
            </a:r>
            <a:r>
              <a:rPr lang="cs-CZ" sz="2400" cap="all" dirty="0" smtClean="0"/>
              <a:t>licence</a:t>
            </a:r>
          </a:p>
          <a:p>
            <a:r>
              <a:rPr lang="cs-CZ" sz="2400" dirty="0" smtClean="0"/>
              <a:t>Autorský zákon </a:t>
            </a:r>
            <a:r>
              <a:rPr lang="cs-CZ" sz="2400" cap="all" dirty="0"/>
              <a:t>(§ 34 – </a:t>
            </a:r>
            <a:r>
              <a:rPr lang="cs-CZ" sz="2400" cap="all" dirty="0" smtClean="0"/>
              <a:t>38)</a:t>
            </a:r>
            <a:r>
              <a:rPr lang="cs-CZ" sz="2400" dirty="0" smtClean="0"/>
              <a:t> </a:t>
            </a:r>
            <a:r>
              <a:rPr lang="cs-CZ" sz="2400" dirty="0"/>
              <a:t>definuje řadu specifických druhů licencí, v jejichž případě nedochází k zásahům do autorského práva. </a:t>
            </a:r>
            <a:endParaRPr lang="cs-CZ" sz="2400" dirty="0" smtClean="0"/>
          </a:p>
          <a:p>
            <a:endParaRPr lang="cs-CZ" sz="2400" dirty="0"/>
          </a:p>
          <a:p>
            <a:r>
              <a:rPr lang="cs-CZ" sz="2400" dirty="0" smtClean="0"/>
              <a:t>Jedná </a:t>
            </a:r>
            <a:r>
              <a:rPr lang="cs-CZ" sz="2400" dirty="0"/>
              <a:t>se např. o licence </a:t>
            </a:r>
            <a:r>
              <a:rPr lang="cs-CZ" sz="2400" b="1" dirty="0"/>
              <a:t>zpravodajské </a:t>
            </a:r>
            <a:r>
              <a:rPr lang="cs-CZ" sz="2400" dirty="0"/>
              <a:t>a </a:t>
            </a:r>
            <a:r>
              <a:rPr lang="cs-CZ" sz="2400" b="1" dirty="0"/>
              <a:t>úřední</a:t>
            </a:r>
            <a:r>
              <a:rPr lang="cs-CZ" sz="2400" dirty="0"/>
              <a:t>, licence </a:t>
            </a:r>
            <a:r>
              <a:rPr lang="cs-CZ" sz="2400" b="1" dirty="0"/>
              <a:t>pro zdravotně postižené</a:t>
            </a:r>
            <a:r>
              <a:rPr lang="cs-CZ" sz="2400" dirty="0"/>
              <a:t>, </a:t>
            </a:r>
            <a:r>
              <a:rPr lang="cs-CZ" sz="2400" b="1" dirty="0"/>
              <a:t>pro sociální zařízení</a:t>
            </a:r>
            <a:r>
              <a:rPr lang="cs-CZ" sz="2400" dirty="0"/>
              <a:t> ad. Takovéto typy užití díla umožní např. převedení publikace do podoby nevýdělečně využitelné pro potřeby osob s tělesným postižením</a:t>
            </a:r>
            <a:r>
              <a:rPr lang="cs-CZ" sz="2400" dirty="0" smtClean="0"/>
              <a:t>.</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691609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062651"/>
          </a:xfrm>
          <a:prstGeom prst="rect">
            <a:avLst/>
          </a:prstGeom>
          <a:noFill/>
        </p:spPr>
        <p:txBody>
          <a:bodyPr wrap="square" rtlCol="0">
            <a:spAutoFit/>
          </a:bodyPr>
          <a:lstStyle/>
          <a:p>
            <a:r>
              <a:rPr lang="cs-CZ" sz="2400" b="1" dirty="0" smtClean="0"/>
              <a:t>LEGISLATIVA</a:t>
            </a:r>
          </a:p>
          <a:p>
            <a:endParaRPr lang="cs-CZ" sz="2400" b="1" dirty="0" smtClean="0"/>
          </a:p>
          <a:p>
            <a:endParaRPr lang="cs-CZ" b="1" dirty="0" smtClean="0"/>
          </a:p>
          <a:p>
            <a:r>
              <a:rPr lang="cs-CZ" sz="2400" b="1" dirty="0" smtClean="0"/>
              <a:t>Zákon </a:t>
            </a:r>
            <a:r>
              <a:rPr lang="cs-CZ" sz="2400" b="1" dirty="0"/>
              <a:t>č. 121/2000 Sb.</a:t>
            </a:r>
            <a:r>
              <a:rPr lang="cs-CZ" sz="2400" dirty="0"/>
              <a:t>, o právu autorském, o právech souvisejících s právem autorským a o změně některých </a:t>
            </a:r>
            <a:r>
              <a:rPr lang="cs-CZ" sz="2400" dirty="0" smtClean="0"/>
              <a:t>zákonů - </a:t>
            </a:r>
            <a:r>
              <a:rPr lang="cs-CZ" sz="2400" b="1" dirty="0"/>
              <a:t>autorský zákon</a:t>
            </a:r>
            <a:r>
              <a:rPr lang="cs-CZ" sz="2400" dirty="0"/>
              <a:t> </a:t>
            </a:r>
            <a:endParaRPr lang="cs-CZ" sz="2400" dirty="0" smtClean="0"/>
          </a:p>
          <a:p>
            <a:endParaRPr lang="cs-CZ" sz="2400" dirty="0" smtClean="0"/>
          </a:p>
          <a:p>
            <a:r>
              <a:rPr lang="cs-CZ" sz="2400" b="1" dirty="0" smtClean="0"/>
              <a:t>Zákon </a:t>
            </a:r>
            <a:r>
              <a:rPr lang="cs-CZ" sz="2400" b="1" dirty="0"/>
              <a:t>č. 89/2012 Sb.</a:t>
            </a:r>
            <a:r>
              <a:rPr lang="cs-CZ" sz="2400" dirty="0"/>
              <a:t> </a:t>
            </a:r>
            <a:r>
              <a:rPr lang="cs-CZ" sz="2400" dirty="0" smtClean="0"/>
              <a:t>- Nový </a:t>
            </a:r>
            <a:r>
              <a:rPr lang="cs-CZ" sz="2400" dirty="0" smtClean="0"/>
              <a:t>Občanský </a:t>
            </a:r>
            <a:r>
              <a:rPr lang="cs-CZ" sz="2400" dirty="0" smtClean="0"/>
              <a:t>zákoník</a:t>
            </a:r>
            <a:endParaRPr lang="cs-CZ" sz="2400" dirty="0"/>
          </a:p>
          <a:p>
            <a:endParaRPr lang="cs-CZ" sz="2400" dirty="0" smtClean="0"/>
          </a:p>
          <a:p>
            <a:endParaRPr lang="cs-CZ" sz="2400" dirty="0"/>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PŘEDPISY</a:t>
            </a:r>
            <a:endParaRPr lang="cs-CZ" sz="1400" dirty="0">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1046151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724096"/>
          </a:xfrm>
          <a:prstGeom prst="rect">
            <a:avLst/>
          </a:prstGeom>
          <a:noFill/>
        </p:spPr>
        <p:txBody>
          <a:bodyPr wrap="square" rtlCol="0">
            <a:spAutoFit/>
          </a:bodyPr>
          <a:lstStyle/>
          <a:p>
            <a:r>
              <a:rPr lang="cs-CZ" sz="2400" b="1" dirty="0" smtClean="0"/>
              <a:t>LICENČNÍ SMLOUVA</a:t>
            </a:r>
          </a:p>
          <a:p>
            <a:endParaRPr lang="cs-CZ" sz="2400" b="1" dirty="0" smtClean="0"/>
          </a:p>
          <a:p>
            <a:r>
              <a:rPr lang="cs-CZ" sz="2400" cap="all" dirty="0"/>
              <a:t>Zákonné </a:t>
            </a:r>
            <a:r>
              <a:rPr lang="cs-CZ" sz="2400" cap="all" dirty="0" smtClean="0"/>
              <a:t>licence</a:t>
            </a:r>
          </a:p>
          <a:p>
            <a:endParaRPr lang="cs-CZ" sz="2000" dirty="0" smtClean="0"/>
          </a:p>
          <a:p>
            <a:r>
              <a:rPr lang="cs-CZ" sz="2400" dirty="0" smtClean="0"/>
              <a:t>Ve </a:t>
            </a:r>
            <a:r>
              <a:rPr lang="cs-CZ" sz="2400" dirty="0"/>
              <a:t>vztahu ke </a:t>
            </a:r>
            <a:r>
              <a:rPr lang="cs-CZ" sz="2400" dirty="0" smtClean="0"/>
              <a:t>školám, resp. vzdělávacím </a:t>
            </a:r>
            <a:r>
              <a:rPr lang="cs-CZ" sz="2400" dirty="0"/>
              <a:t>institucím </a:t>
            </a:r>
            <a:r>
              <a:rPr lang="cs-CZ" sz="2400" dirty="0" smtClean="0"/>
              <a:t>je </a:t>
            </a:r>
            <a:r>
              <a:rPr lang="cs-CZ" sz="2400" dirty="0"/>
              <a:t>důležitá </a:t>
            </a:r>
            <a:r>
              <a:rPr lang="cs-CZ" sz="2400" b="1" dirty="0"/>
              <a:t>knihovní licence</a:t>
            </a:r>
            <a:r>
              <a:rPr lang="cs-CZ" sz="2400" dirty="0"/>
              <a:t>, která umožňuje </a:t>
            </a:r>
            <a:r>
              <a:rPr lang="cs-CZ" sz="2400" dirty="0" smtClean="0"/>
              <a:t>školním </a:t>
            </a:r>
            <a:r>
              <a:rPr lang="cs-CZ" sz="2400" dirty="0"/>
              <a:t>knihovnám, zhotovovat při splnění dalších podmínek rozmnoženiny autorských děl, provádět jejich digitalizaci a následné zpřístupnění v rámci školních prostředků apod.</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7004175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031873"/>
          </a:xfrm>
          <a:prstGeom prst="rect">
            <a:avLst/>
          </a:prstGeom>
          <a:noFill/>
        </p:spPr>
        <p:txBody>
          <a:bodyPr wrap="square" rtlCol="0">
            <a:spAutoFit/>
          </a:bodyPr>
          <a:lstStyle/>
          <a:p>
            <a:r>
              <a:rPr lang="cs-CZ" sz="2400" b="1" dirty="0" smtClean="0"/>
              <a:t>LICENČNÍ SMLOUVA</a:t>
            </a:r>
          </a:p>
          <a:p>
            <a:endParaRPr lang="cs-CZ" sz="2800" b="1" dirty="0" smtClean="0"/>
          </a:p>
          <a:p>
            <a:r>
              <a:rPr lang="cs-CZ" sz="2400" cap="all" dirty="0"/>
              <a:t>Veřejná </a:t>
            </a:r>
            <a:r>
              <a:rPr lang="cs-CZ" sz="2400" cap="all" dirty="0" smtClean="0"/>
              <a:t>licence</a:t>
            </a:r>
          </a:p>
          <a:p>
            <a:endParaRPr lang="cs-CZ" sz="2000" cap="all" dirty="0"/>
          </a:p>
          <a:p>
            <a:r>
              <a:rPr lang="cs-CZ" sz="2000" dirty="0"/>
              <a:t>Taková licenční smlouva, označovaná jako typ </a:t>
            </a:r>
            <a:r>
              <a:rPr lang="cs-CZ" sz="2000" dirty="0" err="1"/>
              <a:t>Creative</a:t>
            </a:r>
            <a:r>
              <a:rPr lang="cs-CZ" sz="2000" dirty="0"/>
              <a:t> </a:t>
            </a:r>
            <a:r>
              <a:rPr lang="cs-CZ" sz="2000" dirty="0" err="1"/>
              <a:t>Commons</a:t>
            </a:r>
            <a:r>
              <a:rPr lang="cs-CZ" sz="2000" dirty="0"/>
              <a:t> nebo GPL </a:t>
            </a:r>
            <a:r>
              <a:rPr lang="cs-CZ" sz="2000" dirty="0" smtClean="0"/>
              <a:t>(General </a:t>
            </a:r>
            <a:r>
              <a:rPr lang="cs-CZ" sz="2000" dirty="0"/>
              <a:t>Public </a:t>
            </a:r>
            <a:r>
              <a:rPr lang="cs-CZ" sz="2000" dirty="0" err="1" smtClean="0"/>
              <a:t>License</a:t>
            </a:r>
            <a:r>
              <a:rPr lang="cs-CZ" sz="2000" dirty="0" smtClean="0"/>
              <a:t>, česky </a:t>
            </a:r>
            <a:r>
              <a:rPr lang="cs-CZ" sz="2000" dirty="0"/>
              <a:t>„všeobecná veřejná </a:t>
            </a:r>
            <a:r>
              <a:rPr lang="cs-CZ" sz="2000" dirty="0" smtClean="0"/>
              <a:t>licence“), </a:t>
            </a:r>
            <a:r>
              <a:rPr lang="cs-CZ" sz="2000" dirty="0"/>
              <a:t>byla v minulých letech využívána zejména pro volně šiřitelné počítačové programy. V současné době se však stala vhodným prostředkem pro autory, jejichž cílem není hospodářský prospěch z jejich děl ale snaha o jejich volné šíření. Takto užívané dílo je obvykle přímo opatřeno odkazem na ujednání, ve kterých je uvedeno, zda a jak lze s dílem nakládat a šířit jej.</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LICENCE</a:t>
            </a:r>
            <a:endParaRPr lang="cs-CZ" sz="1400" dirty="0">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2737562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278094"/>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Zaměstnanecké </a:t>
            </a:r>
            <a:r>
              <a:rPr lang="cs-CZ" sz="2400" cap="all" dirty="0" smtClean="0"/>
              <a:t>dílo</a:t>
            </a:r>
            <a:endParaRPr lang="cs-CZ" sz="2400" cap="all" dirty="0"/>
          </a:p>
          <a:p>
            <a:endParaRPr lang="cs-CZ" sz="2000" dirty="0" smtClean="0"/>
          </a:p>
          <a:p>
            <a:r>
              <a:rPr lang="cs-CZ" sz="2000" dirty="0" smtClean="0"/>
              <a:t>Není-li </a:t>
            </a:r>
            <a:r>
              <a:rPr lang="cs-CZ" sz="2000" dirty="0"/>
              <a:t>sjednáno jinak, </a:t>
            </a:r>
            <a:r>
              <a:rPr lang="cs-CZ" sz="2000" b="1" dirty="0"/>
              <a:t>zaměstnavatel</a:t>
            </a:r>
            <a:r>
              <a:rPr lang="cs-CZ" sz="2000" dirty="0"/>
              <a:t> vykonává svým jménem a na svůj účet autorova </a:t>
            </a:r>
            <a:r>
              <a:rPr lang="cs-CZ" sz="2000" b="1" dirty="0"/>
              <a:t>majetková práva k dílu</a:t>
            </a:r>
            <a:r>
              <a:rPr lang="cs-CZ" sz="2000" dirty="0"/>
              <a:t>, které autor vytvořil ke splnění svých povinností vyplývajících z pracovněprávního či služebního vztahu k zaměstnavateli. </a:t>
            </a:r>
            <a:endParaRPr lang="cs-CZ" sz="2000" dirty="0" smtClean="0"/>
          </a:p>
          <a:p>
            <a:endParaRPr lang="cs-CZ" sz="2000" dirty="0"/>
          </a:p>
          <a:p>
            <a:r>
              <a:rPr lang="cs-CZ" sz="2000" dirty="0"/>
              <a:t>Podstatné u zaměstnaneckého díla je, že musí jít ze strany autora </a:t>
            </a:r>
            <a:r>
              <a:rPr lang="cs-CZ" sz="2000" dirty="0" smtClean="0"/>
              <a:t>   o naplňování </a:t>
            </a:r>
            <a:r>
              <a:rPr lang="cs-CZ" sz="2000" dirty="0"/>
              <a:t>předmětu pracovněprávního vztahu, nikoliv jen </a:t>
            </a:r>
            <a:r>
              <a:rPr lang="cs-CZ" sz="2000" dirty="0" smtClean="0"/>
              <a:t>           o </a:t>
            </a:r>
            <a:r>
              <a:rPr lang="cs-CZ" sz="2000" dirty="0"/>
              <a:t>vytváření jakéhokoliv díla v rámci pracovní doby nebo s využitím prostředků patřících zaměstnavateli.</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28403124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30"/>
          <p:cNvSpPr>
            <a:spLocks noChangeArrowheads="1"/>
          </p:cNvSpPr>
          <p:nvPr/>
        </p:nvSpPr>
        <p:spPr bwMode="auto">
          <a:xfrm>
            <a:off x="1533252" y="926501"/>
            <a:ext cx="7610748" cy="5166795"/>
          </a:xfrm>
          <a:prstGeom prst="rect">
            <a:avLst/>
          </a:prstGeom>
          <a:solidFill>
            <a:srgbClr val="CCCCCC"/>
          </a:solidFill>
          <a:ln>
            <a:noFill/>
          </a:ln>
          <a:effectLst/>
          <a:extLs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dirty="0"/>
          </a:p>
        </p:txBody>
      </p:sp>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724096"/>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Zaměstnanecké </a:t>
            </a:r>
            <a:r>
              <a:rPr lang="cs-CZ" sz="2400" cap="all" dirty="0" smtClean="0"/>
              <a:t>dílo</a:t>
            </a:r>
            <a:endParaRPr lang="cs-CZ" sz="2400" cap="all" dirty="0"/>
          </a:p>
          <a:p>
            <a:endParaRPr lang="cs-CZ" sz="2000" dirty="0" smtClean="0"/>
          </a:p>
          <a:p>
            <a:r>
              <a:rPr lang="cs-CZ" sz="2400" b="1" dirty="0" smtClean="0"/>
              <a:t>Pokud </a:t>
            </a:r>
            <a:r>
              <a:rPr lang="cs-CZ" sz="2400" b="1" dirty="0"/>
              <a:t>zanikne pracovněprávní vztah dohodou, výpovědí nebo smrtí zaměstnance, vykonává práva k dílu i nadále zaměstnavatel.</a:t>
            </a:r>
          </a:p>
          <a:p>
            <a:endParaRPr lang="cs-CZ" sz="2400" dirty="0" smtClean="0"/>
          </a:p>
          <a:p>
            <a:r>
              <a:rPr lang="cs-CZ" sz="2400" dirty="0" smtClean="0"/>
              <a:t>Autorova </a:t>
            </a:r>
            <a:r>
              <a:rPr lang="cs-CZ" sz="2400" b="1" dirty="0"/>
              <a:t>osobnostní práva</a:t>
            </a:r>
            <a:r>
              <a:rPr lang="cs-CZ" sz="2400" dirty="0"/>
              <a:t> k zaměstnaneckému dílu zůstávají </a:t>
            </a:r>
            <a:r>
              <a:rPr lang="cs-CZ" sz="2400" b="1" dirty="0"/>
              <a:t>nedotčena</a:t>
            </a:r>
            <a:r>
              <a:rPr lang="cs-CZ" sz="2400" dirty="0"/>
              <a:t>. </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4853083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662541"/>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Zaměstnanecké </a:t>
            </a:r>
            <a:r>
              <a:rPr lang="cs-CZ" sz="2400" cap="all" dirty="0" smtClean="0"/>
              <a:t>dílo</a:t>
            </a:r>
            <a:endParaRPr lang="cs-CZ" sz="2400" cap="all" dirty="0"/>
          </a:p>
          <a:p>
            <a:endParaRPr lang="cs-CZ" sz="2000" dirty="0" smtClean="0"/>
          </a:p>
          <a:p>
            <a:endParaRPr lang="cs-CZ" sz="2000" dirty="0" smtClean="0"/>
          </a:p>
          <a:p>
            <a:r>
              <a:rPr lang="cs-CZ" sz="2400" b="1" dirty="0" smtClean="0"/>
              <a:t>Obecně </a:t>
            </a:r>
            <a:r>
              <a:rPr lang="cs-CZ" sz="2400" b="1" dirty="0"/>
              <a:t>platí, že nemá-li zaměstnanec činnost, jejímž výsledkem je vytvořené dílo v popisu práce, nejedná se o dílo zaměstnanecké. To platí např. v případě v případě fotografií, které pedagog pořídí v průběhu výuky.</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3744716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832092"/>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smtClean="0"/>
              <a:t>KOLEKTIVNÍ dílo</a:t>
            </a:r>
            <a:endParaRPr lang="cs-CZ" sz="2400" cap="all" dirty="0"/>
          </a:p>
          <a:p>
            <a:endParaRPr lang="cs-CZ" sz="2000" dirty="0" smtClean="0"/>
          </a:p>
          <a:p>
            <a:r>
              <a:rPr lang="cs-CZ" sz="2400" b="1" dirty="0" smtClean="0"/>
              <a:t>Kolektivním </a:t>
            </a:r>
            <a:r>
              <a:rPr lang="cs-CZ" sz="2400" b="1" dirty="0"/>
              <a:t>dílem</a:t>
            </a:r>
            <a:r>
              <a:rPr lang="cs-CZ" sz="2400" dirty="0"/>
              <a:t> je dílo, na jehož tvorbě se podílí </a:t>
            </a:r>
            <a:r>
              <a:rPr lang="cs-CZ" sz="2400" b="1" dirty="0"/>
              <a:t>více autorů</a:t>
            </a:r>
            <a:r>
              <a:rPr lang="cs-CZ" sz="2400" dirty="0"/>
              <a:t>, které je vytvářeno z podnětu a pod vedením fyzické nebo právnické osoby a uváděno na veřejnost pod jejím jménem, přičemž příspěvky zahrnuté do takového díla nejsou schopny samostatného užití.</a:t>
            </a:r>
          </a:p>
          <a:p>
            <a:endParaRPr lang="cs-CZ" sz="2400" dirty="0" smtClean="0"/>
          </a:p>
          <a:p>
            <a:r>
              <a:rPr lang="cs-CZ" sz="2400" dirty="0" smtClean="0"/>
              <a:t>Kolektivní </a:t>
            </a:r>
            <a:r>
              <a:rPr lang="cs-CZ" sz="2400" dirty="0"/>
              <a:t>díla se považují za </a:t>
            </a:r>
            <a:r>
              <a:rPr lang="cs-CZ" sz="2400" b="1" dirty="0"/>
              <a:t>zaměstnanecká díla</a:t>
            </a:r>
            <a:r>
              <a:rPr lang="cs-CZ" sz="2400" dirty="0"/>
              <a:t> i tehdy, byla-li vytvořena na objednávku. Objednatel se v takovém případě považuje za zaměstnavatele. </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9931139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724096"/>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Školní </a:t>
            </a:r>
            <a:r>
              <a:rPr lang="cs-CZ" sz="2400" cap="all" dirty="0" smtClean="0"/>
              <a:t>dílo</a:t>
            </a:r>
          </a:p>
          <a:p>
            <a:endParaRPr lang="cs-CZ" sz="2000" cap="all" dirty="0"/>
          </a:p>
          <a:p>
            <a:r>
              <a:rPr lang="cs-CZ" sz="2400" dirty="0"/>
              <a:t>Za </a:t>
            </a:r>
            <a:r>
              <a:rPr lang="cs-CZ" sz="2400" b="1" dirty="0"/>
              <a:t>školní dílo</a:t>
            </a:r>
            <a:r>
              <a:rPr lang="cs-CZ" sz="2400" dirty="0"/>
              <a:t> považujeme dílo takové, které bylo vytvořeno </a:t>
            </a:r>
            <a:r>
              <a:rPr lang="cs-CZ" sz="2400" b="1" dirty="0"/>
              <a:t>žákem/studentem</a:t>
            </a:r>
            <a:r>
              <a:rPr lang="cs-CZ" sz="2400" dirty="0"/>
              <a:t> v rámci plnění školních či studijních povinností vyplývajících z jeho právního vztahu k danému vzdělávacímu zařízení. Obecně platí, že v takovém případě je škola oprávněna užít dílo pro svou vnitřní potřebu nebo nevýdělečné účely. </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03428531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278094"/>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Školní </a:t>
            </a:r>
            <a:r>
              <a:rPr lang="cs-CZ" sz="2400" cap="all" dirty="0" smtClean="0"/>
              <a:t>dílo</a:t>
            </a:r>
          </a:p>
          <a:p>
            <a:endParaRPr lang="cs-CZ" sz="2000" cap="all" dirty="0"/>
          </a:p>
          <a:p>
            <a:r>
              <a:rPr lang="cs-CZ" sz="2000" dirty="0"/>
              <a:t>Není-li sjednáno jinak, může i autor školního díla své dílo užít či poskytnout jinému licenci, není-li to v rozporu s oprávněnými zájmy školy nebo školského či vzdělávacího zařízení</a:t>
            </a:r>
            <a:r>
              <a:rPr lang="cs-CZ" sz="2000" dirty="0" smtClean="0"/>
              <a:t>.</a:t>
            </a:r>
          </a:p>
          <a:p>
            <a:endParaRPr lang="cs-CZ" sz="2000" dirty="0"/>
          </a:p>
          <a:p>
            <a:r>
              <a:rPr lang="cs-CZ" sz="2000" dirty="0"/>
              <a:t>Škola nebo školské či vzdělávací zařízení jsou oprávněny požadovat, aby jim autor školního díla z výdělku jím dosaženého v souvislosti </a:t>
            </a:r>
            <a:r>
              <a:rPr lang="cs-CZ" sz="2000" dirty="0" smtClean="0"/>
              <a:t>    s </a:t>
            </a:r>
            <a:r>
              <a:rPr lang="cs-CZ" sz="2000" dirty="0"/>
              <a:t>užitím díla či poskytnutím licence přiměřeně přispěl na úhradu nákladů, které na vytvoření díla vynaložily, a to podle okolností až do jejich skutečné výše.</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5394036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724096"/>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Dílo vytvořené na objednávku a soutěžní </a:t>
            </a:r>
            <a:r>
              <a:rPr lang="cs-CZ" sz="2400" cap="all" dirty="0" smtClean="0"/>
              <a:t>dílo</a:t>
            </a:r>
          </a:p>
          <a:p>
            <a:endParaRPr lang="cs-CZ" sz="2000" cap="all" dirty="0"/>
          </a:p>
          <a:p>
            <a:r>
              <a:rPr lang="cs-CZ" sz="2400" dirty="0"/>
              <a:t>Je-li dílo autorem vytvořené na základě </a:t>
            </a:r>
            <a:r>
              <a:rPr lang="cs-CZ" sz="2400" b="1" dirty="0"/>
              <a:t>smlouvy o dílo</a:t>
            </a:r>
            <a:r>
              <a:rPr lang="cs-CZ" sz="2400" dirty="0"/>
              <a:t>, jinak řečeno dílo </a:t>
            </a:r>
            <a:r>
              <a:rPr lang="cs-CZ" sz="2400" b="1" dirty="0"/>
              <a:t>vytvořené na objednávku</a:t>
            </a:r>
            <a:r>
              <a:rPr lang="cs-CZ" sz="2400" dirty="0"/>
              <a:t>, platí, že autor poskytl licenci k účelu vyplývajícímu ze smlouvy, pokud není sjednáno jinak. K užití díla nad rámec takového účelu je objednatel zpravidla oprávněn pouze na základě licenční smlouvy.</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403604824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ZVLÁŠTNÍ PŘÍPADY AUTORSKÝCH DĚL</a:t>
            </a:r>
          </a:p>
          <a:p>
            <a:endParaRPr lang="cs-CZ" sz="2400" b="1" dirty="0" smtClean="0"/>
          </a:p>
          <a:p>
            <a:r>
              <a:rPr lang="cs-CZ" sz="2400" cap="all" dirty="0"/>
              <a:t>Kvalifikační práce</a:t>
            </a:r>
          </a:p>
          <a:p>
            <a:endParaRPr lang="cs-CZ" sz="2400" dirty="0" smtClean="0"/>
          </a:p>
          <a:p>
            <a:r>
              <a:rPr lang="cs-CZ" sz="2400" dirty="0" smtClean="0"/>
              <a:t>V</a:t>
            </a:r>
            <a:r>
              <a:rPr lang="cs-CZ" sz="2400" dirty="0"/>
              <a:t> případě </a:t>
            </a:r>
            <a:r>
              <a:rPr lang="cs-CZ" sz="2400" b="1" dirty="0"/>
              <a:t>kvalifikačních prací</a:t>
            </a:r>
            <a:r>
              <a:rPr lang="cs-CZ" sz="2400" dirty="0"/>
              <a:t> (disertačních, diplomových apod.) jako institutu využívaného vysokými školami, které se řídí zákonem č. 11/1998 Sb. v platném znění, existuje zvláštní ustanovení, které umožňuje nevýdělečně zveřejňovat taková díla bez souhlasu jejich autora. Zákon o vysokých školách dále specifikuje podmínky, za jakým může ke zveřejňování docházet.</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2"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3"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4"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5"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6"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7"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8"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9"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0"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1"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latin typeface="Franklin Gothic Heavy" panose="020B0903020102020204" pitchFamily="34" charset="0"/>
              </a:rPr>
              <a:t>ZVLÁŠTNÍ</a:t>
            </a:r>
          </a:p>
          <a:p>
            <a:r>
              <a:rPr lang="cs-CZ" sz="1200" dirty="0" smtClean="0">
                <a:latin typeface="Franklin Gothic Heavy" panose="020B0903020102020204" pitchFamily="34" charset="0"/>
              </a:rPr>
              <a:t>DÍLA</a:t>
            </a:r>
            <a:endParaRPr lang="cs-CZ" sz="1200" dirty="0">
              <a:latin typeface="Franklin Gothic Heavy" panose="020B0903020102020204" pitchFamily="34" charset="0"/>
            </a:endParaRPr>
          </a:p>
        </p:txBody>
      </p:sp>
      <p:sp>
        <p:nvSpPr>
          <p:cNvPr id="24" name="TextovéPole 23">
            <a:hlinkClick r:id="rId12"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3"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4"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9095681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5262979"/>
          </a:xfrm>
          <a:prstGeom prst="rect">
            <a:avLst/>
          </a:prstGeom>
          <a:noFill/>
        </p:spPr>
        <p:txBody>
          <a:bodyPr wrap="square" rtlCol="0">
            <a:spAutoFit/>
          </a:bodyPr>
          <a:lstStyle/>
          <a:p>
            <a:r>
              <a:rPr lang="cs-CZ" sz="2400" b="1" dirty="0" smtClean="0"/>
              <a:t>AUTORSKÉ PRÁVO</a:t>
            </a:r>
          </a:p>
          <a:p>
            <a:endParaRPr lang="cs-CZ" sz="2400" b="1" dirty="0" smtClean="0"/>
          </a:p>
          <a:p>
            <a:pPr marL="342900" indent="-342900">
              <a:buFont typeface="Arial" panose="020B0604020202020204" pitchFamily="34" charset="0"/>
              <a:buChar char="•"/>
            </a:pPr>
            <a:r>
              <a:rPr lang="cs-CZ" sz="2400" dirty="0" smtClean="0"/>
              <a:t>spadá </a:t>
            </a:r>
            <a:r>
              <a:rPr lang="cs-CZ" sz="2400" dirty="0"/>
              <a:t>mezi práva duševního vlastnictví. </a:t>
            </a:r>
            <a:endParaRPr lang="cs-CZ" sz="2400" dirty="0" smtClean="0"/>
          </a:p>
          <a:p>
            <a:pPr marL="342900" indent="-342900">
              <a:buFont typeface="Arial" panose="020B0604020202020204" pitchFamily="34" charset="0"/>
              <a:buChar char="•"/>
            </a:pPr>
            <a:endParaRPr lang="cs-CZ" sz="2400" dirty="0"/>
          </a:p>
          <a:p>
            <a:pPr marL="342900" indent="-342900">
              <a:buFont typeface="Arial" panose="020B0604020202020204" pitchFamily="34" charset="0"/>
              <a:buChar char="•"/>
            </a:pPr>
            <a:r>
              <a:rPr lang="cs-CZ" sz="2400" dirty="0" smtClean="0"/>
              <a:t>Práva duševního vlastnictví = práva </a:t>
            </a:r>
            <a:r>
              <a:rPr lang="cs-CZ" sz="2400" dirty="0"/>
              <a:t>k nehmotným majetkovým hodnotám, neboli statkům, které jsou objektivně smysly vnímatelné a jsou způsobilé být předmětem právních vztahů. </a:t>
            </a:r>
            <a:endParaRPr lang="cs-CZ" sz="2400" dirty="0" smtClean="0"/>
          </a:p>
          <a:p>
            <a:pPr marL="342900" indent="-342900">
              <a:buFont typeface="Arial" panose="020B0604020202020204" pitchFamily="34" charset="0"/>
              <a:buChar char="•"/>
            </a:pPr>
            <a:endParaRPr lang="cs-CZ" sz="2400" dirty="0"/>
          </a:p>
          <a:p>
            <a:pPr marL="342900" indent="-342900">
              <a:buFont typeface="Arial" panose="020B0604020202020204" pitchFamily="34" charset="0"/>
              <a:buChar char="•"/>
            </a:pPr>
            <a:r>
              <a:rPr lang="cs-CZ" sz="2400" dirty="0" smtClean="0"/>
              <a:t>řeší je také </a:t>
            </a:r>
            <a:r>
              <a:rPr lang="cs-CZ" sz="2400" dirty="0"/>
              <a:t>práva průmyslového vlastnictví (vynálezy, patenty, ochranné známky, užité vzory a další).</a:t>
            </a:r>
          </a:p>
          <a:p>
            <a:endParaRPr lang="cs-CZ" sz="2400" dirty="0" smtClean="0"/>
          </a:p>
          <a:p>
            <a:endParaRPr lang="cs-CZ" sz="2400" dirty="0"/>
          </a:p>
          <a:p>
            <a:endParaRPr lang="cs-CZ" sz="2400" dirty="0"/>
          </a:p>
        </p:txBody>
      </p:sp>
      <p:sp>
        <p:nvSpPr>
          <p:cNvPr id="26" name="TextovéPole 25"/>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27" name="TextovéPole 26">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0" name="TextovéPole 29">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latin typeface="Franklin Gothic Heavy" panose="020B0903020102020204" pitchFamily="34" charset="0"/>
              </a:rPr>
              <a:t>PRÁVO</a:t>
            </a:r>
            <a:endParaRPr lang="cs-CZ" sz="1400" dirty="0">
              <a:latin typeface="Franklin Gothic Heavy" panose="020B0903020102020204" pitchFamily="34" charset="0"/>
            </a:endParaRPr>
          </a:p>
        </p:txBody>
      </p:sp>
      <p:sp>
        <p:nvSpPr>
          <p:cNvPr id="31" name="TextovéPole 30">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32" name="TextovéPole 31">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33" name="TextovéPole 32">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34" name="TextovéPole 33">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35" name="TextovéPole 34">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36" name="TextovéPole 35">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37" name="TextovéPole 36">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38" name="TextovéPole 37">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39" name="TextovéPole 38">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40" name="TextovéPole 39">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43478004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3046988"/>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b="1" dirty="0" smtClean="0"/>
          </a:p>
          <a:p>
            <a:r>
              <a:rPr lang="cs-CZ" sz="2400" b="1" dirty="0" smtClean="0"/>
              <a:t>Starý občanský zákoník - Zákon </a:t>
            </a:r>
            <a:r>
              <a:rPr lang="cs-CZ" sz="2400" b="1" dirty="0"/>
              <a:t>č. 40/1964 Sb</a:t>
            </a:r>
            <a:r>
              <a:rPr lang="cs-CZ" sz="2400" b="1" dirty="0" smtClean="0"/>
              <a:t>.</a:t>
            </a:r>
            <a:endParaRPr lang="cs-CZ" sz="2400" b="1" dirty="0"/>
          </a:p>
          <a:p>
            <a:endParaRPr lang="cs-CZ" sz="2400" b="1" dirty="0" smtClean="0"/>
          </a:p>
          <a:p>
            <a:r>
              <a:rPr lang="cs-CZ" sz="2400" b="1" dirty="0" smtClean="0"/>
              <a:t>byl 1.1.2014 nahrazen</a:t>
            </a:r>
            <a:r>
              <a:rPr lang="cs-CZ" sz="2400" b="1" dirty="0"/>
              <a:t/>
            </a:r>
            <a:br>
              <a:rPr lang="cs-CZ" sz="2400" b="1" dirty="0"/>
            </a:br>
            <a:endParaRPr lang="cs-CZ" sz="2400" b="1" dirty="0" smtClean="0"/>
          </a:p>
          <a:p>
            <a:r>
              <a:rPr lang="cs-CZ" sz="2400" b="1" dirty="0" smtClean="0"/>
              <a:t>Novým </a:t>
            </a:r>
            <a:r>
              <a:rPr lang="cs-CZ" sz="2400" b="1" dirty="0"/>
              <a:t>občanským </a:t>
            </a:r>
            <a:r>
              <a:rPr lang="cs-CZ" sz="2400" b="1" dirty="0" smtClean="0"/>
              <a:t>zákoníkem - Zákon </a:t>
            </a:r>
            <a:r>
              <a:rPr lang="cs-CZ" sz="2400" b="1" dirty="0"/>
              <a:t>č. 89/2012 Sb</a:t>
            </a:r>
            <a:r>
              <a:rPr lang="cs-CZ" sz="2400" b="1" dirty="0" smtClean="0"/>
              <a:t>.</a:t>
            </a:r>
            <a:endParaRPr lang="cs-CZ" sz="2400" b="1" dirty="0"/>
          </a:p>
        </p:txBody>
      </p:sp>
      <p:sp>
        <p:nvSpPr>
          <p:cNvPr id="28" name="TextovéPole 27"/>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30" name="TextovéPole 29">
            <a:hlinkClick r:id="rId2"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31" name="TextovéPole 30">
            <a:hlinkClick r:id="rId3"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2" name="TextovéPole 31">
            <a:hlinkClick r:id="rId4"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33" name="TextovéPole 32">
            <a:hlinkClick r:id="rId5"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34" name="TextovéPole 33">
            <a:hlinkClick r:id="rId6"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35" name="TextovéPole 34">
            <a:hlinkClick r:id="rId7"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36" name="TextovéPole 35">
            <a:hlinkClick r:id="rId8"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37" name="TextovéPole 36">
            <a:hlinkClick r:id="rId9"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38" name="TextovéPole 37">
            <a:hlinkClick r:id="rId10"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39" name="TextovéPole 38">
            <a:hlinkClick r:id="rId11"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40" name="TextovéPole 39">
            <a:hlinkClick r:id="rId12"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41" name="TextovéPole 40">
            <a:hlinkClick r:id="rId13"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42" name="TextovéPole 41">
            <a:hlinkClick r:id="rId14"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5216513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046988"/>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b="1" dirty="0" smtClean="0"/>
          </a:p>
          <a:p>
            <a:endParaRPr lang="cs-CZ" sz="2400" b="1" dirty="0"/>
          </a:p>
          <a:p>
            <a:r>
              <a:rPr lang="cs-CZ" sz="2400" b="1" dirty="0" smtClean="0"/>
              <a:t>Právní </a:t>
            </a:r>
            <a:r>
              <a:rPr lang="cs-CZ" sz="2400" b="1" dirty="0"/>
              <a:t>osobnost</a:t>
            </a:r>
            <a:r>
              <a:rPr lang="cs-CZ" sz="2400" dirty="0"/>
              <a:t> je způsobilost mít v mezích právního řádu práva a povinnosti.</a:t>
            </a:r>
          </a:p>
          <a:p>
            <a:endParaRPr lang="cs-CZ" sz="2400" b="1" dirty="0" smtClean="0"/>
          </a:p>
          <a:p>
            <a:r>
              <a:rPr lang="cs-CZ" sz="2400" b="1" dirty="0" smtClean="0"/>
              <a:t>Dříve: </a:t>
            </a:r>
            <a:r>
              <a:rPr lang="cs-CZ" sz="2400" dirty="0" smtClean="0"/>
              <a:t>Způsobilost </a:t>
            </a:r>
            <a:r>
              <a:rPr lang="cs-CZ" sz="2400" dirty="0"/>
              <a:t>fyzické osoby mít práva a </a:t>
            </a:r>
            <a:r>
              <a:rPr lang="cs-CZ" sz="2400" dirty="0" smtClean="0"/>
              <a:t>povinnosti.</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7399569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416320"/>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b="1" dirty="0" smtClean="0"/>
          </a:p>
          <a:p>
            <a:endParaRPr lang="cs-CZ" sz="2400" b="1" dirty="0"/>
          </a:p>
          <a:p>
            <a:r>
              <a:rPr lang="cs-CZ" sz="2400" b="1" dirty="0"/>
              <a:t>Svéprávnost</a:t>
            </a:r>
            <a:r>
              <a:rPr lang="cs-CZ" sz="2400" dirty="0"/>
              <a:t> je způsobilost nabývat pro sebe vlastním právním jednáním práva a zavazovat se k povinnostem (právně jednat</a:t>
            </a:r>
            <a:r>
              <a:rPr lang="cs-CZ" sz="2400" dirty="0" smtClean="0"/>
              <a:t>).</a:t>
            </a:r>
          </a:p>
          <a:p>
            <a:endParaRPr lang="cs-CZ" sz="2400" dirty="0"/>
          </a:p>
          <a:p>
            <a:r>
              <a:rPr lang="cs-CZ" sz="2400" b="1" dirty="0" smtClean="0"/>
              <a:t>Dříve:</a:t>
            </a:r>
            <a:r>
              <a:rPr lang="cs-CZ" sz="2400" dirty="0" smtClean="0"/>
              <a:t> Způsobilost </a:t>
            </a:r>
            <a:r>
              <a:rPr lang="cs-CZ" sz="2400" dirty="0"/>
              <a:t>k právním </a:t>
            </a:r>
            <a:r>
              <a:rPr lang="cs-CZ" sz="2400" dirty="0" smtClean="0"/>
              <a:t>úkonům.</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09911862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dirty="0" smtClean="0"/>
          </a:p>
          <a:p>
            <a:r>
              <a:rPr lang="cs-CZ" sz="2400" dirty="0" smtClean="0"/>
              <a:t>Právní </a:t>
            </a:r>
            <a:r>
              <a:rPr lang="cs-CZ" sz="2400" dirty="0"/>
              <a:t>osobnosti ani svéprávnosti se nikdo nemůže vzdát ani </a:t>
            </a:r>
            <a:r>
              <a:rPr lang="cs-CZ" sz="2400" dirty="0" smtClean="0"/>
              <a:t>zčásti. Učiní-li </a:t>
            </a:r>
            <a:r>
              <a:rPr lang="cs-CZ" sz="2400" dirty="0"/>
              <a:t>tak, nepřihlíží se k tomu.</a:t>
            </a:r>
          </a:p>
          <a:p>
            <a:r>
              <a:rPr lang="cs-CZ" sz="2400" dirty="0"/>
              <a:t/>
            </a:r>
            <a:br>
              <a:rPr lang="cs-CZ" sz="2400" dirty="0"/>
            </a:br>
            <a:r>
              <a:rPr lang="cs-CZ" sz="2400" dirty="0" smtClean="0"/>
              <a:t>Práva </a:t>
            </a:r>
            <a:r>
              <a:rPr lang="cs-CZ" sz="2400" dirty="0"/>
              <a:t>může mít a vykonávat jen osoba. Povinnost lze uložit jen osobě a jen vůči ní lze plnění povinnosti vymáhat.</a:t>
            </a:r>
          </a:p>
          <a:p>
            <a:endParaRPr lang="cs-CZ" sz="2400" dirty="0" smtClean="0"/>
          </a:p>
          <a:p>
            <a:r>
              <a:rPr lang="cs-CZ" sz="2400" dirty="0" smtClean="0"/>
              <a:t>Osoba </a:t>
            </a:r>
            <a:r>
              <a:rPr lang="cs-CZ" sz="2400" dirty="0"/>
              <a:t>je </a:t>
            </a:r>
            <a:r>
              <a:rPr lang="cs-CZ" sz="2400" b="1" dirty="0"/>
              <a:t>fyzická</a:t>
            </a:r>
            <a:r>
              <a:rPr lang="cs-CZ" sz="2400" dirty="0"/>
              <a:t>, nebo </a:t>
            </a:r>
            <a:r>
              <a:rPr lang="cs-CZ" sz="2400" b="1" dirty="0"/>
              <a:t>právnická</a:t>
            </a:r>
            <a:r>
              <a:rPr lang="cs-CZ" sz="2400" dirty="0"/>
              <a:t>.</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5346914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416320"/>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dirty="0" smtClean="0"/>
          </a:p>
          <a:p>
            <a:r>
              <a:rPr lang="cs-CZ" sz="2400" dirty="0"/>
              <a:t>Každý člověk má vrozená, již samotným rozumem a citem poznatelná přirozená práva, a tudíž se považuje za osobu. Zákon stanoví jen meze uplatňování přirozených práv člověka a způsob jejich ochrany</a:t>
            </a:r>
            <a:r>
              <a:rPr lang="cs-CZ" sz="2400" dirty="0" smtClean="0"/>
              <a:t>.</a:t>
            </a:r>
          </a:p>
          <a:p>
            <a:endParaRPr lang="cs-CZ" sz="2400" dirty="0"/>
          </a:p>
          <a:p>
            <a:r>
              <a:rPr lang="cs-CZ" sz="2400" dirty="0"/>
              <a:t>Člověk má </a:t>
            </a:r>
            <a:r>
              <a:rPr lang="cs-CZ" sz="2400" b="1" dirty="0"/>
              <a:t>právní osobnost</a:t>
            </a:r>
            <a:r>
              <a:rPr lang="cs-CZ" sz="2400" dirty="0"/>
              <a:t> od narození až do smrti</a:t>
            </a:r>
            <a:r>
              <a:rPr lang="cs-CZ" sz="2400" dirty="0" smtClean="0"/>
              <a:t>.</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66023200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b="1" dirty="0" smtClean="0"/>
          </a:p>
          <a:p>
            <a:r>
              <a:rPr lang="cs-CZ" sz="2400" b="1" dirty="0" smtClean="0"/>
              <a:t>Plně </a:t>
            </a:r>
            <a:r>
              <a:rPr lang="cs-CZ" sz="2400" b="1" dirty="0"/>
              <a:t>svéprávným</a:t>
            </a:r>
            <a:r>
              <a:rPr lang="cs-CZ" sz="2400" dirty="0"/>
              <a:t> se člověk stává zletilostí. </a:t>
            </a:r>
            <a:r>
              <a:rPr lang="cs-CZ" sz="2400" b="1" dirty="0"/>
              <a:t>Zletilosti</a:t>
            </a:r>
            <a:r>
              <a:rPr lang="cs-CZ" sz="2400" dirty="0"/>
              <a:t> se nabývá dovršením </a:t>
            </a:r>
            <a:r>
              <a:rPr lang="cs-CZ" sz="2400" b="1" dirty="0"/>
              <a:t>osmnáctého roku</a:t>
            </a:r>
            <a:r>
              <a:rPr lang="cs-CZ" sz="2400" dirty="0"/>
              <a:t> věku</a:t>
            </a:r>
            <a:r>
              <a:rPr lang="cs-CZ" sz="2400" dirty="0" smtClean="0"/>
              <a:t>.</a:t>
            </a:r>
            <a:endParaRPr lang="cs-CZ" sz="2400" dirty="0"/>
          </a:p>
          <a:p>
            <a:endParaRPr lang="cs-CZ" sz="2400" dirty="0" smtClean="0"/>
          </a:p>
          <a:p>
            <a:r>
              <a:rPr lang="cs-CZ" sz="2400" dirty="0"/>
              <a:t>Má se za to, že každý nezletilý, který nenabyl plné svéprávnosti, je způsobilý k právním jednáním co do povahy přiměřeným rozumové a volní vyspělosti nezletilých jeho věku.</a:t>
            </a:r>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66633067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PRÁVNÍ OSOBNOST A SVÉPRÁVNOST</a:t>
            </a:r>
          </a:p>
          <a:p>
            <a:endParaRPr lang="cs-CZ" sz="2400" b="1" dirty="0" smtClean="0"/>
          </a:p>
          <a:p>
            <a:endParaRPr lang="cs-CZ" sz="2400" b="1" dirty="0" smtClean="0"/>
          </a:p>
          <a:p>
            <a:r>
              <a:rPr lang="cs-CZ" sz="2400" dirty="0"/>
              <a:t>Udělil-li </a:t>
            </a:r>
            <a:r>
              <a:rPr lang="cs-CZ" sz="2400" b="1" dirty="0"/>
              <a:t>zákonný zástupce </a:t>
            </a:r>
            <a:r>
              <a:rPr lang="cs-CZ" sz="2400" dirty="0"/>
              <a:t>nezletilému, který nenabyl plné svéprávnosti, ve shodě se zvyklostmi soukromého života </a:t>
            </a:r>
            <a:r>
              <a:rPr lang="cs-CZ" sz="2400" b="1" dirty="0"/>
              <a:t>souhlas k určitému právnímu jednání </a:t>
            </a:r>
            <a:r>
              <a:rPr lang="cs-CZ" sz="2400" dirty="0"/>
              <a:t>nebo </a:t>
            </a:r>
            <a:r>
              <a:rPr lang="cs-CZ" sz="2400" dirty="0" smtClean="0"/>
              <a:t>          k </a:t>
            </a:r>
            <a:r>
              <a:rPr lang="cs-CZ" sz="2400" dirty="0"/>
              <a:t>dosažení určitého účelu, je nezletilý schopen v mezích souhlasu sám právně jednat, pokud to není zákonem zvlášť </a:t>
            </a:r>
            <a:r>
              <a:rPr lang="cs-CZ" sz="2400" dirty="0" smtClean="0"/>
              <a:t>zakázáno.</a:t>
            </a:r>
          </a:p>
          <a:p>
            <a:endParaRPr lang="cs-CZ" sz="2400" dirty="0" smtClean="0"/>
          </a:p>
          <a:p>
            <a:r>
              <a:rPr lang="cs-CZ" sz="2400" dirty="0"/>
              <a:t>S</a:t>
            </a:r>
            <a:r>
              <a:rPr lang="cs-CZ" sz="2400" dirty="0" smtClean="0"/>
              <a:t>ouhlas </a:t>
            </a:r>
            <a:r>
              <a:rPr lang="cs-CZ" sz="2400" dirty="0"/>
              <a:t>může být následně omezen i vzat zpět.</a:t>
            </a:r>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latin typeface="Franklin Gothic Heavy" panose="020B0903020102020204" pitchFamily="34" charset="0"/>
              </a:rPr>
              <a:t>PRÁVNÍ</a:t>
            </a:r>
          </a:p>
          <a:p>
            <a:pPr algn="r"/>
            <a:r>
              <a:rPr lang="cs-CZ" sz="1200" dirty="0" smtClean="0">
                <a:latin typeface="Franklin Gothic Heavy" panose="020B0903020102020204" pitchFamily="34" charset="0"/>
              </a:rPr>
              <a:t>OSOBNOST</a:t>
            </a:r>
            <a:endParaRPr lang="cs-CZ" sz="1200" dirty="0">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79823782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OCHRANA OSOBNOSTI</a:t>
            </a:r>
          </a:p>
          <a:p>
            <a:endParaRPr lang="cs-CZ" sz="2400" b="1" dirty="0" smtClean="0"/>
          </a:p>
          <a:p>
            <a:endParaRPr lang="cs-CZ" sz="2400" b="1" dirty="0" smtClean="0"/>
          </a:p>
          <a:p>
            <a:r>
              <a:rPr lang="cs-CZ" sz="2400" dirty="0"/>
              <a:t>Chráněna je osobnost člověka včetně všech jeho přirozených práv. Každý je povinen ctít svobodné rozhodnutí člověka žít podle svého.</a:t>
            </a:r>
          </a:p>
          <a:p>
            <a:endParaRPr lang="cs-CZ" sz="2400" dirty="0" smtClean="0"/>
          </a:p>
          <a:p>
            <a:r>
              <a:rPr lang="cs-CZ" sz="2400" dirty="0" smtClean="0"/>
              <a:t>Ochrany </a:t>
            </a:r>
            <a:r>
              <a:rPr lang="cs-CZ" sz="2400" dirty="0"/>
              <a:t>požívají zejména život a důstojnost člověka, jeho zdraví a právo žít v příznivém životním prostředí, jeho vážnost, čest, soukromí a jeho projevy osobní povahy.</a:t>
            </a:r>
          </a:p>
          <a:p>
            <a:endParaRPr lang="cs-CZ" sz="2400" dirty="0"/>
          </a:p>
        </p:txBody>
      </p:sp>
      <p:sp>
        <p:nvSpPr>
          <p:cNvPr id="26" name="TextovéPole 25"/>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27" name="TextovéPole 26">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30" name="TextovéPole 29">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31" name="TextovéPole 30">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32" name="TextovéPole 31">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33" name="TextovéPole 32">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34" name="TextovéPole 33">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35" name="TextovéPole 34">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36" name="TextovéPole 35">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37" name="TextovéPole 36">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38" name="TextovéPole 37">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39" name="TextovéPole 38">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40" name="TextovéPole 39">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39047863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785652"/>
          </a:xfrm>
          <a:prstGeom prst="rect">
            <a:avLst/>
          </a:prstGeom>
          <a:noFill/>
        </p:spPr>
        <p:txBody>
          <a:bodyPr wrap="square" rtlCol="0">
            <a:spAutoFit/>
          </a:bodyPr>
          <a:lstStyle/>
          <a:p>
            <a:r>
              <a:rPr lang="cs-CZ" sz="2400" b="1" dirty="0" smtClean="0"/>
              <a:t>OCHRANA OSOBNOSTI</a:t>
            </a:r>
          </a:p>
          <a:p>
            <a:endParaRPr lang="cs-CZ" sz="2400" b="1" dirty="0" smtClean="0"/>
          </a:p>
          <a:p>
            <a:endParaRPr lang="cs-CZ" sz="2400" b="1" dirty="0" smtClean="0"/>
          </a:p>
          <a:p>
            <a:r>
              <a:rPr lang="cs-CZ" sz="2400" b="1" dirty="0"/>
              <a:t>Zachytit</a:t>
            </a:r>
            <a:r>
              <a:rPr lang="cs-CZ" sz="2400" dirty="0"/>
              <a:t> jakýmkoli způsobem </a:t>
            </a:r>
            <a:r>
              <a:rPr lang="cs-CZ" sz="2400" b="1" dirty="0"/>
              <a:t>podobu člověka</a:t>
            </a:r>
            <a:r>
              <a:rPr lang="cs-CZ" sz="2400" dirty="0"/>
              <a:t> tak, aby podle zobrazení bylo možné určit jeho totožnost, je možné jen s jeho svolením.</a:t>
            </a:r>
          </a:p>
          <a:p>
            <a:endParaRPr lang="cs-CZ" sz="2400" b="1" dirty="0" smtClean="0"/>
          </a:p>
          <a:p>
            <a:r>
              <a:rPr lang="cs-CZ" sz="2400" b="1" dirty="0" smtClean="0"/>
              <a:t>Rozšiřovat </a:t>
            </a:r>
            <a:r>
              <a:rPr lang="cs-CZ" sz="2400" b="1" dirty="0"/>
              <a:t>podobu člověka</a:t>
            </a:r>
            <a:r>
              <a:rPr lang="cs-CZ" sz="2400" dirty="0"/>
              <a:t> je možné jen s jeho svolením.</a:t>
            </a:r>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82662226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OCHRANA OSOBNOSTI</a:t>
            </a:r>
          </a:p>
          <a:p>
            <a:endParaRPr lang="cs-CZ" sz="2400" b="1" dirty="0" smtClean="0"/>
          </a:p>
          <a:p>
            <a:r>
              <a:rPr lang="cs-CZ" sz="2400" dirty="0" smtClean="0"/>
              <a:t>Nikdo </a:t>
            </a:r>
            <a:r>
              <a:rPr lang="cs-CZ" sz="2400" dirty="0"/>
              <a:t>nesmí zasáhnout do soukromí jiného, nemá-li k tomu zákonný důvod. Zejména nelze bez svolení člověka narušit jeho soukromé prostory, sledovat jeho soukromý život nebo pořizovat o tom zvukový nebo obrazový záznam, využívat takové či jiné záznamy pořízené </a:t>
            </a:r>
            <a:r>
              <a:rPr lang="cs-CZ" sz="2400" dirty="0" smtClean="0"/>
              <a:t>            o </a:t>
            </a:r>
            <a:r>
              <a:rPr lang="cs-CZ" sz="2400" dirty="0"/>
              <a:t>soukromém životě člověka třetí osobou, nebo takové záznamy o jeho soukromém životě šířit. Ve stejném rozsahu jsou chráněny i soukromé písemnosti osobní povahy.</a:t>
            </a:r>
          </a:p>
          <a:p>
            <a:endParaRPr lang="cs-CZ" sz="2400" dirty="0" smtClean="0"/>
          </a:p>
          <a:p>
            <a:r>
              <a:rPr lang="cs-CZ" sz="2400" b="1" dirty="0" smtClean="0"/>
              <a:t>Zákon </a:t>
            </a:r>
            <a:r>
              <a:rPr lang="cs-CZ" sz="2400" b="1" dirty="0"/>
              <a:t>č. 101/2000 Sb., o ochraně osobních </a:t>
            </a:r>
            <a:r>
              <a:rPr lang="cs-CZ" sz="2400" b="1" dirty="0" smtClean="0"/>
              <a:t>údajů</a:t>
            </a:r>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670800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893647"/>
          </a:xfrm>
          <a:prstGeom prst="rect">
            <a:avLst/>
          </a:prstGeom>
          <a:noFill/>
        </p:spPr>
        <p:txBody>
          <a:bodyPr wrap="square" rtlCol="0">
            <a:spAutoFit/>
          </a:bodyPr>
          <a:lstStyle/>
          <a:p>
            <a:r>
              <a:rPr lang="cs-CZ" sz="2400" b="1" dirty="0" smtClean="0"/>
              <a:t>AUTORSKÉ PRÁVO</a:t>
            </a:r>
          </a:p>
          <a:p>
            <a:endParaRPr lang="cs-CZ" sz="2400" b="1" dirty="0" smtClean="0"/>
          </a:p>
          <a:p>
            <a:pPr marL="342900" indent="-342900">
              <a:buFont typeface="Arial" panose="020B0604020202020204" pitchFamily="34" charset="0"/>
              <a:buChar char="•"/>
            </a:pPr>
            <a:r>
              <a:rPr lang="cs-CZ" sz="2400" dirty="0" smtClean="0"/>
              <a:t>Zabývá </a:t>
            </a:r>
            <a:r>
              <a:rPr lang="cs-CZ" sz="2400" dirty="0"/>
              <a:t>právními vztahy autorů a uživatelů jejich </a:t>
            </a:r>
            <a:r>
              <a:rPr lang="cs-CZ" sz="2400" dirty="0" smtClean="0"/>
              <a:t>děl</a:t>
            </a:r>
            <a:r>
              <a:rPr lang="cs-CZ" sz="2400" dirty="0"/>
              <a:t>.</a:t>
            </a:r>
            <a:endParaRPr lang="cs-CZ" sz="2400" dirty="0" smtClean="0"/>
          </a:p>
          <a:p>
            <a:pPr marL="342900" indent="-342900">
              <a:buFont typeface="Arial" panose="020B0604020202020204" pitchFamily="34" charset="0"/>
              <a:buChar char="•"/>
            </a:pPr>
            <a:endParaRPr lang="cs-CZ" sz="2400" dirty="0"/>
          </a:p>
          <a:p>
            <a:pPr marL="342900" indent="-342900">
              <a:buFont typeface="Arial" panose="020B0604020202020204" pitchFamily="34" charset="0"/>
              <a:buChar char="•"/>
            </a:pPr>
            <a:r>
              <a:rPr lang="cs-CZ" sz="2400" dirty="0"/>
              <a:t>Smyslem autorského práva je chránit dílo v konkrétní, vnímatelné podobě. Nemá za cíl chránit pouhé myšlenky či nápady.</a:t>
            </a:r>
          </a:p>
          <a:p>
            <a:pPr marL="342900" indent="-342900">
              <a:buFont typeface="Arial" panose="020B0604020202020204" pitchFamily="34" charset="0"/>
              <a:buChar char="•"/>
            </a:pPr>
            <a:endParaRPr lang="cs-CZ" sz="2400" dirty="0" smtClean="0"/>
          </a:p>
          <a:p>
            <a:pPr marL="342900" indent="-342900">
              <a:buFont typeface="Arial" panose="020B0604020202020204" pitchFamily="34" charset="0"/>
              <a:buChar char="•"/>
            </a:pPr>
            <a:r>
              <a:rPr lang="cs-CZ" sz="2400" dirty="0" smtClean="0"/>
              <a:t>Zprostředkovává </a:t>
            </a:r>
            <a:r>
              <a:rPr lang="cs-CZ" sz="2400" dirty="0"/>
              <a:t>podporu tvůrčí činnosti autorů a zároveň nabízí způsoby, jak může společnost užívat a inspirovat se z výsledků jejich práce</a:t>
            </a:r>
            <a:r>
              <a:rPr lang="cs-CZ" sz="2400" dirty="0" smtClean="0"/>
              <a:t>. </a:t>
            </a:r>
          </a:p>
          <a:p>
            <a:endParaRPr lang="cs-CZ" sz="2400" dirty="0"/>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latin typeface="Franklin Gothic Heavy" panose="020B0903020102020204" pitchFamily="34" charset="0"/>
              </a:rPr>
              <a:t>PRÁVO</a:t>
            </a:r>
            <a:endParaRPr lang="cs-CZ" sz="1400" dirty="0">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86014381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046988"/>
          </a:xfrm>
          <a:prstGeom prst="rect">
            <a:avLst/>
          </a:prstGeom>
          <a:noFill/>
        </p:spPr>
        <p:txBody>
          <a:bodyPr wrap="square" rtlCol="0">
            <a:spAutoFit/>
          </a:bodyPr>
          <a:lstStyle/>
          <a:p>
            <a:r>
              <a:rPr lang="cs-CZ" sz="2400" b="1" dirty="0" smtClean="0"/>
              <a:t>OCHRANA OSOBNOSTI</a:t>
            </a:r>
          </a:p>
          <a:p>
            <a:endParaRPr lang="cs-CZ" sz="2400" b="1" dirty="0" smtClean="0"/>
          </a:p>
          <a:p>
            <a:endParaRPr lang="cs-CZ" sz="2400" dirty="0" smtClean="0"/>
          </a:p>
          <a:p>
            <a:endParaRPr lang="cs-CZ" sz="2400" dirty="0"/>
          </a:p>
          <a:p>
            <a:r>
              <a:rPr lang="cs-CZ" sz="2400" dirty="0" smtClean="0"/>
              <a:t>Kdo </a:t>
            </a:r>
            <a:r>
              <a:rPr lang="cs-CZ" sz="2400" dirty="0"/>
              <a:t>svolil k použití písemnosti osobní povahy, podobizny nebo zvukového či obrazového záznamu týkajícího se člověka nebo jeho projevů osobní povahy, může svolení odvolat, třebaže je udělil na určitou dobu.</a:t>
            </a:r>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171086940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708981"/>
          </a:xfrm>
          <a:prstGeom prst="rect">
            <a:avLst/>
          </a:prstGeom>
          <a:noFill/>
        </p:spPr>
        <p:txBody>
          <a:bodyPr wrap="square" rtlCol="0">
            <a:spAutoFit/>
          </a:bodyPr>
          <a:lstStyle/>
          <a:p>
            <a:r>
              <a:rPr lang="cs-CZ" sz="2400" b="1" dirty="0" smtClean="0"/>
              <a:t>OCHRANA OSOBNOSTI</a:t>
            </a:r>
          </a:p>
          <a:p>
            <a:endParaRPr lang="cs-CZ" sz="2400" b="1" dirty="0" smtClean="0"/>
          </a:p>
          <a:p>
            <a:r>
              <a:rPr lang="cs-CZ" sz="2400" dirty="0" smtClean="0"/>
              <a:t>VÝJIMKY</a:t>
            </a:r>
          </a:p>
          <a:p>
            <a:endParaRPr lang="cs-CZ" sz="2400" dirty="0"/>
          </a:p>
          <a:p>
            <a:r>
              <a:rPr lang="cs-CZ" sz="2000" dirty="0" smtClean="0"/>
              <a:t>Svolení </a:t>
            </a:r>
            <a:r>
              <a:rPr lang="cs-CZ" sz="2000" dirty="0"/>
              <a:t>není třeba ani v případě, když se podobizna, písemnost osobní povahy nebo zvukový či obrazový záznam pořídí nebo použijí na základě zákona k úřednímu účelu nebo v případě, že někdo veřejně vystoupí v záležitosti veřejného zájmu</a:t>
            </a:r>
            <a:r>
              <a:rPr lang="cs-CZ" sz="2000" dirty="0" smtClean="0"/>
              <a:t>.</a:t>
            </a:r>
          </a:p>
          <a:p>
            <a:endParaRPr lang="cs-CZ" sz="2000" dirty="0"/>
          </a:p>
          <a:p>
            <a:r>
              <a:rPr lang="cs-CZ" sz="2000" dirty="0"/>
              <a:t>Podobizna nebo zvukový či obrazový záznam se mohou bez svolení člověka také pořídit nebo použít přiměřeným způsobem též </a:t>
            </a:r>
            <a:r>
              <a:rPr lang="cs-CZ" sz="2000" dirty="0" smtClean="0"/>
              <a:t>             k </a:t>
            </a:r>
            <a:r>
              <a:rPr lang="cs-CZ" sz="2000" dirty="0"/>
              <a:t>vědeckému nebo uměleckému účelu a pro tiskové, rozhlasové, televizní nebo obdobné zpravodajství.</a:t>
            </a:r>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63509284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3785652"/>
          </a:xfrm>
          <a:prstGeom prst="rect">
            <a:avLst/>
          </a:prstGeom>
          <a:noFill/>
        </p:spPr>
        <p:txBody>
          <a:bodyPr wrap="square" rtlCol="0">
            <a:spAutoFit/>
          </a:bodyPr>
          <a:lstStyle/>
          <a:p>
            <a:r>
              <a:rPr lang="cs-CZ" sz="2400" b="1" dirty="0" smtClean="0"/>
              <a:t>OCHRANA OSOBNOSTI</a:t>
            </a:r>
          </a:p>
          <a:p>
            <a:endParaRPr lang="cs-CZ" sz="2400" b="1" dirty="0" smtClean="0"/>
          </a:p>
          <a:p>
            <a:r>
              <a:rPr lang="cs-CZ" sz="2400" dirty="0" smtClean="0"/>
              <a:t>VÝJIMKY</a:t>
            </a:r>
          </a:p>
          <a:p>
            <a:endParaRPr lang="cs-CZ" sz="2400" dirty="0"/>
          </a:p>
          <a:p>
            <a:r>
              <a:rPr lang="cs-CZ" sz="2400" dirty="0"/>
              <a:t>Zákonný důvod k zásahu do soukromí jiného nebo </a:t>
            </a:r>
            <a:r>
              <a:rPr lang="cs-CZ" sz="2400" dirty="0" smtClean="0"/>
              <a:t>          k </a:t>
            </a:r>
            <a:r>
              <a:rPr lang="cs-CZ" sz="2400" dirty="0"/>
              <a:t>použití jeho podobizny, písemnosti osobní povahy nebo zvukového či obrazového záznamu nesmí být využit nepřiměřeným způsobem v rozporu s oprávněnými zájmy člověka.</a:t>
            </a:r>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OCHRANA</a:t>
            </a:r>
            <a:endParaRPr lang="cs-CZ" sz="1400" dirty="0">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08530276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31"/>
          <p:cNvSpPr>
            <a:spLocks noChangeArrowheads="1"/>
          </p:cNvSpPr>
          <p:nvPr/>
        </p:nvSpPr>
        <p:spPr bwMode="auto">
          <a:xfrm>
            <a:off x="2987824" y="3790137"/>
            <a:ext cx="6156176" cy="584259"/>
          </a:xfrm>
          <a:prstGeom prst="rect">
            <a:avLst/>
          </a:prstGeom>
          <a:solidFill>
            <a:schemeClr val="bg1"/>
          </a:solidFill>
          <a:ln>
            <a:noFill/>
          </a:ln>
          <a:effectLs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2402830" y="3903329"/>
            <a:ext cx="6633666" cy="1200329"/>
          </a:xfrm>
          <a:prstGeom prst="rect">
            <a:avLst/>
          </a:prstGeom>
          <a:noFill/>
        </p:spPr>
        <p:txBody>
          <a:bodyPr wrap="square" rtlCol="0">
            <a:spAutoFit/>
          </a:bodyPr>
          <a:lstStyle/>
          <a:p>
            <a:pPr algn="r"/>
            <a:r>
              <a:rPr lang="cs-CZ" b="1" dirty="0" smtClean="0"/>
              <a:t>Děkuji za pozornost!</a:t>
            </a:r>
          </a:p>
          <a:p>
            <a:pPr algn="r"/>
            <a:endParaRPr lang="cs-CZ" b="1" dirty="0"/>
          </a:p>
          <a:p>
            <a:pPr algn="r"/>
            <a:r>
              <a:rPr lang="cs-CZ" b="1" dirty="0" smtClean="0"/>
              <a:t>Jan Tandler</a:t>
            </a:r>
          </a:p>
          <a:p>
            <a:pPr algn="r"/>
            <a:r>
              <a:rPr lang="cs-CZ" dirty="0" smtClean="0"/>
              <a:t>honza.tandler@gmail.com</a:t>
            </a:r>
            <a:endParaRPr lang="cs-CZ" dirty="0"/>
          </a:p>
        </p:txBody>
      </p:sp>
      <p:sp>
        <p:nvSpPr>
          <p:cNvPr id="26" name="TextovéPole 25"/>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27" name="TextovéPole 26">
            <a:hlinkClick r:id="rId2"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28" name="TextovéPole 27">
            <a:hlinkClick r:id="rId3"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42" name="TextovéPole 41">
            <a:hlinkClick r:id="rId4"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43" name="TextovéPole 42">
            <a:hlinkClick r:id="rId5"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POJMY</a:t>
            </a:r>
            <a:endParaRPr lang="cs-CZ" sz="1400" dirty="0">
              <a:solidFill>
                <a:schemeClr val="bg1">
                  <a:lumMod val="75000"/>
                </a:schemeClr>
              </a:solidFill>
              <a:latin typeface="Franklin Gothic Heavy" panose="020B0903020102020204" pitchFamily="34" charset="0"/>
            </a:endParaRPr>
          </a:p>
        </p:txBody>
      </p:sp>
      <p:sp>
        <p:nvSpPr>
          <p:cNvPr id="44" name="TextovéPole 43">
            <a:hlinkClick r:id="rId6"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45" name="TextovéPole 44">
            <a:hlinkClick r:id="rId7"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46" name="TextovéPole 45">
            <a:hlinkClick r:id="rId8"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47" name="TextovéPole 46">
            <a:hlinkClick r:id="rId9"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48" name="TextovéPole 47">
            <a:hlinkClick r:id="rId10"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49" name="TextovéPole 48">
            <a:hlinkClick r:id="rId11"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50" name="TextovéPole 49">
            <a:hlinkClick r:id="rId12"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51" name="TextovéPole 50">
            <a:hlinkClick r:id="rId13"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52" name="TextovéPole 51">
            <a:hlinkClick r:id="rId14"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latin typeface="Franklin Gothic Heavy" panose="020B0903020102020204" pitchFamily="34" charset="0"/>
              </a:rPr>
              <a:t>OUTRO</a:t>
            </a:r>
            <a:endParaRPr lang="cs-CZ" sz="1400" dirty="0">
              <a:latin typeface="Franklin Gothic Heavy" panose="020B0903020102020204" pitchFamily="34" charset="0"/>
            </a:endParaRPr>
          </a:p>
        </p:txBody>
      </p:sp>
      <p:pic>
        <p:nvPicPr>
          <p:cNvPr id="30" name="Picture 2" descr="X:\Projektový management - ATLANTIS\Realizace\loga\OPVK_hor_zakladni_logolink_RGB_cz.jpg"/>
          <p:cNvPicPr>
            <a:picLocks noChangeAspect="1" noChangeArrowheads="1"/>
          </p:cNvPicPr>
          <p:nvPr/>
        </p:nvPicPr>
        <p:blipFill>
          <a:blip r:embed="rId15" cstate="screen">
            <a:extLst>
              <a:ext uri="{28A0092B-C50C-407E-A947-70E740481C1C}">
                <a14:useLocalDpi xmlns:a14="http://schemas.microsoft.com/office/drawing/2010/main"/>
              </a:ext>
            </a:extLst>
          </a:blip>
          <a:stretch>
            <a:fillRect/>
          </a:stretch>
        </p:blipFill>
        <p:spPr bwMode="auto">
          <a:xfrm>
            <a:off x="7305457" y="6314924"/>
            <a:ext cx="1712350" cy="374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967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a:t>Zveřejnění díla </a:t>
            </a:r>
          </a:p>
          <a:p>
            <a:r>
              <a:rPr lang="cs-CZ" sz="2400" dirty="0" smtClean="0"/>
              <a:t>Oprávněné </a:t>
            </a:r>
            <a:r>
              <a:rPr lang="cs-CZ" sz="2400" dirty="0"/>
              <a:t>veřejné přednesení, provedení, předvedení, vystavení, vydání či jiné zpřístupnění veřejnosti</a:t>
            </a:r>
            <a:r>
              <a:rPr lang="cs-CZ" sz="2400" dirty="0" smtClean="0"/>
              <a:t>.</a:t>
            </a:r>
          </a:p>
          <a:p>
            <a:endParaRPr lang="cs-CZ" sz="2400" dirty="0"/>
          </a:p>
          <a:p>
            <a:r>
              <a:rPr lang="cs-CZ" sz="2400" cap="all" dirty="0"/>
              <a:t>Vydání </a:t>
            </a:r>
            <a:r>
              <a:rPr lang="cs-CZ" sz="2400" cap="all" dirty="0" smtClean="0"/>
              <a:t>díla</a:t>
            </a:r>
            <a:endParaRPr lang="cs-CZ" sz="2400" cap="all" dirty="0"/>
          </a:p>
          <a:p>
            <a:r>
              <a:rPr lang="cs-CZ" sz="2400" dirty="0" smtClean="0"/>
              <a:t>Zahájení </a:t>
            </a:r>
            <a:r>
              <a:rPr lang="cs-CZ" sz="2400" dirty="0"/>
              <a:t>oprávněného veřejného rozšiřování jeho rozmnoženin.</a:t>
            </a:r>
          </a:p>
          <a:p>
            <a:endParaRPr lang="cs-CZ" sz="2400" cap="all" dirty="0" smtClean="0"/>
          </a:p>
          <a:p>
            <a:endParaRPr lang="cs-CZ" sz="2400" dirty="0"/>
          </a:p>
          <a:p>
            <a:endParaRPr lang="cs-CZ" sz="2400" dirty="0"/>
          </a:p>
        </p:txBody>
      </p:sp>
      <p:sp>
        <p:nvSpPr>
          <p:cNvPr id="11" name="TextovéPole 10"/>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2" name="TextovéPole 11">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3" name="TextovéPole 12">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6" name="TextovéPole 15">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7" name="TextovéPole 16">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19" name="TextovéPole 18">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2" name="TextovéPole 21">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3" name="TextovéPole 22">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5" name="TextovéPole 24">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398785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524315"/>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smtClean="0"/>
              <a:t>Autor</a:t>
            </a:r>
            <a:endParaRPr lang="cs-CZ" sz="2400" cap="all" dirty="0"/>
          </a:p>
          <a:p>
            <a:r>
              <a:rPr lang="cs-CZ" sz="2400" dirty="0"/>
              <a:t>Autorem se označuje </a:t>
            </a:r>
            <a:r>
              <a:rPr lang="cs-CZ" sz="2400" b="1" dirty="0"/>
              <a:t>fyzická osoba</a:t>
            </a:r>
            <a:r>
              <a:rPr lang="cs-CZ" sz="2400" dirty="0"/>
              <a:t>, která dílo vytvořila</a:t>
            </a:r>
            <a:r>
              <a:rPr lang="cs-CZ" sz="2400" dirty="0" smtClean="0"/>
              <a:t>.</a:t>
            </a:r>
          </a:p>
          <a:p>
            <a:endParaRPr lang="cs-CZ" sz="2400" dirty="0"/>
          </a:p>
          <a:p>
            <a:r>
              <a:rPr lang="cs-CZ" sz="2400" dirty="0"/>
              <a:t>V případě souborného díla za jeho autora považujeme fyzickou osobu, která je tvůrčím způsobem vybrala nebo uspořádala. </a:t>
            </a:r>
            <a:r>
              <a:rPr lang="cs-CZ" sz="2400" dirty="0" smtClean="0"/>
              <a:t>Tím </a:t>
            </a:r>
            <a:r>
              <a:rPr lang="cs-CZ" sz="2400" dirty="0"/>
              <a:t>však nejsou dotčena práva autorů jednotlivých děl do souboru zařazených</a:t>
            </a:r>
            <a:r>
              <a:rPr lang="cs-CZ" sz="2400" dirty="0" smtClean="0"/>
              <a:t>.</a:t>
            </a:r>
          </a:p>
          <a:p>
            <a:endParaRPr lang="cs-CZ" sz="2400" dirty="0"/>
          </a:p>
          <a:p>
            <a:r>
              <a:rPr lang="cs-CZ" sz="2400" dirty="0"/>
              <a:t>Autorský zákon více neřeší další podmínky, za kterých se fyzická osoba může stát </a:t>
            </a:r>
            <a:r>
              <a:rPr lang="cs-CZ" sz="2400" dirty="0" smtClean="0"/>
              <a:t>autorem.</a:t>
            </a:r>
            <a:endParaRPr lang="cs-CZ" sz="2400" dirty="0"/>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2232370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35"/>
          <p:cNvSpPr>
            <a:spLocks noChangeArrowheads="1"/>
          </p:cNvSpPr>
          <p:nvPr/>
        </p:nvSpPr>
        <p:spPr bwMode="auto">
          <a:xfrm>
            <a:off x="0" y="-2187"/>
            <a:ext cx="1533252" cy="928688"/>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cs-CZ"/>
          </a:p>
        </p:txBody>
      </p:sp>
      <p:sp>
        <p:nvSpPr>
          <p:cNvPr id="29" name="TextovéPole 28"/>
          <p:cNvSpPr txBox="1"/>
          <p:nvPr/>
        </p:nvSpPr>
        <p:spPr>
          <a:xfrm>
            <a:off x="1775098" y="1124744"/>
            <a:ext cx="7200800" cy="4154984"/>
          </a:xfrm>
          <a:prstGeom prst="rect">
            <a:avLst/>
          </a:prstGeom>
          <a:noFill/>
        </p:spPr>
        <p:txBody>
          <a:bodyPr wrap="square" rtlCol="0">
            <a:spAutoFit/>
          </a:bodyPr>
          <a:lstStyle/>
          <a:p>
            <a:r>
              <a:rPr lang="cs-CZ" sz="2400" b="1" dirty="0" smtClean="0"/>
              <a:t>TERMINOLOGIE</a:t>
            </a:r>
          </a:p>
          <a:p>
            <a:endParaRPr lang="cs-CZ" sz="2400" b="1" dirty="0" smtClean="0"/>
          </a:p>
          <a:p>
            <a:r>
              <a:rPr lang="cs-CZ" sz="2400" cap="all" dirty="0"/>
              <a:t>Anonym a </a:t>
            </a:r>
            <a:r>
              <a:rPr lang="cs-CZ" sz="2400" cap="all" dirty="0" smtClean="0"/>
              <a:t>pseudonym</a:t>
            </a:r>
            <a:endParaRPr lang="cs-CZ" sz="2400" cap="all" dirty="0"/>
          </a:p>
          <a:p>
            <a:r>
              <a:rPr lang="cs-CZ" sz="2400" dirty="0"/>
              <a:t>Dílo zveřejněné bez uvedení totožnosti autora označujeme za </a:t>
            </a:r>
            <a:r>
              <a:rPr lang="cs-CZ" sz="2400" b="1" dirty="0"/>
              <a:t>dílo anonymní</a:t>
            </a:r>
            <a:r>
              <a:rPr lang="cs-CZ" sz="2400" dirty="0"/>
              <a:t>. </a:t>
            </a:r>
            <a:endParaRPr lang="cs-CZ" sz="2400" dirty="0" smtClean="0"/>
          </a:p>
          <a:p>
            <a:endParaRPr lang="cs-CZ" sz="2400" dirty="0"/>
          </a:p>
          <a:p>
            <a:r>
              <a:rPr lang="cs-CZ" sz="2400" dirty="0" smtClean="0"/>
              <a:t>Pokud </a:t>
            </a:r>
            <a:r>
              <a:rPr lang="cs-CZ" sz="2400" dirty="0"/>
              <a:t>je dílo vydáno s uvedením krycího jména nebo pod uměleckou značkou, jedná se o </a:t>
            </a:r>
            <a:r>
              <a:rPr lang="cs-CZ" sz="2400" b="1" dirty="0"/>
              <a:t>dílo pseudonymní</a:t>
            </a:r>
            <a:r>
              <a:rPr lang="cs-CZ" sz="2400" dirty="0"/>
              <a:t>. </a:t>
            </a:r>
            <a:endParaRPr lang="cs-CZ" sz="2400" dirty="0" smtClean="0"/>
          </a:p>
          <a:p>
            <a:endParaRPr lang="cs-CZ" sz="2400" dirty="0"/>
          </a:p>
          <a:p>
            <a:r>
              <a:rPr lang="cs-CZ" sz="2400" dirty="0" smtClean="0"/>
              <a:t>Zákon </a:t>
            </a:r>
            <a:r>
              <a:rPr lang="cs-CZ" sz="2400" dirty="0"/>
              <a:t>dále zakazuje prozradit totožnost autora bez jeho souhlasu.</a:t>
            </a:r>
          </a:p>
        </p:txBody>
      </p:sp>
      <p:sp>
        <p:nvSpPr>
          <p:cNvPr id="12" name="TextovéPole 11"/>
          <p:cNvSpPr txBox="1"/>
          <p:nvPr/>
        </p:nvSpPr>
        <p:spPr>
          <a:xfrm>
            <a:off x="122530" y="176882"/>
            <a:ext cx="1282957" cy="369332"/>
          </a:xfrm>
          <a:prstGeom prst="rect">
            <a:avLst/>
          </a:prstGeom>
          <a:noFill/>
        </p:spPr>
        <p:txBody>
          <a:bodyPr wrap="square" rtlCol="0">
            <a:spAutoFit/>
          </a:bodyPr>
          <a:lstStyle/>
          <a:p>
            <a:r>
              <a:rPr lang="cs-CZ" dirty="0" smtClean="0">
                <a:solidFill>
                  <a:schemeClr val="bg1">
                    <a:lumMod val="75000"/>
                  </a:schemeClr>
                </a:solidFill>
                <a:latin typeface="Franklin Gothic Heavy" panose="020B0903020102020204" pitchFamily="34" charset="0"/>
              </a:rPr>
              <a:t>INTRO</a:t>
            </a:r>
            <a:endParaRPr lang="cs-CZ" dirty="0">
              <a:solidFill>
                <a:schemeClr val="bg1">
                  <a:lumMod val="75000"/>
                </a:schemeClr>
              </a:solidFill>
              <a:latin typeface="Franklin Gothic Heavy" panose="020B0903020102020204" pitchFamily="34" charset="0"/>
            </a:endParaRPr>
          </a:p>
        </p:txBody>
      </p:sp>
      <p:sp>
        <p:nvSpPr>
          <p:cNvPr id="13" name="TextovéPole 12">
            <a:hlinkClick r:id="rId3" action="ppaction://hlinksldjump"/>
          </p:cNvPr>
          <p:cNvSpPr txBox="1"/>
          <p:nvPr/>
        </p:nvSpPr>
        <p:spPr>
          <a:xfrm>
            <a:off x="118272" y="696362"/>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OBSAH</a:t>
            </a:r>
            <a:endParaRPr lang="cs-CZ" sz="1400" dirty="0">
              <a:solidFill>
                <a:schemeClr val="bg1">
                  <a:lumMod val="75000"/>
                </a:schemeClr>
              </a:solidFill>
              <a:latin typeface="Franklin Gothic Heavy" panose="020B0903020102020204" pitchFamily="34" charset="0"/>
            </a:endParaRPr>
          </a:p>
        </p:txBody>
      </p:sp>
      <p:sp>
        <p:nvSpPr>
          <p:cNvPr id="14" name="TextovéPole 13">
            <a:hlinkClick r:id="rId4" action="ppaction://hlinksldjump"/>
          </p:cNvPr>
          <p:cNvSpPr txBox="1"/>
          <p:nvPr/>
        </p:nvSpPr>
        <p:spPr>
          <a:xfrm>
            <a:off x="73443" y="1124744"/>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PŘEDPISY</a:t>
            </a:r>
            <a:endParaRPr lang="cs-CZ" sz="1400" dirty="0">
              <a:solidFill>
                <a:schemeClr val="bg1">
                  <a:lumMod val="75000"/>
                </a:schemeClr>
              </a:solidFill>
              <a:latin typeface="Franklin Gothic Heavy" panose="020B0903020102020204" pitchFamily="34" charset="0"/>
            </a:endParaRPr>
          </a:p>
        </p:txBody>
      </p:sp>
      <p:sp>
        <p:nvSpPr>
          <p:cNvPr id="15" name="TextovéPole 14">
            <a:hlinkClick r:id="rId5" action="ppaction://hlinksldjump"/>
          </p:cNvPr>
          <p:cNvSpPr txBox="1"/>
          <p:nvPr/>
        </p:nvSpPr>
        <p:spPr>
          <a:xfrm>
            <a:off x="118355" y="1517173"/>
            <a:ext cx="1282957"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PRÁVO</a:t>
            </a:r>
            <a:endParaRPr lang="cs-CZ" sz="1400" dirty="0">
              <a:solidFill>
                <a:schemeClr val="bg1">
                  <a:lumMod val="75000"/>
                </a:schemeClr>
              </a:solidFill>
              <a:latin typeface="Franklin Gothic Heavy" panose="020B0903020102020204" pitchFamily="34" charset="0"/>
            </a:endParaRPr>
          </a:p>
        </p:txBody>
      </p:sp>
      <p:sp>
        <p:nvSpPr>
          <p:cNvPr id="16" name="TextovéPole 15">
            <a:hlinkClick r:id="rId6" action="ppaction://hlinksldjump"/>
          </p:cNvPr>
          <p:cNvSpPr txBox="1"/>
          <p:nvPr/>
        </p:nvSpPr>
        <p:spPr>
          <a:xfrm>
            <a:off x="73443" y="1927244"/>
            <a:ext cx="1287215" cy="307777"/>
          </a:xfrm>
          <a:prstGeom prst="rect">
            <a:avLst/>
          </a:prstGeom>
          <a:noFill/>
        </p:spPr>
        <p:txBody>
          <a:bodyPr wrap="square" rtlCol="0">
            <a:spAutoFit/>
          </a:bodyPr>
          <a:lstStyle/>
          <a:p>
            <a:r>
              <a:rPr lang="cs-CZ" sz="1400" dirty="0" smtClean="0">
                <a:latin typeface="Franklin Gothic Heavy" panose="020B0903020102020204" pitchFamily="34" charset="0"/>
              </a:rPr>
              <a:t>POJMY</a:t>
            </a:r>
            <a:endParaRPr lang="cs-CZ" sz="1400" dirty="0">
              <a:latin typeface="Franklin Gothic Heavy" panose="020B0903020102020204" pitchFamily="34" charset="0"/>
            </a:endParaRPr>
          </a:p>
        </p:txBody>
      </p:sp>
      <p:sp>
        <p:nvSpPr>
          <p:cNvPr id="17" name="TextovéPole 16">
            <a:hlinkClick r:id="rId7" action="ppaction://hlinksldjump"/>
          </p:cNvPr>
          <p:cNvSpPr txBox="1"/>
          <p:nvPr/>
        </p:nvSpPr>
        <p:spPr>
          <a:xfrm>
            <a:off x="100430" y="2348880"/>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VZNIK</a:t>
            </a:r>
            <a:endParaRPr lang="cs-CZ" sz="1400" dirty="0">
              <a:solidFill>
                <a:schemeClr val="bg1">
                  <a:lumMod val="75000"/>
                </a:schemeClr>
              </a:solidFill>
              <a:latin typeface="Franklin Gothic Heavy" panose="020B0903020102020204" pitchFamily="34" charset="0"/>
            </a:endParaRPr>
          </a:p>
        </p:txBody>
      </p:sp>
      <p:sp>
        <p:nvSpPr>
          <p:cNvPr id="18" name="TextovéPole 17">
            <a:hlinkClick r:id="rId8" action="ppaction://hlinksldjump"/>
          </p:cNvPr>
          <p:cNvSpPr txBox="1"/>
          <p:nvPr/>
        </p:nvSpPr>
        <p:spPr>
          <a:xfrm>
            <a:off x="73441" y="2708920"/>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DÍLO</a:t>
            </a:r>
            <a:endParaRPr lang="cs-CZ" sz="1400" dirty="0">
              <a:solidFill>
                <a:schemeClr val="bg1">
                  <a:lumMod val="75000"/>
                </a:schemeClr>
              </a:solidFill>
              <a:latin typeface="Franklin Gothic Heavy" panose="020B0903020102020204" pitchFamily="34" charset="0"/>
            </a:endParaRPr>
          </a:p>
        </p:txBody>
      </p:sp>
      <p:sp>
        <p:nvSpPr>
          <p:cNvPr id="19" name="TextovéPole 18">
            <a:hlinkClick r:id="rId9" action="ppaction://hlinksldjump"/>
          </p:cNvPr>
          <p:cNvSpPr txBox="1"/>
          <p:nvPr/>
        </p:nvSpPr>
        <p:spPr>
          <a:xfrm>
            <a:off x="109649" y="3158549"/>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OSOBNOSTNÍ</a:t>
            </a:r>
          </a:p>
          <a:p>
            <a:pPr algn="r"/>
            <a:r>
              <a:rPr lang="cs-CZ" sz="1200" dirty="0" smtClean="0">
                <a:solidFill>
                  <a:schemeClr val="bg1">
                    <a:lumMod val="75000"/>
                  </a:schemeClr>
                </a:solidFill>
                <a:latin typeface="Franklin Gothic Heavy" panose="020B0903020102020204" pitchFamily="34" charset="0"/>
              </a:rPr>
              <a:t>PRÁVA </a:t>
            </a:r>
            <a:endParaRPr lang="cs-CZ" sz="1200" dirty="0">
              <a:solidFill>
                <a:schemeClr val="bg1">
                  <a:lumMod val="75000"/>
                </a:schemeClr>
              </a:solidFill>
              <a:latin typeface="Franklin Gothic Heavy" panose="020B0903020102020204" pitchFamily="34" charset="0"/>
            </a:endParaRPr>
          </a:p>
        </p:txBody>
      </p:sp>
      <p:sp>
        <p:nvSpPr>
          <p:cNvPr id="21" name="TextovéPole 20">
            <a:hlinkClick r:id="rId10" action="ppaction://hlinksldjump"/>
          </p:cNvPr>
          <p:cNvSpPr txBox="1"/>
          <p:nvPr/>
        </p:nvSpPr>
        <p:spPr>
          <a:xfrm>
            <a:off x="73442" y="3717032"/>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MAJETKOVÁ</a:t>
            </a:r>
          </a:p>
          <a:p>
            <a:r>
              <a:rPr lang="cs-CZ" sz="1200" dirty="0" smtClean="0">
                <a:solidFill>
                  <a:schemeClr val="bg1">
                    <a:lumMod val="75000"/>
                  </a:schemeClr>
                </a:solidFill>
                <a:latin typeface="Franklin Gothic Heavy" panose="020B0903020102020204" pitchFamily="34" charset="0"/>
              </a:rPr>
              <a:t>PRÁVA</a:t>
            </a:r>
            <a:endParaRPr lang="cs-CZ" sz="1200" dirty="0">
              <a:solidFill>
                <a:schemeClr val="bg1">
                  <a:lumMod val="75000"/>
                </a:schemeClr>
              </a:solidFill>
              <a:latin typeface="Franklin Gothic Heavy" panose="020B0903020102020204" pitchFamily="34" charset="0"/>
            </a:endParaRPr>
          </a:p>
        </p:txBody>
      </p:sp>
      <p:sp>
        <p:nvSpPr>
          <p:cNvPr id="22" name="TextovéPole 21">
            <a:hlinkClick r:id="rId11" action="ppaction://hlinksldjump"/>
          </p:cNvPr>
          <p:cNvSpPr txBox="1"/>
          <p:nvPr/>
        </p:nvSpPr>
        <p:spPr>
          <a:xfrm>
            <a:off x="109649" y="4293096"/>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LICENCE</a:t>
            </a:r>
            <a:endParaRPr lang="cs-CZ" sz="1400" dirty="0">
              <a:solidFill>
                <a:schemeClr val="bg1">
                  <a:lumMod val="75000"/>
                </a:schemeClr>
              </a:solidFill>
              <a:latin typeface="Franklin Gothic Heavy" panose="020B0903020102020204" pitchFamily="34" charset="0"/>
            </a:endParaRPr>
          </a:p>
        </p:txBody>
      </p:sp>
      <p:sp>
        <p:nvSpPr>
          <p:cNvPr id="23" name="TextovéPole 22">
            <a:hlinkClick r:id="rId12" action="ppaction://hlinksldjump"/>
          </p:cNvPr>
          <p:cNvSpPr txBox="1"/>
          <p:nvPr/>
        </p:nvSpPr>
        <p:spPr>
          <a:xfrm>
            <a:off x="73443" y="4725144"/>
            <a:ext cx="1287215" cy="461665"/>
          </a:xfrm>
          <a:prstGeom prst="rect">
            <a:avLst/>
          </a:prstGeom>
          <a:noFill/>
        </p:spPr>
        <p:txBody>
          <a:bodyPr wrap="square" rtlCol="0">
            <a:spAutoFit/>
          </a:bodyPr>
          <a:lstStyle/>
          <a:p>
            <a:r>
              <a:rPr lang="cs-CZ" sz="1200" dirty="0" smtClean="0">
                <a:solidFill>
                  <a:schemeClr val="bg1">
                    <a:lumMod val="75000"/>
                  </a:schemeClr>
                </a:solidFill>
                <a:latin typeface="Franklin Gothic Heavy" panose="020B0903020102020204" pitchFamily="34" charset="0"/>
              </a:rPr>
              <a:t>ZVLÁŠTNÍ</a:t>
            </a:r>
          </a:p>
          <a:p>
            <a:r>
              <a:rPr lang="cs-CZ" sz="1200" dirty="0" smtClean="0">
                <a:solidFill>
                  <a:schemeClr val="bg1">
                    <a:lumMod val="75000"/>
                  </a:schemeClr>
                </a:solidFill>
                <a:latin typeface="Franklin Gothic Heavy" panose="020B0903020102020204" pitchFamily="34" charset="0"/>
              </a:rPr>
              <a:t>DÍLA</a:t>
            </a:r>
            <a:endParaRPr lang="cs-CZ" sz="1200" dirty="0">
              <a:solidFill>
                <a:schemeClr val="bg1">
                  <a:lumMod val="75000"/>
                </a:schemeClr>
              </a:solidFill>
              <a:latin typeface="Franklin Gothic Heavy" panose="020B0903020102020204" pitchFamily="34" charset="0"/>
            </a:endParaRPr>
          </a:p>
        </p:txBody>
      </p:sp>
      <p:sp>
        <p:nvSpPr>
          <p:cNvPr id="24" name="TextovéPole 23">
            <a:hlinkClick r:id="rId13" action="ppaction://hlinksldjump"/>
          </p:cNvPr>
          <p:cNvSpPr txBox="1"/>
          <p:nvPr/>
        </p:nvSpPr>
        <p:spPr>
          <a:xfrm>
            <a:off x="105391" y="5301206"/>
            <a:ext cx="1282957" cy="461665"/>
          </a:xfrm>
          <a:prstGeom prst="rect">
            <a:avLst/>
          </a:prstGeom>
          <a:noFill/>
        </p:spPr>
        <p:txBody>
          <a:bodyPr wrap="square" rtlCol="0">
            <a:spAutoFit/>
          </a:bodyPr>
          <a:lstStyle/>
          <a:p>
            <a:pPr algn="r"/>
            <a:r>
              <a:rPr lang="cs-CZ" sz="1200" dirty="0" smtClean="0">
                <a:solidFill>
                  <a:schemeClr val="bg1">
                    <a:lumMod val="75000"/>
                  </a:schemeClr>
                </a:solidFill>
                <a:latin typeface="Franklin Gothic Heavy" panose="020B0903020102020204" pitchFamily="34" charset="0"/>
              </a:rPr>
              <a:t>PRÁVNÍ</a:t>
            </a:r>
          </a:p>
          <a:p>
            <a:pPr algn="r"/>
            <a:r>
              <a:rPr lang="cs-CZ" sz="1200" dirty="0" smtClean="0">
                <a:solidFill>
                  <a:schemeClr val="bg1">
                    <a:lumMod val="75000"/>
                  </a:schemeClr>
                </a:solidFill>
                <a:latin typeface="Franklin Gothic Heavy" panose="020B0903020102020204" pitchFamily="34" charset="0"/>
              </a:rPr>
              <a:t>OSOBNOST</a:t>
            </a:r>
            <a:endParaRPr lang="cs-CZ" sz="1200" dirty="0">
              <a:solidFill>
                <a:schemeClr val="bg1">
                  <a:lumMod val="75000"/>
                </a:schemeClr>
              </a:solidFill>
              <a:latin typeface="Franklin Gothic Heavy" panose="020B0903020102020204" pitchFamily="34" charset="0"/>
            </a:endParaRPr>
          </a:p>
        </p:txBody>
      </p:sp>
      <p:sp>
        <p:nvSpPr>
          <p:cNvPr id="25" name="TextovéPole 24">
            <a:hlinkClick r:id="rId14" action="ppaction://hlinksldjump"/>
          </p:cNvPr>
          <p:cNvSpPr txBox="1"/>
          <p:nvPr/>
        </p:nvSpPr>
        <p:spPr>
          <a:xfrm>
            <a:off x="73443" y="5919662"/>
            <a:ext cx="1287215" cy="307777"/>
          </a:xfrm>
          <a:prstGeom prst="rect">
            <a:avLst/>
          </a:prstGeom>
          <a:noFill/>
        </p:spPr>
        <p:txBody>
          <a:bodyPr wrap="square" rtlCol="0">
            <a:spAutoFit/>
          </a:bodyPr>
          <a:lstStyle/>
          <a:p>
            <a:r>
              <a:rPr lang="cs-CZ" sz="1400" dirty="0" smtClean="0">
                <a:solidFill>
                  <a:schemeClr val="bg1">
                    <a:lumMod val="75000"/>
                  </a:schemeClr>
                </a:solidFill>
                <a:latin typeface="Franklin Gothic Heavy" panose="020B0903020102020204" pitchFamily="34" charset="0"/>
              </a:rPr>
              <a:t>OCHRANA</a:t>
            </a:r>
            <a:endParaRPr lang="cs-CZ" sz="1400" dirty="0">
              <a:solidFill>
                <a:schemeClr val="bg1">
                  <a:lumMod val="75000"/>
                </a:schemeClr>
              </a:solidFill>
              <a:latin typeface="Franklin Gothic Heavy" panose="020B0903020102020204" pitchFamily="34" charset="0"/>
            </a:endParaRPr>
          </a:p>
        </p:txBody>
      </p:sp>
      <p:sp>
        <p:nvSpPr>
          <p:cNvPr id="26" name="TextovéPole 25">
            <a:hlinkClick r:id="rId15" action="ppaction://hlinksldjump"/>
          </p:cNvPr>
          <p:cNvSpPr txBox="1"/>
          <p:nvPr/>
        </p:nvSpPr>
        <p:spPr>
          <a:xfrm>
            <a:off x="100428" y="6381327"/>
            <a:ext cx="1287215" cy="307777"/>
          </a:xfrm>
          <a:prstGeom prst="rect">
            <a:avLst/>
          </a:prstGeom>
          <a:noFill/>
        </p:spPr>
        <p:txBody>
          <a:bodyPr wrap="square" rtlCol="0">
            <a:spAutoFit/>
          </a:bodyPr>
          <a:lstStyle/>
          <a:p>
            <a:pPr algn="r"/>
            <a:r>
              <a:rPr lang="cs-CZ" sz="1400" dirty="0" smtClean="0">
                <a:solidFill>
                  <a:schemeClr val="bg1">
                    <a:lumMod val="75000"/>
                  </a:schemeClr>
                </a:solidFill>
                <a:latin typeface="Franklin Gothic Heavy" panose="020B0903020102020204" pitchFamily="34" charset="0"/>
              </a:rPr>
              <a:t>OUTRO</a:t>
            </a:r>
            <a:endParaRPr lang="cs-CZ" sz="1400" dirty="0">
              <a:solidFill>
                <a:schemeClr val="bg1">
                  <a:lumMod val="75000"/>
                </a:schemeClr>
              </a:solidFill>
              <a:latin typeface="Franklin Gothic Heavy" panose="020B0903020102020204" pitchFamily="34" charset="0"/>
            </a:endParaRPr>
          </a:p>
        </p:txBody>
      </p:sp>
    </p:spTree>
    <p:extLst>
      <p:ext uri="{BB962C8B-B14F-4D97-AF65-F5344CB8AC3E}">
        <p14:creationId xmlns:p14="http://schemas.microsoft.com/office/powerpoint/2010/main" val="360256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7046</Words>
  <Application>Microsoft Office PowerPoint</Application>
  <PresentationFormat>Předvádění na obrazovce (4:3)</PresentationFormat>
  <Paragraphs>2740</Paragraphs>
  <Slides>63</Slides>
  <Notes>58</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63</vt:i4>
      </vt:variant>
    </vt:vector>
  </HeadingPairs>
  <TitlesOfParts>
    <vt:vector size="69" baseType="lpstr">
      <vt:lpstr>Arial</vt:lpstr>
      <vt:lpstr>Calibri</vt:lpstr>
      <vt:lpstr>Franklin Gothic Book</vt:lpstr>
      <vt:lpstr>Franklin Gothic Heavy</vt:lpstr>
      <vt:lpstr>Motiv sady Office</vt:lpstr>
      <vt:lpstr>Vlastní návrh</vt:lpstr>
      <vt:lpstr>Projekt „ Vzdělávání dotykem“ CZ.1.07/1.3.00/51.0031</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 „ Vzdělávání dotykem“ CZ.1.07/1.3.00/51.0031</dc:title>
  <dc:creator>majitel</dc:creator>
  <cp:lastModifiedBy>Alena Boukalová</cp:lastModifiedBy>
  <cp:revision>14</cp:revision>
  <dcterms:created xsi:type="dcterms:W3CDTF">2015-04-17T11:17:50Z</dcterms:created>
  <dcterms:modified xsi:type="dcterms:W3CDTF">2015-06-29T11:50:08Z</dcterms:modified>
</cp:coreProperties>
</file>