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88" r:id="rId5"/>
    <p:sldId id="271" r:id="rId6"/>
    <p:sldId id="272" r:id="rId7"/>
    <p:sldId id="302" r:id="rId8"/>
    <p:sldId id="289" r:id="rId9"/>
    <p:sldId id="304" r:id="rId10"/>
    <p:sldId id="307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5" r:id="rId24"/>
    <p:sldId id="306" r:id="rId25"/>
    <p:sldId id="270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2" autoAdjust="0"/>
    <p:restoredTop sz="96265" autoAdjust="0"/>
  </p:normalViewPr>
  <p:slideViewPr>
    <p:cSldViewPr snapToGrid="0">
      <p:cViewPr varScale="1">
        <p:scale>
          <a:sx n="65" d="100"/>
          <a:sy n="65" d="100"/>
        </p:scale>
        <p:origin x="79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predskolnivzdelavani.rvp.cz/" TargetMode="External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inovujeme.rvp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e9fb5db27bfc74125a2989cd8589809a/e2d269979670" TargetMode="External"/><Relationship Id="rId2" Type="http://schemas.openxmlformats.org/officeDocument/2006/relationships/hyperlink" Target="https://www.menti.com/11iqkd3tkv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s://revize.edu.cz/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kc.rvp.cz/" TargetMode="External"/><Relationship Id="rId5" Type="http://schemas.openxmlformats.org/officeDocument/2006/relationships/hyperlink" Target="https://digiskola.rvp.cz/" TargetMode="External"/><Relationship Id="rId10" Type="http://schemas.openxmlformats.org/officeDocument/2006/relationships/image" Target="../media/image34.png"/><Relationship Id="rId4" Type="http://schemas.openxmlformats.org/officeDocument/2006/relationships/hyperlink" Target="https://www.msmt.cz/vzdelavani/skolstvi-v-cr/strategie-2030" TargetMode="External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amotnostiprozivot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groups/1873666817429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91cee6a554fec09d6c7a7ac3567c2990/a4852b094933" TargetMode="External"/><Relationship Id="rId2" Type="http://schemas.openxmlformats.org/officeDocument/2006/relationships/hyperlink" Target="https://www.menti.com/w7uofwieoq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s/b03368fc27abe54344d8f2320655ea79/5ee2d9a7e6a6" TargetMode="External"/><Relationship Id="rId2" Type="http://schemas.openxmlformats.org/officeDocument/2006/relationships/hyperlink" Target="https://www.menti.com/65tf4rehkc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Podpora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pr</a:t>
            </a:r>
            <a:r>
              <a:rPr lang="cs-CZ" dirty="0" err="1" smtClean="0">
                <a:solidFill>
                  <a:srgbClr val="00B0F0"/>
                </a:solidFill>
              </a:rPr>
              <a:t>áce</a:t>
            </a:r>
            <a:r>
              <a:rPr lang="cs-CZ" dirty="0" smtClean="0">
                <a:solidFill>
                  <a:srgbClr val="00B0F0"/>
                </a:solidFill>
              </a:rPr>
              <a:t> učitelů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>
                <a:solidFill>
                  <a:srgbClr val="00B0F0"/>
                </a:solidFill>
              </a:rPr>
              <a:t/>
            </a:r>
            <a:br>
              <a:rPr lang="cs-CZ" dirty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Informace z aktivit projektu</a:t>
            </a:r>
            <a:br>
              <a:rPr lang="cs-CZ" dirty="0" smtClean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Petr Naske</a:t>
            </a:r>
            <a:r>
              <a:rPr lang="cs-CZ" dirty="0" smtClean="0"/>
              <a:t>, NPI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13:00 – 16:00,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13:00 </a:t>
            </a:r>
            <a:r>
              <a:rPr lang="cs-CZ" sz="1700" b="1" dirty="0"/>
              <a:t>– </a:t>
            </a:r>
            <a:r>
              <a:rPr lang="cs-CZ" sz="1700" b="1" dirty="0" smtClean="0"/>
              <a:t>16:00,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7"/>
            <a:ext cx="3794462" cy="2139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</a:p>
          <a:p>
            <a:pPr lvl="0">
              <a:buClr>
                <a:srgbClr val="000000"/>
              </a:buClr>
              <a:buSzPts val="2400"/>
            </a:pPr>
            <a:r>
              <a:rPr lang="cs-CZ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u="sng" dirty="0">
                <a:solidFill>
                  <a:schemeClr val="hlink"/>
                </a:solidFill>
                <a:latin typeface="Arial"/>
                <a:ea typeface="Arial"/>
                <a:cs typeface="Arial"/>
                <a:hlinkClick r:id="rId6"/>
              </a:rPr>
              <a:t>předškolní vzdělávání</a:t>
            </a:r>
            <a:endParaRPr lang="cs-CZ" sz="24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tablety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b="1" i="0" u="none" strike="noStrike" cap="none" dirty="0" smtClean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cs-CZ" sz="2000" b="1" dirty="0">
                <a:solidFill>
                  <a:srgbClr val="2BC3E1"/>
                </a:solidFill>
                <a:ea typeface="Arial"/>
                <a:cs typeface="Arial"/>
                <a:sym typeface="Arial"/>
                <a:hlinkClick r:id="rId4"/>
              </a:rPr>
              <a:t>http://inovujeme.rvp.cz/</a:t>
            </a:r>
            <a:r>
              <a:rPr lang="cs-CZ" sz="2000" b="1" dirty="0">
                <a:solidFill>
                  <a:srgbClr val="2BC3E1"/>
                </a:solidFill>
                <a:ea typeface="Arial"/>
                <a:cs typeface="Arial"/>
                <a:sym typeface="Arial"/>
              </a:rPr>
              <a:t> </a:t>
            </a:r>
            <a:endParaRPr lang="cs-CZ" sz="2000" b="1" dirty="0" smtClean="0">
              <a:solidFill>
                <a:srgbClr val="2BC3E1"/>
              </a:solidFill>
              <a:ea typeface="Arial"/>
              <a:cs typeface="Arial"/>
              <a:sym typeface="Arial"/>
            </a:endParaRPr>
          </a:p>
          <a:p>
            <a:pPr lvl="0"/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https://www.menti.com/11iqkd3tkv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 </a:t>
            </a:r>
            <a:r>
              <a:rPr lang="cs-CZ" sz="2800" b="1" dirty="0"/>
              <a:t>53 17 66 2 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https://www.mentimeter.com/s/e9fb5db27bfc74125a2989cd8589809a/e2d269979670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277091" y="1291935"/>
            <a:ext cx="7832434" cy="651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3"/>
              </a:rPr>
              <a:t>https</a:t>
            </a:r>
            <a:r>
              <a:rPr lang="cs-CZ" sz="1600" b="1" dirty="0">
                <a:hlinkClick r:id="rId3"/>
              </a:rPr>
              <a:t>://revize.edu.cz</a:t>
            </a:r>
            <a:r>
              <a:rPr lang="cs-CZ" sz="1600" b="1" dirty="0" smtClean="0">
                <a:hlinkClick r:id="rId3"/>
              </a:rPr>
              <a:t>/</a:t>
            </a:r>
            <a:r>
              <a:rPr lang="cs-CZ" sz="1600" b="1" dirty="0" smtClean="0"/>
              <a:t>: </a:t>
            </a:r>
            <a:r>
              <a:rPr lang="cs-CZ" sz="1600" dirty="0" smtClean="0"/>
              <a:t>informace o změnách RVP ZV v </a:t>
            </a:r>
            <a:r>
              <a:rPr lang="cs-CZ" sz="1600" dirty="0"/>
              <a:t>oblasti nové informatiky a digitálních </a:t>
            </a:r>
            <a:r>
              <a:rPr lang="cs-CZ" sz="1600" dirty="0" smtClean="0"/>
              <a:t>kompetencí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Co se mění v RVP ZV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Jak na to ve škole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Kdo mi pomůže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>
                <a:hlinkClick r:id="rId4"/>
              </a:rPr>
              <a:t>Strategie 2030</a:t>
            </a:r>
            <a:r>
              <a:rPr lang="cs-CZ" sz="1600" b="1" dirty="0" smtClean="0">
                <a:hlinkClick r:id="rId4"/>
              </a:rPr>
              <a:t>+</a:t>
            </a:r>
            <a:r>
              <a:rPr lang="cs-CZ" sz="1600" b="1" dirty="0" smtClean="0"/>
              <a:t>: </a:t>
            </a:r>
            <a:r>
              <a:rPr lang="cs-CZ" sz="1600" dirty="0" smtClean="0"/>
              <a:t>Strategie vzdělávací politiky do roku 2030+</a:t>
            </a:r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/>
              <a:t>klíčový dokument pro rozvoj vzdělávací soustavy České republiky v dekádě 2020 – 2030+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err="1" smtClean="0">
                <a:hlinkClick r:id="rId5"/>
              </a:rPr>
              <a:t>Digiškola</a:t>
            </a:r>
            <a:r>
              <a:rPr lang="cs-CZ" sz="1600" b="1" dirty="0" smtClean="0"/>
              <a:t>: </a:t>
            </a:r>
            <a:r>
              <a:rPr lang="cs-CZ" sz="1600" dirty="0" smtClean="0"/>
              <a:t>doplňuje oborové stránky na webu REVIZE.EDU.CZ - pilotní prostor pro metodickou podporu v digitální kompetenci v oborech</a:t>
            </a:r>
          </a:p>
          <a:p>
            <a:pPr marL="285750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b="1" dirty="0" smtClean="0">
                <a:hlinkClick r:id="rId6"/>
              </a:rPr>
              <a:t>Konzultační </a:t>
            </a:r>
            <a:r>
              <a:rPr lang="cs-CZ" sz="1600" b="1" dirty="0">
                <a:hlinkClick r:id="rId6"/>
              </a:rPr>
              <a:t>centrum NPI </a:t>
            </a:r>
            <a:r>
              <a:rPr lang="cs-CZ" sz="1600" b="1" dirty="0" smtClean="0">
                <a:hlinkClick r:id="rId6"/>
              </a:rPr>
              <a:t>ČR</a:t>
            </a:r>
            <a:endParaRPr lang="cs-CZ" sz="1600" b="1" dirty="0" smtClean="0"/>
          </a:p>
          <a:p>
            <a:pPr marL="742950" lvl="1" indent="-285750">
              <a:lnSpc>
                <a:spcPct val="150000"/>
              </a:lnSpc>
              <a:buSzPts val="2000"/>
              <a:buFont typeface="Wingdings" panose="05000000000000000000" pitchFamily="2" charset="2"/>
              <a:buChar char="§"/>
            </a:pPr>
            <a:r>
              <a:rPr lang="cs-CZ" sz="1600" dirty="0" smtClean="0"/>
              <a:t>dotazy týkající se předškolního, základního, základního uměleckého, společného, gymnaziálního a středního vzdělávání</a:t>
            </a:r>
            <a:endParaRPr lang="cs-CZ" sz="1600" dirty="0"/>
          </a:p>
          <a:p>
            <a:pPr lvl="0">
              <a:lnSpc>
                <a:spcPct val="150000"/>
              </a:lnSpc>
              <a:buSzPts val="2000"/>
            </a:pPr>
            <a:endParaRPr lang="cs-CZ" sz="1600" b="1" dirty="0" smtClean="0">
              <a:solidFill>
                <a:schemeClr val="tx1"/>
              </a:solidFill>
            </a:endParaRPr>
          </a:p>
        </p:txBody>
      </p:sp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Revize ICT v RVP ZV</a:t>
            </a:r>
            <a:endParaRPr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1" y="1107679"/>
            <a:ext cx="2175166" cy="16313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31" y="5704221"/>
            <a:ext cx="2546933" cy="8489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493" y="4323494"/>
            <a:ext cx="1104902" cy="110490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69" y="2739054"/>
            <a:ext cx="2112258" cy="13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Petr Naske</a:t>
            </a:r>
          </a:p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endParaRPr kumimoji="0" lang="cs-CZ" sz="1800" b="1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cs-CZ" sz="1800" b="1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Sledujte </a:t>
            </a:r>
            <a:r>
              <a:rPr lang="cs-CZ" sz="1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FB Gramotnosti pro </a:t>
            </a:r>
            <a:r>
              <a:rPr lang="cs-CZ" sz="18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život</a:t>
            </a:r>
            <a:endParaRPr lang="cs-CZ" sz="1800" b="1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cs-CZ" sz="1800" b="1" dirty="0">
              <a:solidFill>
                <a:sysClr val="windowText" lastClr="000000"/>
              </a:solidFill>
            </a:endParaRPr>
          </a:p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b="1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FB Učíme informatiku</a:t>
            </a:r>
            <a:endParaRPr lang="cs-CZ" sz="1800" b="1" noProof="0" dirty="0" smtClean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b="1" noProof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hlasování: </a:t>
            </a:r>
            <a:r>
              <a:rPr lang="cs-CZ" sz="2800" dirty="0">
                <a:hlinkClick r:id="rId2"/>
              </a:rPr>
              <a:t>https://</a:t>
            </a:r>
            <a:r>
              <a:rPr lang="cs-CZ" sz="2800" dirty="0" smtClean="0">
                <a:hlinkClick r:id="rId2"/>
              </a:rPr>
              <a:t>www.menti.com/w7uofwieoq</a:t>
            </a:r>
            <a:r>
              <a:rPr lang="cs-CZ" sz="28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Popř. kód pro hlasování: </a:t>
            </a:r>
            <a:r>
              <a:rPr lang="cs-CZ" sz="2800" b="1" dirty="0"/>
              <a:t>80 81 </a:t>
            </a:r>
            <a:r>
              <a:rPr lang="cs-CZ" sz="2800" b="1" dirty="0" smtClean="0"/>
              <a:t>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 smtClean="0"/>
              <a:t>odkaz </a:t>
            </a:r>
            <a:r>
              <a:rPr lang="cs-CZ" sz="2800" dirty="0"/>
              <a:t>pro výsledky hlasování: </a:t>
            </a:r>
            <a:r>
              <a:rPr lang="cs-CZ" sz="2800" dirty="0">
                <a:hlinkClick r:id="rId3"/>
              </a:rPr>
              <a:t>https://www.mentimeter.com/s/91cee6a554fec09d6c7a7ac3567c2990/a4852b094933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 pro hlasování: </a:t>
            </a:r>
            <a:r>
              <a:rPr lang="cs-CZ" sz="2800" dirty="0">
                <a:hlinkClick r:id="rId2"/>
              </a:rPr>
              <a:t>https://www.menti.com/65tf4rehkc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Popř. kód pro hlasování: </a:t>
            </a:r>
            <a:r>
              <a:rPr lang="cs-CZ" sz="2800" b="1" dirty="0"/>
              <a:t>98 98 46 4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odkaz pro výsledky hlasování: </a:t>
            </a:r>
            <a:r>
              <a:rPr lang="cs-CZ" sz="2800" dirty="0">
                <a:hlinkClick r:id="rId3"/>
              </a:rPr>
              <a:t>https://www.mentimeter.com/s/b03368fc27abe54344d8f2320655ea79/5ee2d9a7e6a6</a:t>
            </a:r>
            <a:endParaRPr lang="cs-CZ" sz="2800" dirty="0"/>
          </a:p>
          <a:p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enti.com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41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508984" y="2350472"/>
            <a:ext cx="4250506" cy="2159745"/>
            <a:chOff x="718672" y="1151866"/>
            <a:chExt cx="10599792" cy="4409622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672" y="2645793"/>
              <a:ext cx="2482152" cy="1832065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672" y="3185388"/>
              <a:ext cx="2482152" cy="1836505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672" y="3734715"/>
              <a:ext cx="2485259" cy="1826773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155" y="1151866"/>
              <a:ext cx="1964614" cy="2766421"/>
            </a:xfrm>
            <a:prstGeom prst="rect">
              <a:avLst/>
            </a:prstGeom>
          </p:spPr>
        </p:pic>
        <p:sp>
          <p:nvSpPr>
            <p:cNvPr id="9" name="Pětiúhelník 8"/>
            <p:cNvSpPr/>
            <p:nvPr/>
          </p:nvSpPr>
          <p:spPr>
            <a:xfrm>
              <a:off x="718672" y="1163716"/>
              <a:ext cx="3180470" cy="1110072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GRAMOTNOST</a:t>
              </a:r>
              <a:endParaRPr lang="cs-CZ" dirty="0"/>
            </a:p>
          </p:txBody>
        </p:sp>
        <p:sp>
          <p:nvSpPr>
            <p:cNvPr id="10" name="Pětiúhelník 9"/>
            <p:cNvSpPr/>
            <p:nvPr/>
          </p:nvSpPr>
          <p:spPr>
            <a:xfrm>
              <a:off x="3548939" y="4073773"/>
              <a:ext cx="3889829" cy="1487715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OBOR</a:t>
              </a:r>
              <a:endParaRPr lang="cs-CZ" dirty="0"/>
            </a:p>
          </p:txBody>
        </p:sp>
        <p:sp>
          <p:nvSpPr>
            <p:cNvPr id="11" name="Pravá složená závorka 10"/>
            <p:cNvSpPr/>
            <p:nvPr/>
          </p:nvSpPr>
          <p:spPr>
            <a:xfrm>
              <a:off x="7033151" y="1365567"/>
              <a:ext cx="1708484" cy="419592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8189496" y="1365567"/>
              <a:ext cx="3128968" cy="1739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AKTIVITY</a:t>
              </a: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8189496" y="3918287"/>
              <a:ext cx="3128968" cy="16432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MODULY</a:t>
              </a:r>
              <a:endParaRPr lang="cs-CZ" dirty="0"/>
            </a:p>
          </p:txBody>
        </p:sp>
      </p:grpSp>
      <p:sp>
        <p:nvSpPr>
          <p:cNvPr id="14" name="Obousměrná vodorovná šipka 13"/>
          <p:cNvSpPr/>
          <p:nvPr/>
        </p:nvSpPr>
        <p:spPr>
          <a:xfrm>
            <a:off x="5219119" y="2150610"/>
            <a:ext cx="1710102" cy="1274273"/>
          </a:xfrm>
          <a:prstGeom prst="leftRightArrow">
            <a:avLst>
              <a:gd name="adj1" fmla="val 50000"/>
              <a:gd name="adj2" fmla="val 29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INOVACE VÝUKY</a:t>
            </a:r>
            <a:endParaRPr lang="cs-CZ" dirty="0"/>
          </a:p>
        </p:txBody>
      </p:sp>
      <p:pic>
        <p:nvPicPr>
          <p:cNvPr id="15" name="Picture 2" descr="http://gramotnosti.blogy.rvp.cz/files/2020/08/letni_skola_vsichni-1024x5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131" y="1454333"/>
            <a:ext cx="3210784" cy="15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6289595" y="3346451"/>
            <a:ext cx="5371856" cy="236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54000" rIns="54000" bIns="54000" numCol="1" anchor="t" anchorCtr="0" compatLnSpc="1">
            <a:prstTxWarp prst="textNoShape">
              <a:avLst/>
            </a:prstTxWarp>
            <a:noAutofit/>
          </a:bodyPr>
          <a:lstStyle>
            <a:lvl1pPr marL="0" indent="0" algn="just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6700" marR="0" indent="-266700" algn="just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541338" indent="-274638" algn="just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 algn="just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 algn="just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Font typeface="Calibri Light" panose="020F0302020204030204" pitchFamily="34" charset="0"/>
              <a:buChar char="▫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0" dirty="0"/>
              <a:t>36 pilotních škol podporovaných 3 roky</a:t>
            </a:r>
          </a:p>
          <a:p>
            <a:pPr algn="ctr"/>
            <a:r>
              <a:rPr lang="cs-CZ" b="0" dirty="0"/>
              <a:t>292 učitelů přímo zapojených</a:t>
            </a:r>
          </a:p>
          <a:p>
            <a:pPr algn="ctr"/>
            <a:r>
              <a:rPr lang="cs-CZ" b="0" dirty="0"/>
              <a:t>tým podporujících garantů/</a:t>
            </a:r>
            <a:r>
              <a:rPr lang="cs-CZ" b="0" dirty="0" err="1"/>
              <a:t>facilitátorů</a:t>
            </a:r>
            <a:r>
              <a:rPr lang="cs-CZ" b="0" dirty="0"/>
              <a:t> (16</a:t>
            </a:r>
            <a:r>
              <a:rPr lang="en-US" b="0" dirty="0"/>
              <a:t>+7)</a:t>
            </a:r>
            <a:endParaRPr lang="cs-CZ" b="0" dirty="0"/>
          </a:p>
          <a:p>
            <a:pPr algn="ctr"/>
            <a:r>
              <a:rPr lang="cs-CZ" b="0" dirty="0"/>
              <a:t>cca 11000 učitelů v celých sborovnách</a:t>
            </a:r>
          </a:p>
          <a:p>
            <a:pPr algn="ctr"/>
            <a:r>
              <a:rPr lang="cs-CZ" b="0" dirty="0"/>
              <a:t>výsledky v odborné studii (červen 2021</a:t>
            </a:r>
            <a:r>
              <a:rPr lang="cs-CZ" b="0" dirty="0" smtClean="0"/>
              <a:t>)</a:t>
            </a:r>
            <a:endParaRPr lang="cs-CZ" b="0" dirty="0"/>
          </a:p>
        </p:txBody>
      </p:sp>
      <p:sp>
        <p:nvSpPr>
          <p:cNvPr id="17" name="Google Shape;227;p12"/>
          <p:cNvSpPr txBox="1">
            <a:spLocks/>
          </p:cNvSpPr>
          <p:nvPr/>
        </p:nvSpPr>
        <p:spPr>
          <a:xfrm>
            <a:off x="507970" y="3935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0950" tIns="30475" rIns="60950" bIns="30475" rtlCol="0" anchor="ctr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Rozvoj kolegiální podpory ve škole, gramotnost v oborech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00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667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 dirty="0"/>
              <a:t>Čtenářská gramotnost</a:t>
            </a:r>
            <a:endParaRPr sz="2400" b="1" dirty="0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806409" y="775492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/>
              <a:t>,,Práce 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8220" y="449719"/>
            <a:ext cx="3276981" cy="21677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070411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2930272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,,Navozování 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9353" y="4146235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700817" y="5110238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,,Společně 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8220" y="3917852"/>
            <a:ext cx="3411650" cy="2170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8599" y="4735552"/>
            <a:ext cx="3626361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BEED0-12E3-420E-8EBD-B750274E7EC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130e236-7480-4e04-be66-a00b8657e6f7"/>
    <ds:schemaRef ds:uri="http://purl.org/dc/terms/"/>
    <ds:schemaRef ds:uri="http://schemas.openxmlformats.org/package/2006/metadata/core-properties"/>
    <ds:schemaRef ds:uri="8a1c2036-36f5-4773-a353-a11a7cdf52a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Širokoúhlá obrazovka</PresentationFormat>
  <Paragraphs>171</Paragraphs>
  <Slides>22</Slides>
  <Notes>14</Notes>
  <HiddenSlides>1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Motiv Office</vt:lpstr>
      <vt:lpstr>Podpora práce učitelů  Informace z aktivit projektu </vt:lpstr>
      <vt:lpstr>Prezentace aplikace PowerPoint</vt:lpstr>
      <vt:lpstr>Prezentace aplikace PowerPoint</vt:lpstr>
      <vt:lpstr>menti.com</vt:lpstr>
      <vt:lpstr>Jak vypadá vzdělávání zaměřené na rozvoj GRAMOTNOSTÍ?</vt:lpstr>
      <vt:lpstr>menti.com</vt:lpstr>
      <vt:lpstr>Prezentace aplikace PowerPoint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menti.com</vt:lpstr>
      <vt:lpstr>Revize ICT v RVP ZV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2021-05-18T08:21:53Z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