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98EB-36AB-4391-9405-E9334796C25D}" type="datetimeFigureOut">
              <a:rPr lang="cs-CZ" smtClean="0"/>
              <a:t>9. 10. 2015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75A6-F458-4ED2-AF16-833AD5612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53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98EB-36AB-4391-9405-E9334796C25D}" type="datetimeFigureOut">
              <a:rPr lang="cs-CZ" smtClean="0"/>
              <a:t>9. 10. 2015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75A6-F458-4ED2-AF16-833AD5612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39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98EB-36AB-4391-9405-E9334796C25D}" type="datetimeFigureOut">
              <a:rPr lang="cs-CZ" smtClean="0"/>
              <a:t>9. 10. 2015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75A6-F458-4ED2-AF16-833AD5612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40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98EB-36AB-4391-9405-E9334796C25D}" type="datetimeFigureOut">
              <a:rPr lang="cs-CZ" smtClean="0"/>
              <a:t>9. 10. 2015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75A6-F458-4ED2-AF16-833AD5612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64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98EB-36AB-4391-9405-E9334796C25D}" type="datetimeFigureOut">
              <a:rPr lang="cs-CZ" smtClean="0"/>
              <a:t>9. 10. 2015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75A6-F458-4ED2-AF16-833AD5612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54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98EB-36AB-4391-9405-E9334796C25D}" type="datetimeFigureOut">
              <a:rPr lang="cs-CZ" smtClean="0"/>
              <a:t>9. 10. 2015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75A6-F458-4ED2-AF16-833AD5612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10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98EB-36AB-4391-9405-E9334796C25D}" type="datetimeFigureOut">
              <a:rPr lang="cs-CZ" smtClean="0"/>
              <a:t>9. 10. 2015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75A6-F458-4ED2-AF16-833AD5612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4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98EB-36AB-4391-9405-E9334796C25D}" type="datetimeFigureOut">
              <a:rPr lang="cs-CZ" smtClean="0"/>
              <a:t>9. 10. 2015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75A6-F458-4ED2-AF16-833AD5612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41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98EB-36AB-4391-9405-E9334796C25D}" type="datetimeFigureOut">
              <a:rPr lang="cs-CZ" smtClean="0"/>
              <a:t>9. 10. 2015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75A6-F458-4ED2-AF16-833AD5612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66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98EB-36AB-4391-9405-E9334796C25D}" type="datetimeFigureOut">
              <a:rPr lang="cs-CZ" smtClean="0"/>
              <a:t>9. 10. 2015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75A6-F458-4ED2-AF16-833AD5612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09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98EB-36AB-4391-9405-E9334796C25D}" type="datetimeFigureOut">
              <a:rPr lang="cs-CZ" smtClean="0"/>
              <a:t>9. 10. 2015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75A6-F458-4ED2-AF16-833AD5612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62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B98EB-36AB-4391-9405-E9334796C25D}" type="datetimeFigureOut">
              <a:rPr lang="cs-CZ" smtClean="0"/>
              <a:t>9. 10. 2015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75A6-F458-4ED2-AF16-833AD5612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23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5597" y="1856343"/>
            <a:ext cx="7772400" cy="2387600"/>
          </a:xfrm>
        </p:spPr>
        <p:txBody>
          <a:bodyPr>
            <a:normAutofit/>
          </a:bodyPr>
          <a:lstStyle/>
          <a:p>
            <a:r>
              <a:rPr lang="cs-CZ" sz="4000" b="1" dirty="0"/>
              <a:t>A1.2 –</a:t>
            </a:r>
            <a:r>
              <a:rPr lang="cs-CZ" sz="4000" b="1" dirty="0" smtClean="0"/>
              <a:t> </a:t>
            </a:r>
            <a:r>
              <a:rPr lang="cs-CZ" sz="4000" b="1" dirty="0"/>
              <a:t>V</a:t>
            </a:r>
            <a:r>
              <a:rPr lang="cs-CZ" sz="4000" b="1" dirty="0" smtClean="0"/>
              <a:t>yužití </a:t>
            </a:r>
            <a:r>
              <a:rPr lang="cs-CZ" sz="4000" b="1" dirty="0"/>
              <a:t>tabletu ve výuce 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– obecná </a:t>
            </a:r>
            <a:r>
              <a:rPr lang="cs-CZ" sz="4000" b="1" dirty="0"/>
              <a:t>metodika a didaktika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5" y="206764"/>
            <a:ext cx="6111904" cy="1221196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725597" y="5841242"/>
            <a:ext cx="7190096" cy="7096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EDUCO CENTRUM s.r.o., Krnov</a:t>
            </a:r>
          </a:p>
          <a:p>
            <a:r>
              <a:rPr lang="cs-CZ" sz="2000" dirty="0" smtClean="0"/>
              <a:t>www.dotkniseskoly.eu</a:t>
            </a:r>
            <a:endParaRPr lang="cs-CZ" sz="20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272955" y="1530497"/>
            <a:ext cx="8366078" cy="1655762"/>
          </a:xfrm>
        </p:spPr>
        <p:txBody>
          <a:bodyPr>
            <a:normAutofit/>
          </a:bodyPr>
          <a:lstStyle/>
          <a:p>
            <a:r>
              <a:rPr lang="cs-CZ" sz="1700" dirty="0" smtClean="0"/>
              <a:t>Rozvoj a podpora škol pro využití mobilní ICT ve výuce, </a:t>
            </a:r>
            <a:r>
              <a:rPr lang="cs-CZ" sz="1700" dirty="0" err="1" smtClean="0"/>
              <a:t>reg</a:t>
            </a:r>
            <a:r>
              <a:rPr lang="cs-CZ" sz="1700" dirty="0" smtClean="0"/>
              <a:t>. č. CZ.1.07/1.3.00/51.0001</a:t>
            </a:r>
            <a:endParaRPr lang="cs-CZ" sz="17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498485"/>
            <a:ext cx="90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 smtClean="0"/>
              <a:t>Výuková prezentace ke kurzu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38513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Kooperativní učení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11187"/>
            <a:ext cx="7886700" cy="3665775"/>
          </a:xfrm>
        </p:spPr>
        <p:txBody>
          <a:bodyPr/>
          <a:lstStyle/>
          <a:p>
            <a:r>
              <a:rPr lang="cs-CZ" dirty="0" smtClean="0"/>
              <a:t>týmová spolupráce – důležitá dovednost pro život, klíčová je interakce mezi žáky </a:t>
            </a:r>
            <a:r>
              <a:rPr lang="cs-CZ" dirty="0"/>
              <a:t>– </a:t>
            </a:r>
            <a:r>
              <a:rPr lang="cs-CZ" dirty="0" smtClean="0"/>
              <a:t>posílení komunikačních dovedností, kooperace a vůdcovských dovedností, zkušenosti s řešením konfliktů – sebereflexe, zpětná vazba… </a:t>
            </a:r>
          </a:p>
          <a:p>
            <a:r>
              <a:rPr lang="cs-CZ" dirty="0" smtClean="0"/>
              <a:t>tablet slouží k vyhledávání informací na internetu </a:t>
            </a:r>
            <a:br>
              <a:rPr lang="cs-CZ" dirty="0" smtClean="0"/>
            </a:br>
            <a:r>
              <a:rPr lang="cs-CZ" dirty="0" smtClean="0"/>
              <a:t>i k jejich zpracování v aplikacích</a:t>
            </a:r>
            <a:br>
              <a:rPr lang="cs-CZ" dirty="0" smtClean="0"/>
            </a:br>
            <a:r>
              <a:rPr lang="cs-CZ" dirty="0" smtClean="0"/>
              <a:t>(např. tvorba elektronických knih)</a:t>
            </a:r>
            <a:endParaRPr lang="cs-CZ" dirty="0"/>
          </a:p>
        </p:txBody>
      </p:sp>
      <p:pic>
        <p:nvPicPr>
          <p:cNvPr id="1026" name="Picture 2" descr="http://skutecnosti.cz/wp-content/uploads/2015/04/chameleon_tablet_morning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5253722"/>
            <a:ext cx="3480179" cy="16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2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Kooperativní učení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11187"/>
            <a:ext cx="7886700" cy="3665775"/>
          </a:xfrm>
        </p:spPr>
        <p:txBody>
          <a:bodyPr/>
          <a:lstStyle/>
          <a:p>
            <a:r>
              <a:rPr lang="cs-CZ" b="1" dirty="0"/>
              <a:t>r</a:t>
            </a:r>
            <a:r>
              <a:rPr lang="cs-CZ" b="1" dirty="0" smtClean="0"/>
              <a:t>ole učitele</a:t>
            </a:r>
          </a:p>
          <a:p>
            <a:pPr lvl="1"/>
            <a:r>
              <a:rPr lang="cs-CZ" dirty="0" smtClean="0"/>
              <a:t>motivace a vedení žáků, koordinace</a:t>
            </a:r>
          </a:p>
          <a:p>
            <a:pPr lvl="1"/>
            <a:r>
              <a:rPr lang="cs-CZ" dirty="0" smtClean="0"/>
              <a:t>pozorování práce žáků – všímání si rozdílů mezi žáky (identifikace vůdcovských typů…)</a:t>
            </a:r>
          </a:p>
          <a:p>
            <a:pPr lvl="1"/>
            <a:r>
              <a:rPr lang="cs-CZ" dirty="0" smtClean="0"/>
              <a:t>posílení dobrých vlastností a silných stránek každého žáka (každý je v něčem dobrý a v něčem může přispět)</a:t>
            </a:r>
          </a:p>
          <a:p>
            <a:pPr lvl="1"/>
            <a:r>
              <a:rPr lang="cs-CZ" dirty="0" smtClean="0"/>
              <a:t>podněcování týmů k sebehodnocení a sebekritice</a:t>
            </a:r>
          </a:p>
          <a:p>
            <a:pPr lvl="1"/>
            <a:r>
              <a:rPr lang="cs-CZ" dirty="0" smtClean="0"/>
              <a:t>vytvoření příjemného prostředí pro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skupinovou práci</a:t>
            </a:r>
          </a:p>
        </p:txBody>
      </p:sp>
      <p:pic>
        <p:nvPicPr>
          <p:cNvPr id="1026" name="Picture 2" descr="http://skutecnosti.cz/wp-content/uploads/2015/04/chameleon_tablet_morning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5253722"/>
            <a:ext cx="3480179" cy="16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0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Kooperativní učení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11187"/>
            <a:ext cx="7886700" cy="3665775"/>
          </a:xfrm>
        </p:spPr>
        <p:txBody>
          <a:bodyPr/>
          <a:lstStyle/>
          <a:p>
            <a:r>
              <a:rPr lang="cs-CZ" b="1" dirty="0"/>
              <a:t>r</a:t>
            </a:r>
            <a:r>
              <a:rPr lang="cs-CZ" b="1" dirty="0" smtClean="0"/>
              <a:t>ole žáků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tanovení společných cílů</a:t>
            </a:r>
          </a:p>
          <a:p>
            <a:pPr lvl="1"/>
            <a:r>
              <a:rPr lang="cs-CZ" dirty="0" smtClean="0"/>
              <a:t>rozdělení rolí a úkolů podle schopností, dovedností </a:t>
            </a:r>
            <a:br>
              <a:rPr lang="cs-CZ" dirty="0" smtClean="0"/>
            </a:br>
            <a:r>
              <a:rPr lang="cs-CZ" dirty="0" smtClean="0"/>
              <a:t>a zájmu jednotlivých členů týmu</a:t>
            </a:r>
          </a:p>
          <a:p>
            <a:pPr lvl="1"/>
            <a:r>
              <a:rPr lang="cs-CZ" dirty="0" smtClean="0"/>
              <a:t>snaha o zapojení všech členů týmu</a:t>
            </a:r>
          </a:p>
          <a:p>
            <a:pPr lvl="1"/>
            <a:r>
              <a:rPr lang="cs-CZ" dirty="0" smtClean="0"/>
              <a:t>hledání, sdílení a zpracovávání informací – tvorba výstupu skupinové práce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polupráce s učiteli i s dalšími žáky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ebehodnocení, zpětná vazba</a:t>
            </a:r>
          </a:p>
        </p:txBody>
      </p:sp>
      <p:pic>
        <p:nvPicPr>
          <p:cNvPr id="1026" name="Picture 2" descr="http://skutecnosti.cz/wp-content/uploads/2015/04/chameleon_tablet_morning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5253722"/>
            <a:ext cx="3480179" cy="16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8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Kooperativní učení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11187"/>
            <a:ext cx="7886700" cy="3665775"/>
          </a:xfrm>
        </p:spPr>
        <p:txBody>
          <a:bodyPr>
            <a:normAutofit/>
          </a:bodyPr>
          <a:lstStyle/>
          <a:p>
            <a:r>
              <a:rPr lang="cs-CZ" dirty="0" smtClean="0"/>
              <a:t>tablety umožňují:</a:t>
            </a:r>
          </a:p>
          <a:p>
            <a:pPr lvl="1"/>
            <a:r>
              <a:rPr lang="cs-CZ" dirty="0"/>
              <a:t>h</a:t>
            </a:r>
            <a:r>
              <a:rPr lang="cs-CZ" dirty="0" smtClean="0"/>
              <a:t>ledat, shromažďovat a zpracovávat informace, sdílet je se spolužáky a učiteli prostřednictvím sociálních sítí (např. </a:t>
            </a:r>
            <a:r>
              <a:rPr lang="cs-CZ" dirty="0" err="1" smtClean="0"/>
              <a:t>Edmodo</a:t>
            </a:r>
            <a:r>
              <a:rPr lang="cs-CZ" dirty="0" smtClean="0"/>
              <a:t>, Google </a:t>
            </a:r>
            <a:r>
              <a:rPr lang="cs-CZ" dirty="0" err="1" smtClean="0"/>
              <a:t>Classroom</a:t>
            </a:r>
            <a:r>
              <a:rPr lang="cs-CZ" dirty="0" smtClean="0"/>
              <a:t>) a dalších aplikací</a:t>
            </a:r>
          </a:p>
          <a:p>
            <a:pPr lvl="1"/>
            <a:r>
              <a:rPr lang="cs-CZ" dirty="0" smtClean="0"/>
              <a:t>shromažďovat vlastní nápady a myšlenky, zapisovat si poznámky, pořizovat fotografie, nahrávat zvuky a videa</a:t>
            </a:r>
          </a:p>
          <a:p>
            <a:pPr lvl="1"/>
            <a:r>
              <a:rPr lang="cs-CZ" dirty="0" smtClean="0"/>
              <a:t>on-line komunikaci a spolupráci, synchronizaci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rovádět zpětnou vazbu a hodnocení</a:t>
            </a:r>
            <a:br>
              <a:rPr lang="cs-CZ" dirty="0" smtClean="0"/>
            </a:br>
            <a:r>
              <a:rPr lang="cs-CZ" dirty="0" smtClean="0"/>
              <a:t>(např. </a:t>
            </a:r>
            <a:r>
              <a:rPr lang="cs-CZ" dirty="0" err="1" smtClean="0"/>
              <a:t>Edmodo</a:t>
            </a:r>
            <a:r>
              <a:rPr lang="cs-CZ" dirty="0"/>
              <a:t>)</a:t>
            </a:r>
            <a:r>
              <a:rPr lang="cs-CZ" dirty="0" smtClean="0"/>
              <a:t> </a:t>
            </a:r>
          </a:p>
        </p:txBody>
      </p:sp>
      <p:pic>
        <p:nvPicPr>
          <p:cNvPr id="1026" name="Picture 2" descr="http://skutecnosti.cz/wp-content/uploads/2015/04/chameleon_tablet_morning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5253722"/>
            <a:ext cx="3480179" cy="16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0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Převrácená třída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2309" y="2511187"/>
            <a:ext cx="8367623" cy="3665775"/>
          </a:xfrm>
        </p:spPr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římý výklad učitele nahrazuje vzdělávací video on-line</a:t>
            </a:r>
          </a:p>
          <a:p>
            <a:r>
              <a:rPr lang="cs-CZ" dirty="0"/>
              <a:t>ž</a:t>
            </a:r>
            <a:r>
              <a:rPr lang="cs-CZ" dirty="0" smtClean="0"/>
              <a:t>áci se seznámí s probíranou látkou doma v předstihu </a:t>
            </a:r>
            <a:br>
              <a:rPr lang="cs-CZ" dirty="0" smtClean="0"/>
            </a:br>
            <a:r>
              <a:rPr lang="cs-CZ" dirty="0" smtClean="0"/>
              <a:t>a do školy přichází s konkrétními dotazy</a:t>
            </a:r>
          </a:p>
          <a:p>
            <a:r>
              <a:rPr lang="cs-CZ" dirty="0"/>
              <a:t>ž</a:t>
            </a:r>
            <a:r>
              <a:rPr lang="cs-CZ" dirty="0" smtClean="0"/>
              <a:t>áci mohou otázky klást také prostřednictvím komentářů či sociálních sítí</a:t>
            </a:r>
          </a:p>
          <a:p>
            <a:r>
              <a:rPr lang="cs-CZ" dirty="0"/>
              <a:t>u</a:t>
            </a:r>
            <a:r>
              <a:rPr lang="cs-CZ" dirty="0" smtClean="0"/>
              <a:t>čitel připraví aktivity se zaměřením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na problematická témata</a:t>
            </a:r>
          </a:p>
        </p:txBody>
      </p:sp>
      <p:pic>
        <p:nvPicPr>
          <p:cNvPr id="1026" name="Picture 2" descr="http://skutecnosti.cz/wp-content/uploads/2015/04/chameleon_tablet_morning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5253722"/>
            <a:ext cx="3480179" cy="16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3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Převrácená třída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2309" y="2511187"/>
            <a:ext cx="8367623" cy="3665775"/>
          </a:xfrm>
        </p:spPr>
        <p:txBody>
          <a:bodyPr>
            <a:normAutofit/>
          </a:bodyPr>
          <a:lstStyle/>
          <a:p>
            <a:r>
              <a:rPr lang="cs-CZ" dirty="0" smtClean="0"/>
              <a:t>žáci se z pasivních posluchačů stávají aktivními články</a:t>
            </a:r>
          </a:p>
          <a:p>
            <a:r>
              <a:rPr lang="cs-CZ" dirty="0"/>
              <a:t>k</a:t>
            </a:r>
            <a:r>
              <a:rPr lang="cs-CZ" dirty="0" smtClean="0"/>
              <a:t>aždý žák má možnost postupovat v probírané látce </a:t>
            </a:r>
            <a:r>
              <a:rPr lang="cs-CZ" dirty="0"/>
              <a:t>(při sledování videa) </a:t>
            </a:r>
            <a:r>
              <a:rPr lang="cs-CZ" dirty="0" smtClean="0"/>
              <a:t>vlastním tempem</a:t>
            </a:r>
          </a:p>
          <a:p>
            <a:r>
              <a:rPr lang="cs-CZ" dirty="0"/>
              <a:t>m</a:t>
            </a:r>
            <a:r>
              <a:rPr lang="cs-CZ" dirty="0" smtClean="0"/>
              <a:t>etoda umožňuje žákům dostat se do hloubky tématu – každý žák může dosáhnout maxima svých schopností</a:t>
            </a:r>
          </a:p>
          <a:p>
            <a:r>
              <a:rPr lang="cs-CZ" dirty="0"/>
              <a:t>m</a:t>
            </a:r>
            <a:r>
              <a:rPr lang="cs-CZ" dirty="0" smtClean="0"/>
              <a:t>yšlenku rozvíjí například</a:t>
            </a:r>
            <a:br>
              <a:rPr lang="cs-CZ" dirty="0" smtClean="0"/>
            </a:br>
            <a:r>
              <a:rPr lang="cs-CZ" dirty="0" err="1" smtClean="0"/>
              <a:t>Khanova</a:t>
            </a:r>
            <a:r>
              <a:rPr lang="cs-CZ" dirty="0" smtClean="0"/>
              <a:t> škola (</a:t>
            </a:r>
            <a:r>
              <a:rPr lang="cs-CZ" dirty="0" err="1" smtClean="0"/>
              <a:t>Khan</a:t>
            </a:r>
            <a:r>
              <a:rPr lang="cs-CZ" dirty="0" smtClean="0"/>
              <a:t> </a:t>
            </a:r>
            <a:r>
              <a:rPr lang="cs-CZ" dirty="0" err="1" smtClean="0"/>
              <a:t>Academy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nebo projekt FIZZ</a:t>
            </a:r>
          </a:p>
        </p:txBody>
      </p:sp>
      <p:pic>
        <p:nvPicPr>
          <p:cNvPr id="1026" name="Picture 2" descr="http://skutecnosti.cz/wp-content/uploads/2015/04/chameleon_tablet_morning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5253722"/>
            <a:ext cx="3480179" cy="16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Převrácená třída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11187"/>
            <a:ext cx="7886700" cy="366577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tablety umožňují: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řistupovat k výukovým materiálům online – sledovat připravená výuková videa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řipravit si vlastní otázky k oblastem, kterým žák nerozumí, psát si poznámky a odpovědi (formou textu, zvuku či videa)</a:t>
            </a:r>
          </a:p>
          <a:p>
            <a:pPr lvl="1"/>
            <a:r>
              <a:rPr lang="cs-CZ" dirty="0" smtClean="0"/>
              <a:t>vést vzájemnou komunikaci mezi žáky a učitelem prostřednictvím sociálních sítí</a:t>
            </a:r>
            <a:br>
              <a:rPr lang="cs-CZ" dirty="0" smtClean="0"/>
            </a:br>
            <a:r>
              <a:rPr lang="cs-CZ" dirty="0" smtClean="0"/>
              <a:t>či aplikací (např. </a:t>
            </a:r>
            <a:r>
              <a:rPr lang="cs-CZ" dirty="0" err="1" smtClean="0"/>
              <a:t>Edmodo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rovádět zpětnou vazbu a hodnocení </a:t>
            </a:r>
          </a:p>
        </p:txBody>
      </p:sp>
      <p:pic>
        <p:nvPicPr>
          <p:cNvPr id="1026" name="Picture 2" descr="http://skutecnosti.cz/wp-content/uploads/2015/04/chameleon_tablet_morning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5253722"/>
            <a:ext cx="3480179" cy="16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Tvorba výukových materiálů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2309" y="2511187"/>
            <a:ext cx="8367623" cy="3665775"/>
          </a:xfrm>
        </p:spPr>
        <p:txBody>
          <a:bodyPr>
            <a:normAutofit/>
          </a:bodyPr>
          <a:lstStyle/>
          <a:p>
            <a:r>
              <a:rPr lang="cs-CZ" dirty="0"/>
              <a:t>ž</a:t>
            </a:r>
            <a:r>
              <a:rPr lang="cs-CZ" dirty="0" smtClean="0"/>
              <a:t>áci mohou vytvářet výukové materiály formou videí, prezentací, koláží, komiksů, zvuků nebo vlastních aplikací, mohou tvořit vlastní elektronické knihy</a:t>
            </a:r>
          </a:p>
          <a:p>
            <a:r>
              <a:rPr lang="cs-CZ" dirty="0" smtClean="0"/>
              <a:t>žáci se z pasivních posluchačů stávají aktivními tvůrci obsahu</a:t>
            </a:r>
          </a:p>
          <a:p>
            <a:r>
              <a:rPr lang="cs-CZ" dirty="0"/>
              <a:t>d</a:t>
            </a:r>
            <a:r>
              <a:rPr lang="cs-CZ" dirty="0" smtClean="0"/>
              <a:t>íky vytváření vlastních materiálů žáci přirozeně získávají o dané téma zájem</a:t>
            </a:r>
          </a:p>
        </p:txBody>
      </p:sp>
      <p:pic>
        <p:nvPicPr>
          <p:cNvPr id="1026" name="Picture 2" descr="http://skutecnosti.cz/wp-content/uploads/2015/04/chameleon_tablet_morning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5253722"/>
            <a:ext cx="3480179" cy="16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Tvorba výukových materiálů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11187"/>
            <a:ext cx="7886700" cy="3665775"/>
          </a:xfrm>
        </p:spPr>
        <p:txBody>
          <a:bodyPr/>
          <a:lstStyle/>
          <a:p>
            <a:r>
              <a:rPr lang="cs-CZ" b="1" dirty="0"/>
              <a:t>r</a:t>
            </a:r>
            <a:r>
              <a:rPr lang="cs-CZ" b="1" dirty="0" smtClean="0"/>
              <a:t>ole učitele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oordinace práce žáků, poskytování rad a pomoci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tanovení cílů práce a specifikace zadání</a:t>
            </a:r>
          </a:p>
          <a:p>
            <a:pPr lvl="1"/>
            <a:r>
              <a:rPr lang="cs-CZ" dirty="0" smtClean="0"/>
              <a:t>určení povolených nástrojů a zdrojů pro tvorbu materiálů</a:t>
            </a:r>
          </a:p>
          <a:p>
            <a:pPr lvl="1"/>
            <a:r>
              <a:rPr lang="cs-CZ" dirty="0"/>
              <a:t>u</a:t>
            </a:r>
            <a:r>
              <a:rPr lang="cs-CZ" dirty="0" smtClean="0"/>
              <a:t>pozornění na rizika související se sdílením obsahu (zvláště na sociálních sítích)</a:t>
            </a:r>
          </a:p>
          <a:p>
            <a:pPr lvl="1"/>
            <a:endParaRPr lang="cs-CZ" dirty="0" smtClean="0"/>
          </a:p>
        </p:txBody>
      </p:sp>
      <p:pic>
        <p:nvPicPr>
          <p:cNvPr id="1026" name="Picture 2" descr="http://skutecnosti.cz/wp-content/uploads/2015/04/chameleon_tablet_morning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5253722"/>
            <a:ext cx="3480179" cy="16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Tvorba výukových materiálů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11187"/>
            <a:ext cx="7886700" cy="3941371"/>
          </a:xfrm>
        </p:spPr>
        <p:txBody>
          <a:bodyPr>
            <a:normAutofit/>
          </a:bodyPr>
          <a:lstStyle/>
          <a:p>
            <a:r>
              <a:rPr lang="cs-CZ" b="1" dirty="0"/>
              <a:t>r</a:t>
            </a:r>
            <a:r>
              <a:rPr lang="cs-CZ" b="1" dirty="0" smtClean="0"/>
              <a:t>ole žáků</a:t>
            </a:r>
          </a:p>
          <a:p>
            <a:pPr lvl="1"/>
            <a:r>
              <a:rPr lang="cs-CZ" dirty="0" smtClean="0"/>
              <a:t>hledání informací a jejich zpracování, tvorba vlastního obsahu (natáčení videí, zvuků, vlastní koláže, komiksy…)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amostatné řízení své práce, případně rozdělení práce ve skupině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rezentace vlastních výtvorů před ostatními žáky – posílení komunikačních dovedností, zpětná vazba od ostatních žáků i učitele</a:t>
            </a:r>
          </a:p>
          <a:p>
            <a:pPr lvl="1"/>
            <a:r>
              <a:rPr lang="cs-CZ" dirty="0"/>
              <a:t>h</a:t>
            </a:r>
            <a:r>
              <a:rPr lang="cs-CZ" dirty="0" smtClean="0"/>
              <a:t>ledání mezipředmětových vazeb</a:t>
            </a:r>
            <a:br>
              <a:rPr lang="cs-CZ" dirty="0" smtClean="0"/>
            </a:br>
            <a:r>
              <a:rPr lang="cs-CZ" dirty="0" smtClean="0"/>
              <a:t>a vzájemných souvislostí</a:t>
            </a:r>
          </a:p>
          <a:p>
            <a:pPr lvl="1"/>
            <a:endParaRPr lang="cs-CZ" dirty="0" smtClean="0"/>
          </a:p>
        </p:txBody>
      </p:sp>
      <p:pic>
        <p:nvPicPr>
          <p:cNvPr id="1026" name="Picture 2" descr="http://skutecnosti.cz/wp-content/uploads/2015/04/chameleon_tablet_morning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5253722"/>
            <a:ext cx="3480179" cy="16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1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Tablet jako výukový nástroj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11187"/>
            <a:ext cx="7886700" cy="3665775"/>
          </a:xfrm>
        </p:spPr>
        <p:txBody>
          <a:bodyPr/>
          <a:lstStyle/>
          <a:p>
            <a:r>
              <a:rPr lang="cs-CZ" dirty="0" smtClean="0"/>
              <a:t>zapojení moderních ICT nástrojů a metod pomáhá zkvalitnit a zatraktivnit výuku</a:t>
            </a:r>
          </a:p>
          <a:p>
            <a:r>
              <a:rPr lang="cs-CZ" dirty="0" smtClean="0"/>
              <a:t>přechod od klasické frontální výuky – změna role učitele – posílení samostatnosti žáka – žák není pouhým posluchačem, ale aktivním článkem</a:t>
            </a:r>
          </a:p>
          <a:p>
            <a:r>
              <a:rPr lang="cs-CZ" dirty="0" smtClean="0"/>
              <a:t>tablet je však pouhým doplňkem výuky – nemůže nahradit práci učitele</a:t>
            </a:r>
          </a:p>
          <a:p>
            <a:endParaRPr lang="cs-CZ" dirty="0"/>
          </a:p>
        </p:txBody>
      </p:sp>
      <p:pic>
        <p:nvPicPr>
          <p:cNvPr id="1026" name="Picture 2" descr="http://skutecnosti.cz/wp-content/uploads/2015/04/chameleon_tablet_morning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5253722"/>
            <a:ext cx="3480179" cy="16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Kdy použít tablet ve výuce?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2309" y="2511187"/>
            <a:ext cx="8367623" cy="3665775"/>
          </a:xfrm>
        </p:spPr>
        <p:txBody>
          <a:bodyPr>
            <a:normAutofit/>
          </a:bodyPr>
          <a:lstStyle/>
          <a:p>
            <a:r>
              <a:rPr lang="cs-CZ" dirty="0"/>
              <a:t>Jak často zapojovat moderní technologie do </a:t>
            </a:r>
            <a:r>
              <a:rPr lang="cs-CZ" dirty="0" smtClean="0"/>
              <a:t>výuky?</a:t>
            </a:r>
          </a:p>
          <a:p>
            <a:r>
              <a:rPr lang="cs-CZ" dirty="0" smtClean="0"/>
              <a:t>Jak </a:t>
            </a:r>
            <a:r>
              <a:rPr lang="cs-CZ" dirty="0"/>
              <a:t>vhodně </a:t>
            </a:r>
            <a:r>
              <a:rPr lang="cs-CZ" dirty="0" smtClean="0"/>
              <a:t>kombinovat </a:t>
            </a:r>
            <a:r>
              <a:rPr lang="cs-CZ" dirty="0"/>
              <a:t>klasické a moderní formy výuky</a:t>
            </a:r>
            <a:r>
              <a:rPr lang="cs-CZ" dirty="0" smtClean="0"/>
              <a:t>?</a:t>
            </a:r>
          </a:p>
          <a:p>
            <a:r>
              <a:rPr lang="cs-CZ" dirty="0" smtClean="0"/>
              <a:t>Jaká jsou rizika při využívání moderních technologií, čeho se ve výuce vyvarovat?</a:t>
            </a:r>
          </a:p>
        </p:txBody>
      </p:sp>
      <p:pic>
        <p:nvPicPr>
          <p:cNvPr id="1026" name="Picture 2" descr="http://skutecnosti.cz/wp-content/uploads/2015/04/chameleon_tablet_morning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5253722"/>
            <a:ext cx="3480179" cy="16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3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Kdy použít tablet ve výuce?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2309" y="2511187"/>
            <a:ext cx="8367623" cy="409664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t</a:t>
            </a:r>
            <a:r>
              <a:rPr lang="cs-CZ" dirty="0" smtClean="0"/>
              <a:t>ablet je výborným nástrojem </a:t>
            </a:r>
            <a:r>
              <a:rPr lang="cs-CZ" b="1" dirty="0" smtClean="0"/>
              <a:t>ke zpestření výuky</a:t>
            </a:r>
          </a:p>
          <a:p>
            <a:r>
              <a:rPr lang="cs-CZ" dirty="0"/>
              <a:t>d</a:t>
            </a:r>
            <a:r>
              <a:rPr lang="cs-CZ" dirty="0" smtClean="0"/>
              <a:t>íky zapojení tabletu do výuky lze konkrétní téma probrat </a:t>
            </a:r>
            <a:r>
              <a:rPr lang="cs-CZ" b="1" dirty="0" smtClean="0"/>
              <a:t>efektivněji a atraktivněji </a:t>
            </a:r>
            <a:r>
              <a:rPr lang="cs-CZ" dirty="0" smtClean="0"/>
              <a:t>– děti získají o dané téma přirozený zájem, naučí se pracovat s informacemi – jejich získáním, zpracováním, sdílením a prezentací</a:t>
            </a:r>
          </a:p>
          <a:p>
            <a:r>
              <a:rPr lang="cs-CZ" dirty="0"/>
              <a:t>t</a:t>
            </a:r>
            <a:r>
              <a:rPr lang="cs-CZ" dirty="0" smtClean="0"/>
              <a:t>ablet je vhodný pro </a:t>
            </a:r>
            <a:r>
              <a:rPr lang="cs-CZ" b="1" dirty="0" smtClean="0"/>
              <a:t>testování žáků </a:t>
            </a:r>
            <a:r>
              <a:rPr lang="cs-CZ" dirty="0" smtClean="0"/>
              <a:t>– testy na tabletu jsou podstatně interaktivnější</a:t>
            </a:r>
            <a:br>
              <a:rPr lang="cs-CZ" dirty="0" smtClean="0"/>
            </a:br>
            <a:r>
              <a:rPr lang="cs-CZ" dirty="0" smtClean="0"/>
              <a:t>než papírové testy</a:t>
            </a:r>
          </a:p>
          <a:p>
            <a:r>
              <a:rPr lang="cs-CZ" dirty="0"/>
              <a:t>t</a:t>
            </a:r>
            <a:r>
              <a:rPr lang="cs-CZ" dirty="0" smtClean="0"/>
              <a:t>esty mohou být vyhodnoceny</a:t>
            </a:r>
            <a:br>
              <a:rPr lang="cs-CZ" dirty="0" smtClean="0"/>
            </a:br>
            <a:r>
              <a:rPr lang="cs-CZ" dirty="0" smtClean="0"/>
              <a:t>automaticky, což učiteli ušetří </a:t>
            </a:r>
            <a:br>
              <a:rPr lang="cs-CZ" dirty="0" smtClean="0"/>
            </a:br>
            <a:r>
              <a:rPr lang="cs-CZ" dirty="0" smtClean="0"/>
              <a:t>spoustu práce</a:t>
            </a:r>
          </a:p>
          <a:p>
            <a:endParaRPr lang="cs-CZ" dirty="0"/>
          </a:p>
        </p:txBody>
      </p:sp>
      <p:pic>
        <p:nvPicPr>
          <p:cNvPr id="1026" name="Picture 2" descr="http://skutecnosti.cz/wp-content/uploads/2015/04/chameleon_tablet_morning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5253722"/>
            <a:ext cx="3480179" cy="16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Kdy použít tablet ve výuce?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2309" y="2511187"/>
            <a:ext cx="8367623" cy="409664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</a:t>
            </a:r>
            <a:r>
              <a:rPr lang="cs-CZ" dirty="0" smtClean="0"/>
              <a:t>ablet je vhodné zapojovat do výuky </a:t>
            </a:r>
            <a:r>
              <a:rPr lang="cs-CZ" b="1" dirty="0" smtClean="0"/>
              <a:t>pravidelně</a:t>
            </a:r>
            <a:r>
              <a:rPr lang="cs-CZ" dirty="0" smtClean="0"/>
              <a:t>, ne však v každé vyučovací hodině</a:t>
            </a:r>
          </a:p>
          <a:p>
            <a:r>
              <a:rPr lang="cs-CZ" dirty="0"/>
              <a:t>v</a:t>
            </a:r>
            <a:r>
              <a:rPr lang="cs-CZ" dirty="0" smtClean="0"/>
              <a:t> rámci hodiny je vhodné s </a:t>
            </a:r>
            <a:r>
              <a:rPr lang="cs-CZ" dirty="0" err="1" smtClean="0"/>
              <a:t>tabletem</a:t>
            </a:r>
            <a:r>
              <a:rPr lang="cs-CZ" dirty="0" smtClean="0"/>
              <a:t> soustavně pracovat přibližně </a:t>
            </a:r>
            <a:r>
              <a:rPr lang="cs-CZ" b="1" dirty="0" smtClean="0"/>
              <a:t>15 minut </a:t>
            </a:r>
            <a:r>
              <a:rPr lang="cs-CZ" dirty="0" smtClean="0"/>
              <a:t>(nikoliv celou vyučovací hodinu!)</a:t>
            </a:r>
          </a:p>
          <a:p>
            <a:r>
              <a:rPr lang="cs-CZ" dirty="0"/>
              <a:t>j</a:t>
            </a:r>
            <a:r>
              <a:rPr lang="cs-CZ" dirty="0" smtClean="0"/>
              <a:t>e žádoucí </a:t>
            </a:r>
            <a:r>
              <a:rPr lang="cs-CZ" b="1" dirty="0" smtClean="0"/>
              <a:t>kombinovat</a:t>
            </a:r>
            <a:r>
              <a:rPr lang="cs-CZ" dirty="0" smtClean="0"/>
              <a:t> využití </a:t>
            </a:r>
            <a:r>
              <a:rPr lang="cs-CZ" dirty="0" err="1" smtClean="0"/>
              <a:t>tabletů</a:t>
            </a:r>
            <a:r>
              <a:rPr lang="cs-CZ" dirty="0" smtClean="0"/>
              <a:t> s klasickou formou výuky, využití tabletu by mělo</a:t>
            </a:r>
            <a:br>
              <a:rPr lang="cs-CZ" dirty="0" smtClean="0"/>
            </a:br>
            <a:r>
              <a:rPr lang="cs-CZ" dirty="0" smtClean="0"/>
              <a:t>být pro děti odměnou – měly by se</a:t>
            </a:r>
            <a:br>
              <a:rPr lang="cs-CZ" dirty="0" smtClean="0"/>
            </a:br>
            <a:r>
              <a:rPr lang="cs-CZ" dirty="0" smtClean="0"/>
              <a:t>na něj těšit (nesmí se stát rutinou </a:t>
            </a:r>
            <a:br>
              <a:rPr lang="cs-CZ" dirty="0" smtClean="0"/>
            </a:br>
            <a:r>
              <a:rPr lang="cs-CZ" dirty="0" smtClean="0"/>
              <a:t>a stereotypem)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http://skutecnosti.cz/wp-content/uploads/2015/04/chameleon_tablet_morning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5253722"/>
            <a:ext cx="3480179" cy="16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2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Kdy použít tablet ve výuce?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2309" y="2511187"/>
            <a:ext cx="8367623" cy="4096647"/>
          </a:xfrm>
        </p:spPr>
        <p:txBody>
          <a:bodyPr>
            <a:normAutofit/>
          </a:bodyPr>
          <a:lstStyle/>
          <a:p>
            <a:r>
              <a:rPr lang="cs-CZ" dirty="0"/>
              <a:t>t</a:t>
            </a:r>
            <a:r>
              <a:rPr lang="cs-CZ" dirty="0" smtClean="0"/>
              <a:t>ablet je vhodné využívat pro spouštění </a:t>
            </a:r>
            <a:r>
              <a:rPr lang="cs-CZ" b="1" dirty="0" smtClean="0"/>
              <a:t>multimediálního obsahu </a:t>
            </a:r>
            <a:r>
              <a:rPr lang="cs-CZ" dirty="0" smtClean="0"/>
              <a:t>a k práci v </a:t>
            </a:r>
            <a:r>
              <a:rPr lang="cs-CZ" b="1" dirty="0" smtClean="0"/>
              <a:t>interaktivních aplikacích</a:t>
            </a:r>
          </a:p>
          <a:p>
            <a:r>
              <a:rPr lang="cs-CZ" dirty="0" smtClean="0"/>
              <a:t>tablet ale není vhodný pro zapisování delších zápisů z výuky – tablet nemůže nahradit sešit!</a:t>
            </a:r>
          </a:p>
          <a:p>
            <a:r>
              <a:rPr lang="cs-CZ" dirty="0" smtClean="0"/>
              <a:t>není příliš vhodné využívat tablet pro nácvik dovedností, které lze se stejným </a:t>
            </a:r>
            <a:br>
              <a:rPr lang="cs-CZ" dirty="0" smtClean="0"/>
            </a:br>
            <a:r>
              <a:rPr lang="cs-CZ" dirty="0" smtClean="0"/>
              <a:t>výsledkem cvičit na papíře (např. </a:t>
            </a:r>
            <a:br>
              <a:rPr lang="cs-CZ" dirty="0" smtClean="0"/>
            </a:br>
            <a:r>
              <a:rPr lang="cs-CZ" dirty="0" smtClean="0"/>
              <a:t>aplikace na doplňování i / y)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http://skutecnosti.cz/wp-content/uploads/2015/04/chameleon_tablet_morning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5253722"/>
            <a:ext cx="3480179" cy="16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Kdy použít tablet ve výuce?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2309" y="2511187"/>
            <a:ext cx="8367623" cy="4096647"/>
          </a:xfrm>
        </p:spPr>
        <p:txBody>
          <a:bodyPr>
            <a:normAutofit/>
          </a:bodyPr>
          <a:lstStyle/>
          <a:p>
            <a:r>
              <a:rPr lang="cs-CZ" dirty="0"/>
              <a:t>k</a:t>
            </a:r>
            <a:r>
              <a:rPr lang="cs-CZ" dirty="0" smtClean="0"/>
              <a:t>omunikace pomocí sociálních sítí by neměla nahradit živou komunikaci mezi žáky – živé sdílení poznatků, myšlenek, nápadů i emocí by mělo vždy dostat přednost</a:t>
            </a:r>
          </a:p>
          <a:p>
            <a:r>
              <a:rPr lang="cs-CZ" dirty="0"/>
              <a:t>u</a:t>
            </a:r>
            <a:r>
              <a:rPr lang="cs-CZ" dirty="0" smtClean="0"/>
              <a:t>čitel by měl zdůraznit rizika spojená s využívám internetu a zvláště sociálních sítí – např. při publikaci vlastnoručně vytvořených materiálů </a:t>
            </a:r>
            <a:br>
              <a:rPr lang="cs-CZ" dirty="0" smtClean="0"/>
            </a:br>
            <a:r>
              <a:rPr lang="cs-CZ" dirty="0" smtClean="0"/>
              <a:t>(zvláště videí)…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http://skutecnosti.cz/wp-content/uploads/2015/04/chameleon_tablet_morning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5253722"/>
            <a:ext cx="3480179" cy="16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8" y="2280157"/>
            <a:ext cx="8504554" cy="457784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28" y="1256918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Doporučené aplikace - příklady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462479" y="2520714"/>
            <a:ext cx="8367623" cy="4096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sociální síť určená ke komunikaci žáků, učitelů a rodičů</a:t>
            </a:r>
          </a:p>
          <a:p>
            <a:r>
              <a:rPr lang="cs-CZ" dirty="0"/>
              <a:t>s</a:t>
            </a:r>
            <a:r>
              <a:rPr lang="cs-CZ" dirty="0" smtClean="0"/>
              <a:t>íť umožňuje učitelům i žákům přidávat nové výukové materiály, videa, odkazy a poznámky, vzájemně spolupracovat a komunikovat</a:t>
            </a:r>
          </a:p>
          <a:p>
            <a:r>
              <a:rPr lang="cs-CZ" dirty="0"/>
              <a:t>ž</a:t>
            </a:r>
            <a:r>
              <a:rPr lang="cs-CZ" dirty="0" smtClean="0"/>
              <a:t>áci jsou rozděleni podle tříd, každý má</a:t>
            </a:r>
            <a:br>
              <a:rPr lang="cs-CZ" dirty="0" smtClean="0"/>
            </a:br>
            <a:r>
              <a:rPr lang="cs-CZ" dirty="0" smtClean="0"/>
              <a:t>svůj vlastní profil</a:t>
            </a:r>
          </a:p>
          <a:p>
            <a:r>
              <a:rPr lang="cs-CZ" dirty="0"/>
              <a:t>u</a:t>
            </a:r>
            <a:r>
              <a:rPr lang="cs-CZ" dirty="0" smtClean="0"/>
              <a:t>čitel může vytvářet testy, žáky hodnotit</a:t>
            </a:r>
            <a:br>
              <a:rPr lang="cs-CZ" dirty="0" smtClean="0"/>
            </a:br>
            <a:r>
              <a:rPr lang="cs-CZ" dirty="0" smtClean="0"/>
              <a:t>pomocí známek i tzv. odznaků.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err="1" smtClean="0"/>
              <a:t>Edmodo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2309" y="2511187"/>
            <a:ext cx="8367623" cy="4096647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12290" name="Picture 2" descr="http://wirededucator.com/wp-content/uploads/2015/05/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024" y="4569037"/>
            <a:ext cx="2172794" cy="217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8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511425"/>
            <a:ext cx="8367713" cy="409575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26626" name="Picture 2" descr="https://www.graphite.org/sites/default/files/experience-media-file/edmodo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3"/>
          <a:stretch/>
        </p:blipFill>
        <p:spPr bwMode="auto">
          <a:xfrm>
            <a:off x="28051" y="975815"/>
            <a:ext cx="9115949" cy="541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40506" y="418057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 err="1" smtClean="0"/>
              <a:t>Edmodo</a:t>
            </a:r>
            <a:r>
              <a:rPr lang="cs-CZ" sz="2000" b="1" dirty="0" smtClean="0"/>
              <a:t> – ukázka pracovního prostředí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9760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err="1" smtClean="0"/>
              <a:t>Book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Creator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2309" y="2511187"/>
            <a:ext cx="8367623" cy="4096647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2479" y="2520714"/>
            <a:ext cx="8367623" cy="4096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pic>
        <p:nvPicPr>
          <p:cNvPr id="27650" name="Picture 2" descr="https://lh5.ggpht.com/mmho8WAK_OUYg10A0p5ZsFCeHhe8ctpUKOYV2kouot7SbUAKqJQWzRs3aDjQWayBCZ71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017" y="4331324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562649" y="2501660"/>
            <a:ext cx="8367623" cy="4096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aplikace pro vytváření interaktivních elektronických knih</a:t>
            </a:r>
          </a:p>
          <a:p>
            <a:r>
              <a:rPr lang="cs-CZ" dirty="0"/>
              <a:t>a</a:t>
            </a:r>
            <a:r>
              <a:rPr lang="cs-CZ" dirty="0" smtClean="0"/>
              <a:t>plikace nabízí spoustu funkcí pro přidávání a vytváření obsahu – texty, obrázky, videa, bubliny…</a:t>
            </a:r>
          </a:p>
          <a:p>
            <a:r>
              <a:rPr lang="cs-CZ" dirty="0" smtClean="0"/>
              <a:t>aplikace rozvíjí u žáků myšlení, </a:t>
            </a:r>
            <a:br>
              <a:rPr lang="cs-CZ" dirty="0" smtClean="0"/>
            </a:br>
            <a:r>
              <a:rPr lang="cs-CZ" dirty="0" smtClean="0"/>
              <a:t>kreativitu, komunikaci a schopnost</a:t>
            </a:r>
            <a:br>
              <a:rPr lang="cs-CZ" dirty="0" smtClean="0"/>
            </a:br>
            <a:r>
              <a:rPr lang="cs-CZ" dirty="0" smtClean="0"/>
              <a:t>řešení problémů</a:t>
            </a:r>
          </a:p>
          <a:p>
            <a:r>
              <a:rPr lang="cs-CZ" dirty="0" smtClean="0"/>
              <a:t>možnost exportu do formátu PDF</a:t>
            </a:r>
            <a:br>
              <a:rPr lang="cs-CZ" dirty="0" smtClean="0"/>
            </a:br>
            <a:r>
              <a:rPr lang="cs-CZ" dirty="0" smtClean="0"/>
              <a:t>nebo do </a:t>
            </a:r>
            <a:r>
              <a:rPr lang="cs-CZ" dirty="0" err="1" smtClean="0"/>
              <a:t>videoformátu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7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511425"/>
            <a:ext cx="8367713" cy="409575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40506" y="1827175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 err="1" smtClean="0"/>
              <a:t>Book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Creator</a:t>
            </a:r>
            <a:r>
              <a:rPr lang="cs-CZ" sz="2000" b="1" dirty="0" smtClean="0"/>
              <a:t> – ukázky z tvorby e-knih</a:t>
            </a:r>
            <a:endParaRPr lang="cs-CZ" sz="2000" b="1" dirty="0"/>
          </a:p>
        </p:txBody>
      </p:sp>
      <p:pic>
        <p:nvPicPr>
          <p:cNvPr id="28674" name="Picture 2" descr="http://a1.mzstatic.com/us/r30/Purple/v4/f2/aa/24/f2aa241b-5531-60fd-a98c-a56ce783201a/screen480x48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6" y="2511422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edululu.org/media/od2y1p6bvpocar/source/661166101-IpadScreenshotUrl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1421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Tablet jako výukový nástroj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11187"/>
            <a:ext cx="7886700" cy="3665775"/>
          </a:xfrm>
        </p:spPr>
        <p:txBody>
          <a:bodyPr/>
          <a:lstStyle/>
          <a:p>
            <a:r>
              <a:rPr lang="cs-CZ" dirty="0" smtClean="0"/>
              <a:t>tablet a obecně využívání moderních technologií výrazně zvyšuje zájem žáků o výuku – o probíraná témata</a:t>
            </a:r>
          </a:p>
          <a:p>
            <a:r>
              <a:rPr lang="cs-CZ" dirty="0"/>
              <a:t>t</a:t>
            </a:r>
            <a:r>
              <a:rPr lang="cs-CZ" dirty="0" smtClean="0"/>
              <a:t>ablet přináší novou dimenzi učení – využívání multimediálního obsahu (obrázků, videí, zvuků…), práce v aplikacích a využívání sociálních sítí</a:t>
            </a:r>
          </a:p>
          <a:p>
            <a:r>
              <a:rPr lang="cs-CZ" dirty="0" smtClean="0"/>
              <a:t>využívání internetu zpřístupňuje</a:t>
            </a:r>
            <a:br>
              <a:rPr lang="cs-CZ" dirty="0" smtClean="0"/>
            </a:br>
            <a:r>
              <a:rPr lang="cs-CZ" dirty="0" smtClean="0"/>
              <a:t>nepřeberné množství informací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http://skutecnosti.cz/wp-content/uploads/2015/04/chameleon_tablet_morning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5253722"/>
            <a:ext cx="3480179" cy="16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Připravované kurzy v rámci projektu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2309" y="2511187"/>
            <a:ext cx="8367623" cy="4096647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2479" y="2520714"/>
            <a:ext cx="8367623" cy="4096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462479" y="2501660"/>
            <a:ext cx="2334060" cy="233376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dirty="0" smtClean="0">
                <a:solidFill>
                  <a:schemeClr val="tx1"/>
                </a:solidFill>
              </a:rPr>
              <a:t>B1</a:t>
            </a:r>
            <a:endParaRPr lang="cs-CZ" sz="6600" dirty="0">
              <a:solidFill>
                <a:schemeClr val="tx1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3207952" y="2501659"/>
            <a:ext cx="2334060" cy="23337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dirty="0" smtClean="0">
                <a:solidFill>
                  <a:schemeClr val="tx1"/>
                </a:solidFill>
              </a:rPr>
              <a:t>B2</a:t>
            </a:r>
            <a:endParaRPr lang="cs-CZ" sz="6600" dirty="0">
              <a:solidFill>
                <a:schemeClr val="tx1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5953425" y="2501658"/>
            <a:ext cx="2334060" cy="233376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dirty="0" smtClean="0">
                <a:solidFill>
                  <a:schemeClr val="tx1"/>
                </a:solidFill>
              </a:rPr>
              <a:t>B3</a:t>
            </a:r>
            <a:endParaRPr lang="cs-CZ" sz="6600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514437" y="3114543"/>
            <a:ext cx="10134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sym typeface="Wingdings" panose="05000000000000000000" pitchFamily="2" charset="2"/>
              </a:rPr>
              <a:t></a:t>
            </a:r>
            <a:endParaRPr lang="cs-CZ" sz="6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281452" y="3114543"/>
            <a:ext cx="10134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sym typeface="Wingdings" panose="05000000000000000000" pitchFamily="2" charset="2"/>
              </a:rPr>
              <a:t></a:t>
            </a:r>
            <a:endParaRPr lang="cs-CZ" sz="6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88007" y="4933335"/>
            <a:ext cx="230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Moderní trendy využití ICT ve výuce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483798" y="4933335"/>
            <a:ext cx="1855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Rozvoj pedagogů pracujících ve výuce s tablety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217696" y="4933335"/>
            <a:ext cx="196511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Oborové didaktiky </a:t>
            </a:r>
            <a:br>
              <a:rPr lang="cs-CZ" b="1" dirty="0" smtClean="0"/>
            </a:br>
            <a:r>
              <a:rPr lang="cs-CZ" sz="1400" dirty="0" smtClean="0"/>
              <a:t>(český jazyk, angličtina, matematika, fyzika, přírodopis, tvorba materiálů, psychologie pedagogiky)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099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www.webanywhere.co.uk/blog/wp-content/uploads/2012/09/rsz_children_tabl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/>
          <a:stretch/>
        </p:blipFill>
        <p:spPr bwMode="auto">
          <a:xfrm>
            <a:off x="0" y="1596788"/>
            <a:ext cx="9144000" cy="526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2215" y="3235842"/>
            <a:ext cx="2655636" cy="1325563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Děkujeme</a:t>
            </a:r>
            <a:endParaRPr lang="cs-CZ" sz="3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5216283" y="3358673"/>
            <a:ext cx="26556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/>
              <a:t>z</a:t>
            </a:r>
            <a:r>
              <a:rPr lang="cs-CZ" sz="3200" b="1" dirty="0" smtClean="0"/>
              <a:t>a </a:t>
            </a:r>
            <a:br>
              <a:rPr lang="cs-CZ" sz="3200" b="1" dirty="0" smtClean="0"/>
            </a:br>
            <a:r>
              <a:rPr lang="cs-CZ" sz="3200" b="1" dirty="0" smtClean="0"/>
              <a:t>pozornost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2514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Výzkum prokázal…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11187"/>
            <a:ext cx="7886700" cy="3665775"/>
          </a:xfrm>
        </p:spPr>
        <p:txBody>
          <a:bodyPr/>
          <a:lstStyle/>
          <a:p>
            <a:r>
              <a:rPr lang="cs-CZ" dirty="0" smtClean="0"/>
              <a:t>žáci a studenti jsou v ovládání </a:t>
            </a:r>
            <a:r>
              <a:rPr lang="cs-CZ" dirty="0" err="1" smtClean="0"/>
              <a:t>tabletů</a:t>
            </a:r>
            <a:r>
              <a:rPr lang="cs-CZ" dirty="0" smtClean="0"/>
              <a:t> jistější než učitelé, jejich dovednosti jsou pokročilejší</a:t>
            </a:r>
          </a:p>
          <a:p>
            <a:r>
              <a:rPr lang="cs-CZ" dirty="0" smtClean="0"/>
              <a:t>děti ve věku 13-16 let ví o moderních technologiích a využití internetu více než jejich učitelé</a:t>
            </a:r>
          </a:p>
          <a:p>
            <a:r>
              <a:rPr lang="cs-CZ" dirty="0" smtClean="0"/>
              <a:t>90 % učitelů se domnívá, že digitální technologie mohou zvýšit zájem žáků o učení</a:t>
            </a:r>
            <a:endParaRPr lang="cs-CZ" dirty="0"/>
          </a:p>
        </p:txBody>
      </p:sp>
      <p:pic>
        <p:nvPicPr>
          <p:cNvPr id="1026" name="Picture 2" descr="http://skutecnosti.cz/wp-content/uploads/2015/04/chameleon_tablet_morning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5253722"/>
            <a:ext cx="3480179" cy="16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68447" y="6247000"/>
            <a:ext cx="524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Výzkum britské agentury </a:t>
            </a:r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Kids</a:t>
            </a:r>
            <a:r>
              <a:rPr lang="cs-CZ" dirty="0" smtClean="0"/>
              <a:t> and </a:t>
            </a:r>
            <a:r>
              <a:rPr lang="cs-CZ" dirty="0" err="1" smtClean="0"/>
              <a:t>Youth</a:t>
            </a:r>
            <a:r>
              <a:rPr lang="cs-CZ" dirty="0" smtClean="0"/>
              <a:t> (2012)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2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Výzkum prokázal…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11187"/>
            <a:ext cx="7886700" cy="3820602"/>
          </a:xfrm>
        </p:spPr>
        <p:txBody>
          <a:bodyPr>
            <a:normAutofit/>
          </a:bodyPr>
          <a:lstStyle/>
          <a:p>
            <a:r>
              <a:rPr lang="cs-CZ" dirty="0" smtClean="0"/>
              <a:t>72 % učitelů by se chtělo dozvědět o digitálních technologiích co nejvíce a chtělo by zdokonalit své vyučovací metody, ale upozorňují na nedostatečné ICT vybavení své školy</a:t>
            </a:r>
          </a:p>
          <a:p>
            <a:r>
              <a:rPr lang="cs-CZ" dirty="0" smtClean="0"/>
              <a:t>71 % pedagogů se shoduje, že tablety do výuky patří, v tom se shodují i rodiče a žáci</a:t>
            </a:r>
          </a:p>
          <a:p>
            <a:r>
              <a:rPr lang="cs-CZ" dirty="0"/>
              <a:t>u</a:t>
            </a:r>
            <a:r>
              <a:rPr lang="cs-CZ" dirty="0" smtClean="0"/>
              <a:t>čitelé se shodují, že nemají dostatečné znalosti</a:t>
            </a:r>
            <a:br>
              <a:rPr lang="cs-CZ" dirty="0" smtClean="0"/>
            </a:br>
            <a:r>
              <a:rPr lang="cs-CZ" dirty="0" smtClean="0"/>
              <a:t>a potřebují školení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68447" y="6262777"/>
            <a:ext cx="524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Výzkum britské agentury </a:t>
            </a:r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Kids</a:t>
            </a:r>
            <a:r>
              <a:rPr lang="cs-CZ" dirty="0" smtClean="0"/>
              <a:t> and </a:t>
            </a:r>
            <a:r>
              <a:rPr lang="cs-CZ" dirty="0" err="1" smtClean="0"/>
              <a:t>Youth</a:t>
            </a:r>
            <a:r>
              <a:rPr lang="cs-CZ" dirty="0" smtClean="0"/>
              <a:t> (2012)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65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Evoluce ve vzdělávání…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pic>
        <p:nvPicPr>
          <p:cNvPr id="2050" name="Picture 2" descr="http://ces.mkcr.cz/cz/img/0/2/2/p467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5" y="2511187"/>
            <a:ext cx="4161312" cy="292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063548" y="3483863"/>
            <a:ext cx="10134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sym typeface="Wingdings" panose="05000000000000000000" pitchFamily="2" charset="2"/>
              </a:rPr>
              <a:t></a:t>
            </a:r>
            <a:endParaRPr lang="cs-CZ" sz="6600" dirty="0"/>
          </a:p>
        </p:txBody>
      </p:sp>
      <p:pic>
        <p:nvPicPr>
          <p:cNvPr id="2052" name="Picture 4" descr="https://c2.staticflickr.com/6/5490/9524354987_1836083939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33" y="2557769"/>
            <a:ext cx="3782318" cy="283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68447" y="6262777"/>
            <a:ext cx="3104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Zdroj fotografie: Ministerstvo kultury ČR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151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ocalcastapp.com/wp-content/uploads/2015/03/byod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3795622" y="5532437"/>
            <a:ext cx="5348377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Využití tabletu ve výuce</a:t>
            </a:r>
            <a:endParaRPr lang="cs-CZ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Využití tabletu ve výuce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11187"/>
            <a:ext cx="7886700" cy="3820602"/>
          </a:xfrm>
        </p:spPr>
        <p:txBody>
          <a:bodyPr>
            <a:normAutofit/>
          </a:bodyPr>
          <a:lstStyle/>
          <a:p>
            <a:r>
              <a:rPr lang="cs-CZ" dirty="0" smtClean="0"/>
              <a:t>Kooperativní učení – spolupráce žáků</a:t>
            </a:r>
          </a:p>
          <a:p>
            <a:r>
              <a:rPr lang="cs-CZ" dirty="0" smtClean="0"/>
              <a:t>Převrácená třída</a:t>
            </a:r>
          </a:p>
          <a:p>
            <a:r>
              <a:rPr lang="cs-CZ" dirty="0" smtClean="0"/>
              <a:t>Tvorba výukových materiálů</a:t>
            </a:r>
          </a:p>
        </p:txBody>
      </p:sp>
      <p:pic>
        <p:nvPicPr>
          <p:cNvPr id="6" name="Picture 2" descr="http://skutecnosti.cz/wp-content/uploads/2015/04/chameleon_tablet_morning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22" y="4480013"/>
            <a:ext cx="5158597" cy="23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447" y="118562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Kooperativní učení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12948"/>
            <a:ext cx="5456812" cy="10903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11187"/>
            <a:ext cx="7886700" cy="3665775"/>
          </a:xfrm>
        </p:spPr>
        <p:txBody>
          <a:bodyPr/>
          <a:lstStyle/>
          <a:p>
            <a:r>
              <a:rPr lang="cs-CZ" dirty="0" smtClean="0"/>
              <a:t>vzdělávací přístupy zaměřené na spolupráci mezi žáky / mezi žáky a učitelem</a:t>
            </a:r>
          </a:p>
          <a:p>
            <a:r>
              <a:rPr lang="cs-CZ" dirty="0" smtClean="0"/>
              <a:t>žáci pracují ve skupinách – </a:t>
            </a:r>
            <a:r>
              <a:rPr lang="cs-CZ" b="1" dirty="0" smtClean="0"/>
              <a:t>týmovou spoluprací </a:t>
            </a:r>
            <a:r>
              <a:rPr lang="cs-CZ" dirty="0" smtClean="0"/>
              <a:t>se snaží přijít na řešení problému, modelové situace či pochopení dané problematiky, společně vytváří výstupy či projekty (projektové vyučování)</a:t>
            </a:r>
            <a:endParaRPr lang="cs-CZ" dirty="0"/>
          </a:p>
        </p:txBody>
      </p:sp>
      <p:pic>
        <p:nvPicPr>
          <p:cNvPr id="1026" name="Picture 2" descr="http://skutecnosti.cz/wp-content/uploads/2015/04/chameleon_tablet_morning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5253722"/>
            <a:ext cx="3480179" cy="16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1118</Words>
  <Application>Microsoft Office PowerPoint</Application>
  <PresentationFormat>Předvádění na obrazovce (4:3)</PresentationFormat>
  <Paragraphs>134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Motiv Office</vt:lpstr>
      <vt:lpstr>A1.2 – Využití tabletu ve výuce  – obecná metodika a didaktika</vt:lpstr>
      <vt:lpstr>Tablet jako výukový nástroj</vt:lpstr>
      <vt:lpstr>Tablet jako výukový nástroj</vt:lpstr>
      <vt:lpstr>Výzkum prokázal…</vt:lpstr>
      <vt:lpstr>Výzkum prokázal…</vt:lpstr>
      <vt:lpstr>Evoluce ve vzdělávání…</vt:lpstr>
      <vt:lpstr>Využití tabletu ve výuce</vt:lpstr>
      <vt:lpstr>Využití tabletu ve výuce</vt:lpstr>
      <vt:lpstr>Kooperativní učení</vt:lpstr>
      <vt:lpstr>Kooperativní učení</vt:lpstr>
      <vt:lpstr>Kooperativní učení</vt:lpstr>
      <vt:lpstr>Kooperativní učení</vt:lpstr>
      <vt:lpstr>Kooperativní učení</vt:lpstr>
      <vt:lpstr>Převrácená třída</vt:lpstr>
      <vt:lpstr>Převrácená třída</vt:lpstr>
      <vt:lpstr>Převrácená třída</vt:lpstr>
      <vt:lpstr>Tvorba výukových materiálů</vt:lpstr>
      <vt:lpstr>Tvorba výukových materiálů</vt:lpstr>
      <vt:lpstr>Tvorba výukových materiálů</vt:lpstr>
      <vt:lpstr>Kdy použít tablet ve výuce?</vt:lpstr>
      <vt:lpstr>Kdy použít tablet ve výuce?</vt:lpstr>
      <vt:lpstr>Kdy použít tablet ve výuce?</vt:lpstr>
      <vt:lpstr>Kdy použít tablet ve výuce?</vt:lpstr>
      <vt:lpstr>Kdy použít tablet ve výuce?</vt:lpstr>
      <vt:lpstr>Doporučené aplikace - příklady</vt:lpstr>
      <vt:lpstr>Edmodo</vt:lpstr>
      <vt:lpstr>Prezentace aplikace PowerPoint</vt:lpstr>
      <vt:lpstr>Book Creator</vt:lpstr>
      <vt:lpstr>Prezentace aplikace PowerPoint</vt:lpstr>
      <vt:lpstr>Připravované kurzy v rámci projektu</vt:lpstr>
      <vt:lpstr>Děkujeme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A1.2 - Využití tabletu ve výuce – obecná metodika a didaktika</dc:title>
  <dc:creator>Educo Centrum</dc:creator>
  <cp:lastModifiedBy>Educo Centrum</cp:lastModifiedBy>
  <cp:revision>61</cp:revision>
  <dcterms:created xsi:type="dcterms:W3CDTF">2015-10-09T05:47:04Z</dcterms:created>
  <dcterms:modified xsi:type="dcterms:W3CDTF">2015-10-09T10:07:59Z</dcterms:modified>
</cp:coreProperties>
</file>