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5" r:id="rId20"/>
    <p:sldId id="277" r:id="rId21"/>
    <p:sldId id="278" r:id="rId22"/>
    <p:sldId id="279" r:id="rId23"/>
    <p:sldId id="280" r:id="rId24"/>
    <p:sldId id="285" r:id="rId25"/>
    <p:sldId id="281" r:id="rId26"/>
    <p:sldId id="282" r:id="rId27"/>
    <p:sldId id="284" r:id="rId28"/>
    <p:sldId id="286" r:id="rId29"/>
    <p:sldId id="283" r:id="rId30"/>
    <p:sldId id="287" r:id="rId3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11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NA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ropbox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dropbox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magazin.stahuj.centrum.cz/jak-na-zalohovani-dat-s-cobian-backup/" TargetMode="External"/><Relationship Id="rId2" Type="http://schemas.openxmlformats.org/officeDocument/2006/relationships/hyperlink" Target="http://tech.ihned.cz/c1-59066300-zalohovani-dat-navod-1-di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njaro.cz/dropbox-spolehlive-a-kvalitni-uloziste/" TargetMode="External"/><Relationship Id="rId5" Type="http://schemas.openxmlformats.org/officeDocument/2006/relationships/hyperlink" Target="http://www.superwindows.cz/2014/03/dropbox-podrobny-manual-pro-zacatecniky.html" TargetMode="External"/><Relationship Id="rId4" Type="http://schemas.openxmlformats.org/officeDocument/2006/relationships/hyperlink" Target="http://www.webzpravodaj.cz/216-jak-zalohovat-data-zalohujte-pomoci-cobian-backup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70C0"/>
                </a:solidFill>
              </a:rPr>
              <a:t>Vzdělávání pedagogů pomocí </a:t>
            </a:r>
            <a:r>
              <a:rPr lang="cs-CZ" dirty="0" err="1" smtClean="0">
                <a:solidFill>
                  <a:srgbClr val="0070C0"/>
                </a:solidFill>
              </a:rPr>
              <a:t>tabletů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reg</a:t>
            </a:r>
            <a:r>
              <a:rPr lang="cs-CZ" dirty="0" smtClean="0"/>
              <a:t>. č. </a:t>
            </a:r>
            <a:r>
              <a:rPr lang="cs-CZ" sz="3100" dirty="0" smtClean="0"/>
              <a:t>CZ.1.07/1.3.00/51.000</a:t>
            </a: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b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Mgr. Jan </a:t>
            </a:r>
            <a:r>
              <a:rPr lang="cs-CZ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Kubrický</a:t>
            </a: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PhD.</a:t>
            </a:r>
            <a:b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Mgr. Kristýna </a:t>
            </a:r>
            <a:r>
              <a:rPr lang="cs-CZ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Kubrická</a:t>
            </a:r>
            <a:endParaRPr lang="cs-CZ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4149080"/>
            <a:ext cx="4927600" cy="480070"/>
          </a:xfrm>
        </p:spPr>
        <p:txBody>
          <a:bodyPr/>
          <a:lstStyle/>
          <a:p>
            <a:pPr marR="0" eaLnBrk="1" hangingPunct="1"/>
            <a:r>
              <a:rPr lang="cs-CZ" altLang="cs-CZ" b="1" dirty="0" smtClean="0"/>
              <a:t>Zálohování dat</a:t>
            </a:r>
            <a:endParaRPr lang="cs-CZ" altLang="cs-CZ" dirty="0" smtClean="0"/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Cobian</a:t>
            </a:r>
            <a:r>
              <a:rPr lang="cs-CZ" dirty="0" smtClean="0"/>
              <a:t> </a:t>
            </a:r>
            <a:r>
              <a:rPr lang="cs-CZ" dirty="0" err="1" smtClean="0"/>
              <a:t>Backup</a:t>
            </a:r>
            <a:r>
              <a:rPr lang="cs-CZ" dirty="0" smtClean="0"/>
              <a:t> je jedním z nejoblíbenějších programů, který </a:t>
            </a:r>
            <a:r>
              <a:rPr lang="cs-CZ" b="1" dirty="0" smtClean="0"/>
              <a:t>slouží k zálohování souborů a adresářů z jejich původních umístění na jiné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Podporováno je i zálohování na FTP, kompresi ZIP pro úsporu místa v úložišti, šifrování, zálohování na více míst zároveň a pochopitelně zautomatizování zálohování v nastaveném čase. </a:t>
            </a:r>
          </a:p>
          <a:p>
            <a:r>
              <a:rPr lang="cs-CZ" dirty="0" smtClean="0"/>
              <a:t>Mezi výhody programu patří jistě </a:t>
            </a:r>
            <a:r>
              <a:rPr lang="cs-CZ" b="1" dirty="0" smtClean="0"/>
              <a:t>česká lokalizace</a:t>
            </a:r>
            <a:r>
              <a:rPr lang="cs-CZ" dirty="0" smtClean="0"/>
              <a:t>, jednoduchost a funkčnost.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Cobian</a:t>
            </a:r>
            <a:r>
              <a:rPr lang="cs-CZ" dirty="0" smtClean="0"/>
              <a:t> </a:t>
            </a:r>
            <a:r>
              <a:rPr lang="cs-CZ" dirty="0" err="1" smtClean="0"/>
              <a:t>Backup</a:t>
            </a:r>
            <a:r>
              <a:rPr lang="cs-CZ" dirty="0" smtClean="0"/>
              <a:t> v.11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Během instalace si můžete zvolit, jakým způsobem se bude program chovat a spouštět, tj. jako </a:t>
            </a:r>
            <a:r>
              <a:rPr lang="cs-CZ" sz="2400" b="1" dirty="0" smtClean="0"/>
              <a:t>aplikace nebo služba</a:t>
            </a:r>
            <a:r>
              <a:rPr lang="cs-CZ" sz="2400" dirty="0" smtClean="0"/>
              <a:t>. Zda se má automaticky spouštět pro aktuálního uživatele, pro všechny nebo se nemá spouštět vůbec. </a:t>
            </a:r>
            <a:r>
              <a:rPr lang="cs-CZ" sz="1400" dirty="0" smtClean="0"/>
              <a:t>(3)</a:t>
            </a:r>
          </a:p>
          <a:p>
            <a:pPr>
              <a:buNone/>
            </a:pPr>
            <a:endParaRPr lang="cs-CZ" sz="2400" dirty="0" smtClean="0"/>
          </a:p>
          <a:p>
            <a:r>
              <a:rPr lang="cs-CZ" sz="2400" dirty="0" smtClean="0"/>
              <a:t>V případě použití v menší síti má tedy administrátor dohled i nad chováním tohoto programu. Po instalaci se objeví v systémové liště logo programu (ikony vedle času a data). </a:t>
            </a:r>
          </a:p>
          <a:p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Instalace </a:t>
            </a:r>
            <a:r>
              <a:rPr lang="cs-CZ" dirty="0" err="1" smtClean="0"/>
              <a:t>Cobianu</a:t>
            </a:r>
            <a:endParaRPr lang="cs-CZ" dirty="0"/>
          </a:p>
        </p:txBody>
      </p:sp>
      <p:pic>
        <p:nvPicPr>
          <p:cNvPr id="23554" name="Picture 2" descr="https://encrypted-tbn0.gstatic.com/images?q=tbn:ANd9GcQNb6AQrIy8wDAZrcbGkDyJxw67JozWwmYY-XHzWIuSDCYE8sIgyW2dM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4221088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cobi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7198" y="1481138"/>
            <a:ext cx="6029604" cy="4525962"/>
          </a:xfr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Uživatelské rozhraní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vytváření nové úlohy je nutné provést správné nastavení v sekcích </a:t>
            </a:r>
            <a:r>
              <a:rPr lang="cs-CZ" b="1" dirty="0" smtClean="0"/>
              <a:t>Generálně</a:t>
            </a:r>
            <a:r>
              <a:rPr lang="cs-CZ" dirty="0" smtClean="0"/>
              <a:t>, </a:t>
            </a:r>
            <a:r>
              <a:rPr lang="cs-CZ" b="1" dirty="0" smtClean="0"/>
              <a:t>Soubory</a:t>
            </a:r>
            <a:r>
              <a:rPr lang="cs-CZ" dirty="0" smtClean="0"/>
              <a:t>, </a:t>
            </a:r>
            <a:r>
              <a:rPr lang="cs-CZ" b="1" dirty="0" smtClean="0"/>
              <a:t>Plánovač</a:t>
            </a:r>
            <a:r>
              <a:rPr lang="cs-CZ" dirty="0" smtClean="0"/>
              <a:t> a </a:t>
            </a:r>
            <a:r>
              <a:rPr lang="cs-CZ" b="1" dirty="0" smtClean="0"/>
              <a:t>Archiv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Vytvoření nové úlohy</a:t>
            </a:r>
            <a:endParaRPr lang="cs-CZ" dirty="0"/>
          </a:p>
        </p:txBody>
      </p:sp>
      <p:pic>
        <p:nvPicPr>
          <p:cNvPr id="24578" name="Picture 2" descr="cobian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564904"/>
            <a:ext cx="5334000" cy="4191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 smtClean="0"/>
              <a:t>Jméno úlohy </a:t>
            </a:r>
            <a:r>
              <a:rPr lang="cs-CZ" sz="2000" dirty="0" smtClean="0"/>
              <a:t>- vlastní pojmenování úlohy, např. hudební kompozice.</a:t>
            </a:r>
          </a:p>
          <a:p>
            <a:r>
              <a:rPr lang="cs-CZ" sz="2000" b="1" dirty="0" smtClean="0"/>
              <a:t>Vložit podřízené složky </a:t>
            </a:r>
            <a:r>
              <a:rPr lang="cs-CZ" sz="2000" dirty="0" smtClean="0"/>
              <a:t>– zálohovat se budou rovněž podadresáře.</a:t>
            </a:r>
          </a:p>
          <a:p>
            <a:r>
              <a:rPr lang="cs-CZ" sz="2000" b="1" dirty="0" smtClean="0"/>
              <a:t>Vytvořit separátní zálohu </a:t>
            </a:r>
            <a:r>
              <a:rPr lang="cs-CZ" sz="2000" dirty="0" smtClean="0"/>
              <a:t>- pokud nezaškrtnete, pak se vždy vytvoří nová záloha (tzn. bude existovat pouze 1 výsledný soubor případně adresář), pokud tuto položku zaškrtnete, pak každá záloha vytvoří nový soubor (adresář) a ve jménu bude datum a čas, kdy byla záloha provedena.</a:t>
            </a:r>
          </a:p>
          <a:p>
            <a:r>
              <a:rPr lang="cs-CZ" sz="2000" b="1" dirty="0" smtClean="0"/>
              <a:t>Použít atributy souborů </a:t>
            </a:r>
            <a:r>
              <a:rPr lang="cs-CZ" sz="2000" dirty="0" smtClean="0"/>
              <a:t>– zaškrtněte, pokud potřebujete uchovávat vlastnosti souborů, jako je datum vzniku, datum úprav atd.</a:t>
            </a:r>
          </a:p>
          <a:p>
            <a:r>
              <a:rPr lang="cs-CZ" sz="2000" b="1" dirty="0" smtClean="0"/>
              <a:t>Použít stínovou kopii svazku </a:t>
            </a:r>
            <a:r>
              <a:rPr lang="cs-CZ" sz="2000" dirty="0" smtClean="0"/>
              <a:t>– umožňuje provádět zálohy i těch souborů, které jsou právě používány. Bez této volby například neproběhne záloha účetnictví, je-li program právě používán (a datové soubory jsou zamčené pro jakoukoli manipulaci). </a:t>
            </a:r>
            <a:r>
              <a:rPr lang="cs-CZ" sz="1400" dirty="0" smtClean="0"/>
              <a:t>(2)</a:t>
            </a:r>
          </a:p>
          <a:p>
            <a:pPr>
              <a:buNone/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Generálně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dirty="0" err="1" smtClean="0"/>
              <a:t>Cobian</a:t>
            </a:r>
            <a:r>
              <a:rPr lang="cs-CZ" sz="2800" dirty="0" smtClean="0"/>
              <a:t> podporuje </a:t>
            </a:r>
            <a:r>
              <a:rPr lang="cs-CZ" sz="2800" b="1" dirty="0" smtClean="0"/>
              <a:t>3 typy záloh:</a:t>
            </a:r>
            <a:endParaRPr lang="cs-CZ" sz="2800" dirty="0" smtClean="0"/>
          </a:p>
          <a:p>
            <a:endParaRPr lang="cs-CZ" sz="2000" b="1" dirty="0" smtClean="0"/>
          </a:p>
          <a:p>
            <a:pPr marL="566737" indent="-457200">
              <a:buFont typeface="+mj-lt"/>
              <a:buAutoNum type="arabicPeriod"/>
            </a:pPr>
            <a:r>
              <a:rPr lang="cs-CZ" sz="2000" b="1" dirty="0" smtClean="0"/>
              <a:t>Plná</a:t>
            </a:r>
            <a:r>
              <a:rPr lang="cs-CZ" sz="2000" dirty="0" smtClean="0"/>
              <a:t>: zálohuje všechny vybrané soubory a složky. </a:t>
            </a:r>
          </a:p>
          <a:p>
            <a:pPr marL="566737" indent="-457200">
              <a:buFont typeface="+mj-lt"/>
              <a:buAutoNum type="arabicPeriod"/>
            </a:pPr>
            <a:r>
              <a:rPr lang="cs-CZ" sz="2000" b="1" dirty="0" smtClean="0"/>
              <a:t>Inkrementální</a:t>
            </a:r>
            <a:r>
              <a:rPr lang="cs-CZ" sz="2000" dirty="0" smtClean="0"/>
              <a:t>: zálohuje jen soubory změněné od poslední plné zálohy. </a:t>
            </a:r>
          </a:p>
          <a:p>
            <a:pPr marL="566737" indent="-457200">
              <a:buFont typeface="+mj-lt"/>
              <a:buAutoNum type="arabicPeriod"/>
            </a:pPr>
            <a:r>
              <a:rPr lang="cs-CZ" sz="2000" b="1" dirty="0" smtClean="0"/>
              <a:t>Diferenciální</a:t>
            </a:r>
            <a:r>
              <a:rPr lang="cs-CZ" sz="2000" dirty="0" smtClean="0"/>
              <a:t>: podobná jako inkrementální, ale zálohuje všechny od poslední plné zálohy. </a:t>
            </a:r>
            <a:r>
              <a:rPr lang="cs-CZ" sz="2000" dirty="0" err="1" smtClean="0"/>
              <a:t>CobianBackup</a:t>
            </a:r>
            <a:r>
              <a:rPr lang="cs-CZ" sz="2000" dirty="0" smtClean="0"/>
              <a:t> umožňuje i kombinaci diferenciální a plné, nastavení v sekci Dynamický volba "Dělat jednu plnou" (vložíte-li do políčka např. 30 a máte-li zvolenou diferenciální zálohu, pak se zálohují pouze nové a změněné soubory a po každé třicáté záloze se provede plná). </a:t>
            </a:r>
            <a:r>
              <a:rPr lang="cs-CZ" sz="1400" dirty="0" smtClean="0"/>
              <a:t>(2)</a:t>
            </a:r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Generálně – typ zálohy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Soubory</a:t>
            </a:r>
          </a:p>
          <a:p>
            <a:r>
              <a:rPr lang="cs-CZ" sz="2000" dirty="0" smtClean="0"/>
              <a:t>Jako </a:t>
            </a:r>
            <a:r>
              <a:rPr lang="cs-CZ" sz="2000" b="1" dirty="0" smtClean="0"/>
              <a:t>Zdroj</a:t>
            </a:r>
            <a:r>
              <a:rPr lang="cs-CZ" sz="2000" dirty="0" smtClean="0"/>
              <a:t> uvedeme složky, nebo seznam souborů, které chceme zálohovat.</a:t>
            </a:r>
          </a:p>
          <a:p>
            <a:r>
              <a:rPr lang="cs-CZ" sz="2000" dirty="0" smtClean="0"/>
              <a:t>Jako </a:t>
            </a:r>
            <a:r>
              <a:rPr lang="cs-CZ" sz="2000" b="1" dirty="0" smtClean="0"/>
              <a:t>Cíl</a:t>
            </a:r>
            <a:r>
              <a:rPr lang="cs-CZ" sz="2000" dirty="0" smtClean="0"/>
              <a:t> nastavíme </a:t>
            </a:r>
            <a:r>
              <a:rPr lang="cs-CZ" sz="2000" b="1" dirty="0" smtClean="0"/>
              <a:t>cílovou složku</a:t>
            </a:r>
            <a:r>
              <a:rPr lang="cs-CZ" sz="2000" dirty="0" smtClean="0"/>
              <a:t>, kam se budou zálohy kopírovat (například externí disk, sdílený síťový disk případně FTP server).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Plánovač</a:t>
            </a:r>
          </a:p>
          <a:p>
            <a:r>
              <a:rPr lang="cs-CZ" sz="2000" dirty="0" smtClean="0"/>
              <a:t>V plánovači nastavíme, kdy mají zálohy probíhat (týdně, denně atd.). </a:t>
            </a:r>
            <a:r>
              <a:rPr lang="cs-CZ" sz="2000" b="1" dirty="0" smtClean="0"/>
              <a:t>Četnost volíme podle důležitosti a velikosti dat</a:t>
            </a:r>
            <a:r>
              <a:rPr lang="cs-CZ" sz="2000" dirty="0" smtClean="0"/>
              <a:t>. Máme-li například důležité soubory ve složce Dokumenty, pak si při Inkrementálním typu zálohy můžete dovolit provádět zálohy frekventovaně. Pokud ve složce Dokumenty neproběhla žádná změna, proces zálohování je velmi krátký.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Soubory a Plánovač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Dynamický</a:t>
            </a:r>
          </a:p>
          <a:p>
            <a:r>
              <a:rPr lang="cs-CZ" dirty="0" smtClean="0"/>
              <a:t>Zde lze nastavit, </a:t>
            </a:r>
            <a:r>
              <a:rPr lang="cs-CZ" b="1" dirty="0" smtClean="0"/>
              <a:t>jak často se má provádět plná záloha</a:t>
            </a:r>
            <a:r>
              <a:rPr lang="cs-CZ" dirty="0" smtClean="0"/>
              <a:t>, je-li typ zálohy inkrementální nebo diferenciální.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Archiv</a:t>
            </a:r>
          </a:p>
          <a:p>
            <a:r>
              <a:rPr lang="cs-CZ" dirty="0" smtClean="0"/>
              <a:t>Data je možné kopírovat v původní velikosti nebo </a:t>
            </a:r>
            <a:r>
              <a:rPr lang="cs-CZ" b="1" dirty="0" smtClean="0"/>
              <a:t>komprimovat</a:t>
            </a:r>
            <a:r>
              <a:rPr lang="cs-CZ" dirty="0" smtClean="0"/>
              <a:t> metodou zip či 7zip. Vytvořenému archivu můžete </a:t>
            </a:r>
            <a:r>
              <a:rPr lang="cs-CZ" b="1" dirty="0" smtClean="0"/>
              <a:t>přiřadit heslo, komentář a typ šifrování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Dynamický a Archiv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Vyloučení</a:t>
            </a:r>
          </a:p>
          <a:p>
            <a:r>
              <a:rPr lang="cs-CZ" dirty="0" smtClean="0"/>
              <a:t>Zde lze ovlivnit, které soubory se mají zálohovat, nebo naopak které ze zálohy vyloučit. Například nastavíme (zálohovat vše kromě souboru s maskou *.mp3 apod.).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Události</a:t>
            </a:r>
          </a:p>
          <a:p>
            <a:r>
              <a:rPr lang="cs-CZ" sz="2000" dirty="0" smtClean="0"/>
              <a:t>Sekce Události umožňuje definovat </a:t>
            </a:r>
            <a:r>
              <a:rPr lang="cs-CZ" sz="2000" b="1" dirty="0" smtClean="0"/>
              <a:t>akce před zálohováním a po zálohování.</a:t>
            </a:r>
            <a:r>
              <a:rPr lang="cs-CZ" sz="2000" dirty="0" smtClean="0"/>
              <a:t> Můžete před zálohováním spustit, zastavit službu, spustit aplikaci a další. Podobná je nabídka akcí po zálohování, která přináší i restart nebo vypnutí počítače, což už může být využitelné více. </a:t>
            </a:r>
            <a:r>
              <a:rPr lang="cs-CZ" sz="2000" b="1" dirty="0" smtClean="0"/>
              <a:t>Spouštění úloh jako jiný uživatel </a:t>
            </a:r>
            <a:r>
              <a:rPr lang="cs-CZ" sz="2000" dirty="0" smtClean="0"/>
              <a:t>může být využito v menších sítích. </a:t>
            </a:r>
            <a:r>
              <a:rPr lang="cs-CZ" sz="1400" dirty="0" smtClean="0"/>
              <a:t>(2)(3)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Vyloučení a Události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Nově vytvořená úloha se zobrazí v seznamu úloh. </a:t>
            </a:r>
            <a:r>
              <a:rPr lang="cs-CZ" dirty="0" err="1" smtClean="0"/>
              <a:t>Cobian</a:t>
            </a:r>
            <a:r>
              <a:rPr lang="cs-CZ" dirty="0" smtClean="0"/>
              <a:t> </a:t>
            </a:r>
            <a:r>
              <a:rPr lang="cs-CZ" dirty="0" err="1" smtClean="0"/>
              <a:t>backup</a:t>
            </a:r>
            <a:r>
              <a:rPr lang="cs-CZ" dirty="0" smtClean="0"/>
              <a:t> nabízí možnost </a:t>
            </a:r>
            <a:r>
              <a:rPr lang="cs-CZ" b="1" dirty="0" smtClean="0"/>
              <a:t>vytvoření více seznamů</a:t>
            </a:r>
            <a:r>
              <a:rPr lang="cs-CZ" dirty="0" smtClean="0"/>
              <a:t>, například pro různé uživatele, a následné </a:t>
            </a:r>
            <a:r>
              <a:rPr lang="cs-CZ" b="1" dirty="0" smtClean="0"/>
              <a:t>hromadné spouštění úloh</a:t>
            </a:r>
            <a:r>
              <a:rPr lang="cs-CZ" dirty="0" smtClean="0"/>
              <a:t> v jednotlivých seznamech. 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Kam zálohovat</a:t>
            </a:r>
            <a:r>
              <a:rPr lang="cs-CZ" dirty="0" smtClean="0"/>
              <a:t>?</a:t>
            </a:r>
          </a:p>
          <a:p>
            <a:r>
              <a:rPr lang="cs-CZ" sz="2000" dirty="0" smtClean="0"/>
              <a:t>Pro více důležitá data je doporučeno použít server, nebo </a:t>
            </a:r>
            <a:r>
              <a:rPr lang="cs-CZ" sz="2000" b="1" dirty="0" smtClean="0"/>
              <a:t>NAS</a:t>
            </a:r>
            <a:r>
              <a:rPr lang="cs-CZ" sz="2000" dirty="0" smtClean="0"/>
              <a:t> (Network </a:t>
            </a:r>
            <a:r>
              <a:rPr lang="cs-CZ" sz="2000" dirty="0" err="1" smtClean="0"/>
              <a:t>Attached</a:t>
            </a:r>
            <a:r>
              <a:rPr lang="cs-CZ" sz="2000" dirty="0" smtClean="0"/>
              <a:t> </a:t>
            </a:r>
            <a:r>
              <a:rPr lang="cs-CZ" sz="2000" dirty="0" err="1" smtClean="0"/>
              <a:t>Storage</a:t>
            </a:r>
            <a:r>
              <a:rPr lang="cs-CZ" sz="2000" dirty="0" smtClean="0"/>
              <a:t>).</a:t>
            </a:r>
          </a:p>
          <a:p>
            <a:r>
              <a:rPr lang="cs-CZ" sz="2000" dirty="0" smtClean="0"/>
              <a:t>NAS slouží v podstatě jako úložna dat. Jedním z nejlepších NAS je Synology DS212j, který umožní připojit dva disky, které se vzájemně zrcadlí (tzn. data v něm jsou uložena 2x). </a:t>
            </a:r>
            <a:r>
              <a:rPr lang="cs-CZ" sz="1400" dirty="0" smtClean="0"/>
              <a:t>(2)</a:t>
            </a:r>
          </a:p>
          <a:p>
            <a:r>
              <a:rPr lang="cs-CZ" sz="2000" dirty="0" smtClean="0"/>
              <a:t>Pro více informací: </a:t>
            </a:r>
            <a:r>
              <a:rPr lang="cs-CZ" sz="2000" dirty="0" smtClean="0">
                <a:hlinkClick r:id="rId2"/>
              </a:rPr>
              <a:t>http://cs.wikipedia.org/wiki/NAS</a:t>
            </a:r>
            <a:endParaRPr lang="cs-CZ" sz="2000" dirty="0" smtClean="0"/>
          </a:p>
          <a:p>
            <a:endParaRPr lang="cs-CZ" sz="2000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Vytvoření úlohy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b="1" dirty="0" smtClean="0"/>
              <a:t>Zálohování dat je problematika, které je věnována pozornost většinou až v případě, kdy už je dávno pozdě. </a:t>
            </a:r>
            <a:r>
              <a:rPr lang="cs-CZ" dirty="0" smtClean="0">
                <a:sym typeface="Wingdings" panose="05000000000000000000" pitchFamily="2" charset="2"/>
              </a:rPr>
              <a:t></a:t>
            </a:r>
            <a:endParaRPr lang="cs-CZ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Existuje spousta možností, jak můžete o svá v mnoha případech velmi důležitá data přijít.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Jenom zběžně si představíme ty nejčastější situace, které mají za následek ve většině případech nevratnou ztrátu dat.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Zálohování dat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36504"/>
          </a:xfrm>
        </p:spPr>
        <p:txBody>
          <a:bodyPr/>
          <a:lstStyle/>
          <a:p>
            <a:r>
              <a:rPr lang="cs-CZ" b="1" dirty="0" err="1" smtClean="0"/>
              <a:t>Dropbox</a:t>
            </a:r>
            <a:r>
              <a:rPr lang="cs-CZ" dirty="0" smtClean="0"/>
              <a:t> je služba a zároveň webové úložiště, které využívá </a:t>
            </a:r>
            <a:r>
              <a:rPr lang="cs-CZ" b="1" dirty="0" err="1" smtClean="0"/>
              <a:t>cloud</a:t>
            </a:r>
            <a:r>
              <a:rPr lang="cs-CZ" b="1" dirty="0" smtClean="0"/>
              <a:t> computingu </a:t>
            </a:r>
            <a:r>
              <a:rPr lang="cs-CZ" dirty="0" smtClean="0"/>
              <a:t>a umožňuje uživatelům </a:t>
            </a:r>
            <a:r>
              <a:rPr lang="cs-CZ" b="1" dirty="0" smtClean="0"/>
              <a:t>ukládat</a:t>
            </a:r>
            <a:r>
              <a:rPr lang="cs-CZ" dirty="0" smtClean="0"/>
              <a:t> a </a:t>
            </a:r>
            <a:r>
              <a:rPr lang="cs-CZ" b="1" dirty="0" smtClean="0"/>
              <a:t>sdílet soubory </a:t>
            </a:r>
            <a:r>
              <a:rPr lang="cs-CZ" dirty="0" smtClean="0"/>
              <a:t>a </a:t>
            </a:r>
            <a:r>
              <a:rPr lang="cs-CZ" b="1" dirty="0" smtClean="0"/>
              <a:t>složky</a:t>
            </a:r>
            <a:r>
              <a:rPr lang="cs-CZ" dirty="0" smtClean="0"/>
              <a:t> s ostatními uživateli prostřednictvím synchronizace souborů. </a:t>
            </a:r>
          </a:p>
          <a:p>
            <a:r>
              <a:rPr lang="cs-CZ" dirty="0" smtClean="0"/>
              <a:t>Lze jej využívat zdarma nebo v placené formě. </a:t>
            </a:r>
          </a:p>
          <a:p>
            <a:r>
              <a:rPr lang="cs-CZ" dirty="0" smtClean="0"/>
              <a:t>Podporuje velký počet platforem od </a:t>
            </a:r>
            <a:r>
              <a:rPr lang="cs-CZ" b="1" dirty="0" smtClean="0"/>
              <a:t>desktopu</a:t>
            </a:r>
            <a:r>
              <a:rPr lang="cs-CZ" dirty="0" smtClean="0"/>
              <a:t> až po </a:t>
            </a:r>
            <a:r>
              <a:rPr lang="cs-CZ" b="1" dirty="0" smtClean="0"/>
              <a:t>mobilní telefony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Důležitým prvkem </a:t>
            </a:r>
            <a:r>
              <a:rPr lang="cs-CZ" dirty="0" err="1" smtClean="0"/>
              <a:t>Dropboxu</a:t>
            </a:r>
            <a:r>
              <a:rPr lang="cs-CZ" dirty="0" smtClean="0"/>
              <a:t> je webové rozhraní pro ty, kteří nemají nainstalovaného klienta.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DROPbox</a:t>
            </a:r>
            <a:endParaRPr lang="cs-CZ" dirty="0"/>
          </a:p>
        </p:txBody>
      </p:sp>
      <p:sp>
        <p:nvSpPr>
          <p:cNvPr id="1026" name="AutoShape 2" descr="data:image/jpeg;base64,/9j/4AAQSkZJRgABAQAAAQABAAD/2wCEAAkGBw0NDxUUDw0QFhUXFBAVGBgUFRQUFhoWGRQWFxcWGRUYHCggGBwlGxQUITEiJSorLi8wFx8zODMsNygtLisBCgoKDg0OGhAQGywmICYsLCw1NzIsLC80KywsLCwsLCwrMCwsLCwxKywsLCwsLTQsLCwsLCwsLCw0Ly8vLCwxLP/AABEIAOEA4QMBEQACEQEDEQH/xAAcAAEAAgMBAQEAAAAAAAAAAAAAAwUCBAYBBwj/xABIEAACAQIDBQMHCAcGBgMAAAABAgADEQQFIRIxQVFhBhNxByIyUmKBkRQ0QnJ0obGzFYKywdHh8CMzQ3OSoiQ1U5SjwxZjg//EABkBAQADAQEAAAAAAAAAAAAAAAABAgQDBf/EAC4RAQACAQEGBAcAAwEBAAAAAAABAgMRBBIhMVFxQZGh0SIyYYGxwfATI+HxQv/aAAwDAQACEQMRAD8A+4wEBAQPICAgICAgICAgICAgICAgICAgICAgICAgIHsBA8gICAgICAgV+a5xRwo88kufRRdXb3cB1Ok7YcF8vLl18Icc2emKOPPp4z/eTPKszpYtNqmSCNGVtGU8mH79xkZcNsU6W/8AeycOauWutf8Azu3ZydSAgICAga2YY+lhqZeq1huHEk8FUcT0l8eO2S27WHPJlrjrvWlq5TntDFeaLpU3mm9g1uY1sw6idc2zXxcZ4x1jk54dppl4RwnpPP8AuyzmdoICAgICAgICAgewPICAgICAgY1HVASzAAC5JNgBzJMmI14QiZ04y5jMu0zVLrhNBxqsNP8A81PpeJ08ZvxbHFeOXy9+n57MGTbJtwxeft1/HdUUqQBJuSx1ZmN2J6kzVa2saeDPWuk6+KQK6uKlJ9ioNzbwR6rD6S/0JTWJjdtGsf3GPqnSYnerOk/3Cfo6fJs6TE+Y42KwFyl9CPWQ/SX7xxmDPs84+Mca9f1P1b8G0Rk+GeFun7jrC2mdoICAgVmdZzSwai/nO19hBvPU+qvMzvg2e2WeHLxno4Z9orijjznlHVxtetVr1O8rNduAHooOSj9+8z1a1rjru05es93mTNr23r8/SO3uPSV7XvcaggkMDzBGoMRaYJrE81xlvaGrQsuJvUT/AKijz1+uo9Ie0NenGZcuy1vxx8J6e0/qfNpx7VanDJxjr7x+48nU4eulVQ1N1ZSLgqbg++edas1nSY4vQraLRrE8EkhJAQEBAQEBAQPICAgICBWZvnlDCaG7VCNKa+l4ngo6n75ow7NfLxjhHVwzbTTFwnjPT+/bkcdjK2LN67DZBuKa+gORPrnqfcBPTx46Yo+Dn18f+PMyXvl+fl08P+/3B4siUpVlZWhKsqtBVoB7akEG6spsynmDwiLbvb8lqRbv+F1lGeHaFLFWDnRKg0Sp09l+nHhymXNs0ab+Pl4x4x7x9fNpw7TOu5k5+E+E+0/Ty+l/MbYQKDP+0K4e9OjZ63H1U6t19nf4TZs+yzk+K3Cv57e7HtG1Rj+GnG347+zkhtMxd2LO3pMd5/gOQG6enwiIrWNIh53GZm0zrMpVlJXSrKyslWVlaGWGNXDsXw77JOrKdab/AFl4H2hr4yL7uSNMka/Xxj+6Siu9jnXHOn08J/79Y9XSZVntLEHYcd3V9Rjv6o25x9/MTBm2a2ON6ONevv0bsO01yTuzwt09uq2mdpICAgICB7A8gICAgYV6yU1LOyqoFyWIAA6kya1m06RzRa0VjWeTkc17UvVuuFuq8arDzj9RTu8T8OM9PDsUV45efT3n9R5vNy7ba3DFwjr7R+58lHTQC+8k6kkksTzLHUma5lkrGidZWXRIspKYSrKytCVZVaEiysrQyqUldSrqCDvBkRaazrBNYtGktrLs3fC2TEMWpaBap1ZOQqc19v485zyYIy/FjjSenXt7eXRfHnnF8OSda9enf38+qLPu05a9PCN0aqNQOYp8z7W4deF9n2P/AO8vl7/RXaNs1+DF5+319Ic5TQLu8eZJ4kniZvmdWKsRCZZSV4SLKyslWVlZKsrK0JVlZSVaCVBZ1uN/UHmDwPUSItNZ1gtSLRpLdwOb18NpV2q1L1hrVUdR/iDrv8Zyvgpk404T08J7dPx2daZ74+F+MdfGO/X893SYTFU66B6TqyncQb+7oekw3pak7to0lupet43qzrCaVWICAgICAgICBwHalMUK/wDxRvT2j3WzpS6Aj1/H3T2djnHuf6/m8ev2+nb7vG2uMn+T/Z8vh0+/17/ZXrO7kkWRK0JVlVkqykpSLKytCVZVaEiysrQnoUmc2UXMpaYjmvWJnkt8Llyr6dmPLh/OZrZZnk0VxRHNXY/I6VTWmAjdB5vvUbvdNGPabV+bi4ZNnrPy8HPYnCVKLWdbcjwPgZtpkreNYY7UtSdJYrJlEJFlZWSrKyslWVlaEqyspSLKyskWVlaEGHSqa/8AwRtUuO8P+EB/9o3FrbgPO6gS9pr/AI/93Lw6/b6d+H3c6xb/ACf6efj0+/17cfro7aeU9UgICAgICAgIEeIoJVQpUQMrCxBFwRJraazrHNW1YtG7aODiM6yGpg7vT2no8eL0/H1l67xx5z18G1Vy/Dbhb0n2n0eVn2a2HjXjX1j3j1V6EEXB0neeDjE68YSrKyukWUlMJVlZWhKsqtCzweWs2r6Dlx/lM98sRyd6YpnmuaNJUFlFhM1pmebTWIjkkEqs1TOrmxq0ldbMoIPAxFprOsE1iY0lR47ImXzqOo9U7x4Hj/W+a8e0xPCzJk2aY41VViNCNZpZ0iysrJVlZWhKsrKUgMqsywGFq40/2ZKUeNT6TcxSv+3u5XkZL1w8+NunTv7eZjpbN8vCvXr29/J1WCwdLDoEpIFUcBz4kniTzM8+97XtvWnWXoUpWld2saQnlFyAgICAgICAgICBy2d9mipNTCKObUtwPMp6rdNx6T0cG2f/ABl8+nfrHrDz8+yaa3xeXXt0n0n1UFJw3MEGxBFiDxBB3GbZjRjrbVOs5yvDbwmEeqfNGnM7pyveK83WlJtyXuDwCUtd7cz+4cJkvkmzXTHFW6JydGYkJeiQlqmdXN6JCWYkJa2Ny6lX9IWb1hv9/OXpltTk53xVvzUGMy6pQ3i6+sN3v5TZTLW/JkvitTmhWXlWHtSqtMXY2H9aAcT0kRWbTpBa0VjWVllmRviLPilK0960jvbrV6ex8eU4Zdpinw4+fX29/J2xbNOTjl5dPf283UKoAsBYDQAcp570HsBAQEBAQEBA9geQEBAQKHtPldBkNY1FpOo9M+i3JXA9LkLa8uU2bLmvWdyI1ifD26fjqx7VhpMf5JnSY8f1PX89FN2fp0sQLu3nDfT3EdTxI8Jr2mbY50jl1Zdm3ckazz6OlRQBYAAdJgmW+ODMSqWYkJZCQlkJCWqZ1c3okJZiQlkJCWVr75Aos7wVKkpdDZrEhPWPJeX4TXgyWtO7Pn0ZM9K0ibR5dWXZfL6NRRXd1qVNbAX2aR4qFOu3zJ15WEja8tomccRpH5+vbtwNkxVtEZZnWfx9O/XXj2dLMLeQEBAQEBAQEBA9gICB5Ar84zejg1u5JY+ii+kx6ch1Ok7YcF8s6V8+jjmz0xRrby6uHx2MrYp9uuRp6KD0E8Obe0funsY8dMVd2n3nr/z6PIyXvltvX+0eEf8Afr+FRVdlqkqSCDcEGxHvmmIia6SzzMxbWHSZR2oOi4gfrga/rKPxHwmDNsXjj8m7DtnhfzdVRqK6hlYEHcQbiedaJidJehExMawlEqszEhL0SEtUzq5vRISzEhL0sALkgAcToJHM10U2Pz8DzaOp9Y7vcOP9b5qx7NPO7Nk2mOVVMajO12Ykk7zNOkRGkM2szOsp6YqU37ygwV+N9Uceq44+O8Ss7tq7t+Mesdv7RMRatt+k6T6T3/tYdNlGcU8TdSNiqvpUydfrKfpL1HvtMGbBbHx5x1/uUt+HPXJw5THh/c4WU4O5AQEBAQEBAQPYCB5Aoc+7RphyadEB6vEfRTq5HH2d/hNmz7JOT4rcK/nsx7RtcY/hrxt+O/tzcc7M7l6jlnbex3+A5DoJ6sRFa7tY0h5nGZ3rTrP96MhISq8R6beM0V5Qz2+aRYkhYZbmFbDm9NtOKnVT4j9845cVckfE7Ystsc/C7HKs8pYiwPmP6pOh+qePhvnlZtmtj484enh2mt+HKVsJmaWQkJapnVzeiQlpZjm9HD6E7T+qN/vPCdcWC2Ts5ZM9cfdzONzOriD55svBRu/mfGb6Ya444MN81r80SS0qw2Ke+c5XhurOTrDyrQD2NyrKbqymzKeYP7txk1tpw5xPh1Ram9x5T16LfKs8O0KWKsrnRXGiVOnsv7PHhymXNs3Dfx8Y6eMe8fXzaMO0zruZOE+E+E+0/TyX0yNhAQEBAQEBA9gIHH5/2mZmalhTbZJV6nEEaFUHP2j7uc9PZtjjSL5PtH7l5m0bZMzNMfhwmf1DnKaBd38yeJJ4mb5nViiIjkzEhLISEqvEem3jNFeUM9vmkSJISrKytCZJSVoX2VZ/UpWWpd1/3DwPH3zHm2WtuNeEtmLarV4W4w6zA4inXXapuCPvHQjhPNyUtSdLQ9HHet41rKPMDToKXdwq9fwHM9JbHvXndiOKMm7SN6ZcfmfaZ6l1oXRfWPpHw9X8fCeni2OK8b8Zebl2ubcKcFOhvvmqWZOk5yvDYSUleGxTnOV4bqzk6wkWQl7UpLUUq6gg7wZEWms6wmaxaNJTYPNnwVlrsXo3ADnV0vuD8XXrvHG++VvgjNxpGlunhPbp25dOiaZ5w8LzrXr4x369+fXq6mee9AgICAgICB7A8gVGc9n6GL870KvB1A16MPpD7+omnBtV8XDnHT26M2fZaZePKevv1cZj8FXwjbNdLAmyuNUbwPA9D989bHlpljWk/bx/68vJjvinS8ffwn2+/qiEsqyEhKrxHpt4zRXlDPb5pEiSEqysrQmWVlZmDKp1WOUU6u2GRyluI49LcZwz2rppMau+GttdYnRX5xWr1qheo5bU2vuUcgBoBO+CtKV3axo5Zpva2tp1aSzrLlCZJSV4bCTnK8NhJSV4bFOc5XhurOTrCRZVLBKr1HNOgneON+tkTq78PAXPSWmsVjevOkes9o/oRFptO7jjWfSO8/rmu8tyJKbCpWbvao3EiyJ9ROHibmZMu0zaN2vCv57z/Q1Ytmis71uNvx2jw/P1XEzNJAQEBAQED2AgIEdeilRSrqrKRYhgCCOoMmLTWdY5otWLRpPJyObdlnpXbC3Zd5pMfOH1GO/wPxnp4dui3DL5+8ezzc2xTXji5dPaf1PmoUcG41BBsQRZgeRB1Bm2Y8WKJ14K3Eem3jO9eUONvmkSJISrKrQlWVSscBgS2r6DlxP8pnyZdOENGPFrxld0gBoBMctcOfO8+Jm/wY/Fr1sJxX4fwl638JUmnREktKsJ0nOV4bFOUleGxT3znK8NmrXSmLu1hu6k8gOJ6CUrWbcIXteKxrLewOT18TrV2qNP1RpVYdT/AIY6b/Ccsm0Ux8KcZ6+Eduv47ulMF8nG/COnjPfp+ezpMJhaVBAlJFVRuAFvf1PWYL3ted606y30pWkbtY0hNKrEBAQEBAQED2AgeQEBArM4yOhi9WBWoBpUXRh0PBh0P3TRh2m+Lly6M+bZqZefPq+a4ig4d767LupIFvRYre3DdPfreJrH1iJ841eFNZ1nXwmY8p0YKJMoSqJWVoW2BwVtX38v4zLky68IaceLTjK1SZpaYTJKSvDnjvPiZu8GLxSpKytDGthQ2q7/AMZMX05otTXk1gCNDLqJklZWhO+2tJnA9EE67jOcaTaKyvOsVm0OuynIqVAh3PeVbemw3dEXcg+/rPNzbTbJG7HCvT36vQw7NXHO9PG3X26LaZ2kgICAgICAgICAgICAgICB80rIadeqjgq3e1msRYlWqMQw5ggjUT3qzFsdZjlpEffR4MxNb2rPPWZ+0zKKphA2q6H7peMmnNE49eTZweGCanU/h4TnkvMumOkVb6ThLtCdJSV4TpKSvDnjvPiZu8GLxSpKytDYSUleHtXDh+h5yItNSaxLLC4IDV9enD+ci+TXkmmPqzzVgaZprcu4sqKLsfcNw67pGGNLb88o8U5p1ruRznlDuBPJeqQEBAQEBAQEBAQEBAQEBAQNTMstoYpdmqgNtx3Mp5qw1BnTFlvjnWsueXDTLGlo/vo5HMslxGE1F6tL1lHnqPbQbx1HwE9PFtNMvCeE+k9un383m5NnyYuPzR6x3jx+3k16DqwBUgg8RrOlomJ0lSsxMaw2UnKXSE6SkrwnSUleHPHefEzd4MXilSVlaGwkpK8JgwUXJAA3k6D4ymkzOkLaxEaynwOGxGL/ALobFP8A6rjf/lofS+sdPGUyXpi+bjPT3n9R6LUpfL8vCOvtH7nh3dJlmVUcKD3aksfSdvOdvFv3bphy5r5J+Ly8IbsWGmP5fPxnu3ZydSAgICAgICAgICAgICAgICAgIFHmnZynVJegRSqHU2HmOfaTn7Q18Zrw7Xasbt+Mesdp/oZMuyVtO9ThPpPeP3zUDF6L93XQo/DirfUfj4b+k2RpeN6k6x6x3j+hj1mk7t40n0ntP9LaSc5dYTpKSvDnjvPiZu8GLxSpKytCWkzO+xSQu/qrwHNm3KPGVtpWN606R/cuqYmZndrGs/3Po6HLezagh8URUYahB/dKfA+mep+AmHLtcz8OPhHrPt9vVsxbJHzZOM+ke/efR0ExtpAQEBAQEBAQEBAQEBAQEBAQEBAQECHF4WlXQpVRWU7wRcfyPWWpe1J3qzpKt6VvG7aNYc5jMmr4bWjtVafqE/2qj2WPpjodepm6m0UycL8J6+E9+n24fRhvs98fGnGOnjHafH78fqhwmISoLob2NiNxB5EHUHoZa9JrzRS8W5KGrUVSSxsLn8ZtiJnkx2tEcZW+V5DiMTZqm1Rp/wDlYdAfQHjr0EzZtqpj4V+KfSPf8d2jFs18nG3wx6z7fns67A4Gjhk2KSBR03k8yd5PUzzMmS2Sd606y9LHjrjru1jSGxKLkBAQEBAQEBAQEBAQEBAQEBAQEBAQEBAQKzM8lpVztgmnV4VEtfwYbnHQ+6074totSN3nHSf10ns4Zdnrkne5T1j99Y7oco7O0cOdtz3lXftMLBfqLuXx39ZfNtd8kbscK9Pfqph2SmOd6eNuvtHh+fquZlaiAgICAgICAgICAgICAgICAgcniPKPk1N2R8SwZWZGHdVjZlJBFwuuoMDGn5SskY2+WEeNKsB8diB0eWZphsWm3hq9Oou4lGDWPI23HoYG3AQEBAQEBAQK7Pc7w2XUu9xNQqhYJcKzecQSBZQTwMDTyDtdl+ZVGp4Wszsq7ZBp1E824F7so4kQL2AgICAgICAgICAgICAgICB+Xs8+d4j7RiPzWgdvS8lOIrYSnWoYymzPSp1BTamU9JQ2z3m0ddbXt8IHF5VmeKy3E95RZkqIxVlN7Gxs1N14i4II+GovA/RWXZ9hq+EpYlqqU0qqpHeMqgMRqlzpcEMPcYG3hcxw1cMaWIpOF9Io6tbfvsdNx+EDHL80wuK2vk+IpVdggN3bq9idwOydNxgQZln+Awh2cRjKFNvVd1Df6d8DPLM6weLv8mxVGrbeEdWI8QNRA2MXjKNABq1anTBNgXZUBNibAtx0MCPDZnhaoY08TRcKLsUqIwUa6sQdBod/IwIsDnmBxLlKGMw9Rh9FKiMfgDA5Ly0/8sX7RS/ZqQOR8ibhcbXLEADDEknQAd4mpMD61g8/wGIfYo43DO/qpVRm9wB1gWMDRzLOMHhAPlOJo0r7u8dVJ8AdTAiy7tDl+LbZw+NoVG9Vailv9N7wNnF5jhqBArYilTJvbbdUvbfbaOsD3B5hh8Rfua9Kps2v3bq9r3tfZOl7H4QI8Tm+DosVq4qgjC11eoisLi4uCb7oG3TdXAZWBBAIIIIIOoII3iBlAQEBAQEBAQPy9nvzvEfaMR+a0D9Hdl/mGF+zYb8pYHwzym4cUs3xIUaM1N/e1JC3+6598Dcr1i/Zmmp3JmDKPA03f8XMDn8uzCuuGq4WgHJxFShtBASzKge1MAam7ONPZtxgdhlTZh2ey3FNVomlVr1MPTolijG+zULNZSbFVBOvG0DnOxvZqrnOKZDXK2U1KlRgajHUDiQWYk7yeBgQ9ocqxGS4401rnbp7D06qeYSCLhgLm3EEXO47xA7Pt/nX6RyLB12A2mxADgbttadZWtyBIuOhEDmewmSYjM3q4WnX7qkwp1KzW2rimWCLa4vc1GNjppfhaBp9rMgq5PjO674kgJUp1FujWN7HQ3VgVYaHheB2favPGzHs5Rq1CO8GISnUtxdFqC9uFxstb2oHIdisgrZpiGoU6/doaZaq1iQUVlsuyCNrziuhNtL8IGPbLs3UyjFCkau2Cq1KbgFDa5G65swKnceR03APqOR9t2ORPiqpDVqF6LX+lVuq0ybc+8pk++B8qyXL8TnWPVHrE1KpZnqP51gAWJtcbgLBRYbhoIGz227K1MmxCL3+2GXbRwDTYFTYiwJsQdk3B4iB2VJanaTIzt+di8K5Ctxeyg2/XQ2+soMDiuw/aVspxXe7JZGR0dBpfS6e8MB7i0Df7G5LVz7MmqYnzk2u+rngbnzaQ5A2tbgqnkIH35QALAaQPYCAgICAgICB+Xs9+d4j7RiPzWgfo7sv8wwv2bD/AJSwPhPlIxS1s2xJU3AdE96U1Rv9ytAssVhjT7MUmI/vMczjwCVE/wDXAm8i+GWpmTMwB7vD1GXoxdFuP1WYe+B0Xl0J7jC8u9q/HYFvxMCv8hQ/tsV/l4f9qpf90Ct8tNv0mv2al+ZVgVlYsez1O+4Zk9vD5MT+JMDovIZ84xP+VS/baBr+W/5/R+zL+bUgU2HJ/wDjtXl+kkt/2yX/AHQLryH/AD6t9nP5iQJ/LmB8pw3Puqv7a2/EwOdy9m/QOKA3fLMNf/SP4LA3vI3/AM1H+RW/FIF35drbeD+rivxowJvISTs4vlfD/G1S/wCAgcJ28GFGZYj5KfM7w35d5/iBfZ29r7+FoH0vyKY3Dtg6lJFC1UqFqnNw3oP7gNm3s9YH0WAgICAgICAgIH5ezz53iPtGI/NaB16+VLG08KlChQooUppTFQku1lULtBTYA6X1uOhgcv2eyPE5piBSogkk3dzchATq7n49SYH1Hys4GnhcnoUaQslOtQRedlpVBc8zA57yIfP632ZvzacDuPKtkdTHZeTSUtUouKoUb2UAq4A4nZYm3HZED5Z5O+1NPKcSz1UdqdSnsNsWLAggqwBIB4j3wNXttnwzXHNWp03CkU6dNSLvYbrgX1LM2g5gQOo7ZZK+X5Bg6VQWqfKdtxyZ6dZivuBC+6BReTztVTyjEO9Wm7JUQIdi20CGuCAxAI38eMDW7d9o1zXGGsqMqBEpoGttbIJNza4BJZtAeUDqO0GTPgOzVFKi7NR8SlVwd4Lq9geoUID1EDn+wOffojFCvWpVDRqpUpXUamzIxK3sG2Ts3F/pQMPKF2nTNcWKlNWWmlMIu3YMdSzMQCQLk89wgd3kXY2q/Z2pRKkVq5+UBToQwKGkpvuutNb33bZgfOuyGcnKselapTchC6VEtZ7EFWFjbzgbGxtutAsfKP2rpZtXptRR1p0kYDbsGLMQWNgSAPNUe4wLvLsXUyHJCTdcVjHJpg6MlMKF2yOBAuR1qLyMCs7DdhXzPDYiqxK2Rkoa2DVhqSfZFgv6x4rApOyudVMqxyVSrDZLU6qcShNnW3MEA25qIH6RoVkqIrowZWCspG4qRcEe4wM4CAgICAgICBzdbsFk1RmZsChZmZidqpqxJJPpczAxXyf5KDf5BT97VCPgWgXuAwGHwybFCjTpp6tNQg8bDjAizjJ8Lj6Yp4qiKiBgwBLDzgCAfNI4MfjA1cm7L5fgHL4XDLTZl2SQzm63Bt5xPECBcQOazbsFlGMcvUwgDkklqbPTuTvJCEAnraBLknYvK8A4ehhF2xudy1Rh9UuTs+60DmfLj8wo/aV/JqwOY8kGV4bG1MVTxNFKiGnRNmG47bag71PUawPpOVdhMowdQVKWDXbBupdnqbJ4FQ5IB674FtnGUYbHU+7xNIVE2g1iWHnC4B80jmYGnW7KZa+FXDNhE7lSxVfOurEklle+0DdjrfjA0cs8n2T4WoHTCBmBBHeO9QAjcQrEi/W0DqIFDnnY3LMwbbxGFUvxdS1Nz4shG177wNbK+wGT4Vw6YQMwIINRnq2I3EK5IB62gb2cdlcux1QVMVhhUcKFBL1BZQSbABgBqTAscvwNHC0lpUKYSmgsqjcBv49STeBTY3sRlGIqtUq4JGdyWY7Ti5O82DAQLjLsDRwtJaVFNlEFlW5awvewLEm2sDZgICAgICAgICAgICAgICAgU3ajs3hs1pLTxBqBVcVB3bBTtbLLqSDpZjA1uy3YzB5U7th2rEuqqe8YMLAki1gOcDooCAgICAgICAgICAgICAgICAgICAgICAgICAgICAgICAgICAgICAgICAgICAgICAgICAgICAgICAgICAgICAgICAgICAgICAgeQ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8" name="AutoShape 4" descr="data:image/jpeg;base64,/9j/4AAQSkZJRgABAQAAAQABAAD/2wCEAAkGBw0NDxUUDw0QFhUXFBAVGBgUFRQUFhoWGRQWFxcWGRUYHCggGBwlGxQUITEiJSorLi8wFx8zODMsNygtLisBCgoKDg0OGhAQGywmICYsLCw1NzIsLC80KywsLCwsLCwrMCwsLCwxKywsLCwsLTQsLCwsLCwsLCw0Ly8vLCwxLP/AABEIAOEA4QMBEQACEQEDEQH/xAAcAAEAAgMBAQEAAAAAAAAAAAAAAwUCBAYBBwj/xABIEAACAQIDBQMHCAcGBgMAAAABAgADEQQFIRIxQVFhBhNxByIyUmKBkRQ0QnJ0obGzFYKywdHh8CMzQ3OSoiQ1U5SjwxZjg//EABkBAQADAQEAAAAAAAAAAAAAAAABAgQDBf/EAC4RAQACAQEGBAcAAwEBAAAAAAABAgMRBBIhMVFxQZGh0SIyYYGxwfATI+HxQv/aAAwDAQACEQMRAD8A+4wEBAQPICAgICAgICAgICAgICAgICAgICAgICAgIHsBA8gICAgICAgV+a5xRwo88kufRRdXb3cB1Ok7YcF8vLl18Icc2emKOPPp4z/eTPKszpYtNqmSCNGVtGU8mH79xkZcNsU6W/8AeycOauWutf8Azu3ZydSAgICAga2YY+lhqZeq1huHEk8FUcT0l8eO2S27WHPJlrjrvWlq5TntDFeaLpU3mm9g1uY1sw6idc2zXxcZ4x1jk54dppl4RwnpPP8AuyzmdoICAgICAgICAgewPICAgICAgY1HVASzAAC5JNgBzJMmI14QiZ04y5jMu0zVLrhNBxqsNP8A81PpeJ08ZvxbHFeOXy9+n57MGTbJtwxeft1/HdUUqQBJuSx1ZmN2J6kzVa2saeDPWuk6+KQK6uKlJ9ioNzbwR6rD6S/0JTWJjdtGsf3GPqnSYnerOk/3Cfo6fJs6TE+Y42KwFyl9CPWQ/SX7xxmDPs84+Mca9f1P1b8G0Rk+GeFun7jrC2mdoICAgVmdZzSwai/nO19hBvPU+qvMzvg2e2WeHLxno4Z9orijjznlHVxtetVr1O8rNduAHooOSj9+8z1a1rjru05es93mTNr23r8/SO3uPSV7XvcaggkMDzBGoMRaYJrE81xlvaGrQsuJvUT/AKijz1+uo9Ie0NenGZcuy1vxx8J6e0/qfNpx7VanDJxjr7x+48nU4eulVQ1N1ZSLgqbg++edas1nSY4vQraLRrE8EkhJAQEBAQEBAQPICAgICBWZvnlDCaG7VCNKa+l4ngo6n75ow7NfLxjhHVwzbTTFwnjPT+/bkcdjK2LN67DZBuKa+gORPrnqfcBPTx46Yo+Dn18f+PMyXvl+fl08P+/3B4siUpVlZWhKsqtBVoB7akEG6spsynmDwiLbvb8lqRbv+F1lGeHaFLFWDnRKg0Sp09l+nHhymXNs0ab+Pl4x4x7x9fNpw7TOu5k5+E+E+0/Ty+l/MbYQKDP+0K4e9OjZ63H1U6t19nf4TZs+yzk+K3Cv57e7HtG1Rj+GnG347+zkhtMxd2LO3pMd5/gOQG6enwiIrWNIh53GZm0zrMpVlJXSrKyslWVlaGWGNXDsXw77JOrKdab/AFl4H2hr4yL7uSNMka/Xxj+6Siu9jnXHOn08J/79Y9XSZVntLEHYcd3V9Rjv6o25x9/MTBm2a2ON6ONevv0bsO01yTuzwt09uq2mdpICAgICB7A8gICAgYV6yU1LOyqoFyWIAA6kya1m06RzRa0VjWeTkc17UvVuuFuq8arDzj9RTu8T8OM9PDsUV45efT3n9R5vNy7ba3DFwjr7R+58lHTQC+8k6kkksTzLHUma5lkrGidZWXRIspKYSrKytCVZVaEiysrQyqUldSrqCDvBkRaazrBNYtGktrLs3fC2TEMWpaBap1ZOQqc19v485zyYIy/FjjSenXt7eXRfHnnF8OSda9enf38+qLPu05a9PCN0aqNQOYp8z7W4deF9n2P/AO8vl7/RXaNs1+DF5+319Ic5TQLu8eZJ4kniZvmdWKsRCZZSV4SLKyslWVlZKsrK0JVlZSVaCVBZ1uN/UHmDwPUSItNZ1gtSLRpLdwOb18NpV2q1L1hrVUdR/iDrv8Zyvgpk404T08J7dPx2daZ74+F+MdfGO/X893SYTFU66B6TqyncQb+7oekw3pak7to0lupet43qzrCaVWICAgICAgICBwHalMUK/wDxRvT2j3WzpS6Aj1/H3T2djnHuf6/m8ev2+nb7vG2uMn+T/Z8vh0+/17/ZXrO7kkWRK0JVlVkqykpSLKytCVZVaEiysrQnoUmc2UXMpaYjmvWJnkt8Llyr6dmPLh/OZrZZnk0VxRHNXY/I6VTWmAjdB5vvUbvdNGPabV+bi4ZNnrPy8HPYnCVKLWdbcjwPgZtpkreNYY7UtSdJYrJlEJFlZWSrKyslWVlaEqyspSLKyskWVlaEGHSqa/8AwRtUuO8P+EB/9o3FrbgPO6gS9pr/AI/93Lw6/b6d+H3c6xb/ACf6efj0+/17cfro7aeU9UgICAgICAgIEeIoJVQpUQMrCxBFwRJraazrHNW1YtG7aODiM6yGpg7vT2no8eL0/H1l67xx5z18G1Vy/Dbhb0n2n0eVn2a2HjXjX1j3j1V6EEXB0neeDjE68YSrKyukWUlMJVlZWhKsqtCzweWs2r6Dlx/lM98sRyd6YpnmuaNJUFlFhM1pmebTWIjkkEqs1TOrmxq0ldbMoIPAxFprOsE1iY0lR47ImXzqOo9U7x4Hj/W+a8e0xPCzJk2aY41VViNCNZpZ0iysrJVlZWhKsrKUgMqsywGFq40/2ZKUeNT6TcxSv+3u5XkZL1w8+NunTv7eZjpbN8vCvXr29/J1WCwdLDoEpIFUcBz4kniTzM8+97XtvWnWXoUpWld2saQnlFyAgICAgICAgICBy2d9mipNTCKObUtwPMp6rdNx6T0cG2f/ABl8+nfrHrDz8+yaa3xeXXt0n0n1UFJw3MEGxBFiDxBB3GbZjRjrbVOs5yvDbwmEeqfNGnM7pyveK83WlJtyXuDwCUtd7cz+4cJkvkmzXTHFW6JydGYkJeiQlqmdXN6JCWYkJa2Ny6lX9IWb1hv9/OXpltTk53xVvzUGMy6pQ3i6+sN3v5TZTLW/JkvitTmhWXlWHtSqtMXY2H9aAcT0kRWbTpBa0VjWVllmRviLPilK0960jvbrV6ex8eU4Zdpinw4+fX29/J2xbNOTjl5dPf283UKoAsBYDQAcp570HsBAQEBAQEBA9geQEBAQKHtPldBkNY1FpOo9M+i3JXA9LkLa8uU2bLmvWdyI1ifD26fjqx7VhpMf5JnSY8f1PX89FN2fp0sQLu3nDfT3EdTxI8Jr2mbY50jl1Zdm3ckazz6OlRQBYAAdJgmW+ODMSqWYkJZCQlkJCWqZ1c3okJZiQlkJCWVr75Aos7wVKkpdDZrEhPWPJeX4TXgyWtO7Pn0ZM9K0ibR5dWXZfL6NRRXd1qVNbAX2aR4qFOu3zJ15WEja8tomccRpH5+vbtwNkxVtEZZnWfx9O/XXj2dLMLeQEBAQEBAQEBA9gICB5Ar84zejg1u5JY+ii+kx6ch1Ok7YcF8s6V8+jjmz0xRrby6uHx2MrYp9uuRp6KD0E8Obe0funsY8dMVd2n3nr/z6PIyXvltvX+0eEf8Afr+FRVdlqkqSCDcEGxHvmmIia6SzzMxbWHSZR2oOi4gfrga/rKPxHwmDNsXjj8m7DtnhfzdVRqK6hlYEHcQbiedaJidJehExMawlEqszEhL0SEtUzq5vRISzEhL0sALkgAcToJHM10U2Pz8DzaOp9Y7vcOP9b5qx7NPO7Nk2mOVVMajO12Ykk7zNOkRGkM2szOsp6YqU37ygwV+N9Uceq44+O8Ss7tq7t+Mesdv7RMRatt+k6T6T3/tYdNlGcU8TdSNiqvpUydfrKfpL1HvtMGbBbHx5x1/uUt+HPXJw5THh/c4WU4O5AQEBAQEBAQPYCB5Aoc+7RphyadEB6vEfRTq5HH2d/hNmz7JOT4rcK/nsx7RtcY/hrxt+O/tzcc7M7l6jlnbex3+A5DoJ6sRFa7tY0h5nGZ3rTrP96MhISq8R6beM0V5Qz2+aRYkhYZbmFbDm9NtOKnVT4j9845cVckfE7Ystsc/C7HKs8pYiwPmP6pOh+qePhvnlZtmtj484enh2mt+HKVsJmaWQkJapnVzeiQlpZjm9HD6E7T+qN/vPCdcWC2Ts5ZM9cfdzONzOriD55svBRu/mfGb6Ya444MN81r80SS0qw2Ke+c5XhurOTrDyrQD2NyrKbqymzKeYP7txk1tpw5xPh1Ram9x5T16LfKs8O0KWKsrnRXGiVOnsv7PHhymXNs3Dfx8Y6eMe8fXzaMO0zruZOE+E+E+0/TyX0yNhAQEBAQEBA9gIHH5/2mZmalhTbZJV6nEEaFUHP2j7uc9PZtjjSL5PtH7l5m0bZMzNMfhwmf1DnKaBd38yeJJ4mb5nViiIjkzEhLISEqvEem3jNFeUM9vmkSJISrKytCZJSVoX2VZ/UpWWpd1/3DwPH3zHm2WtuNeEtmLarV4W4w6zA4inXXapuCPvHQjhPNyUtSdLQ9HHet41rKPMDToKXdwq9fwHM9JbHvXndiOKMm7SN6ZcfmfaZ6l1oXRfWPpHw9X8fCeni2OK8b8Zebl2ubcKcFOhvvmqWZOk5yvDYSUleGxTnOV4bqzk6wkWQl7UpLUUq6gg7wZEWms6wmaxaNJTYPNnwVlrsXo3ADnV0vuD8XXrvHG++VvgjNxpGlunhPbp25dOiaZ5w8LzrXr4x369+fXq6mee9AgICAgICB7A8gVGc9n6GL870KvB1A16MPpD7+omnBtV8XDnHT26M2fZaZePKevv1cZj8FXwjbNdLAmyuNUbwPA9D989bHlpljWk/bx/68vJjvinS8ffwn2+/qiEsqyEhKrxHpt4zRXlDPb5pEiSEqysrQmWVlZmDKp1WOUU6u2GRyluI49LcZwz2rppMau+GttdYnRX5xWr1qheo5bU2vuUcgBoBO+CtKV3axo5Zpva2tp1aSzrLlCZJSV4bCTnK8NhJSV4bFOc5XhurOTrCRZVLBKr1HNOgneON+tkTq78PAXPSWmsVjevOkes9o/oRFptO7jjWfSO8/rmu8tyJKbCpWbvao3EiyJ9ROHibmZMu0zaN2vCv57z/Q1Ytmis71uNvx2jw/P1XEzNJAQEBAQED2AgIEdeilRSrqrKRYhgCCOoMmLTWdY5otWLRpPJyObdlnpXbC3Zd5pMfOH1GO/wPxnp4dui3DL5+8ezzc2xTXji5dPaf1PmoUcG41BBsQRZgeRB1Bm2Y8WKJ14K3Eem3jO9eUONvmkSJISrKrQlWVSscBgS2r6DlxP8pnyZdOENGPFrxld0gBoBMctcOfO8+Jm/wY/Fr1sJxX4fwl638JUmnREktKsJ0nOV4bFOUleGxT3znK8NmrXSmLu1hu6k8gOJ6CUrWbcIXteKxrLewOT18TrV2qNP1RpVYdT/AIY6b/Ccsm0Ux8KcZ6+Eduv47ulMF8nG/COnjPfp+ezpMJhaVBAlJFVRuAFvf1PWYL3ted606y30pWkbtY0hNKrEBAQEBAQED2AgeQEBArM4yOhi9WBWoBpUXRh0PBh0P3TRh2m+Lly6M+bZqZefPq+a4ig4d767LupIFvRYre3DdPfreJrH1iJ841eFNZ1nXwmY8p0YKJMoSqJWVoW2BwVtX38v4zLky68IaceLTjK1SZpaYTJKSvDnjvPiZu8GLxSpKytDGthQ2q7/AMZMX05otTXk1gCNDLqJklZWhO+2tJnA9EE67jOcaTaKyvOsVm0OuynIqVAh3PeVbemw3dEXcg+/rPNzbTbJG7HCvT36vQw7NXHO9PG3X26LaZ2kgICAgICAgICAgICAgICB80rIadeqjgq3e1msRYlWqMQw5ggjUT3qzFsdZjlpEffR4MxNb2rPPWZ+0zKKphA2q6H7peMmnNE49eTZweGCanU/h4TnkvMumOkVb6ThLtCdJSV4TpKSvDnjvPiZu8GLxSpKytDYSUleHtXDh+h5yItNSaxLLC4IDV9enD+ci+TXkmmPqzzVgaZprcu4sqKLsfcNw67pGGNLb88o8U5p1ruRznlDuBPJeqQEBAQEBAQEBAQEBAQEBAQNTMstoYpdmqgNtx3Mp5qw1BnTFlvjnWsueXDTLGlo/vo5HMslxGE1F6tL1lHnqPbQbx1HwE9PFtNMvCeE+k9un383m5NnyYuPzR6x3jx+3k16DqwBUgg8RrOlomJ0lSsxMaw2UnKXSE6SkrwnSUleHPHefEzd4MXilSVlaGwkpK8JgwUXJAA3k6D4ymkzOkLaxEaynwOGxGL/ALobFP8A6rjf/lofS+sdPGUyXpi+bjPT3n9R6LUpfL8vCOvtH7nh3dJlmVUcKD3aksfSdvOdvFv3bphy5r5J+Ly8IbsWGmP5fPxnu3ZydSAgICAgICAgICAgICAgICAgIFHmnZynVJegRSqHU2HmOfaTn7Q18Zrw7Xasbt+Mesdp/oZMuyVtO9ThPpPeP3zUDF6L93XQo/DirfUfj4b+k2RpeN6k6x6x3j+hj1mk7t40n0ntP9LaSc5dYTpKSvDnjvPiZu8GLxSpKytCWkzO+xSQu/qrwHNm3KPGVtpWN606R/cuqYmZndrGs/3Po6HLezagh8URUYahB/dKfA+mep+AmHLtcz8OPhHrPt9vVsxbJHzZOM+ke/efR0ExtpAQEBAQEBAQEBAQEBAQEBAQEBAQECHF4WlXQpVRWU7wRcfyPWWpe1J3qzpKt6VvG7aNYc5jMmr4bWjtVafqE/2qj2WPpjodepm6m0UycL8J6+E9+n24fRhvs98fGnGOnjHafH78fqhwmISoLob2NiNxB5EHUHoZa9JrzRS8W5KGrUVSSxsLn8ZtiJnkx2tEcZW+V5DiMTZqm1Rp/wDlYdAfQHjr0EzZtqpj4V+KfSPf8d2jFs18nG3wx6z7fns67A4Gjhk2KSBR03k8yd5PUzzMmS2Sd606y9LHjrjru1jSGxKLkBAQEBAQEBAQEBAQEBAQEBAQEBAQEBAQKzM8lpVztgmnV4VEtfwYbnHQ+6074totSN3nHSf10ns4Zdnrkne5T1j99Y7oco7O0cOdtz3lXftMLBfqLuXx39ZfNtd8kbscK9Pfqph2SmOd6eNuvtHh+fquZlaiAgICAgICAgICAgICAgICAgcniPKPk1N2R8SwZWZGHdVjZlJBFwuuoMDGn5SskY2+WEeNKsB8diB0eWZphsWm3hq9Oou4lGDWPI23HoYG3AQEBAQEBAQK7Pc7w2XUu9xNQqhYJcKzecQSBZQTwMDTyDtdl+ZVGp4Wszsq7ZBp1E824F7so4kQL2AgICAgICAgICAgICAgICB+Xs8+d4j7RiPzWgdvS8lOIrYSnWoYymzPSp1BTamU9JQ2z3m0ddbXt8IHF5VmeKy3E95RZkqIxVlN7Gxs1N14i4II+GovA/RWXZ9hq+EpYlqqU0qqpHeMqgMRqlzpcEMPcYG3hcxw1cMaWIpOF9Io6tbfvsdNx+EDHL80wuK2vk+IpVdggN3bq9idwOydNxgQZln+Awh2cRjKFNvVd1Df6d8DPLM6weLv8mxVGrbeEdWI8QNRA2MXjKNABq1anTBNgXZUBNibAtx0MCPDZnhaoY08TRcKLsUqIwUa6sQdBod/IwIsDnmBxLlKGMw9Rh9FKiMfgDA5Ly0/8sX7RS/ZqQOR8ibhcbXLEADDEknQAd4mpMD61g8/wGIfYo43DO/qpVRm9wB1gWMDRzLOMHhAPlOJo0r7u8dVJ8AdTAiy7tDl+LbZw+NoVG9Vailv9N7wNnF5jhqBArYilTJvbbdUvbfbaOsD3B5hh8Rfua9Kps2v3bq9r3tfZOl7H4QI8Tm+DosVq4qgjC11eoisLi4uCb7oG3TdXAZWBBAIIIIIOoII3iBlAQEBAQEBAQPy9nvzvEfaMR+a0D9Hdl/mGF+zYb8pYHwzym4cUs3xIUaM1N/e1JC3+6598Dcr1i/Zmmp3JmDKPA03f8XMDn8uzCuuGq4WgHJxFShtBASzKge1MAam7ONPZtxgdhlTZh2ey3FNVomlVr1MPTolijG+zULNZSbFVBOvG0DnOxvZqrnOKZDXK2U1KlRgajHUDiQWYk7yeBgQ9ocqxGS4401rnbp7D06qeYSCLhgLm3EEXO47xA7Pt/nX6RyLB12A2mxADgbttadZWtyBIuOhEDmewmSYjM3q4WnX7qkwp1KzW2rimWCLa4vc1GNjppfhaBp9rMgq5PjO674kgJUp1FujWN7HQ3VgVYaHheB2favPGzHs5Rq1CO8GISnUtxdFqC9uFxstb2oHIdisgrZpiGoU6/doaZaq1iQUVlsuyCNrziuhNtL8IGPbLs3UyjFCkau2Cq1KbgFDa5G65swKnceR03APqOR9t2ORPiqpDVqF6LX+lVuq0ybc+8pk++B8qyXL8TnWPVHrE1KpZnqP51gAWJtcbgLBRYbhoIGz227K1MmxCL3+2GXbRwDTYFTYiwJsQdk3B4iB2VJanaTIzt+di8K5Ctxeyg2/XQ2+soMDiuw/aVspxXe7JZGR0dBpfS6e8MB7i0Df7G5LVz7MmqYnzk2u+rngbnzaQ5A2tbgqnkIH35QALAaQPYCAgICAgICB+Xs9+d4j7RiPzWgfo7sv8wwv2bD/AJSwPhPlIxS1s2xJU3AdE96U1Rv9ytAssVhjT7MUmI/vMczjwCVE/wDXAm8i+GWpmTMwB7vD1GXoxdFuP1WYe+B0Xl0J7jC8u9q/HYFvxMCv8hQ/tsV/l4f9qpf90Ct8tNv0mv2al+ZVgVlYsez1O+4Zk9vD5MT+JMDovIZ84xP+VS/baBr+W/5/R+zL+bUgU2HJ/wDjtXl+kkt/2yX/AHQLryH/AD6t9nP5iQJ/LmB8pw3Puqv7a2/EwOdy9m/QOKA3fLMNf/SP4LA3vI3/AM1H+RW/FIF35drbeD+rivxowJvISTs4vlfD/G1S/wCAgcJ28GFGZYj5KfM7w35d5/iBfZ29r7+FoH0vyKY3Dtg6lJFC1UqFqnNw3oP7gNm3s9YH0WAgICAgICAgIH5ezz53iPtGI/NaB16+VLG08KlChQooUppTFQku1lULtBTYA6X1uOhgcv2eyPE5piBSogkk3dzchATq7n49SYH1Hys4GnhcnoUaQslOtQRedlpVBc8zA57yIfP632ZvzacDuPKtkdTHZeTSUtUouKoUb2UAq4A4nZYm3HZED5Z5O+1NPKcSz1UdqdSnsNsWLAggqwBIB4j3wNXttnwzXHNWp03CkU6dNSLvYbrgX1LM2g5gQOo7ZZK+X5Bg6VQWqfKdtxyZ6dZivuBC+6BReTztVTyjEO9Wm7JUQIdi20CGuCAxAI38eMDW7d9o1zXGGsqMqBEpoGttbIJNza4BJZtAeUDqO0GTPgOzVFKi7NR8SlVwd4Lq9geoUID1EDn+wOffojFCvWpVDRqpUpXUamzIxK3sG2Ts3F/pQMPKF2nTNcWKlNWWmlMIu3YMdSzMQCQLk89wgd3kXY2q/Z2pRKkVq5+UBToQwKGkpvuutNb33bZgfOuyGcnKselapTchC6VEtZ7EFWFjbzgbGxtutAsfKP2rpZtXptRR1p0kYDbsGLMQWNgSAPNUe4wLvLsXUyHJCTdcVjHJpg6MlMKF2yOBAuR1qLyMCs7DdhXzPDYiqxK2Rkoa2DVhqSfZFgv6x4rApOyudVMqxyVSrDZLU6qcShNnW3MEA25qIH6RoVkqIrowZWCspG4qRcEe4wM4CAgICAgICBzdbsFk1RmZsChZmZidqpqxJJPpczAxXyf5KDf5BT97VCPgWgXuAwGHwybFCjTpp6tNQg8bDjAizjJ8Lj6Yp4qiKiBgwBLDzgCAfNI4MfjA1cm7L5fgHL4XDLTZl2SQzm63Bt5xPECBcQOazbsFlGMcvUwgDkklqbPTuTvJCEAnraBLknYvK8A4ehhF2xudy1Rh9UuTs+60DmfLj8wo/aV/JqwOY8kGV4bG1MVTxNFKiGnRNmG47bag71PUawPpOVdhMowdQVKWDXbBupdnqbJ4FQ5IB674FtnGUYbHU+7xNIVE2g1iWHnC4B80jmYGnW7KZa+FXDNhE7lSxVfOurEklle+0DdjrfjA0cs8n2T4WoHTCBmBBHeO9QAjcQrEi/W0DqIFDnnY3LMwbbxGFUvxdS1Nz4shG177wNbK+wGT4Vw6YQMwIINRnq2I3EK5IB62gb2cdlcux1QVMVhhUcKFBL1BZQSbABgBqTAscvwNHC0lpUKYSmgsqjcBv49STeBTY3sRlGIqtUq4JGdyWY7Ti5O82DAQLjLsDRwtJaVFNlEFlW5awvewLEm2sDZgICAgICAgICAgICAgICAgU3ajs3hs1pLTxBqBVcVB3bBTtbLLqSDpZjA1uy3YzB5U7th2rEuqqe8YMLAki1gOcDooCAgICAgICAgICAgICAgICAgICAgICAgICAgICAgICAgICAgICAgICAgICAgICAgICAgICAgICAgICAgICAgICAgICAgICAgeQ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0" name="Picture 6" descr="https://dt8kf6553cww8.cloudfront.net/static/images/brand/glyph@2x-vflJ1vxbq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5650" y="0"/>
            <a:ext cx="203835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Bezplatná verze </a:t>
            </a:r>
            <a:r>
              <a:rPr lang="cs-CZ" sz="2400" b="1" dirty="0" err="1" smtClean="0"/>
              <a:t>Dropboxu</a:t>
            </a:r>
            <a:r>
              <a:rPr lang="cs-CZ" sz="2400" b="1" dirty="0" smtClean="0"/>
              <a:t> umožňuje uložit až 2 GB dat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Mějte ale na paměti, že si provozovatel vyhrazuje právo zrušit bezplatný účet kdykoliv, a to i bez předchozího upozornění! </a:t>
            </a:r>
          </a:p>
          <a:p>
            <a:r>
              <a:rPr lang="cs-CZ" sz="2400" dirty="0" smtClean="0"/>
              <a:t>Bezplatný účet může být také bez upozornění zrušen, pokud jej 90 dnů nepoužijete. </a:t>
            </a:r>
          </a:p>
          <a:p>
            <a:r>
              <a:rPr lang="cs-CZ" sz="2400" b="1" dirty="0" err="1" smtClean="0">
                <a:solidFill>
                  <a:srgbClr val="FF0000"/>
                </a:solidFill>
              </a:rPr>
              <a:t>Dropbox</a:t>
            </a:r>
            <a:r>
              <a:rPr lang="cs-CZ" sz="2400" b="1" dirty="0" smtClean="0">
                <a:solidFill>
                  <a:srgbClr val="FF0000"/>
                </a:solidFill>
              </a:rPr>
              <a:t> proto rozhodně není vhodný například pro archivaci a tvorbu důležitých záloh. </a:t>
            </a:r>
          </a:p>
          <a:p>
            <a:r>
              <a:rPr lang="cs-CZ" sz="2400" dirty="0" smtClean="0"/>
              <a:t>Své využití najde především v každodenní práci a rychlém sdílení dat. </a:t>
            </a:r>
            <a:r>
              <a:rPr lang="cs-CZ" sz="1400" dirty="0" smtClean="0"/>
              <a:t>(4)</a:t>
            </a:r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Omezení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Na stránkách </a:t>
            </a:r>
            <a:r>
              <a:rPr lang="cs-CZ" sz="2400" dirty="0" smtClean="0">
                <a:hlinkClick r:id="rId2"/>
              </a:rPr>
              <a:t>www.</a:t>
            </a:r>
            <a:r>
              <a:rPr lang="cs-CZ" sz="2400" dirty="0" err="1" smtClean="0">
                <a:hlinkClick r:id="rId2"/>
              </a:rPr>
              <a:t>dropbox.com</a:t>
            </a:r>
            <a:r>
              <a:rPr lang="cs-CZ" sz="2400" dirty="0" smtClean="0"/>
              <a:t> si stáhneme instalační soubor, pomocí něhož dále provedeme jednoduchou instalaci </a:t>
            </a:r>
            <a:r>
              <a:rPr lang="cs-CZ" sz="2400" dirty="0" err="1" smtClean="0"/>
              <a:t>Dropboxu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Po dokončení instalace zatrhněte volbu </a:t>
            </a:r>
            <a:r>
              <a:rPr lang="cs-CZ" sz="2400" b="1" dirty="0" smtClean="0"/>
              <a:t>I don’t </a:t>
            </a:r>
            <a:r>
              <a:rPr lang="cs-CZ" sz="2400" b="1" dirty="0" err="1" smtClean="0"/>
              <a:t>have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Dropbox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account</a:t>
            </a:r>
            <a:r>
              <a:rPr lang="cs-CZ" sz="2400" dirty="0" smtClean="0"/>
              <a:t> (Nemám </a:t>
            </a:r>
            <a:r>
              <a:rPr lang="cs-CZ" sz="2400" dirty="0" err="1" smtClean="0"/>
              <a:t>Dropbox</a:t>
            </a:r>
            <a:r>
              <a:rPr lang="cs-CZ" sz="2400" dirty="0" smtClean="0"/>
              <a:t> účet) a klepněte na tlačítko </a:t>
            </a:r>
            <a:r>
              <a:rPr lang="cs-CZ" sz="2400" b="1" dirty="0" err="1" smtClean="0"/>
              <a:t>Next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V dalším kroku si svůj účet vytvořte vyplněním jednoduchého formuláře. Zadejte své jméno a příjmení, e-</a:t>
            </a:r>
            <a:r>
              <a:rPr lang="cs-CZ" sz="2400" dirty="0" err="1" smtClean="0"/>
              <a:t>mailovou</a:t>
            </a:r>
            <a:r>
              <a:rPr lang="cs-CZ" sz="2400" dirty="0" smtClean="0"/>
              <a:t> adresu a heslo. Heslo volte dostatečně bezpečné a zapamatovatelné. Poslední pole – </a:t>
            </a:r>
            <a:r>
              <a:rPr lang="cs-CZ" sz="2400" b="1" dirty="0" err="1" smtClean="0"/>
              <a:t>Computer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Name</a:t>
            </a:r>
            <a:r>
              <a:rPr lang="cs-CZ" sz="2400" dirty="0" smtClean="0"/>
              <a:t> (název počítače) můžete nechat ve výchozím tvaru. </a:t>
            </a:r>
            <a:r>
              <a:rPr lang="cs-CZ" sz="1400" dirty="0" smtClean="0"/>
              <a:t>(5)</a:t>
            </a:r>
            <a:endParaRPr lang="cs-CZ" sz="1400" dirty="0"/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Instalace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V adresáři uživatelského účtu se po instalaci vytvořila nová složka s názvem </a:t>
            </a:r>
            <a:r>
              <a:rPr lang="cs-CZ" sz="2000" b="1" dirty="0" err="1" smtClean="0"/>
              <a:t>Dropbox</a:t>
            </a:r>
            <a:r>
              <a:rPr lang="cs-CZ" sz="2000" dirty="0" smtClean="0"/>
              <a:t>. </a:t>
            </a:r>
          </a:p>
          <a:p>
            <a:r>
              <a:rPr lang="cs-CZ" sz="2000" dirty="0" smtClean="0"/>
              <a:t>S touto složkou můžete pracovat stejným způsobem, jako s každou jinou složkou v počítači. Můžete do ní přidávat soubory, mazat je nebo vytvářet další </a:t>
            </a:r>
            <a:r>
              <a:rPr lang="cs-CZ" sz="2000" dirty="0" err="1" smtClean="0"/>
              <a:t>podsložky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Kdykoli do složky </a:t>
            </a:r>
            <a:r>
              <a:rPr lang="cs-CZ" sz="2000" dirty="0" err="1" smtClean="0"/>
              <a:t>Dropbox</a:t>
            </a:r>
            <a:r>
              <a:rPr lang="cs-CZ" sz="2000" dirty="0" smtClean="0"/>
              <a:t> nebo do jakékoli její </a:t>
            </a:r>
            <a:r>
              <a:rPr lang="cs-CZ" sz="2000" dirty="0" err="1" smtClean="0"/>
              <a:t>podsložky</a:t>
            </a:r>
            <a:r>
              <a:rPr lang="cs-CZ" sz="2000" dirty="0" smtClean="0"/>
              <a:t> přidáte nějaký soubor, </a:t>
            </a:r>
            <a:r>
              <a:rPr lang="cs-CZ" sz="2000" b="1" dirty="0" smtClean="0"/>
              <a:t>automaticky se uloží i na vaše internetové úložiště</a:t>
            </a:r>
            <a:r>
              <a:rPr lang="cs-CZ" sz="2000" dirty="0" smtClean="0"/>
              <a:t>. </a:t>
            </a:r>
          </a:p>
          <a:p>
            <a:r>
              <a:rPr lang="cs-CZ" sz="2000" dirty="0" smtClean="0"/>
              <a:t>Aktualizace souborů probíhá zcela automaticky, kdykoli ve složce dojde ke změně. </a:t>
            </a:r>
          </a:p>
          <a:p>
            <a:r>
              <a:rPr lang="cs-CZ" sz="2000" dirty="0" smtClean="0"/>
              <a:t>Že je soubor zálohovaný poznáte podle zelené značky, která se u něj objeví ve složce. Modrá značí, že právě probíhá záloha a červené, že se nezdařila.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ovládání</a:t>
            </a:r>
            <a:endParaRPr lang="cs-CZ" dirty="0"/>
          </a:p>
        </p:txBody>
      </p:sp>
      <p:pic>
        <p:nvPicPr>
          <p:cNvPr id="33794" name="Picture 2" descr="http://1.bp.blogspot.com/-BAcEFHlxDns/Uw_EQu71klI/AAAAAAAAAL4/FngLhkHb4ws/s1600/2014-02-28_000135.png"/>
          <p:cNvPicPr>
            <a:picLocks noChangeAspect="1" noChangeArrowheads="1"/>
          </p:cNvPicPr>
          <p:nvPr/>
        </p:nvPicPr>
        <p:blipFill>
          <a:blip r:embed="rId2" cstate="print"/>
          <a:srcRect l="57582" t="13560" r="4811" b="44629"/>
          <a:stretch>
            <a:fillRect/>
          </a:stretch>
        </p:blipFill>
        <p:spPr bwMode="auto">
          <a:xfrm>
            <a:off x="6804248" y="5229200"/>
            <a:ext cx="1512168" cy="13817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S uloženými soubory můžete pracovat a prohlížet je i na jiných počítačích s připojením k internetu. Stačí, když se na stránce </a:t>
            </a:r>
            <a:r>
              <a:rPr lang="cs-CZ" sz="1800" dirty="0" smtClean="0">
                <a:hlinkClick r:id="rId2"/>
              </a:rPr>
              <a:t>www.</a:t>
            </a:r>
            <a:r>
              <a:rPr lang="cs-CZ" sz="1800" dirty="0" err="1" smtClean="0">
                <a:hlinkClick r:id="rId2"/>
              </a:rPr>
              <a:t>dropbox.com</a:t>
            </a:r>
            <a:r>
              <a:rPr lang="cs-CZ" sz="1800" dirty="0" smtClean="0"/>
              <a:t> přihlásíte a máte vše hned po ruce.</a:t>
            </a:r>
          </a:p>
          <a:p>
            <a:r>
              <a:rPr lang="cs-CZ" sz="1800" dirty="0" smtClean="0"/>
              <a:t>Obsah schránky je totožný s obsahem složky </a:t>
            </a:r>
            <a:r>
              <a:rPr lang="cs-CZ" sz="1800" dirty="0" err="1" smtClean="0"/>
              <a:t>Dropbox</a:t>
            </a:r>
            <a:r>
              <a:rPr lang="cs-CZ" sz="1800" dirty="0" smtClean="0"/>
              <a:t> v počítači. Jednotlivé složky můžete prohlížet, soubory v nich mazat i nové přidávat. </a:t>
            </a:r>
            <a:r>
              <a:rPr lang="cs-CZ" sz="1800" b="1" dirty="0" smtClean="0"/>
              <a:t>Veškeré změny se pak automaticky promítnou i do složky v počítači.</a:t>
            </a:r>
            <a:endParaRPr lang="cs-CZ" sz="18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Internetové úložiště</a:t>
            </a:r>
            <a:endParaRPr lang="cs-CZ" dirty="0"/>
          </a:p>
        </p:txBody>
      </p:sp>
      <p:pic>
        <p:nvPicPr>
          <p:cNvPr id="36866" name="Picture 2" descr="http://cdn1.tnwcdn.com/wp-content/blogs.dir/1/files/2012/04/Photos-Dropbox.jpg"/>
          <p:cNvPicPr>
            <a:picLocks noChangeAspect="1" noChangeArrowheads="1"/>
          </p:cNvPicPr>
          <p:nvPr/>
        </p:nvPicPr>
        <p:blipFill>
          <a:blip r:embed="rId3" cstate="print"/>
          <a:srcRect b="11041"/>
          <a:stretch>
            <a:fillRect/>
          </a:stretch>
        </p:blipFill>
        <p:spPr bwMode="auto">
          <a:xfrm>
            <a:off x="1259632" y="3356992"/>
            <a:ext cx="6720681" cy="32605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 err="1" smtClean="0"/>
              <a:t>Dropbox</a:t>
            </a:r>
            <a:r>
              <a:rPr lang="cs-CZ" sz="2000" b="1" dirty="0" smtClean="0"/>
              <a:t> úložiště je šifrováno</a:t>
            </a:r>
            <a:r>
              <a:rPr lang="cs-CZ" sz="2000" dirty="0" smtClean="0"/>
              <a:t>, tzn. všechny soubory uložené na serverech </a:t>
            </a:r>
            <a:r>
              <a:rPr lang="cs-CZ" sz="2000" dirty="0" err="1" smtClean="0"/>
              <a:t>Dropboxu</a:t>
            </a:r>
            <a:r>
              <a:rPr lang="cs-CZ" sz="2000" dirty="0" smtClean="0"/>
              <a:t> jsou zašifrovány a bez znalosti hesla k vašemu účtu jsou nečitelné. </a:t>
            </a:r>
          </a:p>
          <a:p>
            <a:r>
              <a:rPr lang="cs-CZ" sz="2000" dirty="0" smtClean="0"/>
              <a:t>Doporučuje se tedy vytvořit velmi silné heslo.</a:t>
            </a:r>
          </a:p>
          <a:p>
            <a:r>
              <a:rPr lang="cs-CZ" sz="2000" dirty="0" smtClean="0"/>
              <a:t>Dalším bezpečnostním plusem je, že veškerý přenos souborů (a </a:t>
            </a:r>
            <a:r>
              <a:rPr lang="cs-CZ" sz="2000" dirty="0" err="1" smtClean="0"/>
              <a:t>metadat</a:t>
            </a:r>
            <a:r>
              <a:rPr lang="cs-CZ" sz="2000" dirty="0" smtClean="0"/>
              <a:t>) je prováděn přes zabezpečené spojení SSL.</a:t>
            </a:r>
          </a:p>
          <a:p>
            <a:r>
              <a:rPr lang="cs-CZ" sz="2000" dirty="0" smtClean="0"/>
              <a:t>Pokud budete chtít sdílet své soubory, vaše data vidí jenom ty osoby, které pozvete ke jmenovité složce přes klienta či webové rozhraní.</a:t>
            </a:r>
          </a:p>
          <a:p>
            <a:r>
              <a:rPr lang="cs-CZ" sz="2000" dirty="0" smtClean="0"/>
              <a:t>Nakonec veřejně přístupné soubory, které nahrajete do k tomu určené složky Public, mohou zobrazit pouze lidé, kteří na ně mají odkaz (Vámi zaslaný či někde zveřejněný). Navíc veřejně přístupné složky nejdou procházet ani vyhledávat</a:t>
            </a:r>
            <a:r>
              <a:rPr lang="cs-CZ" sz="2000" dirty="0"/>
              <a:t>. </a:t>
            </a:r>
            <a:r>
              <a:rPr lang="cs-CZ" sz="1400" dirty="0" smtClean="0"/>
              <a:t>(5)</a:t>
            </a:r>
            <a:endParaRPr lang="cs-CZ" sz="1400" dirty="0"/>
          </a:p>
          <a:p>
            <a:endParaRPr lang="cs-CZ" sz="2000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Bezpečnost vašich souborů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Dalším plusem </a:t>
            </a:r>
            <a:r>
              <a:rPr lang="cs-CZ" dirty="0" err="1" smtClean="0"/>
              <a:t>Dropboxu</a:t>
            </a:r>
            <a:r>
              <a:rPr lang="cs-CZ" dirty="0" smtClean="0"/>
              <a:t> je </a:t>
            </a:r>
            <a:r>
              <a:rPr lang="cs-CZ" b="1" dirty="0" smtClean="0"/>
              <a:t>přehledné a snadné webové rozhraní</a:t>
            </a:r>
            <a:r>
              <a:rPr lang="cs-CZ" dirty="0" smtClean="0"/>
              <a:t>, určené pro ty, kteří nemají nainstalovaného klienta, nebo chtějí v daný moment přistupovat ke svým datům z cizího počítače.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Odeslat lze data pomocí internetového prohlížeče, avšak přes toto rozhraní lze nahrát soubor o maximální velikosti </a:t>
            </a:r>
            <a:r>
              <a:rPr lang="cs-CZ" b="1" dirty="0" smtClean="0"/>
              <a:t>300 MB </a:t>
            </a:r>
            <a:r>
              <a:rPr lang="cs-CZ" dirty="0" smtClean="0"/>
              <a:t>(klient naproti tomu nemá omezenou velikost souboru).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Webové rozhraní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Soubory a Složky můžete do svého </a:t>
            </a:r>
            <a:r>
              <a:rPr lang="cs-CZ" sz="2400" b="1" dirty="0" err="1" smtClean="0"/>
              <a:t>DropBoxu</a:t>
            </a:r>
            <a:r>
              <a:rPr lang="cs-CZ" sz="2400" b="1" dirty="0" smtClean="0"/>
              <a:t> přidávat nebo naopak odstraňovat jak z prostředí počítače, tak v rámci webového rozhranní.</a:t>
            </a:r>
          </a:p>
          <a:p>
            <a:r>
              <a:rPr lang="cs-CZ" sz="2400" dirty="0" smtClean="0"/>
              <a:t>Oproti počítači ale máte v internetovém </a:t>
            </a:r>
            <a:r>
              <a:rPr lang="cs-CZ" sz="2400" dirty="0" err="1" smtClean="0"/>
              <a:t>Dropboxu</a:t>
            </a:r>
            <a:r>
              <a:rPr lang="cs-CZ" sz="2400" dirty="0" smtClean="0"/>
              <a:t> možnost jednoduše obnovit smazaný soubor. Klikněte do prázdného místa internetové složky </a:t>
            </a:r>
            <a:r>
              <a:rPr lang="cs-CZ" sz="2400" dirty="0" err="1" smtClean="0"/>
              <a:t>Dropboxu</a:t>
            </a:r>
            <a:r>
              <a:rPr lang="cs-CZ" sz="2400" dirty="0" smtClean="0"/>
              <a:t> pravým tlačítkem myši a z kontextové nabídky vyberte volbu </a:t>
            </a:r>
            <a:r>
              <a:rPr lang="cs-CZ" sz="2400" b="1" dirty="0" smtClean="0"/>
              <a:t>Show </a:t>
            </a:r>
            <a:r>
              <a:rPr lang="cs-CZ" sz="2400" b="1" dirty="0" err="1" smtClean="0"/>
              <a:t>deleted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files</a:t>
            </a:r>
            <a:r>
              <a:rPr lang="cs-CZ" sz="2400" b="1" dirty="0" smtClean="0"/>
              <a:t> </a:t>
            </a:r>
            <a:r>
              <a:rPr lang="cs-CZ" sz="2400" dirty="0" smtClean="0"/>
              <a:t>(zobrazit smazané soubory) čímž zobrazíte i odstraněné soubory. </a:t>
            </a:r>
          </a:p>
          <a:p>
            <a:r>
              <a:rPr lang="cs-CZ" sz="2400" dirty="0" smtClean="0"/>
              <a:t>Pro jejich obnovení vyberte z kontextové nabídky </a:t>
            </a:r>
            <a:r>
              <a:rPr lang="cs-CZ" sz="2400" b="1" dirty="0" err="1" smtClean="0"/>
              <a:t>Restore</a:t>
            </a:r>
            <a:r>
              <a:rPr lang="cs-CZ" sz="2400" dirty="0" smtClean="0"/>
              <a:t> (obnovit) a volbu potvrďte v zobrazeném dialogovém okně. </a:t>
            </a:r>
            <a:r>
              <a:rPr lang="cs-CZ" sz="1400" dirty="0"/>
              <a:t>(4)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Přidávání a Mazání</a:t>
            </a:r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Sdílení dat na více počítačích Vám může velmi usnadnit práci. </a:t>
            </a:r>
          </a:p>
          <a:p>
            <a:r>
              <a:rPr lang="cs-CZ" sz="1800" dirty="0" smtClean="0"/>
              <a:t>Pokud si na více počítačů nainstalujete </a:t>
            </a:r>
            <a:r>
              <a:rPr lang="cs-CZ" sz="1800" dirty="0" err="1" smtClean="0"/>
              <a:t>Dropbox</a:t>
            </a:r>
            <a:r>
              <a:rPr lang="cs-CZ" sz="1800" dirty="0" smtClean="0"/>
              <a:t>, budete mít i v nich plně aktualizovaný obsah počítače prvního. </a:t>
            </a:r>
          </a:p>
          <a:p>
            <a:r>
              <a:rPr lang="cs-CZ" sz="1800" dirty="0" smtClean="0"/>
              <a:t>Dokumenty do práce tak nemusíte přenášet na USB </a:t>
            </a:r>
            <a:r>
              <a:rPr lang="cs-CZ" sz="1800" dirty="0" err="1" smtClean="0"/>
              <a:t>flashdisku</a:t>
            </a:r>
            <a:r>
              <a:rPr lang="cs-CZ" sz="1800" dirty="0" smtClean="0"/>
              <a:t> a myslet na to, jestli máte u sebe vždy aktuální verzi daného dokumentu.</a:t>
            </a:r>
          </a:p>
          <a:p>
            <a:r>
              <a:rPr lang="cs-CZ" sz="1800" dirty="0" smtClean="0"/>
              <a:t>Pro instalaci na druhý počítač si v uvítacím dialogovém okně zvolíme možnost </a:t>
            </a:r>
            <a:r>
              <a:rPr lang="cs-CZ" sz="1800" b="1" dirty="0" smtClean="0"/>
              <a:t>I </a:t>
            </a:r>
            <a:r>
              <a:rPr lang="cs-CZ" sz="1800" b="1" dirty="0" err="1" smtClean="0"/>
              <a:t>already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have</a:t>
            </a:r>
            <a:r>
              <a:rPr lang="cs-CZ" sz="1800" b="1" dirty="0" smtClean="0"/>
              <a:t> a </a:t>
            </a:r>
            <a:r>
              <a:rPr lang="cs-CZ" sz="1800" b="1" dirty="0" err="1" smtClean="0"/>
              <a:t>Dropbox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account</a:t>
            </a:r>
            <a:r>
              <a:rPr lang="cs-CZ" sz="1800" dirty="0" smtClean="0"/>
              <a:t> (Mám </a:t>
            </a:r>
            <a:r>
              <a:rPr lang="cs-CZ" sz="1800" dirty="0" err="1" smtClean="0"/>
              <a:t>Dropbox</a:t>
            </a:r>
            <a:r>
              <a:rPr lang="cs-CZ" sz="1800" dirty="0" smtClean="0"/>
              <a:t> účet) a v dalším kroku zadáme e-mailovou adresu a heslo, které jsme použili při registraci. Ve složce dokumentů se automaticky objeví stejná složka </a:t>
            </a:r>
            <a:r>
              <a:rPr lang="cs-CZ" sz="1800" dirty="0" err="1" smtClean="0"/>
              <a:t>Dropbox</a:t>
            </a:r>
            <a:r>
              <a:rPr lang="cs-CZ" sz="1800" dirty="0" smtClean="0"/>
              <a:t>, jakou máme na svém prvním počítači, včetně kompletního obsahu. </a:t>
            </a:r>
            <a:r>
              <a:rPr lang="cs-CZ" sz="1800" dirty="0" smtClean="0">
                <a:sym typeface="Wingdings" panose="05000000000000000000" pitchFamily="2" charset="2"/>
              </a:rPr>
              <a:t></a:t>
            </a:r>
            <a:endParaRPr lang="cs-CZ" sz="1800" dirty="0" smtClean="0"/>
          </a:p>
          <a:p>
            <a:r>
              <a:rPr lang="cs-CZ" sz="1800" dirty="0" smtClean="0"/>
              <a:t>Tento postup lze využít i v případě havárie počítače nebo po reinstalaci operačního systému. Jednoduchým způsobem obnovíme data, která byste jinak museli složitě dohledávat. </a:t>
            </a:r>
          </a:p>
          <a:p>
            <a:r>
              <a:rPr lang="cs-CZ" sz="1800" dirty="0" smtClean="0"/>
              <a:t>Další výhodou je, že </a:t>
            </a:r>
            <a:r>
              <a:rPr lang="cs-CZ" sz="1800" dirty="0" err="1" smtClean="0"/>
              <a:t>Dropbox</a:t>
            </a:r>
            <a:r>
              <a:rPr lang="cs-CZ" sz="1800" dirty="0" smtClean="0"/>
              <a:t> je multiplatformní a funguje pro operační systém Windows, Linux i </a:t>
            </a:r>
            <a:r>
              <a:rPr lang="cs-CZ" sz="1800" dirty="0" err="1" smtClean="0"/>
              <a:t>MacOS</a:t>
            </a:r>
            <a:r>
              <a:rPr lang="cs-CZ" sz="1800" dirty="0" smtClean="0"/>
              <a:t> i operační systémy chytrých mobilních telefonů</a:t>
            </a:r>
            <a:r>
              <a:rPr lang="cs-CZ" sz="1800" dirty="0"/>
              <a:t>. </a:t>
            </a:r>
            <a:r>
              <a:rPr lang="cs-CZ" sz="1400" dirty="0"/>
              <a:t>(4)</a:t>
            </a:r>
          </a:p>
          <a:p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Sdílení dat na více počítačích</a:t>
            </a:r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 smtClean="0"/>
              <a:t>Synchronizace souborů libovolné velikosti do velikosti Vašeho úložiště.</a:t>
            </a:r>
          </a:p>
          <a:p>
            <a:r>
              <a:rPr lang="cs-CZ" sz="1800" dirty="0" smtClean="0"/>
              <a:t>Automatická synchronizace při zjištění nových souborů nebo při změnách souboru (možnost práce offline, po připojení dojde k synchronizaci).</a:t>
            </a:r>
          </a:p>
          <a:p>
            <a:r>
              <a:rPr lang="cs-CZ" sz="1800" b="1" dirty="0"/>
              <a:t>O</a:t>
            </a:r>
            <a:r>
              <a:rPr lang="cs-CZ" sz="1800" b="1" dirty="0" smtClean="0"/>
              <a:t>bnova smazaných souborů a složek či obnova předchozí verze souboru (30 denní historie souborů v základní verzi zdarma, neomezená historie souborů v placené verzi).</a:t>
            </a:r>
          </a:p>
          <a:p>
            <a:r>
              <a:rPr lang="cs-CZ" sz="1800" dirty="0" smtClean="0"/>
              <a:t>Synchronizují se pouze změněné části souborů z důvodu snížení zátěže přenosu.</a:t>
            </a:r>
          </a:p>
          <a:p>
            <a:r>
              <a:rPr lang="cs-CZ" sz="1800" b="1" dirty="0" smtClean="0"/>
              <a:t>Sdílení souborů.</a:t>
            </a:r>
          </a:p>
          <a:p>
            <a:r>
              <a:rPr lang="cs-CZ" sz="1800" dirty="0" smtClean="0"/>
              <a:t>Využití veřejné složky (public) s možností veřejného sdílení odkazů na soubory v ní obsažené.</a:t>
            </a:r>
          </a:p>
          <a:p>
            <a:r>
              <a:rPr lang="cs-CZ" sz="1800" b="1" dirty="0" smtClean="0"/>
              <a:t>Možnost automatického vytvoření fotoalb ze sdílených složek s fotografiemi.</a:t>
            </a:r>
          </a:p>
          <a:p>
            <a:r>
              <a:rPr lang="cs-CZ" sz="1800" dirty="0" smtClean="0"/>
              <a:t>Online zálohování souborů.</a:t>
            </a:r>
          </a:p>
          <a:p>
            <a:r>
              <a:rPr lang="cs-CZ" sz="1800" b="1" dirty="0" smtClean="0"/>
              <a:t>Webový přístup k uloženým souborům.</a:t>
            </a:r>
          </a:p>
          <a:p>
            <a:r>
              <a:rPr lang="cs-CZ" sz="1800" dirty="0" smtClean="0"/>
              <a:t>Přístup k souborům z mobilních zařízení. </a:t>
            </a:r>
            <a:r>
              <a:rPr lang="cs-CZ" sz="1400" dirty="0" smtClean="0"/>
              <a:t>(5)</a:t>
            </a:r>
          </a:p>
          <a:p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Shrnutí hlavních funkcí </a:t>
            </a:r>
            <a:r>
              <a:rPr lang="cs-CZ" dirty="0" err="1" smtClean="0"/>
              <a:t>Dropboxu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Svá data můžete mít uložená na pevném disku (HDD), SD kartě, </a:t>
            </a:r>
            <a:r>
              <a:rPr lang="cs-CZ" sz="2400" dirty="0" err="1" smtClean="0"/>
              <a:t>flash</a:t>
            </a:r>
            <a:r>
              <a:rPr lang="cs-CZ" sz="2400" dirty="0" smtClean="0"/>
              <a:t> disku nebo DVD, </a:t>
            </a:r>
            <a:r>
              <a:rPr lang="cs-CZ" sz="2400" b="1" dirty="0" smtClean="0"/>
              <a:t>dané zařízení může selhat a ke svým datům se nedostanete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Ačkoli u řady médií a některých typů selhání existují určité postupy, jak se k datům přece jenom dostat a existují i specializované firmy, které to jako službu nabízejí. Takové služby nicméně bývají relativně drahé a jejich výsledek je nejistý. </a:t>
            </a:r>
          </a:p>
          <a:p>
            <a:r>
              <a:rPr lang="cs-CZ" sz="2400" i="1" dirty="0" smtClean="0"/>
              <a:t>Základní formu obrany proti tomuto typu selhání představuje ukládání dat v několika kopiích na různá zařízení. </a:t>
            </a:r>
            <a:r>
              <a:rPr lang="cs-CZ" sz="1400" dirty="0" smtClean="0"/>
              <a:t>(1)</a:t>
            </a:r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Selhání </a:t>
            </a:r>
            <a:r>
              <a:rPr lang="cs-CZ" dirty="0" err="1" smtClean="0"/>
              <a:t>Hadrware</a:t>
            </a:r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2437" indent="-342900">
              <a:buFont typeface="+mj-lt"/>
              <a:buAutoNum type="arabicPeriod"/>
            </a:pPr>
            <a:r>
              <a:rPr lang="cs-CZ" sz="1600" dirty="0" smtClean="0"/>
              <a:t>Hospodářské noviny. </a:t>
            </a:r>
            <a:r>
              <a:rPr lang="cs-CZ" sz="1600" i="1" dirty="0"/>
              <a:t>Vše, co potřebujete vědět o </a:t>
            </a:r>
            <a:r>
              <a:rPr lang="cs-CZ" sz="1600" i="1" dirty="0" smtClean="0"/>
              <a:t>zálohování. </a:t>
            </a:r>
            <a:r>
              <a:rPr lang="cs-CZ" sz="1600" dirty="0"/>
              <a:t>[online]. Dostupné z: </a:t>
            </a:r>
            <a:r>
              <a:rPr lang="cs-CZ" sz="1600" dirty="0">
                <a:hlinkClick r:id="rId2"/>
              </a:rPr>
              <a:t>http://</a:t>
            </a:r>
            <a:r>
              <a:rPr lang="cs-CZ" sz="1600" dirty="0" smtClean="0">
                <a:hlinkClick r:id="rId2"/>
              </a:rPr>
              <a:t>tech.ihned.cz/c1-59066300-zalohovani-dat-navod-1-dil</a:t>
            </a:r>
            <a:r>
              <a:rPr lang="cs-CZ" sz="1600" dirty="0" smtClean="0"/>
              <a:t>.</a:t>
            </a:r>
          </a:p>
          <a:p>
            <a:pPr marL="452437" indent="-342900">
              <a:buFont typeface="+mj-lt"/>
              <a:buAutoNum type="arabicPeriod"/>
            </a:pPr>
            <a:r>
              <a:rPr lang="cs-CZ" sz="1600" dirty="0" smtClean="0"/>
              <a:t>Stahuj.cz - Magazín. </a:t>
            </a:r>
            <a:r>
              <a:rPr lang="cs-CZ" sz="1600" i="1" dirty="0" smtClean="0"/>
              <a:t>Jan na zálohování dat s </a:t>
            </a:r>
            <a:r>
              <a:rPr lang="cs-CZ" sz="1600" i="1" dirty="0" err="1" smtClean="0"/>
              <a:t>Cobian</a:t>
            </a:r>
            <a:r>
              <a:rPr lang="cs-CZ" sz="1600" i="1" dirty="0" smtClean="0"/>
              <a:t> </a:t>
            </a:r>
            <a:r>
              <a:rPr lang="cs-CZ" sz="1600" i="1" dirty="0" err="1" smtClean="0"/>
              <a:t>Backup</a:t>
            </a:r>
            <a:r>
              <a:rPr lang="cs-CZ" sz="1600" dirty="0" smtClean="0"/>
              <a:t>. [online]. </a:t>
            </a:r>
            <a:r>
              <a:rPr lang="cs-CZ" sz="1600" dirty="0"/>
              <a:t>Dostupné z: </a:t>
            </a:r>
            <a:r>
              <a:rPr lang="cs-CZ" sz="1600" dirty="0">
                <a:hlinkClick r:id="rId3"/>
              </a:rPr>
              <a:t>http://magazin.stahuj.centrum.cz/jak-na-</a:t>
            </a:r>
            <a:r>
              <a:rPr lang="cs-CZ" sz="1600" dirty="0" err="1">
                <a:hlinkClick r:id="rId3"/>
              </a:rPr>
              <a:t>zalohovani</a:t>
            </a:r>
            <a:r>
              <a:rPr lang="cs-CZ" sz="1600" dirty="0">
                <a:hlinkClick r:id="rId3"/>
              </a:rPr>
              <a:t>-dat-s-</a:t>
            </a:r>
            <a:r>
              <a:rPr lang="cs-CZ" sz="1600" dirty="0" err="1">
                <a:hlinkClick r:id="rId3"/>
              </a:rPr>
              <a:t>cobian</a:t>
            </a:r>
            <a:r>
              <a:rPr lang="cs-CZ" sz="1600" dirty="0">
                <a:hlinkClick r:id="rId3"/>
              </a:rPr>
              <a:t>-</a:t>
            </a:r>
            <a:r>
              <a:rPr lang="cs-CZ" sz="1600" dirty="0" err="1">
                <a:hlinkClick r:id="rId3"/>
              </a:rPr>
              <a:t>backup</a:t>
            </a:r>
            <a:r>
              <a:rPr lang="cs-CZ" sz="1600" dirty="0" smtClean="0">
                <a:hlinkClick r:id="rId3"/>
              </a:rPr>
              <a:t>/</a:t>
            </a:r>
            <a:r>
              <a:rPr lang="cs-CZ" sz="1600" dirty="0" smtClean="0"/>
              <a:t>.</a:t>
            </a:r>
          </a:p>
          <a:p>
            <a:pPr marL="452437" indent="-342900">
              <a:buFont typeface="+mj-lt"/>
              <a:buAutoNum type="arabicPeriod"/>
            </a:pPr>
            <a:r>
              <a:rPr lang="cs-CZ" sz="1600" dirty="0" smtClean="0"/>
              <a:t>WebZpravodaj.cz. </a:t>
            </a:r>
            <a:r>
              <a:rPr lang="cs-CZ" sz="1600" i="1" dirty="0"/>
              <a:t>Jak zálohovat data? Zálohujte pomocí </a:t>
            </a:r>
            <a:r>
              <a:rPr lang="cs-CZ" sz="1600" i="1" dirty="0" err="1"/>
              <a:t>Cobian</a:t>
            </a:r>
            <a:r>
              <a:rPr lang="cs-CZ" sz="1600" i="1" dirty="0"/>
              <a:t> </a:t>
            </a:r>
            <a:r>
              <a:rPr lang="cs-CZ" sz="1600" i="1" dirty="0" err="1" smtClean="0"/>
              <a:t>Backup</a:t>
            </a:r>
            <a:r>
              <a:rPr lang="cs-CZ" sz="1600" i="1" dirty="0" smtClean="0"/>
              <a:t>. </a:t>
            </a:r>
            <a:r>
              <a:rPr lang="cs-CZ" sz="1600" dirty="0"/>
              <a:t>[online]. Dostupné z: </a:t>
            </a:r>
            <a:r>
              <a:rPr lang="cs-CZ" sz="1600" dirty="0">
                <a:hlinkClick r:id="rId4"/>
              </a:rPr>
              <a:t>http://www.webzpravodaj.cz/216-jak-zalohovat-data-zalohujte-pomoci-cobian-backup</a:t>
            </a:r>
            <a:r>
              <a:rPr lang="cs-CZ" sz="1600" dirty="0" smtClean="0">
                <a:hlinkClick r:id="rId4"/>
              </a:rPr>
              <a:t>/</a:t>
            </a:r>
            <a:r>
              <a:rPr lang="cs-CZ" sz="1600" dirty="0" smtClean="0"/>
              <a:t>.</a:t>
            </a:r>
          </a:p>
          <a:p>
            <a:pPr marL="452437" indent="-342900">
              <a:buFont typeface="+mj-lt"/>
              <a:buAutoNum type="arabicPeriod"/>
            </a:pPr>
            <a:r>
              <a:rPr lang="cs-CZ" sz="1600" dirty="0" smtClean="0"/>
              <a:t>SuperWindows.cz. </a:t>
            </a:r>
            <a:r>
              <a:rPr lang="cs-CZ" sz="1600" i="1" dirty="0" err="1"/>
              <a:t>Dropbox</a:t>
            </a:r>
            <a:r>
              <a:rPr lang="cs-CZ" sz="1600" i="1" dirty="0"/>
              <a:t>: Podrobný manuál pro </a:t>
            </a:r>
            <a:r>
              <a:rPr lang="cs-CZ" sz="1600" i="1" dirty="0" smtClean="0"/>
              <a:t>začátečníky. </a:t>
            </a:r>
            <a:r>
              <a:rPr lang="cs-CZ" sz="1600" dirty="0"/>
              <a:t>[online]. Dostupné z: </a:t>
            </a:r>
            <a:r>
              <a:rPr lang="cs-CZ" sz="1600" dirty="0">
                <a:hlinkClick r:id="rId5"/>
              </a:rPr>
              <a:t>http://www.superwindows.cz/2014/03/dropbox-podrobny-manual-pro-zacatecniky.html</a:t>
            </a:r>
            <a:r>
              <a:rPr lang="cs-CZ" sz="1600" dirty="0" smtClean="0"/>
              <a:t>.</a:t>
            </a:r>
          </a:p>
          <a:p>
            <a:pPr marL="452437" indent="-342900">
              <a:buFont typeface="+mj-lt"/>
              <a:buAutoNum type="arabicPeriod"/>
            </a:pPr>
            <a:r>
              <a:rPr lang="cs-CZ" sz="1600" dirty="0" err="1" smtClean="0"/>
              <a:t>Manjaro</a:t>
            </a:r>
            <a:r>
              <a:rPr lang="cs-CZ" sz="1600" dirty="0" smtClean="0"/>
              <a:t> Linux. </a:t>
            </a:r>
            <a:r>
              <a:rPr lang="cs-CZ" sz="1600" i="1" dirty="0" err="1"/>
              <a:t>Dropbox</a:t>
            </a:r>
            <a:r>
              <a:rPr lang="cs-CZ" sz="1600" i="1" dirty="0"/>
              <a:t> – spolehlivé a kvalitní úložiště (jeho registrace, instalace, vlastnosti</a:t>
            </a:r>
            <a:r>
              <a:rPr lang="cs-CZ" sz="1600" i="1" dirty="0" smtClean="0"/>
              <a:t>). </a:t>
            </a:r>
            <a:r>
              <a:rPr lang="cs-CZ" sz="1600" dirty="0"/>
              <a:t>[online]. Dostupné z: </a:t>
            </a:r>
            <a:r>
              <a:rPr lang="cs-CZ" sz="1600" dirty="0">
                <a:hlinkClick r:id="rId6"/>
              </a:rPr>
              <a:t>http://www.manjaro.cz/</a:t>
            </a:r>
            <a:r>
              <a:rPr lang="cs-CZ" sz="1600" dirty="0" err="1">
                <a:hlinkClick r:id="rId6"/>
              </a:rPr>
              <a:t>dropbox</a:t>
            </a:r>
            <a:r>
              <a:rPr lang="cs-CZ" sz="1600" dirty="0">
                <a:hlinkClick r:id="rId6"/>
              </a:rPr>
              <a:t>-</a:t>
            </a:r>
            <a:r>
              <a:rPr lang="cs-CZ" sz="1600" dirty="0" err="1">
                <a:hlinkClick r:id="rId6"/>
              </a:rPr>
              <a:t>spolehlive</a:t>
            </a:r>
            <a:r>
              <a:rPr lang="cs-CZ" sz="1600" dirty="0">
                <a:hlinkClick r:id="rId6"/>
              </a:rPr>
              <a:t>-a-</a:t>
            </a:r>
            <a:r>
              <a:rPr lang="cs-CZ" sz="1600" dirty="0" err="1">
                <a:hlinkClick r:id="rId6"/>
              </a:rPr>
              <a:t>kvalitni</a:t>
            </a:r>
            <a:r>
              <a:rPr lang="cs-CZ" sz="1600" dirty="0">
                <a:hlinkClick r:id="rId6"/>
              </a:rPr>
              <a:t>-</a:t>
            </a:r>
            <a:r>
              <a:rPr lang="cs-CZ" sz="1600" dirty="0" err="1">
                <a:hlinkClick r:id="rId6"/>
              </a:rPr>
              <a:t>uloziste</a:t>
            </a:r>
            <a:r>
              <a:rPr lang="cs-CZ" sz="1600" dirty="0" smtClean="0">
                <a:hlinkClick r:id="rId6"/>
              </a:rPr>
              <a:t>/</a:t>
            </a:r>
            <a:r>
              <a:rPr lang="cs-CZ" sz="1600" dirty="0" smtClean="0"/>
              <a:t>.</a:t>
            </a:r>
          </a:p>
          <a:p>
            <a:endParaRPr lang="cs-CZ" sz="1600" i="1" dirty="0"/>
          </a:p>
          <a:p>
            <a:endParaRPr lang="cs-CZ" sz="1600" dirty="0"/>
          </a:p>
          <a:p>
            <a:endParaRPr lang="cs-CZ" sz="1600" i="1" dirty="0"/>
          </a:p>
          <a:p>
            <a:endParaRPr lang="cs-CZ" sz="1600" dirty="0" smtClean="0"/>
          </a:p>
          <a:p>
            <a:endParaRPr lang="cs-CZ" sz="1600" dirty="0"/>
          </a:p>
          <a:p>
            <a:endParaRPr lang="cs-CZ" sz="1600" i="1" dirty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214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Dalším na řadě je </a:t>
            </a:r>
            <a:r>
              <a:rPr lang="cs-CZ" b="1" dirty="0" smtClean="0">
                <a:solidFill>
                  <a:srgbClr val="FF0000"/>
                </a:solidFill>
              </a:rPr>
              <a:t>selhání software</a:t>
            </a:r>
            <a:r>
              <a:rPr lang="cs-CZ" dirty="0" smtClean="0"/>
              <a:t>. Ztráta dat může být způsobená počítačovým virem nebo třeba chybou programu, který se zhroutí takovým způsobem, že </a:t>
            </a:r>
            <a:r>
              <a:rPr lang="cs-CZ" b="1" dirty="0" smtClean="0"/>
              <a:t>poškodí data, se kterými pracuje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sz="2400" i="1" dirty="0" smtClean="0"/>
              <a:t>Obranu proti tomuto typu útoku představují historické a pokud možno offline zálohy. Historické, protože neuchovávají jenom aktuální verzi dat, ale i předchozí verze v definovaných intervalech a době. Offline zálohy nejsou trvale dostupné ze zálohovaného počítače, takže je nelze smazat jedním útokem v rámci operace typu „smazat vše“. </a:t>
            </a:r>
            <a:r>
              <a:rPr lang="cs-CZ" sz="1400" dirty="0" smtClean="0"/>
              <a:t>(1)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 se Software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Častým důvodem ztráty dat bývá </a:t>
            </a:r>
            <a:r>
              <a:rPr lang="cs-CZ" b="1" dirty="0" smtClean="0"/>
              <a:t>chyba uživatele, který si data omylem odstraní</a:t>
            </a:r>
            <a:r>
              <a:rPr lang="cs-CZ" dirty="0" smtClean="0"/>
              <a:t>, přepíše nebo nějak jinak poškodí. To je možná nejčastější důvod využití záloh – ve firmách a rovněž ve školách se požadavky na obnovu smazaných souborů řeší velmi často.</a:t>
            </a:r>
          </a:p>
          <a:p>
            <a:pPr>
              <a:buNone/>
            </a:pPr>
            <a:endParaRPr lang="cs-CZ" dirty="0" smtClean="0"/>
          </a:p>
          <a:p>
            <a:r>
              <a:rPr lang="cs-CZ" i="1" dirty="0" smtClean="0"/>
              <a:t>I zde řešení představují historické zálohy, ze kterých lze vytáhnout soubor ve stavu, v jakém se nacházel včera, nebo třeba před měsícem – podle nastavení a místa, které jste pro zálohy ochotni vyčlenit. </a:t>
            </a:r>
            <a:r>
              <a:rPr lang="cs-CZ" sz="1400" dirty="0" smtClean="0"/>
              <a:t>(1)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Chyba uživatele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Ztráta paměťového média</a:t>
            </a:r>
          </a:p>
          <a:p>
            <a:r>
              <a:rPr lang="cs-CZ" dirty="0" smtClean="0"/>
              <a:t>Přírodní katastrofy</a:t>
            </a:r>
          </a:p>
          <a:p>
            <a:r>
              <a:rPr lang="cs-CZ" dirty="0" smtClean="0"/>
              <a:t>Přerušení dodávky el. energie a ztráta dat na rozpracované úloze:</a:t>
            </a:r>
          </a:p>
          <a:p>
            <a:pPr lvl="1"/>
            <a:r>
              <a:rPr lang="cs-CZ" dirty="0" smtClean="0"/>
              <a:t>Zde pamatujte na stále </a:t>
            </a:r>
            <a:r>
              <a:rPr lang="cs-CZ" dirty="0" err="1" smtClean="0"/>
              <a:t>přítomnější</a:t>
            </a:r>
            <a:r>
              <a:rPr lang="cs-CZ" dirty="0" smtClean="0"/>
              <a:t> funkci </a:t>
            </a:r>
            <a:r>
              <a:rPr lang="cs-CZ" b="1" dirty="0" smtClean="0"/>
              <a:t>automatického obnovení</a:t>
            </a:r>
            <a:r>
              <a:rPr lang="cs-CZ" dirty="0" smtClean="0"/>
              <a:t>, kterou jsou vybaveny mnohé programy. Průběžné ukládání rozpracovaných dokumentů v MS Office atp.</a:t>
            </a:r>
          </a:p>
          <a:p>
            <a:r>
              <a:rPr lang="cs-CZ" dirty="0" smtClean="0"/>
              <a:t>Další čím dál méně pravděpodobné, ale vždy teoreticky možné.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možné příčiny ztráty dat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</a:pPr>
            <a:r>
              <a:rPr lang="cs-CZ" dirty="0" smtClean="0"/>
              <a:t>Objem uchovávaných dat:</a:t>
            </a:r>
          </a:p>
          <a:p>
            <a:pPr marL="879475" lvl="1" indent="-514350"/>
            <a:r>
              <a:rPr lang="cs-CZ" dirty="0" smtClean="0"/>
              <a:t>Rozdílné nároky pro běžného uživatele a naopak administrátora, který spravuje data školního serveru.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 smtClean="0"/>
              <a:t>Způsob a rychlost přibývání a změn dat </a:t>
            </a:r>
          </a:p>
          <a:p>
            <a:pPr marL="879475" lvl="1" indent="-514350"/>
            <a:r>
              <a:rPr lang="cs-CZ" dirty="0" smtClean="0"/>
              <a:t>Je samozřejmě rozdíl, zdali data přibývají velmi často a periodicky, nebo se jedná pouze o skokové změny. Tomu je potřeba přizpůsobit frekvenci procesu zálohování.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 smtClean="0"/>
              <a:t>Citlivost dat</a:t>
            </a:r>
          </a:p>
          <a:p>
            <a:pPr marL="879475" lvl="1" indent="-514350"/>
            <a:r>
              <a:rPr lang="cs-CZ" dirty="0" smtClean="0"/>
              <a:t>Vhodné způsoby zabezpečení dat, nejčastěji jejich šifrování.</a:t>
            </a:r>
          </a:p>
          <a:p>
            <a:pPr marL="879475" lvl="1" indent="-514350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potřeba brát v úvahu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 startAt="4"/>
            </a:pPr>
            <a:r>
              <a:rPr lang="cs-CZ" dirty="0" smtClean="0"/>
              <a:t>Typ zařízení:</a:t>
            </a:r>
          </a:p>
          <a:p>
            <a:pPr marL="879475" lvl="1" indent="-514350"/>
            <a:r>
              <a:rPr lang="cs-CZ" sz="1800" dirty="0" smtClean="0"/>
              <a:t>Přístup k zálohování bude jiný, pokud máme jeden počítač nebo pokud jich je v domácnosti několik. Jiné postupy budou optimální pro </a:t>
            </a:r>
            <a:r>
              <a:rPr lang="cs-CZ" sz="1800" b="1" dirty="0" smtClean="0"/>
              <a:t>stolní počítač, </a:t>
            </a:r>
            <a:r>
              <a:rPr lang="cs-CZ" sz="1800" dirty="0" smtClean="0"/>
              <a:t>jiné pro notebook či tablet, se kterým se neustále cestuje. </a:t>
            </a:r>
            <a:r>
              <a:rPr lang="cs-CZ" sz="1800" b="1" dirty="0" smtClean="0"/>
              <a:t>Dostupnost a kvalita připojení k internetu bude také hrát roli, protože nám předznamená, zda můžeme využívat </a:t>
            </a:r>
            <a:r>
              <a:rPr lang="cs-CZ" sz="1800" b="1" dirty="0" err="1" smtClean="0"/>
              <a:t>cloudové</a:t>
            </a:r>
            <a:r>
              <a:rPr lang="cs-CZ" sz="1800" b="1" dirty="0" smtClean="0"/>
              <a:t> služby, nebo zda se musíme omezit na lokální zdroje</a:t>
            </a:r>
            <a:r>
              <a:rPr lang="cs-CZ" sz="1800" dirty="0" smtClean="0"/>
              <a:t>.</a:t>
            </a:r>
          </a:p>
          <a:p>
            <a:pPr marL="623887" indent="-514350">
              <a:buFont typeface="+mj-lt"/>
              <a:buAutoNum type="arabicPeriod" startAt="4"/>
            </a:pPr>
            <a:r>
              <a:rPr lang="cs-CZ" dirty="0" smtClean="0"/>
              <a:t>Zálohy ručně nebo automaticky:</a:t>
            </a:r>
          </a:p>
          <a:p>
            <a:pPr marL="879475" lvl="1" indent="-514350"/>
            <a:r>
              <a:rPr lang="cs-CZ" dirty="0" smtClean="0"/>
              <a:t>Obecně je doporučováno využívat automatické formy zálohování, bez nutnosti jakékoliv interakce ze strany uživatele. V některých případech je nějaká forma interakce nutná. </a:t>
            </a:r>
            <a:r>
              <a:rPr lang="cs-CZ" sz="1400" dirty="0" smtClean="0"/>
              <a:t>(1)</a:t>
            </a:r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potřeba brát v úvahu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Dále se budeme zabývat problematikou </a:t>
            </a:r>
            <a:r>
              <a:rPr lang="cs-CZ" b="1" dirty="0" smtClean="0"/>
              <a:t>zálohování dat z pevného disku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 této souvislosti jsou dnes v kurzu především </a:t>
            </a:r>
            <a:r>
              <a:rPr lang="cs-CZ" b="1" dirty="0" smtClean="0"/>
              <a:t>externí disky</a:t>
            </a:r>
            <a:r>
              <a:rPr lang="cs-CZ" dirty="0" smtClean="0"/>
              <a:t>, </a:t>
            </a:r>
            <a:r>
              <a:rPr lang="cs-CZ" b="1" dirty="0" err="1" smtClean="0"/>
              <a:t>disky</a:t>
            </a:r>
            <a:r>
              <a:rPr lang="cs-CZ" b="1" dirty="0" smtClean="0"/>
              <a:t> přístupné přes lokální síť </a:t>
            </a:r>
            <a:r>
              <a:rPr lang="cs-CZ" dirty="0" smtClean="0"/>
              <a:t>či </a:t>
            </a:r>
            <a:r>
              <a:rPr lang="cs-CZ" b="1" dirty="0" smtClean="0"/>
              <a:t>online </a:t>
            </a:r>
            <a:r>
              <a:rPr lang="cs-CZ" b="1" dirty="0" err="1" smtClean="0"/>
              <a:t>úložišťě</a:t>
            </a:r>
            <a:r>
              <a:rPr lang="cs-CZ" dirty="0" smtClean="0"/>
              <a:t>. </a:t>
            </a:r>
          </a:p>
          <a:p>
            <a:endParaRPr lang="cs-CZ" dirty="0" smtClean="0"/>
          </a:p>
          <a:p>
            <a:r>
              <a:rPr lang="cs-CZ" dirty="0" smtClean="0"/>
              <a:t>Blíže se podíváme na dvě možná softwarová řešení, které jsou v praxi velmi často používány: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Program </a:t>
            </a:r>
            <a:r>
              <a:rPr lang="cs-CZ" b="1" dirty="0" err="1" smtClean="0"/>
              <a:t>Cobian</a:t>
            </a:r>
            <a:r>
              <a:rPr lang="cs-CZ" b="1" dirty="0" smtClean="0"/>
              <a:t> </a:t>
            </a:r>
            <a:r>
              <a:rPr lang="cs-CZ" b="1" dirty="0" err="1" smtClean="0"/>
              <a:t>Backup</a:t>
            </a:r>
            <a:endParaRPr lang="cs-CZ" b="1" dirty="0" smtClean="0"/>
          </a:p>
          <a:p>
            <a:pPr marL="849313" lvl="1" indent="-457200">
              <a:buFont typeface="+mj-lt"/>
              <a:buAutoNum type="arabicPeriod"/>
            </a:pPr>
            <a:r>
              <a:rPr lang="cs-CZ" b="1" dirty="0" err="1" smtClean="0"/>
              <a:t>DropBox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Hledáme-li dostupné řešení zálohování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758</TotalTime>
  <Words>2467</Words>
  <Application>Microsoft Office PowerPoint</Application>
  <PresentationFormat>Předvádění na obrazovce (4:3)</PresentationFormat>
  <Paragraphs>161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EDUKA - Brno - Prezentace</vt:lpstr>
      <vt:lpstr>Vzdělávání pedagogů pomocí tabletů reg. č. CZ.1.07/1.3.00/51.0005 Mgr. Jan Kubrický, PhD. Mgr. Kristýna Kubrická</vt:lpstr>
      <vt:lpstr>Zálohování dat</vt:lpstr>
      <vt:lpstr>Selhání Hadrware</vt:lpstr>
      <vt:lpstr>Problém se Software</vt:lpstr>
      <vt:lpstr>Chyba uživatele</vt:lpstr>
      <vt:lpstr>Další možné příčiny ztráty dat</vt:lpstr>
      <vt:lpstr>Co je potřeba brát v úvahu</vt:lpstr>
      <vt:lpstr>Co je potřeba brát v úvahu</vt:lpstr>
      <vt:lpstr>Hledáme-li dostupné řešení zálohování</vt:lpstr>
      <vt:lpstr>Cobian Backup v.11</vt:lpstr>
      <vt:lpstr>Instalace Cobianu</vt:lpstr>
      <vt:lpstr>Uživatelské rozhraní</vt:lpstr>
      <vt:lpstr>Vytvoření nové úlohy</vt:lpstr>
      <vt:lpstr>Generálně</vt:lpstr>
      <vt:lpstr>Generálně – typ zálohy</vt:lpstr>
      <vt:lpstr>Soubory a Plánovač</vt:lpstr>
      <vt:lpstr>Dynamický a Archiv</vt:lpstr>
      <vt:lpstr>Vyloučení a Události</vt:lpstr>
      <vt:lpstr>Vytvoření úlohy</vt:lpstr>
      <vt:lpstr>DROPbox</vt:lpstr>
      <vt:lpstr>Omezení</vt:lpstr>
      <vt:lpstr>Instalace</vt:lpstr>
      <vt:lpstr>Základní ovládání</vt:lpstr>
      <vt:lpstr>Internetové úložiště</vt:lpstr>
      <vt:lpstr>Bezpečnost vašich souborů</vt:lpstr>
      <vt:lpstr>Webové rozhraní</vt:lpstr>
      <vt:lpstr>Přidávání a Mazání</vt:lpstr>
      <vt:lpstr>Sdílení dat na více počítačích</vt:lpstr>
      <vt:lpstr>Shrnutí hlavních funkcí Dropboxu</vt:lpstr>
      <vt:lpstr>Použité zdroje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82</cp:revision>
  <dcterms:created xsi:type="dcterms:W3CDTF">2014-10-13T07:40:30Z</dcterms:created>
  <dcterms:modified xsi:type="dcterms:W3CDTF">2016-01-14T10:40:41Z</dcterms:modified>
</cp:coreProperties>
</file>