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2A92B-B382-4E41-9DE0-37E45F6E142F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D771F-AEBD-459E-9C38-99BCC15CCB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9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DD9A05-4FD7-430D-933F-1EB5B6BECFDC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25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C00FEE-45CB-4B90-B656-98C78CCDD955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45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6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A671B4-421B-4D2E-82A7-60E7C32DC40A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46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1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C6A90D-FBA0-43F0-8FDA-06499AC58F21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47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82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FD84A9-D0EC-4021-8ADB-F9734FC67416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48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9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2A12D8-C3E6-4D52-AB16-D4CA074118C1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57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1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433748-A3C4-43B1-AE82-BDF30903586C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58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1841EE-6B16-4CC8-B66E-1F3F0E81E193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59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8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E29BB-F1E4-434A-8AFD-91091130F8FC}" type="datetime1">
              <a:rPr lang="cs-CZ"/>
              <a:pPr>
                <a:defRPr/>
              </a:pPr>
              <a:t>23/04/15</a:t>
            </a:fld>
            <a:endParaRPr lang="cs-CZ"/>
          </a:p>
        </p:txBody>
      </p:sp>
      <p:sp>
        <p:nvSpPr>
          <p:cNvPr id="7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216FE-461B-443C-A057-74DD6D62D4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226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0E869-0514-4FBE-8226-05C306188118}" type="datetime1">
              <a:rPr lang="cs-CZ"/>
              <a:pPr>
                <a:defRPr/>
              </a:pPr>
              <a:t>23/04/15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25405-3E56-4670-9669-28181EA2A05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7050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5334-462F-4976-BD64-76A93F4858DF}" type="datetime1">
              <a:rPr lang="cs-CZ"/>
              <a:pPr>
                <a:defRPr/>
              </a:pPr>
              <a:t>23/04/15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B85AD-ECB7-4A14-89B7-4944B25DB2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199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646A8-6EC2-4B0C-AF58-05256453ACC0}" type="datetimeFigureOut">
              <a:rPr lang="cs-CZ" smtClean="0"/>
              <a:t>23/04/15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1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23528" y="6021288"/>
            <a:ext cx="39604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0" y="2535039"/>
            <a:ext cx="4032448" cy="89396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Projekt „ Vzdělávání dotykem“</a:t>
            </a:r>
            <a:br>
              <a:rPr lang="cs-CZ" sz="1800" dirty="0" smtClean="0"/>
            </a:br>
            <a:r>
              <a:rPr lang="cs-CZ" sz="1800" dirty="0" smtClean="0"/>
              <a:t>CZ.1.07/1.3.00/51.0031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PP obál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3832799" cy="4032448"/>
          </a:xfrm>
          <a:prstGeom prst="rect">
            <a:avLst/>
          </a:prstGeom>
        </p:spPr>
      </p:pic>
      <p:pic>
        <p:nvPicPr>
          <p:cNvPr id="6" name="Obrázek 5" descr="logoli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732" y="1125539"/>
            <a:ext cx="4824536" cy="935309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44008" y="3645024"/>
            <a:ext cx="4032448" cy="1368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2800" b="1" dirty="0" smtClean="0">
                <a:latin typeface="+mj-lt"/>
                <a:ea typeface="+mj-ea"/>
                <a:cs typeface="+mj-cs"/>
              </a:rPr>
              <a:t>NETRADIČNÍ FORMY VÝUKY V MATEMATICE – VYUŽITÍ ICT</a:t>
            </a:r>
            <a:endParaRPr lang="cs-CZ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716016" y="5013176"/>
            <a:ext cx="4032448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cs-CZ" dirty="0" smtClean="0">
                <a:latin typeface="+mj-lt"/>
                <a:ea typeface="+mj-ea"/>
                <a:cs typeface="+mj-cs"/>
              </a:rPr>
              <a:t>Autor: Mgr. </a:t>
            </a:r>
            <a:r>
              <a:rPr lang="cs-CZ" dirty="0" smtClean="0">
                <a:latin typeface="+mj-lt"/>
                <a:ea typeface="+mj-ea"/>
                <a:cs typeface="+mj-cs"/>
              </a:rPr>
              <a:t>Daniela Bímová, Ph.D.</a:t>
            </a:r>
            <a:endParaRPr lang="cs-CZ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231899-CC93-4824-B303-A9C05D89B4B7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10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4340" name="Zástupný symbol pro obsah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466725" y="1700213"/>
            <a:ext cx="8216900" cy="4389437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1" name="Obdélník 6"/>
          <p:cNvSpPr>
            <a:spLocks noChangeArrowheads="1"/>
          </p:cNvSpPr>
          <p:nvPr/>
        </p:nvSpPr>
        <p:spPr bwMode="auto">
          <a:xfrm>
            <a:off x="468313" y="1093788"/>
            <a:ext cx="648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Ukázka rozšířeného prostředí programu GeoGebra 5-0-</a:t>
            </a:r>
            <a:r>
              <a:rPr lang="cs-CZ" altLang="cs-CZ" sz="1800" i="1">
                <a:latin typeface="Arial" panose="020B0604020202020204" pitchFamily="34" charset="0"/>
              </a:rPr>
              <a:t>y</a:t>
            </a:r>
            <a:r>
              <a:rPr lang="cs-CZ" altLang="cs-CZ" sz="1800">
                <a:latin typeface="Arial" panose="020B0604020202020204" pitchFamily="34" charset="0"/>
              </a:rPr>
              <a:t>-0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466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460375" y="548680"/>
            <a:ext cx="8229600" cy="5799733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 dirty="0" err="1" smtClean="0">
                <a:latin typeface="Arial" charset="0"/>
                <a:cs typeface="Arial" charset="0"/>
              </a:rPr>
              <a:t>GeoGebra</a:t>
            </a:r>
            <a:r>
              <a:rPr lang="cs-CZ" altLang="cs-CZ" sz="1800" dirty="0" smtClean="0">
                <a:latin typeface="Arial" charset="0"/>
                <a:cs typeface="Arial" charset="0"/>
              </a:rPr>
              <a:t> je nejen geometrickým, ale i matematickým programem. Lze v ní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    -  vytvářet grafy funkcí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cs-CZ" altLang="cs-CZ" sz="1800" dirty="0">
                <a:latin typeface="Arial" charset="0"/>
                <a:cs typeface="Arial" charset="0"/>
              </a:rPr>
              <a:t> </a:t>
            </a:r>
            <a:r>
              <a:rPr lang="cs-CZ" altLang="cs-CZ" sz="1800" dirty="0" smtClean="0">
                <a:latin typeface="Arial" charset="0"/>
                <a:cs typeface="Arial" charset="0"/>
              </a:rPr>
              <a:t>   -  přímo zadávat rovnice a souřadnice do příkazového řádku programu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    -  počítat s čísly, vektory, souřadnicemi bodů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cs-CZ" altLang="cs-CZ" sz="1800" dirty="0">
                <a:latin typeface="Arial" charset="0"/>
                <a:cs typeface="Arial" charset="0"/>
              </a:rPr>
              <a:t> </a:t>
            </a:r>
            <a:r>
              <a:rPr lang="cs-CZ" altLang="cs-CZ" sz="1800" dirty="0" smtClean="0">
                <a:latin typeface="Arial" charset="0"/>
                <a:cs typeface="Arial" charset="0"/>
              </a:rPr>
              <a:t>   - určovat derivace, integrály, nulové body, extrémy funkcí a mnohé další</a:t>
            </a:r>
            <a:br>
              <a:rPr lang="cs-CZ" altLang="cs-CZ" sz="1800" dirty="0" smtClean="0">
                <a:latin typeface="Arial" charset="0"/>
                <a:cs typeface="Arial" charset="0"/>
              </a:rPr>
            </a:br>
            <a:r>
              <a:rPr lang="cs-CZ" altLang="cs-CZ" sz="1800" dirty="0" smtClean="0">
                <a:latin typeface="Arial" charset="0"/>
                <a:cs typeface="Arial" charset="0"/>
              </a:rPr>
              <a:t>       vlastnosti funkcí</a:t>
            </a:r>
          </a:p>
          <a:p>
            <a:pPr algn="just"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Všechny zobrazené objekty (matematické či geometrické) lze interaktivně měnit. </a:t>
            </a:r>
          </a:p>
          <a:p>
            <a:pPr algn="just"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V </a:t>
            </a:r>
            <a:r>
              <a:rPr lang="cs-CZ" altLang="cs-CZ" sz="1800" dirty="0" err="1" smtClean="0">
                <a:latin typeface="Arial" charset="0"/>
                <a:cs typeface="Arial" charset="0"/>
              </a:rPr>
              <a:t>GeoGebře</a:t>
            </a:r>
            <a:r>
              <a:rPr lang="cs-CZ" altLang="cs-CZ" sz="1800" dirty="0" smtClean="0">
                <a:latin typeface="Arial" charset="0"/>
                <a:cs typeface="Arial" charset="0"/>
              </a:rPr>
              <a:t> existují dva typy objektů – volné a závislé. </a:t>
            </a:r>
          </a:p>
          <a:p>
            <a:pPr algn="just">
              <a:buFont typeface="Wingdings 2" panose="05020102010507070707" pitchFamily="18" charset="2"/>
              <a:buNone/>
              <a:defRPr/>
            </a:pPr>
            <a:r>
              <a:rPr lang="cs-CZ" altLang="cs-CZ" sz="1800" dirty="0">
                <a:latin typeface="Arial" charset="0"/>
                <a:cs typeface="Arial" charset="0"/>
              </a:rPr>
              <a:t>	</a:t>
            </a:r>
            <a:r>
              <a:rPr lang="cs-CZ" altLang="cs-CZ" sz="1800" dirty="0" smtClean="0">
                <a:latin typeface="Arial" charset="0"/>
                <a:cs typeface="Arial" charset="0"/>
              </a:rPr>
              <a:t>S volnými objekty lze po nákresně volně pohybovat či jim lze v algebraickém okně měnit souřadnice, rovnice apod. Veškeré provedené změny u volných objektů např. v geometrickém okně se automaticky přepočítávají v algebraickém okně a naopak. Platí též, že pokud objekty v jednom z oken barevně označíme, objeví se stejné barevné označení objektu i v ostatních oknech programu.</a:t>
            </a:r>
          </a:p>
          <a:p>
            <a:pPr marL="0" lvl="2" indent="0"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    Z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ávislé objekty se mění na základě změny provedené s volnými objekty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altLang="cs-CZ" sz="1800" dirty="0" smtClean="0">
              <a:latin typeface="Arial" charset="0"/>
              <a:cs typeface="Arial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6A67B1-4A64-45D6-BB28-62A09C9A327A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11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5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395288" y="63468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3BCF91-668B-4943-8C16-A86E9D948186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12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6388" name="Obrázek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2" t="30528" r="35083" b="35834"/>
          <a:stretch>
            <a:fillRect/>
          </a:stretch>
        </p:blipFill>
        <p:spPr bwMode="auto">
          <a:xfrm>
            <a:off x="4643438" y="2781300"/>
            <a:ext cx="3960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Obdélník 6"/>
          <p:cNvSpPr>
            <a:spLocks noChangeArrowheads="1"/>
          </p:cNvSpPr>
          <p:nvPr/>
        </p:nvSpPr>
        <p:spPr bwMode="auto">
          <a:xfrm>
            <a:off x="395288" y="960438"/>
            <a:ext cx="820896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Aft>
                <a:spcPts val="600"/>
              </a:spcAft>
              <a:defRPr/>
            </a:pPr>
            <a:r>
              <a:rPr lang="cs-CZ" altLang="cs-CZ" sz="1800" b="1" dirty="0" smtClean="0">
                <a:solidFill>
                  <a:srgbClr val="FF3300"/>
                </a:solidFill>
              </a:rPr>
              <a:t>Posuvník – dynamický nástroj </a:t>
            </a:r>
            <a:r>
              <a:rPr lang="cs-CZ" altLang="cs-CZ" sz="1800" b="1" dirty="0" err="1" smtClean="0">
                <a:solidFill>
                  <a:srgbClr val="FF3300"/>
                </a:solidFill>
              </a:rPr>
              <a:t>GeoGebry</a:t>
            </a:r>
            <a:endParaRPr lang="cs-CZ" altLang="cs-CZ" sz="1800" b="1" dirty="0" smtClean="0">
              <a:solidFill>
                <a:srgbClr val="FF3300"/>
              </a:solidFill>
            </a:endParaRPr>
          </a:p>
          <a:p>
            <a:pPr algn="just" eaLnBrk="1" hangingPunct="1">
              <a:defRPr/>
            </a:pPr>
            <a:r>
              <a:rPr lang="cs-CZ" altLang="cs-CZ" sz="1800" dirty="0" smtClean="0"/>
              <a:t>Změny prováděné u volných objektů nemusí být nastavovány pouze manuálně, lze naopak s velkou výhodou užívat dynamického nástroje programu – tzv. posuvníku.</a:t>
            </a:r>
          </a:p>
          <a:p>
            <a:pPr algn="just" eaLnBrk="1" hangingPunct="1">
              <a:defRPr/>
            </a:pPr>
            <a:r>
              <a:rPr lang="cs-CZ" altLang="cs-CZ" sz="1800" dirty="0" smtClean="0"/>
              <a:t>Posuvník lze nastavovat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cs-CZ" altLang="cs-CZ" sz="1800" dirty="0" smtClean="0"/>
              <a:t>pro číselné hodnoty (v oboru reálných či celých čísel)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cs-CZ" altLang="cs-CZ" sz="1800" dirty="0" smtClean="0"/>
              <a:t>pro hodnoty úhlů</a:t>
            </a:r>
          </a:p>
        </p:txBody>
      </p:sp>
      <p:pic>
        <p:nvPicPr>
          <p:cNvPr id="16390" name="Obráze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31212" r="56673" b="62469"/>
          <a:stretch>
            <a:fillRect/>
          </a:stretch>
        </p:blipFill>
        <p:spPr bwMode="auto">
          <a:xfrm>
            <a:off x="4981575" y="5661025"/>
            <a:ext cx="3190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6"/>
          <p:cNvSpPr>
            <a:spLocks noChangeArrowheads="1"/>
          </p:cNvSpPr>
          <p:nvPr/>
        </p:nvSpPr>
        <p:spPr bwMode="auto">
          <a:xfrm>
            <a:off x="395288" y="2930525"/>
            <a:ext cx="41052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cs-CZ" altLang="cs-CZ" sz="1800" dirty="0" smtClean="0"/>
              <a:t>Pro nastavení posuvníku je třeba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cs-CZ" altLang="cs-CZ" sz="1800" dirty="0" smtClean="0"/>
              <a:t>zadat interval, ve kterém se bude posuvník přepočítávat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cs-CZ" altLang="cs-CZ" sz="1800" dirty="0" smtClean="0"/>
              <a:t>krok změny. </a:t>
            </a:r>
          </a:p>
          <a:p>
            <a:pPr algn="just" eaLnBrk="1" hangingPunct="1">
              <a:defRPr/>
            </a:pPr>
            <a:r>
              <a:rPr lang="cs-CZ" altLang="cs-CZ" sz="1800" dirty="0" smtClean="0"/>
              <a:t>Jsou-li nastaveny hodnoty posuvníku, lze jej aplikovat na zobrazované objekty v programu. S volnými objekty pak lze pohybovat tahem posuvníku po nákresně, anebo spuštěním automatické animace objektu. Ta se nastavuje zaškrtnutím příslušného políčka v okně vlastností objektu.</a:t>
            </a: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96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057275"/>
            <a:ext cx="8229600" cy="5400675"/>
          </a:xfrm>
        </p:spPr>
        <p:txBody>
          <a:bodyPr/>
          <a:lstStyle/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cs-CZ" sz="19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Úprava již sestrojených objektů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cs-CZ" sz="1900" dirty="0">
                <a:latin typeface="Arial" pitchFamily="34" charset="0"/>
                <a:cs typeface="Arial" pitchFamily="34" charset="0"/>
              </a:rPr>
              <a:t>Najedeme-li kurzorem myší na kterýkoliv narýsovaný nebo zobrazený objekt, zvýrazní se a my jej můžeme formátovat či editovat. Editace probíhá v okně </a:t>
            </a:r>
            <a:r>
              <a:rPr lang="cs-CZ" sz="1900" i="1" dirty="0">
                <a:latin typeface="Arial" pitchFamily="34" charset="0"/>
                <a:cs typeface="Arial" pitchFamily="34" charset="0"/>
              </a:rPr>
              <a:t>kontextové nabídky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, které zobrazíme pravým tlačítkem myši, je-li kurzor nad objektem. V kontextové nabídce jsou k dispozici standardní akce a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také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heslo </a:t>
            </a:r>
            <a:r>
              <a:rPr lang="cs-CZ" sz="1900" i="1" dirty="0">
                <a:latin typeface="Arial" pitchFamily="34" charset="0"/>
                <a:cs typeface="Arial" pitchFamily="34" charset="0"/>
              </a:rPr>
              <a:t>Vlastnosti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Okno </a:t>
            </a:r>
            <a:r>
              <a:rPr lang="cs-CZ" sz="1900" i="1" dirty="0">
                <a:latin typeface="Arial" pitchFamily="34" charset="0"/>
                <a:cs typeface="Arial" pitchFamily="34" charset="0"/>
              </a:rPr>
              <a:t>Vlastnosti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 můžeme otevřít přímo. Objekt vyznačíme levým tlačítkem myší a následně klikneme tlačítkem pravým. Otevřené okno nabízí velmi širokou škálu možností </a:t>
            </a:r>
            <a:r>
              <a:rPr lang="cs-CZ" sz="1900" i="1" dirty="0">
                <a:latin typeface="Arial" pitchFamily="34" charset="0"/>
                <a:cs typeface="Arial" pitchFamily="34" charset="0"/>
              </a:rPr>
              <a:t>nastavení barev, tloušťky, definice objektu, stylu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apod.</a:t>
            </a:r>
          </a:p>
          <a:p>
            <a:pPr algn="just"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Lze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nastavit automatický popis, či jiný režim z hlavního menu – </a:t>
            </a:r>
            <a:r>
              <a:rPr lang="cs-CZ" sz="1900" i="1" dirty="0">
                <a:latin typeface="Arial" pitchFamily="34" charset="0"/>
                <a:cs typeface="Arial" pitchFamily="34" charset="0"/>
              </a:rPr>
              <a:t>Nastavení / Popisovat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. Pokud je nastaven automatický popis, jsou objekty popisovány běžným, standardním způsobem.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Popis lze editovat i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pokud máme vlastní požadavky.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Např. použití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horního a dolního indexu je velmi snadné. Zápis x_1 znamená x</a:t>
            </a:r>
            <a:r>
              <a:rPr lang="cs-CZ" sz="19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, mocninu zapíšeme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x^3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, to je totéž co x</a:t>
            </a:r>
            <a:r>
              <a:rPr lang="cs-CZ" sz="19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  (znak ^ zobrazíme pomocí klávesy ALT + 94).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endParaRPr lang="cs-CZ" sz="19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8313" y="6237288"/>
            <a:ext cx="806450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74063" y="6237288"/>
            <a:ext cx="301625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4AAB4B-079F-4B92-8469-16C36621C18D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13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7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375" y="942975"/>
            <a:ext cx="8569325" cy="8651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Spontánní stereometrie a </a:t>
            </a:r>
            <a:r>
              <a:rPr lang="cs-CZ" sz="28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GeoGebra</a:t>
            </a:r>
            <a:r>
              <a:rPr lang="cs-CZ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</a:br>
            <a:endParaRPr lang="cs-CZ" sz="28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775" y="2133600"/>
            <a:ext cx="8483600" cy="2592388"/>
          </a:xfrm>
        </p:spPr>
        <p:txBody>
          <a:bodyPr>
            <a:normAutofit/>
          </a:bodyPr>
          <a:lstStyle/>
          <a:p>
            <a:pPr marL="457200" indent="-457200">
              <a:buFont typeface="Wingdings 2"/>
              <a:buAutoNum type="arabicPeriod"/>
              <a:tabLst>
                <a:tab pos="4124325" algn="l"/>
              </a:tabLst>
              <a:defRPr/>
            </a:pPr>
            <a:r>
              <a:rPr lang="cs-CZ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Geometrické těleso</a:t>
            </a:r>
          </a:p>
          <a:p>
            <a:pPr algn="just">
              <a:buFontTx/>
              <a:buChar char="-"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modelování tělesa podle obrázku či předlohy; zobrazování těles ve volném rovnoběžném promítání (VRP), pomocí kótového zápisu, půdorysem nárysem a bokorysem; skládání a rozkládání těles; …</a:t>
            </a: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b="1" u="sng" dirty="0" smtClean="0">
                <a:latin typeface="Arial" pitchFamily="34" charset="0"/>
                <a:cs typeface="Arial" pitchFamily="34" charset="0"/>
              </a:rPr>
              <a:t>Úloha 1: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Pomocí kostek vymodelujte a posléze ve VRP zobrazte krychlové těleso zapsané pomocí následujícího kótového zápisu: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8437" name="AutoShape 2" descr="data:image/jpeg;base64,/9j/4AAQSkZJRgABAQAAAQABAAD/2wCEAAkGBhQSERUUEhQWFBUWFxcXGBcXGBwcFhoYFxccGBcaHRcYGyYgFxwkHBgcIC8gIycpLCwsHB4xNTAqNSYrLCkBCQoKDgwOGg8PGi8lHyQsLy4wKio0LCovNCosLiwuLCwsLywqKiwsKSwsLCosLywsLCwpLCwsLCwsLCwsLCwsLP/AABEIALcBEwMBIgACEQEDEQH/xAAbAAABBQEBAAAAAAAAAAAAAAAEAQIDBQYAB//EAEoQAAIAAwQFBgcNCAICAwAAAAECAAMRBBIhMQUiQVFhBhMycYGRQlOSobHS8AcVIzM0UmJygpOiwdEUFiRDc7Kz4WPxo8JElNP/xAAbAQADAAMBAQAAAAAAAAAAAAACAwQBBQYAB//EADoRAAEDAQUECAUDAwUBAAAAAAEAAhEDBBIhMUFRcZHwBRNhgaGxwdEUIjJC4QYjUhUzYhYkcqLxgv/aAAwDAQACEQMRAD8Ax0jQdVU/A4qP5kvcPpQ/3iOwyfvJXrQyR0V+qvoEPjehuC5Y1MU33iP/AAfeyvWhfeL+j97K9aFjozcWOtS+8X9D7yX60M94j/wfeSvWi3sfJe0TEV1QKrdEvMSXe+qJjAsOIwgC12N5TmXMUo6mhVhQiBF0mAQiJc0SQUP7xH/g+8letC+8Z/4PvJXrQZatFzZaS5kxCqTQTLY5MBTEd4zgiycnLRNliYkuqNUBi6LW6aGl5gcDHsBjIWQXEwAZVYNB8ZH3kr1oX3j/AKH3kr1oNtGhJ8uYkp5bK70CDDWvGgukGhFcKgwZ+5trrQSSTuDoWw+iHqTwj0tGoXgHnJpVMdB8ZH3kr1o5dCf0PvJXrQRK0fMbnKIfghemVwKgG6ag45kCmcMs9ldyQgJpidgA4k4DtjMBDfOwpBobjI+8letBlh5MPNJEtZTkYmjysB5UAzpLIxVgQRsPf7GNV7nfxs36g/ujX9JV3WSyvrsglo13hWWP9+u2k7CUCvIS0eJl+XK9aHjkNP8AEy/LletHo3t7e3+50sEwioRiOqOHZ+qLZU+mk07g4+q6g9EUW5vPh7LzYciJ3iZflSvWiReRU7xMvypXrR6JNsTqKsjAb6YRyWKYwqqMQdoHt7ecv9S229d6kTsh3us/0uhE3zxCwC8jpvipflSvWiZOSL+Kld8r9Y3J0bN8W3dArqQaEEHccDDv9QWsfXSA3h3usf06jo4+CyyclW2ypXfL/WJ15NUzlSv/AB/rF8TCVhjenq5+xvj7rx6PYNSqhOTw8XJ/8cEJoFfFSu6XFtZrI8zoKTTPcIJ9453zD3r+sVs6TtDxPV+BSzZaY+5U6aETxcnyZcTpoeX4qT5KQRMklTdYEEbDnCiDHSNQ6Dx91j4Zo1TpeipW2VJ8lP0gqTouT4qT5CfpEUqCZQhgtjzoEPUgKaXo2R4mT92n6RMui5HiZP3aerDEghYMWhx0WLgUTaJkZ8zJ+7T1YcuiZHiZX3SerE6wgEMFUlCWpg0TI8TJ+7T9IkGiJHiZX3a/pEqiJQIO+V6F5fytsMpbXMAlSwNTwF8Wv0Y6J+WB/jJn2P8AGvGOgry9C8vkdFfqr6BD4ZI6K/VX0CHx0IyXHnNdEtlQM6hsFLKD1EgHzRFHRlYCvOWzk26eCKBHuKuxUXBABsFAIalltFrn2dJ16sxURGYUPNDC9XwgFBNTuiSdymSddNpsyTpigLzl90LAYC+ENGPHAxB+8r87MmlVvvKMlaYLKQi7qDZRKqN1TCAHBoAGQVbiwuLi7AnL3Wo0zY5s+z2sMgCynWbZwJiNSUi80yAKxIAlhWyzBinnypDWGx89MdDW0UuSw9RzorWrrTzxTaF0q1mnCYqhqBlKnosrqVINNlD6IMk6fl8zLlTLMk0Sy5Ul5ikc414jUYV2Z7oG45uA8N0apnXMfJOZEYztB05wV4qLe0WZL85IWcEDMLswTOeV3DLkoowpQnCB5Wi7Mbf8sut+0EgcywN7nKgX60GOFctsVLcpDfkFJSS5ciYJiSlvULXgxLMxLMTdAqTlFe1tJnc7TG/zlNlb16nfGRTd57NqF1ZmycRt0Gi0onM76VZ1CuUa8oNQD+0pUA7euKTROkBLDA4GpIJrdxRkIa7rDBsCOO+oJXTMyY9qKSqm1CjBam7WYHNBt1hSK5tGuOmUT68xFPklr3mjLbokE7PJYcHmHMBOenaU7SlrEx6ipABFTmauz/8AtTs2ZDQ+538bN+oP7ozj2VFoWmjHYquSeq8qinGtI0vIO4s2ZSYpDIKCtG6VaFGx7qjjGn6ccHWCqxuJj1Cu6Oo1BamVHDX0W5EET2d3+Hd1FMKAgDqVaE138IHBp2QXN0u7dJZTcWQ1/uj5pYKrWBwdUuYjDGDGhLcR3LtKzSYhs593HBEN8lYSmLi8LzNVSoqDQBsTX84W1zmWyyrrFatQlTQ01jn2QFOt7shSktFJBNxSCaEHMtw3RJL0vMVQqhKDK8pJr5Q3xu/6hZzUwqR+2WyA4wSRET83FSdQ+79P3TGGXkobNa5l9fhJh1hgXJrjuJiXlCf4hvqr+cO9/ZoyEofYPrxXzprOxZzeY5mlBQZADYB+sKfaGfDOpmqahJESDhG9EGHrA67dHd6IvRFnlzGKOMSKqakYjZge3shLJYVAmvOBuyxSgwJauAw7u0QJKmFWDDMEERPb9KvNAVgoAN6igip2Vxx/6h1lfQuDrBi2dM+w7jtQ1Q+98uR8EVo+XMaQ45xJMupvHGuQqAScBTCvGG2SRIlurc+DQ1oqts2ZmIbLpNkS4FRlJqbwJGzZUbokGlT4qR5B/WNlRrUrjZdiP+XoIU7muk4eSitto5ya7CoBOFRQ0AArQ5VIhqiEmTSzEkKNwUUAFOvrhwhTyHvJXhgIU0uCJZgdInliGtkIUQsEqYFDe3GCUihhlCVKvt7e36vAiNYkWKGoCpFh4hgh4hoQrzflh8sm5+Bv8WsdCcsB/GTPsbvFrwhINCvNbPpSZcXodFf5UvcPoQ/30mb0+6lf/nAUnor1D0QpMdCAIXLFxnNFNpeZ/wAf3Ur1Iculpn0PupXqQFdhxWsehevnajffWZ9D7qV6kNbS0zDofdSvUgStOqEBxj0BYvHajvfV/ofdSvU9vS4aTmfQ+6l+pAkqWWIAzJpu85y9uwlJol0u4tga4gjAhlwbI17cMsiJjIDFeBOZKLW3lRVubJ3c1KIoy4EELiQTllvriIh983Jyl/dS/UgKtYs9EWBHmXZzMq5vdwN2lW1jguA4k1AAxJUHubSEuzTqLH13Q3JEW53WyK60DEiYzqqoQmKylBUDF9druZUIaUiFbYTKNRLuUxcLKSYpxOIK59WO5sYD09p681X18apLBpKQClFBGYAAWozoMTFHZ7Y8+dLRz0nVVAwUVYCgXZnEwYSbx48/+b1t2MDgBoOe7Xt3LTi1CWl5rzAG63wMklW3OzXmBOy8MdhOMD2fS6ABUlrq9EvQtgcMURCeok8Ye1vs6raJxmss8zHupQFWUsTdYHBgdxH+qa4J+tZ1uzNsiuJ4yiTVvqHWGy9sNrBEVDz3f+I3UhiaeBnf5ytf7+TzKWcJhDGY0vVACBAivipBoKsBXZngBDF5UWrxzdyVwND4OBqIq7HbTMsUrnCSWtFoAvE1N2XIqDU49LKJ7BNEyTcIAdCzIfnS7xvKd7L0gd16JxZqQdJY2Cdk+iTVrPILS43mgdk84qxXlPafHHuT1YlXlLafGnyU9WKtJcTIgh/wlD+DeA9lELU/+R4qyTlFaPGnyU9WJ5enp5/mHyU9WKxAIJsqu5IRQaY50w7YE2aiPsHAJjbRUP3HirOXpaef5n4U9WCpelJnz/wr6sVFnm1JBwIzEGymgeopaNHAI+uqauPFWcvSUz5w8lfVghLc+8eSv6RWyzBMswJo0/4jgEYqP2lWCWtt48lf0ghLQeHkr+kASzBKGANJmwJoe7arGVOPDuX9IKkP1dw/SK+Q0G2ZoAsbsTWuO1FqeruH6RKi7qbMMKcdkQoYnltC3U2nRODipUpDwBENRXA47QKV6j3w+W9evzd8AIyKJTU9vb2/J1IaDDqwUBeXmvLA/wAZN+x/jXjHR3LH5ZN+x/jXhHRmAsSvJpPRWnzR6BEgFIZJFFXqHoh4xz7o3gyXLnNcGxyMLfgqTYmNSdUAXizVAAFOFTmMhETTJIzmM31E/NyPRE77VSpmCcewE+Srs9gtNpE0mEjbooS8OkpXLj/uEa3yx0ZRb671HcgX0wg01MHQuy8KaqiuOesanzxK7pAfa098Aep8FuKP6atb/rhvfPkrBZLUKIrMciVBINDVWGrUYQNMQgkNUEHGudYBnW+Y+DzHYcWJHcTFrpD4w8Qp70UwVltLqlS4RGBO3Zu27FP0t0QbDTa8vmTGUBDiHKvNteU0IAao2G6D2jhDRE6y71MDS6SaCtBiCYqtDQRJ7ff0WssdRzXQ05ke3qgLYZNpci8JE4YCuEiZTjT4BvwH6EQ6JsjyrYizFKNLrMIbA/Bo0wHiDdwIwOyK7S6D9omXFKqXJVa1N1jVRXaaGLGw6XeWolOVmEBgquK3AykFQ+BUNXFAaY1ziZ9VzWkZ9i39FrSBBw2qtsVjmTmpLRnbcoJpxNMhxMWA0akvGfPAI/lyaTJnawPNp5THhAVs05NmLdZrqbJaAJKHUiACvGlYCvQwVTC9AWhtvKK/dNwlZb1F9qvV1AZmZFUMTcFajYKxayWIRaAClCMTUHZsNd3bGPsgvErXpCmzPAj24xt9KSFVAU6LJUY1Kt0WUnPBq04FYS0Bod77VNaSXOZGc7BkOfFGSjSSGpTnCcjXUWmFeJx7BHLDmI5mTTwb6nrqD6DErz0IossKd94nzHOLGghoBWme4OeSMOdEZY7SzuFAF1tW54NCPTtrnFbZtMfs8yYGUMKsAGyoSaEHbFnLsUyWMEcuRiQDqg7B9I7Tsy30Hl2C+1y7jtBwyGNd2EKc2cQntdhdck5PzZjzJk1QaXQowrUXsTjn19e6LqdOc0D4UxxUD0ARXSZdFqBQE47iQNsWs0kSUDdKpIG0Ls88Yuwm3pEbF1nWpAGZNIKKFSQcxFbYZ3OKCARUkUNNhK7Cd0FzgynohqHFajH8jvpC6hugmJjRHTh0DxVjZnoRgMxnBU467dZivsTEkGl2rAhdw3QfO6bfWMLBvAGIkJ8Rgp5D0O/hFhZpla1xAHtsiuSUa3aYwWqkCgBptNPbCBKY1HIYlrQVgCVMMPedkIW7BMaZQNjtl3SExTlNloR9eWMe9Zg8iNBmBvxpGN0nNuzucr8W8onLoMnNv2BXLdka2zzKgb8QeuJaVQVQQdCRwx8iFQ8XSNw8kXKf2O6JDEAGMShv9w2cYKHcvNeWPyyb9jd4tY6HcsPlk37G/wAWvGEg0K8rs0hiq0rkNnAQbKlsEONKNv3jh1Q2zKTLTgAPNUfn3RMi6rD6Ne4g7t1YotNc3S1R2GyAvbUlJIym45ypnmFfyigi9suJcb5U3/Ex9valF7e2EaoGXncPVd7YGXGloXR0JCwxbFOUReaQ6Y4pKPfLSKVIubbmv9OV/iWKrD/f/wDk+bVyH6qH+3Yf8vQocQSloAWgqDhU1IF0Gt3DAitGx2gQOIUH9I29amXtgFcRZazaT5cJHjnohNI2VwvOImJFA1DUqM7uyo4Y0jPK9DXbWvbgd8a2zWh5RIViFY5YFTwZGBU9oiC2aOlzQTcEuZ86WdQ441ltWn2WHVEcOJyx1W5p1WMEThhG7fyVnbYKMSMm1h1MK7/akQ19vYxfzeTtSF5+VRR0yGAoa0F27erngAcxD7LoVJZvMBOpWga8qHcaKQx6iRANMgxoqX1Gti8YnLt3IXQmii9ZhBugYZnhe4Aenz6rRmjHtSMsqjuksOZa1LnWDMfpEKLt0bSNtK19otDuBLvUXaiAJLH2FABPE1MWujNOWizrdkznlg0GrdrhkKspNBXAZCuWOJllSpg3CM1C600qZv1DM5dg/O3DsUdktgZNU3lbEHiMKjziJkJGXmgKxWcS0CLWgrSuedd3GC1MXb1p5E4ZablNKthIBBbE0GOPpygyRPIDb2FK8D0u00p3xW2RKKKjGnpxMElajZ7dVIEhNa4o+RNZciR1Ej0GJ1fGpx9MV9nlUNcO4/mx9EFhScjThQfmIWQnNJRGhSUUVFCCxod5ZiNvEGD0Pt7H29FdKQ/PPcv6Q3SRrQAMSFZtUsBRVwGrSpLUHVWAiSmgw1Xcto7R2mFdkwYXwXS8OldpXacqg0OyKqYebsxuXizLQE3iSzC7e1sQNsFaMs4SaympuKolMdksgBlGFK1XHaRdgC0QUwOMhXFmtTF2BUgihrWtQxO7I4ZcRBGj7bziXheAqwxz1WKk4E1BIMV05TKlzHS8zUJAJJ1jlQUwxI7BwiPQ9kMudcqxEqQiHO4WY1JAOGAUcdY1hZAITQ4ggLRKYVWrEJOwRNK2e35e3niV5xVjBAVVpCQHmTkOTKqnqaXQ4dvoix0Dbi0qWzHFlAbg6m4+X0x5+EA2k/DTKf8AH/YKVwx9hujtDtRp0vcwmr1TAQ3Xro/awjR2OrFrrU9uPDD18FdWb+2x3Z6LVq8PZ8f94CBLJOvDHMYec8Ih0zpyVZZZmTmoNgHSY7lG2N3dL8Aoy4NxOSw/LE1tkzql/wCNYWMTyj5aPNtMyYAFDXaLnQBQBjTHKOg+reMCEoWmmcQUBYTVQN6jvABH6dsTWbpAbDh3in5wPIOqhHzVp3CJ5udRtxHtwOEYrtVNiqSCBvTdHjXpvWYO+WwihjSWdf4kcW8zivoaM2I17TLzuHquwshmdw9UkLHQohyvUkuLe1nof0pX+NRFSgi3tIwl/wBJPRT8opsX98bj6Lkv1QP9q3/l6FQQoiay2GZMNJaM5+ipPoEG+8ZX46ZLlcC15/Il3j30jeFwC+fim52ICrStRQ+3t7cYhLba2Htui/m6JkBEb9oYXw1C0o3TdYqeixIxG49kRDQLN8XMkzeCzAreTMumFOax5k+ypY6rSF0AHXQ8FUiVwXuMIZbjokdX/cWNp0TOl9OU6jeVNO+lD3wMI91LHBL+JqMOI4psmXdHHb1xMIYIcIe1oaICjqPL3FxVpbtHczzesGEyUk0GlMHGWeYIIh8+yc2ssltZ1v3adFSdSprmw1qbip2xYiziZZrLNepSUs6XM43Jl+WgO9udC8BU7DFdLnmbOvOFcuSSC4lrlleOCAbBwAhIJPcqy0A4axCYpiZTFitkXxEn/wC9Lr6YHsEhrrTL3NqlAWpeNXrdCrQm9gccKUOIgbwTQwgxz4wus2JAoW4KVB7z7dWJgq0SQGdK3gCVxFKgGmWzqifTDgy5Aes1mlFmaYKOVeYebDXSb1FFBUnAjEbBZ80zSxfEtnATOKdEYJujBS+tLtHrQdHFQRTKmGY31i0lmApKAYAUguWfbtgXI2YBFyzBKNAcswVLMLKoCKlmCZZ9u6BZZiRrSBhWpwNBnw24dsJeYCewSUUnZ7YwQmyKwzjTE0G4V85/6yho0ko/mLv6QIx20NcIkzVKdPPwszPwM/qCtPz74jkvctEptjhpR43hfTLPWlla/ShkmfemTDUHFBXqQZ7jxiPSsotJe6SGUXlIwIZKOtNxqoxEcqanVdIFxyvY7jgfBbRwvUY7ArDSWnRZq3aNMIwTjTCtOiMBQdeUeVaY0xNtMwzJzFmyA2KNwGwRpXs7Xb91rrC9eKnEGjV1algRjUap2ptjO6Ys1GvfOzyrexrWlQK55n8o72yhrTC5G3Oe9s5DYszb/jD2egQsN0gfhD2egR0ZefmKXT+kblY2NtVRwFOuggkYr1HzHPz+kwFI6K/VHog6Q4JB2HA9uf6xi1U5bIVFgr3Kl0qezr8NINM2QdzgeikZgiNOmqyV8Cctd2Yr51iptGiwrsJkxVox1RVnwO5cAeBYRz4cGvM85+6+iWF4jntVbD0EGAyVyRnP02ujyUx/FDxpJx0KSx9AAHyuke0wy845DjyVs/mOQ48laNOQ4SgeZzr1I5uUUUgjPWnMCfsoYk0m37OJd2zKurdvTQzsCpOGuAu0Gt3bhFPyq+W2j+q3prEmhNPzJRuc66owu51CnY101FK5imIJ20o+nU6t4cRlzv8AdaDpCwVrXZpD5OYEeGceW9JadMTpgo8xivzQaL5K0HmgMRbzdLaxWfZ5LkYEhebav1pRAPXQw3+Efx0k/Zmr/wCremOga4RIGHYvnD23j9WPbgfHDxXaQ+T2X6s3/KYrY0ls0NzkmziTNlzKCZSpuM1ZhOCzKVplSue/bX+86S/j56IRmkv4R+o0IUHraMNeIXqtJ5MxhAx0yGuSg0fa5qsBLmOldzEAbyabAKk8BFlZ9MGcxUKJ5yF+zhmPG9K1x2xBPt8mQg5qVfZwcZxrqVzuIQACQcCTgNxiqtenZzrdLlU+YgCJ5KUB7Y1VotJNT5DAHYM9cx5Lr+iOg+ts9+t92WJEDdrPb3LU+9lnrScEkmlfg595urmmViOokRUaW0dzMwqLxWispYUNGUN+cZxjFvyitby7RRGZaSrPkxH/AMeXxxjDLdUbjE9n5x8k+0fpWm+GU3wcTMbIwwjap0tb83zd483ev3fBv0C3qb6YQ5YqU0y46QR+tQD3rQxZ6MtInXtQrdWtQ1RU4KtCK49eQJ2RQ3pBn3NI4R7+C0lp/TdsszC8kOA2HTvhEoBuguy2t0rcYqGADCilTTo1V1IqK4GlRWBAKRKhi44rSNJCMe1u9L7s90UBY1IFa0rSpHXWJJcCoYIlmAKcCikMFS4ElmJxMAz6u3cN/ZCintRsuJudA6zkBie6BpUtjnqDsvd2S9tTwEES1C5dp2nrJNTEz6o0VjKZ1TptpIGNRXAKKFievIflTOElSWpi13gvfi5FSeqn5wLf/iDXbKFzsdud7cZZPCm7A9T/ANb/APcTPO1UtEDBOFnT5oJ3trNhxapqMdu2J1emWHV7ZRArfrXdubPHjC1x8+GziK5jhArKWzmrzPsbMaXBkfCET+3Dv2dRgOrKSygMGpVSaAkACqt4BpmDgd42zSbSGJAqGpirYOBvpkw4jA7447pKz1GVnVCMCc+ee5bii9rmAA5BAaNs6qGQAqZbsmBpVa3kJXI6rLjSFtlnUjXRZi5kXQW3VpTHDdjwMPm6toI2TErT6Us0OHFXHkxKW9vYx1VmrdbSZU2jxyPjK1VRt1xbz2LA6f0NI59iiC6QhFCaUKKajHjHRScp7NPa1zWkV5ssLuIAOqKkV2E1I4Ujouj/ACQBrYyC9f0VZJAkyqWazg82mPNKTUoNprBk1FZboSWu4rLUUPYMoG0b8TK/pp/YIKEfL3dKWwvxqE45SujZZqLQCGhZTSlkxJOAbA3V1gwGfD/uMhygsBIMymulBM+kuASZ6FP2dpMep26xF5ZIBI2qPCGeW0xhXmy3JEt1YreFxjdcg4PLZGo2OIqMj1x0VltV8B457+duiqo1Qx27nn8LDxxg3S2jjJmXcbp1kJFCVOVRsYEEHiDAJ/WN81wcA4LdtcHCQrrlaf42f/UJ7wDFUGi05X/LZ3WP7FinBgzmlWcftM3DyW05Iy5Fq+Cnr8Io1GDEFkHgnYSuzbTqjQzPc9kMdVpinrB9Kx5lY7W0t1dDRlIIPEemPa+SulVtUoTVoDky/NfaP04ERq7VbLbZXt6l3yHQiY/C57pDomzF5qFmfn+VTTORV02ekzCQ1cVFWrM5zZlujPaX5JtLLzpjrzd4sc71Ca0FRQsa0HGPSbW1WPVHmvuhadvOLOp1ZeL8XpgOwHvPCKKPS1pqPuNA37BdBJ4nBauj0LRrvDcYz7hh5LKWq0l3LHCuwZACgCjgBQDqEQEwhMMMVARgu7a0NAAyXMYt+VfypuCSR3SJcU5i35WfK5n2B3S0EZ0S3f3W7j5tVRGqsMjmlCUqwNWG+adnUgoOstviq0BYSz36dCl3dfOK9igFj9UDaIurQJckVmzBL3A4vd26oqbzVqcNsTue01LpOXnzzK1fStUlvVNE7k2aoBwy78duO6HKfb29vyfYQHW+EN0jVMzCvEIvg8S2O7bEgslMzTs/3HQ0K4qN13nX14r5pWs76TyCO7Z6JqwRLMNuINrdw/WHc+g2HzQ4kIQ0olDE14baRXNpAbFiF9I7gO+BiUd6FbNbAo1S3YcO5qjzQ1NOMOkobqND6CPRFFMt7cIGmWpjt9uyMdSw6L3xL26rWPpSU4o5KUIIJqCDsIZcjj7AwTJtL7Ls5fnIQH66dBjxBXqjz+Y9dtYbLnMpqpIO8Gh7xCzZRoeKJvSBGDhwXo3vpLHTLS/rqygcQSLpG8ViaVbJbdGZLPATFpX6JBwjDWPlPaFNA3OcCKnvGMavRaWi0UvWGZj4RUXf/Ld9JiZ9AszV1K0sq5KyM9cTeXiaj8S7euBrRbpNKNMl4HDXBx3gA3kPV1Qs/Rqy/jJIl/WlADyqXT2GHIoA1aAcKAeaEFrSIKoktMqAz+cMsAsQjXg7I1KXWVlvECt4HMDOlcqwkyWzj4UhV2opJ7GcgEjgANxLQVmQACSTQACpJ3Ab/bjGs0FyYCUmTgDMGKrmqcfpPxyGzeV06TaODMtmzdzu1RkuqGSvK+UGiZ37Q2oFwSgZrpA5taatNXDZs4R0anlh8sm/Y/xrCQyUV0I3RvxMr+mn9gi0s1k2t3frFfoibdkysKnm5ef1RBk61EilO6PltM0mkufidi6M3iAAo7faH/lHLYcj2jER5/yz0XLtJvlDZ7QMznLmdZH9wEbd13Er6O44e3cJbJZYUmSudXenSHEA5dhMW2O2up1bx17j7HdmvBt3ELyKTPtCAoGLgeDhMWu4o1ad26IxpOW2EySAdplkqfJa8vYAI0/KDk6rm9KbWGVdV+pgaV6xGStUyYhpMFccnFe4nHtBjsKL6dYS3PgVXTdOWfZgrXSlrlWma01ZgQtTUmAilFC9NaqcttICn6PmIt4rVfnqQyeUpI7IBvyzmpQ71NR5LY+eJbO7SzflkOuTCmBB2Ou4/wDRqIo+ca8fcflUMqOpgNGQ2+6WsaTkTymNkni8fgn1XGwbm7PR2RUy9Hc9rSOj4QZlXm+DM1BTc23LPCHcxIl/GTTNPzZIw7Zrinkq0ecxtZhaefym1KlKqwtOumv4XsVv0ksoIWNecdEXiXemHACp6hHjGkJhM2YSa1d/7jF5o7lHz86yy2l0SVMRZeuxbFxS8xwahp4IwFBTZXWuyyHmPdn3DfbVnIQK1OTy7wz3hYXZbH8OzOSY8AB6KCxOFOo9rpkdnfpOhVWTCViwm6DnAXlTnF+dKImL2mWTTtpA9mst6pJuovSc5DhxY7F28MxQ43RJW461kXgcEyz2ZnJC0wBJJICgbyxwAix09pCzvaJkwM028cAgurgAMXap2bF7Yq7RajMF2WLkkGpqcz85zTE7lGWwZkwSyo6ClmyBbaTuUfmTshfzOzw7B6n2WvqVS514YacYz4aI46anEXJHwSCtebqMT0qzCSdm8DARb8meTa31mT1M5iarJXIne7HZXYK8YsOTPIqbMuzJ+qPBBGA+qgzPHIR6bYdGJISiqsuubzDrns/LCNfVrNEspDHWPU8la+rXDcBz3qGy2GY4BnkKoylJ0QOLfkKQadGWd85atxuinftiNbQpOqGmEbQNXvNBBkq8c6L5zGtY59M7PBQPaHZhCzeSVmIrzYpwLD0NArch7MfBcdTn86xoEcUplDml0jaNtFYCWvPEqU0KRzaOCzDe55Zz4U0faHqw0+5pZz4c3vX1Y1Qh4EUttdf+RSTZaP8AELJD3MLPteb3r6sSJ7l9k2maftj8ljWiHCHi01j9xSzZaP8AELMyfc2sIzlM31pj/kwiws3I2xp0bNK7Vvf3Vi4EOEM62oc3FeFCk3Jo4KORZETBFVR9FQPR7flOIbGO0x7qNnksUlK08g0JUgJ2Ma3usCnGBc8NxcVXQs1SubtJsrZ+3tjFdaeTdnepMsKTtSqHvQivbGX0Z7rEh2uzpbya+FUOvaQAR10MbiXMDAMpBBFQRiCDiCCNnGDZUa/6SsWiy1aBiq2FX6K0BLkEst5mOF5yCwX5ooAAN+07a0EWkNh0MUy8z5YfLJv2P8awkLyw+WTfsf41hIyvKx0RIvSZdKfFp/YIJEk47KRFoYXZMpjgObTt1BBtsSoBGVPYx8yNFpYXRiNPVdAHHAIcWcla4UiEWQGpGrxBpBtgbMb4bOlEaoyr54EURcFRveO1ZvYwVV2rRQmDWuN9YUbyl/3GT0/yIehMuq/ROsp9uoR6HZ7LTWYZZCIbQWbEggRbRtNWysDox0HuvAycCvB7XoppdeelFRvT2KjzQNLwNZVCePT6ruR88e7zbCrjWAPp74prV7n1mn1JULxGB7xG8s3TdOpDXtIJ7wm9aR9S8nkWw3qiitiCjfFsCcVoTq13dxBpEk6wXtaUDStCp6Utj4LcNzbeBrGz0p7lcxfi5izBkA/S7GGMUMzQFps5q8tiKXT4Qu7VJGDrwNDuoY2YrNeZpuE896NldoMtPcg+T0qlrkAkA89KwzymLuiDSNga9Meqkc42TAnpbq5RYaN0ddtVnmJW4Z8qoOaHnBga7Nx29cQJosu7u4Ny+90DpObxwXA4b2x7TFBq/IHTzs3oy9oqGo10AxOvZHYcEHo+QR8KWaWqml9emW+alDi3mG2JNKaXaa1ZxLUwWWWJYcXfMtlXaeGAjQWbklaZ5BI5pQKCgxC7lFaIONSTmSY0uifc8lyqGgrvOs3+ohqW2kwy92Owc5871PrB7rx57155ZdBTrRQ3CijL5oHBcPTGv0Bybl2chiA8wZE5DqXj2x6Fovk7LukNU07Bj1RLLsSpgFA2ZRHarcXUwWDAqc1bxLTwQOjpE+aPmccjwxz88TyNBqrVert9IxZWSZdYd0T2yVQ13xMXmrRvDTNTTddG1dY5lMNkSTpVDwMDLFguuvH84oo/uMuHMZJT/lMqAU4iJWeuGwRGqw4CGsmEJTh7e3t+r1hoEPEUNCWU4Q8Q0Q4RS1LKcIYLSu/Ct2uytbtK7ccIeIhaxKQQRUY4VwBOZHHE9VcIe1AVU8qZT2iztJs8xUZzdYteGp4QBCnMkCuVCd8YEe5dPOU6Sa7ucrlXK5uMb3lM7WWQZ8mUJrSzeIJIop6TCm7CvCsYdfdRmClLOgpl8I+67u3AQmr1V751vOjjbeqPw4ET2Z96vND+56jWN5E5lZ75mS5ssE3KogzYCoNMVyPWKg33P5c+zmdY7QPiqPLbwSjkg3T82orTZeIgXQ3LyWLI9omqJZVzLlykYm8binANlnichnmcTOQdrn2kzbXPwD0SUg6KqpJYqDvJArtKngATOrvNucjtQVjaeqq/EZT/ANp+3umdFr4dCCFixaJeZ8sPlk37H+NYSF5YfLJv2P8AGsJGV5OXR89pVZU1QzSZQllmakv4NARzYBVgaM14440yiGxaFtoor2lSL1aYk/Hy5mZWtObE1AK4XhmOi+y6NSYFpOuPcksQuq3xUpaMwYFhqoQMKFhnUCI7RosiYpNoN29VgXYVFS1BrZMDQknLKOEqPa0yY4Stw0Ej8ov3ttC2rnhOpKDsRLvucCEFLp1aG631b2FYiFhtRukTQoR2mFS7sHvEkSyxWtygC416bmmqoK2rR4mKim0MpU3dVqFqhRQm9W8eHzsNhga1aGluGUzyDMoBRq1AvtdIv61czSnQwpjE4tRJEuEDsnbij6vsRsnRtqMorz98mZNYksy0R5ZWWt5dYUejUG+gNAIHtnJ+03S0u0OGF/OYzA1kKiVBAFecBckUGOAypyaIW6960tTBySx1aPWoN/VxGJpS8AQBQgkpo8ByTaWZld2ZSWC1elFu36ALQ0GPSO01ilta/TmRkdEF2HflEzAxDgTFFVIFF1lYjA1vb8ct3bXmxWkuoSYqrXFa3iq03uhZqN31A1QuMUvRaTL7y5+DszAoTSpcMa6900ulRQDBjtxiafoVXZWE26wRUBUmppfy+ExUiYcMTQCjb9dSuDBx4hOdOg8U202a1hAUmguaggXAFqq0xKnBWDV6RIoBmSOOiZ5lupnFiSl0knJVowqqgira1RWveT1k0alw0tLt0rzX8TUVx1qcajjvh+hrIkkssuffoKMpboglslvXVN8ZkfPzrhUXNjBww/xKCDqPFDWnky7FSrKrKoF8MwYsAdYqFpqtdYY4kENnVS9GaAMtqkrS4Vu6xNbymomVBFaNjd1a4A7YpuhwS6/tTqxIY3TShJJNAHoAWbKnhY1qDCWrREqZcJtBA17mstLrMJlAcyBzanEnobKQ8Wl4wvyO0FB1YOMeKnfQk3ZPKnHJ5hoSBQgFRUIQ1AekG1jVQSc9gm80gDgEBwCXYkMSbrE3fhDSi6wAwqBsiulcncB/EzSVYnpHI3SF6dQBSo4kVrShO0ryfaagHPMq35jUUUwmsWYHX1sSQDQYE7cYY2qHA4jhyVgtIIzQ9j0bawrBrUBUHEDwiymtQgKi6GFAcyDgMAZZpVo/aBzjhpd01Iu0vVFMlDHaa4AAgY0vEReT5xrPmHCmbUreU4i/jgCoyoppWutBuhtFcwlznGmYihYmoAAAGdBlsoMsN/jaJp3MOC9c+aVa8zTMwYZgZaZwNMxUGGymoYcx4pm6BgUJF4TqFKqAZnGCJJu45iIZi41h8htm+KafyvhLdiFJUVqI6EGBhwaKRigSiHiEEOEPaEspwh4hohwilqAp0KIQQohwQJbteMYnTHuVSJrFpLmQTiVu3k7BUFeqtI24joy6m14hwTqFpq2czSdCwejPckkowM+a00DwQtxT1mpJ7CI3cmSqKFUBVUAAAUAAwAAGUOjoJlNrPpC9aLVWtBmq6UohYSFhilXmfLD5ZN+x/jWEheWHyyb9j/GsJGV5Cy59imSk5yYSbks0IagYSkQ0FymIQDblhQxE4sBa9eoRkQHqNYsKamwmgGVABTAQkdHF17PJ+o685LasfhkmLIsAzcnpUqHwDEkgUXicc/ylsr2GWUKPQoSw1WzZbpwCUyjo6JTZpze7j+EYfGgSWeRo+6Vvmhr8+usLp8HKhI7a54wda7ZY3YuZpJJBpR6YCnzMes4jIEQsdFbLP8n1HXnJAX45IFTYRTW6OAwfIknYu8+1BHWT9hlshVsUZmBKscWCg+B9EZUpSmWEJHRMLNh9buP4R3+wJX/YjnMbICmvSgFFXFeitTQZb6x1lWwy6XJhFCpxDnohguJTZeB61XdHR0H8PpePH8LF/sCIttrsc0MHmmjEMQA4F4C7e6OdAB2YUOMQolgFKOQQQQaPWqgBfAxoAKA4b61NejoY2zACA489ywX9iI0XbrJIv3ZuDEYXXwArQVu1PSOJMWsnlZZgKGbh9V/Vjo6DFmF69Jnu9l6+YhO/eCzbJw8l/UhTyjswzmiv1X9SOjopNipBt4Sldc6YUtn5U2ahBm/hf1IaOU9m8b+F/VhY6D+HbdCx1hlTryqspXGbj9R/VhF5VWbxv4X9WOjop6huCXfKmblZZSAedHkP6kcOVdl8aPIf1I6OijqhmgvFPHKyy+N/A/D6EOHKyy+N/A/qR0dDW0whJKeOVtl8b+B/Vhw5W2Xxv4H9WOjoc1oQEpf3usvjfwP6sL+91l8b+B/Vjo6GAISU798LL438D+rHfvhZfG/gf1Y6OhgCwu/fCy+N/A/qwv74WXxv4H9WEjoysJf3xsvjfwP6sd++Nl8b+B/Vjo6Mry895VafkNa5jLMwNzwW+Yo+bCR0dHl5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8438" name="AutoShape 4" descr="data:image/jpeg;base64,/9j/4AAQSkZJRgABAQAAAQABAAD/2wCEAAkGBhQSERUUEhQWFBUWFxcXGBcXGBwcFhoYFxccGBcaHRcYGyYgFxwkHBgcIC8gIycpLCwsHB4xNTAqNSYrLCkBCQoKDgwOGg8PGi8lHyQsLy4wKio0LCovNCosLiwuLCwsLywqKiwsKSwsLCosLywsLCwpLCwsLCwsLCwsLCwsLP/AABEIALcBEwMBIgACEQEDEQH/xAAbAAABBQEBAAAAAAAAAAAAAAAEAQIDBQYAB//EAEoQAAIAAwQFBgcNCAICAwAAAAECAAMRBBIhMQUiQVFhBhMycYGRQlOSobHS8AcVIzM0UmJygpOiwdEUFiRDc7Kz4WPxo8JElNP/xAAbAQADAAMBAQAAAAAAAAAAAAACAwQBBQYAB//EADoRAAEDAQUECAUDAwUBAAAAAAEAAhEDBBIhMUFRcZHwBRNhgaGxwdEUIjJC4QYjUhUzYhYkcqLxgv/aAAwDAQACEQMRAD8Ax0jQdVU/A4qP5kvcPpQ/3iOwyfvJXrQyR0V+qvoEPjehuC5Y1MU33iP/AAfeyvWhfeL+j97K9aFjozcWOtS+8X9D7yX60M94j/wfeSvWi3sfJe0TEV1QKrdEvMSXe+qJjAsOIwgC12N5TmXMUo6mhVhQiBF0mAQiJc0SQUP7xH/g+8letC+8Z/4PvJXrQZatFzZaS5kxCqTQTLY5MBTEd4zgiycnLRNliYkuqNUBi6LW6aGl5gcDHsBjIWQXEwAZVYNB8ZH3kr1oX3j/AKH3kr1oNtGhJ8uYkp5bK70CDDWvGgukGhFcKgwZ+5trrQSSTuDoWw+iHqTwj0tGoXgHnJpVMdB8ZH3kr1o5dCf0PvJXrQRK0fMbnKIfghemVwKgG6ag45kCmcMs9ldyQgJpidgA4k4DtjMBDfOwpBobjI+8letBlh5MPNJEtZTkYmjysB5UAzpLIxVgQRsPf7GNV7nfxs36g/ujX9JV3WSyvrsglo13hWWP9+u2k7CUCvIS0eJl+XK9aHjkNP8AEy/LletHo3t7e3+50sEwioRiOqOHZ+qLZU+mk07g4+q6g9EUW5vPh7LzYciJ3iZflSvWiReRU7xMvypXrR6JNsTqKsjAb6YRyWKYwqqMQdoHt7ecv9S229d6kTsh3us/0uhE3zxCwC8jpvipflSvWiZOSL+Kld8r9Y3J0bN8W3dArqQaEEHccDDv9QWsfXSA3h3usf06jo4+CyyclW2ypXfL/WJ15NUzlSv/AB/rF8TCVhjenq5+xvj7rx6PYNSqhOTw8XJ/8cEJoFfFSu6XFtZrI8zoKTTPcIJ9453zD3r+sVs6TtDxPV+BSzZaY+5U6aETxcnyZcTpoeX4qT5KQRMklTdYEEbDnCiDHSNQ6Dx91j4Zo1TpeipW2VJ8lP0gqTouT4qT5CfpEUqCZQhgtjzoEPUgKaXo2R4mT92n6RMui5HiZP3aerDEghYMWhx0WLgUTaJkZ8zJ+7T1YcuiZHiZX3SerE6wgEMFUlCWpg0TI8TJ+7T9IkGiJHiZX3a/pEqiJQIO+V6F5fytsMpbXMAlSwNTwF8Wv0Y6J+WB/jJn2P8AGvGOgry9C8vkdFfqr6BD4ZI6K/VX0CHx0IyXHnNdEtlQM6hsFLKD1EgHzRFHRlYCvOWzk26eCKBHuKuxUXBABsFAIalltFrn2dJ16sxURGYUPNDC9XwgFBNTuiSdymSddNpsyTpigLzl90LAYC+ENGPHAxB+8r87MmlVvvKMlaYLKQi7qDZRKqN1TCAHBoAGQVbiwuLi7AnL3Wo0zY5s+z2sMgCynWbZwJiNSUi80yAKxIAlhWyzBinnypDWGx89MdDW0UuSw9RzorWrrTzxTaF0q1mnCYqhqBlKnosrqVINNlD6IMk6fl8zLlTLMk0Sy5Ul5ikc414jUYV2Z7oG45uA8N0apnXMfJOZEYztB05wV4qLe0WZL85IWcEDMLswTOeV3DLkoowpQnCB5Wi7Mbf8sut+0EgcywN7nKgX60GOFctsVLcpDfkFJSS5ciYJiSlvULXgxLMxLMTdAqTlFe1tJnc7TG/zlNlb16nfGRTd57NqF1ZmycRt0Gi0onM76VZ1CuUa8oNQD+0pUA7euKTROkBLDA4GpIJrdxRkIa7rDBsCOO+oJXTMyY9qKSqm1CjBam7WYHNBt1hSK5tGuOmUT68xFPklr3mjLbokE7PJYcHmHMBOenaU7SlrEx6ipABFTmauz/8AtTs2ZDQ+538bN+oP7ozj2VFoWmjHYquSeq8qinGtI0vIO4s2ZSYpDIKCtG6VaFGx7qjjGn6ccHWCqxuJj1Cu6Oo1BamVHDX0W5EET2d3+Hd1FMKAgDqVaE138IHBp2QXN0u7dJZTcWQ1/uj5pYKrWBwdUuYjDGDGhLcR3LtKzSYhs593HBEN8lYSmLi8LzNVSoqDQBsTX84W1zmWyyrrFatQlTQ01jn2QFOt7shSktFJBNxSCaEHMtw3RJL0vMVQqhKDK8pJr5Q3xu/6hZzUwqR+2WyA4wSRET83FSdQ+79P3TGGXkobNa5l9fhJh1hgXJrjuJiXlCf4hvqr+cO9/ZoyEofYPrxXzprOxZzeY5mlBQZADYB+sKfaGfDOpmqahJESDhG9EGHrA67dHd6IvRFnlzGKOMSKqakYjZge3shLJYVAmvOBuyxSgwJauAw7u0QJKmFWDDMEERPb9KvNAVgoAN6igip2Vxx/6h1lfQuDrBi2dM+w7jtQ1Q+98uR8EVo+XMaQ45xJMupvHGuQqAScBTCvGG2SRIlurc+DQ1oqts2ZmIbLpNkS4FRlJqbwJGzZUbokGlT4qR5B/WNlRrUrjZdiP+XoIU7muk4eSitto5ya7CoBOFRQ0AArQ5VIhqiEmTSzEkKNwUUAFOvrhwhTyHvJXhgIU0uCJZgdInliGtkIUQsEqYFDe3GCUihhlCVKvt7e36vAiNYkWKGoCpFh4hgh4hoQrzflh8sm5+Bv8WsdCcsB/GTPsbvFrwhINCvNbPpSZcXodFf5UvcPoQ/30mb0+6lf/nAUnor1D0QpMdCAIXLFxnNFNpeZ/wAf3Ur1Iculpn0PupXqQFdhxWsehevnajffWZ9D7qV6kNbS0zDofdSvUgStOqEBxj0BYvHajvfV/ofdSvU9vS4aTmfQ+6l+pAkqWWIAzJpu85y9uwlJol0u4tga4gjAhlwbI17cMsiJjIDFeBOZKLW3lRVubJ3c1KIoy4EELiQTllvriIh983Jyl/dS/UgKtYs9EWBHmXZzMq5vdwN2lW1jguA4k1AAxJUHubSEuzTqLH13Q3JEW53WyK60DEiYzqqoQmKylBUDF9druZUIaUiFbYTKNRLuUxcLKSYpxOIK59WO5sYD09p681X18apLBpKQClFBGYAAWozoMTFHZ7Y8+dLRz0nVVAwUVYCgXZnEwYSbx48/+b1t2MDgBoOe7Xt3LTi1CWl5rzAG63wMklW3OzXmBOy8MdhOMD2fS6ABUlrq9EvQtgcMURCeok8Ye1vs6raJxmss8zHupQFWUsTdYHBgdxH+qa4J+tZ1uzNsiuJ4yiTVvqHWGy9sNrBEVDz3f+I3UhiaeBnf5ytf7+TzKWcJhDGY0vVACBAivipBoKsBXZngBDF5UWrxzdyVwND4OBqIq7HbTMsUrnCSWtFoAvE1N2XIqDU49LKJ7BNEyTcIAdCzIfnS7xvKd7L0gd16JxZqQdJY2Cdk+iTVrPILS43mgdk84qxXlPafHHuT1YlXlLafGnyU9WKtJcTIgh/wlD+DeA9lELU/+R4qyTlFaPGnyU9WJ5enp5/mHyU9WKxAIJsqu5IRQaY50w7YE2aiPsHAJjbRUP3HirOXpaef5n4U9WCpelJnz/wr6sVFnm1JBwIzEGymgeopaNHAI+uqauPFWcvSUz5w8lfVghLc+8eSv6RWyzBMswJo0/4jgEYqP2lWCWtt48lf0ghLQeHkr+kASzBKGANJmwJoe7arGVOPDuX9IKkP1dw/SK+Q0G2ZoAsbsTWuO1FqeruH6RKi7qbMMKcdkQoYnltC3U2nRODipUpDwBENRXA47QKV6j3w+W9evzd8AIyKJTU9vb2/J1IaDDqwUBeXmvLA/wAZN+x/jXjHR3LH5ZN+x/jXhHRmAsSvJpPRWnzR6BEgFIZJFFXqHoh4xz7o3gyXLnNcGxyMLfgqTYmNSdUAXizVAAFOFTmMhETTJIzmM31E/NyPRE77VSpmCcewE+Srs9gtNpE0mEjbooS8OkpXLj/uEa3yx0ZRb671HcgX0wg01MHQuy8KaqiuOesanzxK7pAfa098Aep8FuKP6atb/rhvfPkrBZLUKIrMciVBINDVWGrUYQNMQgkNUEHGudYBnW+Y+DzHYcWJHcTFrpD4w8Qp70UwVltLqlS4RGBO3Zu27FP0t0QbDTa8vmTGUBDiHKvNteU0IAao2G6D2jhDRE6y71MDS6SaCtBiCYqtDQRJ7ff0WssdRzXQ05ke3qgLYZNpci8JE4YCuEiZTjT4BvwH6EQ6JsjyrYizFKNLrMIbA/Bo0wHiDdwIwOyK7S6D9omXFKqXJVa1N1jVRXaaGLGw6XeWolOVmEBgquK3AykFQ+BUNXFAaY1ziZ9VzWkZ9i39FrSBBw2qtsVjmTmpLRnbcoJpxNMhxMWA0akvGfPAI/lyaTJnawPNp5THhAVs05NmLdZrqbJaAJKHUiACvGlYCvQwVTC9AWhtvKK/dNwlZb1F9qvV1AZmZFUMTcFajYKxayWIRaAClCMTUHZsNd3bGPsgvErXpCmzPAj24xt9KSFVAU6LJUY1Kt0WUnPBq04FYS0Bod77VNaSXOZGc7BkOfFGSjSSGpTnCcjXUWmFeJx7BHLDmI5mTTwb6nrqD6DErz0IossKd94nzHOLGghoBWme4OeSMOdEZY7SzuFAF1tW54NCPTtrnFbZtMfs8yYGUMKsAGyoSaEHbFnLsUyWMEcuRiQDqg7B9I7Tsy30Hl2C+1y7jtBwyGNd2EKc2cQntdhdck5PzZjzJk1QaXQowrUXsTjn19e6LqdOc0D4UxxUD0ARXSZdFqBQE47iQNsWs0kSUDdKpIG0Ls88Yuwm3pEbF1nWpAGZNIKKFSQcxFbYZ3OKCARUkUNNhK7Cd0FzgynohqHFajH8jvpC6hugmJjRHTh0DxVjZnoRgMxnBU467dZivsTEkGl2rAhdw3QfO6bfWMLBvAGIkJ8Rgp5D0O/hFhZpla1xAHtsiuSUa3aYwWqkCgBptNPbCBKY1HIYlrQVgCVMMPedkIW7BMaZQNjtl3SExTlNloR9eWMe9Zg8iNBmBvxpGN0nNuzucr8W8onLoMnNv2BXLdka2zzKgb8QeuJaVQVQQdCRwx8iFQ8XSNw8kXKf2O6JDEAGMShv9w2cYKHcvNeWPyyb9jd4tY6HcsPlk37G/wAWvGEg0K8rs0hiq0rkNnAQbKlsEONKNv3jh1Q2zKTLTgAPNUfn3RMi6rD6Ne4g7t1YotNc3S1R2GyAvbUlJIym45ypnmFfyigi9suJcb5U3/Ex9valF7e2EaoGXncPVd7YGXGloXR0JCwxbFOUReaQ6Y4pKPfLSKVIubbmv9OV/iWKrD/f/wDk+bVyH6qH+3Yf8vQocQSloAWgqDhU1IF0Gt3DAitGx2gQOIUH9I29amXtgFcRZazaT5cJHjnohNI2VwvOImJFA1DUqM7uyo4Y0jPK9DXbWvbgd8a2zWh5RIViFY5YFTwZGBU9oiC2aOlzQTcEuZ86WdQ441ltWn2WHVEcOJyx1W5p1WMEThhG7fyVnbYKMSMm1h1MK7/akQ19vYxfzeTtSF5+VRR0yGAoa0F27erngAcxD7LoVJZvMBOpWga8qHcaKQx6iRANMgxoqX1Gti8YnLt3IXQmii9ZhBugYZnhe4Aenz6rRmjHtSMsqjuksOZa1LnWDMfpEKLt0bSNtK19otDuBLvUXaiAJLH2FABPE1MWujNOWizrdkznlg0GrdrhkKspNBXAZCuWOJllSpg3CM1C600qZv1DM5dg/O3DsUdktgZNU3lbEHiMKjziJkJGXmgKxWcS0CLWgrSuedd3GC1MXb1p5E4ZablNKthIBBbE0GOPpygyRPIDb2FK8D0u00p3xW2RKKKjGnpxMElajZ7dVIEhNa4o+RNZciR1Ej0GJ1fGpx9MV9nlUNcO4/mx9EFhScjThQfmIWQnNJRGhSUUVFCCxod5ZiNvEGD0Pt7H29FdKQ/PPcv6Q3SRrQAMSFZtUsBRVwGrSpLUHVWAiSmgw1Xcto7R2mFdkwYXwXS8OldpXacqg0OyKqYebsxuXizLQE3iSzC7e1sQNsFaMs4SaympuKolMdksgBlGFK1XHaRdgC0QUwOMhXFmtTF2BUgihrWtQxO7I4ZcRBGj7bziXheAqwxz1WKk4E1BIMV05TKlzHS8zUJAJJ1jlQUwxI7BwiPQ9kMudcqxEqQiHO4WY1JAOGAUcdY1hZAITQ4ggLRKYVWrEJOwRNK2e35e3niV5xVjBAVVpCQHmTkOTKqnqaXQ4dvoix0Dbi0qWzHFlAbg6m4+X0x5+EA2k/DTKf8AH/YKVwx9hujtDtRp0vcwmr1TAQ3Xro/awjR2OrFrrU9uPDD18FdWb+2x3Z6LVq8PZ8f94CBLJOvDHMYec8Ih0zpyVZZZmTmoNgHSY7lG2N3dL8Aoy4NxOSw/LE1tkzql/wCNYWMTyj5aPNtMyYAFDXaLnQBQBjTHKOg+reMCEoWmmcQUBYTVQN6jvABH6dsTWbpAbDh3in5wPIOqhHzVp3CJ5udRtxHtwOEYrtVNiqSCBvTdHjXpvWYO+WwihjSWdf4kcW8zivoaM2I17TLzuHquwshmdw9UkLHQohyvUkuLe1nof0pX+NRFSgi3tIwl/wBJPRT8opsX98bj6Lkv1QP9q3/l6FQQoiay2GZMNJaM5+ipPoEG+8ZX46ZLlcC15/Il3j30jeFwC+fim52ICrStRQ+3t7cYhLba2Htui/m6JkBEb9oYXw1C0o3TdYqeixIxG49kRDQLN8XMkzeCzAreTMumFOax5k+ypY6rSF0AHXQ8FUiVwXuMIZbjokdX/cWNp0TOl9OU6jeVNO+lD3wMI91LHBL+JqMOI4psmXdHHb1xMIYIcIe1oaICjqPL3FxVpbtHczzesGEyUk0GlMHGWeYIIh8+yc2ssltZ1v3adFSdSprmw1qbip2xYiziZZrLNepSUs6XM43Jl+WgO9udC8BU7DFdLnmbOvOFcuSSC4lrlleOCAbBwAhIJPcqy0A4axCYpiZTFitkXxEn/wC9Lr6YHsEhrrTL3NqlAWpeNXrdCrQm9gccKUOIgbwTQwgxz4wus2JAoW4KVB7z7dWJgq0SQGdK3gCVxFKgGmWzqifTDgy5Aes1mlFmaYKOVeYebDXSb1FFBUnAjEbBZ80zSxfEtnATOKdEYJujBS+tLtHrQdHFQRTKmGY31i0lmApKAYAUguWfbtgXI2YBFyzBKNAcswVLMLKoCKlmCZZ9u6BZZiRrSBhWpwNBnw24dsJeYCewSUUnZ7YwQmyKwzjTE0G4V85/6yho0ko/mLv6QIx20NcIkzVKdPPwszPwM/qCtPz74jkvctEptjhpR43hfTLPWlla/ShkmfemTDUHFBXqQZ7jxiPSsotJe6SGUXlIwIZKOtNxqoxEcqanVdIFxyvY7jgfBbRwvUY7ArDSWnRZq3aNMIwTjTCtOiMBQdeUeVaY0xNtMwzJzFmyA2KNwGwRpXs7Xb91rrC9eKnEGjV1algRjUap2ptjO6Ys1GvfOzyrexrWlQK55n8o72yhrTC5G3Oe9s5DYszb/jD2egQsN0gfhD2egR0ZefmKXT+kblY2NtVRwFOuggkYr1HzHPz+kwFI6K/VHog6Q4JB2HA9uf6xi1U5bIVFgr3Kl0qezr8NINM2QdzgeikZgiNOmqyV8Cctd2Yr51iptGiwrsJkxVox1RVnwO5cAeBYRz4cGvM85+6+iWF4jntVbD0EGAyVyRnP02ujyUx/FDxpJx0KSx9AAHyuke0wy845DjyVs/mOQ48laNOQ4SgeZzr1I5uUUUgjPWnMCfsoYk0m37OJd2zKurdvTQzsCpOGuAu0Gt3bhFPyq+W2j+q3prEmhNPzJRuc66owu51CnY101FK5imIJ20o+nU6t4cRlzv8AdaDpCwVrXZpD5OYEeGceW9JadMTpgo8xivzQaL5K0HmgMRbzdLaxWfZ5LkYEhebav1pRAPXQw3+Efx0k/Zmr/wCremOga4RIGHYvnD23j9WPbgfHDxXaQ+T2X6s3/KYrY0ls0NzkmziTNlzKCZSpuM1ZhOCzKVplSue/bX+86S/j56IRmkv4R+o0IUHraMNeIXqtJ5MxhAx0yGuSg0fa5qsBLmOldzEAbyabAKk8BFlZ9MGcxUKJ5yF+zhmPG9K1x2xBPt8mQg5qVfZwcZxrqVzuIQACQcCTgNxiqtenZzrdLlU+YgCJ5KUB7Y1VotJNT5DAHYM9cx5Lr+iOg+ts9+t92WJEDdrPb3LU+9lnrScEkmlfg595urmmViOokRUaW0dzMwqLxWispYUNGUN+cZxjFvyitby7RRGZaSrPkxH/AMeXxxjDLdUbjE9n5x8k+0fpWm+GU3wcTMbIwwjap0tb83zd483ev3fBv0C3qb6YQ5YqU0y46QR+tQD3rQxZ6MtInXtQrdWtQ1RU4KtCK49eQJ2RQ3pBn3NI4R7+C0lp/TdsszC8kOA2HTvhEoBuguy2t0rcYqGADCilTTo1V1IqK4GlRWBAKRKhi44rSNJCMe1u9L7s90UBY1IFa0rSpHXWJJcCoYIlmAKcCikMFS4ElmJxMAz6u3cN/ZCintRsuJudA6zkBie6BpUtjnqDsvd2S9tTwEES1C5dp2nrJNTEz6o0VjKZ1TptpIGNRXAKKFievIflTOElSWpi13gvfi5FSeqn5wLf/iDXbKFzsdud7cZZPCm7A9T/ANb/APcTPO1UtEDBOFnT5oJ3trNhxapqMdu2J1emWHV7ZRArfrXdubPHjC1x8+GziK5jhArKWzmrzPsbMaXBkfCET+3Dv2dRgOrKSygMGpVSaAkACqt4BpmDgd42zSbSGJAqGpirYOBvpkw4jA7447pKz1GVnVCMCc+ee5bii9rmAA5BAaNs6qGQAqZbsmBpVa3kJXI6rLjSFtlnUjXRZi5kXQW3VpTHDdjwMPm6toI2TErT6Us0OHFXHkxKW9vYx1VmrdbSZU2jxyPjK1VRt1xbz2LA6f0NI59iiC6QhFCaUKKajHjHRScp7NPa1zWkV5ssLuIAOqKkV2E1I4Ujouj/ACQBrYyC9f0VZJAkyqWazg82mPNKTUoNprBk1FZboSWu4rLUUPYMoG0b8TK/pp/YIKEfL3dKWwvxqE45SujZZqLQCGhZTSlkxJOAbA3V1gwGfD/uMhygsBIMymulBM+kuASZ6FP2dpMep26xF5ZIBI2qPCGeW0xhXmy3JEt1YreFxjdcg4PLZGo2OIqMj1x0VltV8B457+duiqo1Qx27nn8LDxxg3S2jjJmXcbp1kJFCVOVRsYEEHiDAJ/WN81wcA4LdtcHCQrrlaf42f/UJ7wDFUGi05X/LZ3WP7FinBgzmlWcftM3DyW05Iy5Fq+Cnr8Io1GDEFkHgnYSuzbTqjQzPc9kMdVpinrB9Kx5lY7W0t1dDRlIIPEemPa+SulVtUoTVoDky/NfaP04ERq7VbLbZXt6l3yHQiY/C57pDomzF5qFmfn+VTTORV02ekzCQ1cVFWrM5zZlujPaX5JtLLzpjrzd4sc71Ca0FRQsa0HGPSbW1WPVHmvuhadvOLOp1ZeL8XpgOwHvPCKKPS1pqPuNA37BdBJ4nBauj0LRrvDcYz7hh5LKWq0l3LHCuwZACgCjgBQDqEQEwhMMMVARgu7a0NAAyXMYt+VfypuCSR3SJcU5i35WfK5n2B3S0EZ0S3f3W7j5tVRGqsMjmlCUqwNWG+adnUgoOstviq0BYSz36dCl3dfOK9igFj9UDaIurQJckVmzBL3A4vd26oqbzVqcNsTue01LpOXnzzK1fStUlvVNE7k2aoBwy78duO6HKfb29vyfYQHW+EN0jVMzCvEIvg8S2O7bEgslMzTs/3HQ0K4qN13nX14r5pWs76TyCO7Z6JqwRLMNuINrdw/WHc+g2HzQ4kIQ0olDE14baRXNpAbFiF9I7gO+BiUd6FbNbAo1S3YcO5qjzQ1NOMOkobqND6CPRFFMt7cIGmWpjt9uyMdSw6L3xL26rWPpSU4o5KUIIJqCDsIZcjj7AwTJtL7Ls5fnIQH66dBjxBXqjz+Y9dtYbLnMpqpIO8Gh7xCzZRoeKJvSBGDhwXo3vpLHTLS/rqygcQSLpG8ViaVbJbdGZLPATFpX6JBwjDWPlPaFNA3OcCKnvGMavRaWi0UvWGZj4RUXf/Ld9JiZ9AszV1K0sq5KyM9cTeXiaj8S7euBrRbpNKNMl4HDXBx3gA3kPV1Qs/Rqy/jJIl/WlADyqXT2GHIoA1aAcKAeaEFrSIKoktMqAz+cMsAsQjXg7I1KXWVlvECt4HMDOlcqwkyWzj4UhV2opJ7GcgEjgANxLQVmQACSTQACpJ3Ab/bjGs0FyYCUmTgDMGKrmqcfpPxyGzeV06TaODMtmzdzu1RkuqGSvK+UGiZ37Q2oFwSgZrpA5taatNXDZs4R0anlh8sm/Y/xrCQyUV0I3RvxMr+mn9gi0s1k2t3frFfoibdkysKnm5ef1RBk61EilO6PltM0mkufidi6M3iAAo7faH/lHLYcj2jER5/yz0XLtJvlDZ7QMznLmdZH9wEbd13Er6O44e3cJbJZYUmSudXenSHEA5dhMW2O2up1bx17j7HdmvBt3ELyKTPtCAoGLgeDhMWu4o1ad26IxpOW2EySAdplkqfJa8vYAI0/KDk6rm9KbWGVdV+pgaV6xGStUyYhpMFccnFe4nHtBjsKL6dYS3PgVXTdOWfZgrXSlrlWma01ZgQtTUmAilFC9NaqcttICn6PmIt4rVfnqQyeUpI7IBvyzmpQ71NR5LY+eJbO7SzflkOuTCmBB2Ou4/wDRqIo+ca8fcflUMqOpgNGQ2+6WsaTkTymNkni8fgn1XGwbm7PR2RUy9Hc9rSOj4QZlXm+DM1BTc23LPCHcxIl/GTTNPzZIw7Zrinkq0ecxtZhaefym1KlKqwtOumv4XsVv0ksoIWNecdEXiXemHACp6hHjGkJhM2YSa1d/7jF5o7lHz86yy2l0SVMRZeuxbFxS8xwahp4IwFBTZXWuyyHmPdn3DfbVnIQK1OTy7wz3hYXZbH8OzOSY8AB6KCxOFOo9rpkdnfpOhVWTCViwm6DnAXlTnF+dKImL2mWTTtpA9mst6pJuovSc5DhxY7F28MxQ43RJW461kXgcEyz2ZnJC0wBJJICgbyxwAix09pCzvaJkwM028cAgurgAMXap2bF7Yq7RajMF2WLkkGpqcz85zTE7lGWwZkwSyo6ClmyBbaTuUfmTshfzOzw7B6n2WvqVS514YacYz4aI46anEXJHwSCtebqMT0qzCSdm8DARb8meTa31mT1M5iarJXIne7HZXYK8YsOTPIqbMuzJ+qPBBGA+qgzPHIR6bYdGJISiqsuubzDrns/LCNfVrNEspDHWPU8la+rXDcBz3qGy2GY4BnkKoylJ0QOLfkKQadGWd85atxuinftiNbQpOqGmEbQNXvNBBkq8c6L5zGtY59M7PBQPaHZhCzeSVmIrzYpwLD0NArch7MfBcdTn86xoEcUplDml0jaNtFYCWvPEqU0KRzaOCzDe55Zz4U0faHqw0+5pZz4c3vX1Y1Qh4EUttdf+RSTZaP8AELJD3MLPteb3r6sSJ7l9k2maftj8ljWiHCHi01j9xSzZaP8AELMyfc2sIzlM31pj/kwiws3I2xp0bNK7Vvf3Vi4EOEM62oc3FeFCk3Jo4KORZETBFVR9FQPR7flOIbGO0x7qNnksUlK08g0JUgJ2Ma3usCnGBc8NxcVXQs1SubtJsrZ+3tjFdaeTdnepMsKTtSqHvQivbGX0Z7rEh2uzpbya+FUOvaQAR10MbiXMDAMpBBFQRiCDiCCNnGDZUa/6SsWiy1aBiq2FX6K0BLkEst5mOF5yCwX5ooAAN+07a0EWkNh0MUy8z5YfLJv2P8awkLyw+WTfsf41hIyvKx0RIvSZdKfFp/YIJEk47KRFoYXZMpjgObTt1BBtsSoBGVPYx8yNFpYXRiNPVdAHHAIcWcla4UiEWQGpGrxBpBtgbMb4bOlEaoyr54EURcFRveO1ZvYwVV2rRQmDWuN9YUbyl/3GT0/yIehMuq/ROsp9uoR6HZ7LTWYZZCIbQWbEggRbRtNWysDox0HuvAycCvB7XoppdeelFRvT2KjzQNLwNZVCePT6ruR88e7zbCrjWAPp74prV7n1mn1JULxGB7xG8s3TdOpDXtIJ7wm9aR9S8nkWw3qiitiCjfFsCcVoTq13dxBpEk6wXtaUDStCp6Utj4LcNzbeBrGz0p7lcxfi5izBkA/S7GGMUMzQFps5q8tiKXT4Qu7VJGDrwNDuoY2YrNeZpuE896NldoMtPcg+T0qlrkAkA89KwzymLuiDSNga9Meqkc42TAnpbq5RYaN0ddtVnmJW4Z8qoOaHnBga7Nx29cQJosu7u4Ny+90DpObxwXA4b2x7TFBq/IHTzs3oy9oqGo10AxOvZHYcEHo+QR8KWaWqml9emW+alDi3mG2JNKaXaa1ZxLUwWWWJYcXfMtlXaeGAjQWbklaZ5BI5pQKCgxC7lFaIONSTmSY0uifc8lyqGgrvOs3+ohqW2kwy92Owc5871PrB7rx57155ZdBTrRQ3CijL5oHBcPTGv0Bybl2chiA8wZE5DqXj2x6Fovk7LukNU07Bj1RLLsSpgFA2ZRHarcXUwWDAqc1bxLTwQOjpE+aPmccjwxz88TyNBqrVert9IxZWSZdYd0T2yVQ13xMXmrRvDTNTTddG1dY5lMNkSTpVDwMDLFguuvH84oo/uMuHMZJT/lMqAU4iJWeuGwRGqw4CGsmEJTh7e3t+r1hoEPEUNCWU4Q8Q0Q4RS1LKcIYLSu/Ct2uytbtK7ccIeIhaxKQQRUY4VwBOZHHE9VcIe1AVU8qZT2iztJs8xUZzdYteGp4QBCnMkCuVCd8YEe5dPOU6Sa7ucrlXK5uMb3lM7WWQZ8mUJrSzeIJIop6TCm7CvCsYdfdRmClLOgpl8I+67u3AQmr1V751vOjjbeqPw4ET2Z96vND+56jWN5E5lZ75mS5ssE3KogzYCoNMVyPWKg33P5c+zmdY7QPiqPLbwSjkg3T82orTZeIgXQ3LyWLI9omqJZVzLlykYm8binANlnichnmcTOQdrn2kzbXPwD0SUg6KqpJYqDvJArtKngATOrvNucjtQVjaeqq/EZT/ANp+3umdFr4dCCFixaJeZ8sPlk37H+NYSF5YfLJv2P8AGsJGV5OXR89pVZU1QzSZQllmakv4NARzYBVgaM14440yiGxaFtoor2lSL1aYk/Hy5mZWtObE1AK4XhmOi+y6NSYFpOuPcksQuq3xUpaMwYFhqoQMKFhnUCI7RosiYpNoN29VgXYVFS1BrZMDQknLKOEqPa0yY4Stw0Ej8ov3ttC2rnhOpKDsRLvucCEFLp1aG631b2FYiFhtRukTQoR2mFS7sHvEkSyxWtygC416bmmqoK2rR4mKim0MpU3dVqFqhRQm9W8eHzsNhga1aGluGUzyDMoBRq1AvtdIv61czSnQwpjE4tRJEuEDsnbij6vsRsnRtqMorz98mZNYksy0R5ZWWt5dYUejUG+gNAIHtnJ+03S0u0OGF/OYzA1kKiVBAFecBckUGOAypyaIW6960tTBySx1aPWoN/VxGJpS8AQBQgkpo8ByTaWZld2ZSWC1elFu36ALQ0GPSO01ilta/TmRkdEF2HflEzAxDgTFFVIFF1lYjA1vb8ct3bXmxWkuoSYqrXFa3iq03uhZqN31A1QuMUvRaTL7y5+DszAoTSpcMa6900ulRQDBjtxiafoVXZWE26wRUBUmppfy+ExUiYcMTQCjb9dSuDBx4hOdOg8U202a1hAUmguaggXAFqq0xKnBWDV6RIoBmSOOiZ5lupnFiSl0knJVowqqgira1RWveT1k0alw0tLt0rzX8TUVx1qcajjvh+hrIkkssuffoKMpboglslvXVN8ZkfPzrhUXNjBww/xKCDqPFDWnky7FSrKrKoF8MwYsAdYqFpqtdYY4kENnVS9GaAMtqkrS4Vu6xNbymomVBFaNjd1a4A7YpuhwS6/tTqxIY3TShJJNAHoAWbKnhY1qDCWrREqZcJtBA17mstLrMJlAcyBzanEnobKQ8Wl4wvyO0FB1YOMeKnfQk3ZPKnHJ5hoSBQgFRUIQ1AekG1jVQSc9gm80gDgEBwCXYkMSbrE3fhDSi6wAwqBsiulcncB/EzSVYnpHI3SF6dQBSo4kVrShO0ryfaagHPMq35jUUUwmsWYHX1sSQDQYE7cYY2qHA4jhyVgtIIzQ9j0bawrBrUBUHEDwiymtQgKi6GFAcyDgMAZZpVo/aBzjhpd01Iu0vVFMlDHaa4AAgY0vEReT5xrPmHCmbUreU4i/jgCoyoppWutBuhtFcwlznGmYihYmoAAAGdBlsoMsN/jaJp3MOC9c+aVa8zTMwYZgZaZwNMxUGGymoYcx4pm6BgUJF4TqFKqAZnGCJJu45iIZi41h8htm+KafyvhLdiFJUVqI6EGBhwaKRigSiHiEEOEPaEspwh4hohwilqAp0KIQQohwQJbteMYnTHuVSJrFpLmQTiVu3k7BUFeqtI24joy6m14hwTqFpq2czSdCwejPckkowM+a00DwQtxT1mpJ7CI3cmSqKFUBVUAAAUAAwAAGUOjoJlNrPpC9aLVWtBmq6UohYSFhilXmfLD5ZN+x/jWEheWHyyb9j/GsJGV5Cy59imSk5yYSbks0IagYSkQ0FymIQDblhQxE4sBa9eoRkQHqNYsKamwmgGVABTAQkdHF17PJ+o685LasfhkmLIsAzcnpUqHwDEkgUXicc/ylsr2GWUKPQoSw1WzZbpwCUyjo6JTZpze7j+EYfGgSWeRo+6Vvmhr8+usLp8HKhI7a54wda7ZY3YuZpJJBpR6YCnzMes4jIEQsdFbLP8n1HXnJAX45IFTYRTW6OAwfIknYu8+1BHWT9hlshVsUZmBKscWCg+B9EZUpSmWEJHRMLNh9buP4R3+wJX/YjnMbICmvSgFFXFeitTQZb6x1lWwy6XJhFCpxDnohguJTZeB61XdHR0H8PpePH8LF/sCIttrsc0MHmmjEMQA4F4C7e6OdAB2YUOMQolgFKOQQQQaPWqgBfAxoAKA4b61NejoY2zACA489ywX9iI0XbrJIv3ZuDEYXXwArQVu1PSOJMWsnlZZgKGbh9V/Vjo6DFmF69Jnu9l6+YhO/eCzbJw8l/UhTyjswzmiv1X9SOjopNipBt4Sldc6YUtn5U2ahBm/hf1IaOU9m8b+F/VhY6D+HbdCx1hlTryqspXGbj9R/VhF5VWbxv4X9WOjop6huCXfKmblZZSAedHkP6kcOVdl8aPIf1I6OijqhmgvFPHKyy+N/A/D6EOHKyy+N/A/qR0dDW0whJKeOVtl8b+B/Vhw5W2Xxv4H9WOjoc1oQEpf3usvjfwP6sL+91l8b+B/Vjo6GAISU798LL438D+rHfvhZfG/gf1Y6OhgCwu/fCy+N/A/qwv74WXxv4H9WEjoysJf3xsvjfwP6sd++Nl8b+B/Vjo6Mry895VafkNa5jLMwNzwW+Yo+bCR0dHl5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1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391F29-7BF3-4418-B35E-70CE040E1622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14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18441" name="Obdélník 14"/>
          <p:cNvSpPr>
            <a:spLocks noChangeArrowheads="1"/>
          </p:cNvSpPr>
          <p:nvPr/>
        </p:nvSpPr>
        <p:spPr bwMode="auto">
          <a:xfrm>
            <a:off x="363538" y="1484313"/>
            <a:ext cx="835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GeoGebru lze s výhodou užít při vytváření zadání, ale především i při názorných ukázkách řešení příkladů spontánní stereometrie.</a:t>
            </a:r>
          </a:p>
        </p:txBody>
      </p:sp>
      <p:pic>
        <p:nvPicPr>
          <p:cNvPr id="18442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31612" r="47604" b="35330"/>
          <a:stretch>
            <a:fillRect/>
          </a:stretch>
        </p:blipFill>
        <p:spPr bwMode="auto">
          <a:xfrm>
            <a:off x="2124075" y="4376738"/>
            <a:ext cx="19431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6" t="37396" r="13554" b="27686"/>
          <a:stretch>
            <a:fillRect/>
          </a:stretch>
        </p:blipFill>
        <p:spPr bwMode="auto">
          <a:xfrm>
            <a:off x="4600575" y="4508500"/>
            <a:ext cx="21304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38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7663" y="1052513"/>
            <a:ext cx="8532812" cy="4637087"/>
          </a:xfrm>
        </p:spPr>
        <p:txBody>
          <a:bodyPr>
            <a:normAutofit/>
          </a:bodyPr>
          <a:lstStyle/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b="1" u="sng" dirty="0">
                <a:latin typeface="Arial" pitchFamily="34" charset="0"/>
                <a:cs typeface="Arial" pitchFamily="34" charset="0"/>
              </a:rPr>
              <a:t>Úloha </a:t>
            </a:r>
            <a:r>
              <a:rPr lang="cs-CZ" sz="1800" b="1" u="sng" dirty="0" smtClean="0">
                <a:latin typeface="Arial" pitchFamily="34" charset="0"/>
                <a:cs typeface="Arial" pitchFamily="34" charset="0"/>
              </a:rPr>
              <a:t>2: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Ve VRP zobrazte těleso, jehož šesti stěnami jsou čtverce ležící ve stěnách krychle a zbývajícími osmi stěnami jsou rovnostranné trojúhelníky.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9460" name="AutoShape 2" descr="data:image/jpeg;base64,/9j/4AAQSkZJRgABAQAAAQABAAD/2wCEAAkGBhQSERUUEhQWFBUWFxcXGBcXGBwcFhoYFxccGBcaHRcYGyYgFxwkHBgcIC8gIycpLCwsHB4xNTAqNSYrLCkBCQoKDgwOGg8PGi8lHyQsLy4wKio0LCovNCosLiwuLCwsLywqKiwsKSwsLCosLywsLCwpLCwsLCwsLCwsLCwsLP/AABEIALcBEwMBIgACEQEDEQH/xAAbAAABBQEBAAAAAAAAAAAAAAAEAQIDBQYAB//EAEoQAAIAAwQFBgcNCAICAwAAAAECAAMRBBIhMQUiQVFhBhMycYGRQlOSobHS8AcVIzM0UmJygpOiwdEUFiRDc7Kz4WPxo8JElNP/xAAbAQADAAMBAQAAAAAAAAAAAAACAwQBBQYAB//EADoRAAEDAQUECAUDAwUBAAAAAAEAAhEDBBIhMUFRcZHwBRNhgaGxwdEUIjJC4QYjUhUzYhYkcqLxgv/aAAwDAQACEQMRAD8Ax0jQdVU/A4qP5kvcPpQ/3iOwyfvJXrQyR0V+qvoEPjehuC5Y1MU33iP/AAfeyvWhfeL+j97K9aFjozcWOtS+8X9D7yX60M94j/wfeSvWi3sfJe0TEV1QKrdEvMSXe+qJjAsOIwgC12N5TmXMUo6mhVhQiBF0mAQiJc0SQUP7xH/g+8letC+8Z/4PvJXrQZatFzZaS5kxCqTQTLY5MBTEd4zgiycnLRNliYkuqNUBi6LW6aGl5gcDHsBjIWQXEwAZVYNB8ZH3kr1oX3j/AKH3kr1oNtGhJ8uYkp5bK70CDDWvGgukGhFcKgwZ+5trrQSSTuDoWw+iHqTwj0tGoXgHnJpVMdB8ZH3kr1o5dCf0PvJXrQRK0fMbnKIfghemVwKgG6ag45kCmcMs9ldyQgJpidgA4k4DtjMBDfOwpBobjI+8letBlh5MPNJEtZTkYmjysB5UAzpLIxVgQRsPf7GNV7nfxs36g/ujX9JV3WSyvrsglo13hWWP9+u2k7CUCvIS0eJl+XK9aHjkNP8AEy/LletHo3t7e3+50sEwioRiOqOHZ+qLZU+mk07g4+q6g9EUW5vPh7LzYciJ3iZflSvWiReRU7xMvypXrR6JNsTqKsjAb6YRyWKYwqqMQdoHt7ecv9S229d6kTsh3us/0uhE3zxCwC8jpvipflSvWiZOSL+Kld8r9Y3J0bN8W3dArqQaEEHccDDv9QWsfXSA3h3usf06jo4+CyyclW2ypXfL/WJ15NUzlSv/AB/rF8TCVhjenq5+xvj7rx6PYNSqhOTw8XJ/8cEJoFfFSu6XFtZrI8zoKTTPcIJ9453zD3r+sVs6TtDxPV+BSzZaY+5U6aETxcnyZcTpoeX4qT5KQRMklTdYEEbDnCiDHSNQ6Dx91j4Zo1TpeipW2VJ8lP0gqTouT4qT5CfpEUqCZQhgtjzoEPUgKaXo2R4mT92n6RMui5HiZP3aerDEghYMWhx0WLgUTaJkZ8zJ+7T1YcuiZHiZX3SerE6wgEMFUlCWpg0TI8TJ+7T9IkGiJHiZX3a/pEqiJQIO+V6F5fytsMpbXMAlSwNTwF8Wv0Y6J+WB/jJn2P8AGvGOgry9C8vkdFfqr6BD4ZI6K/VX0CHx0IyXHnNdEtlQM6hsFLKD1EgHzRFHRlYCvOWzk26eCKBHuKuxUXBABsFAIalltFrn2dJ16sxURGYUPNDC9XwgFBNTuiSdymSddNpsyTpigLzl90LAYC+ENGPHAxB+8r87MmlVvvKMlaYLKQi7qDZRKqN1TCAHBoAGQVbiwuLi7AnL3Wo0zY5s+z2sMgCynWbZwJiNSUi80yAKxIAlhWyzBinnypDWGx89MdDW0UuSw9RzorWrrTzxTaF0q1mnCYqhqBlKnosrqVINNlD6IMk6fl8zLlTLMk0Sy5Ul5ikc414jUYV2Z7oG45uA8N0apnXMfJOZEYztB05wV4qLe0WZL85IWcEDMLswTOeV3DLkoowpQnCB5Wi7Mbf8sut+0EgcywN7nKgX60GOFctsVLcpDfkFJSS5ciYJiSlvULXgxLMxLMTdAqTlFe1tJnc7TG/zlNlb16nfGRTd57NqF1ZmycRt0Gi0onM76VZ1CuUa8oNQD+0pUA7euKTROkBLDA4GpIJrdxRkIa7rDBsCOO+oJXTMyY9qKSqm1CjBam7WYHNBt1hSK5tGuOmUT68xFPklr3mjLbokE7PJYcHmHMBOenaU7SlrEx6ipABFTmauz/8AtTs2ZDQ+538bN+oP7ozj2VFoWmjHYquSeq8qinGtI0vIO4s2ZSYpDIKCtG6VaFGx7qjjGn6ccHWCqxuJj1Cu6Oo1BamVHDX0W5EET2d3+Hd1FMKAgDqVaE138IHBp2QXN0u7dJZTcWQ1/uj5pYKrWBwdUuYjDGDGhLcR3LtKzSYhs593HBEN8lYSmLi8LzNVSoqDQBsTX84W1zmWyyrrFatQlTQ01jn2QFOt7shSktFJBNxSCaEHMtw3RJL0vMVQqhKDK8pJr5Q3xu/6hZzUwqR+2WyA4wSRET83FSdQ+79P3TGGXkobNa5l9fhJh1hgXJrjuJiXlCf4hvqr+cO9/ZoyEofYPrxXzprOxZzeY5mlBQZADYB+sKfaGfDOpmqahJESDhG9EGHrA67dHd6IvRFnlzGKOMSKqakYjZge3shLJYVAmvOBuyxSgwJauAw7u0QJKmFWDDMEERPb9KvNAVgoAN6igip2Vxx/6h1lfQuDrBi2dM+w7jtQ1Q+98uR8EVo+XMaQ45xJMupvHGuQqAScBTCvGG2SRIlurc+DQ1oqts2ZmIbLpNkS4FRlJqbwJGzZUbokGlT4qR5B/WNlRrUrjZdiP+XoIU7muk4eSitto5ya7CoBOFRQ0AArQ5VIhqiEmTSzEkKNwUUAFOvrhwhTyHvJXhgIU0uCJZgdInliGtkIUQsEqYFDe3GCUihhlCVKvt7e36vAiNYkWKGoCpFh4hgh4hoQrzflh8sm5+Bv8WsdCcsB/GTPsbvFrwhINCvNbPpSZcXodFf5UvcPoQ/30mb0+6lf/nAUnor1D0QpMdCAIXLFxnNFNpeZ/wAf3Ur1Iculpn0PupXqQFdhxWsehevnajffWZ9D7qV6kNbS0zDofdSvUgStOqEBxj0BYvHajvfV/ofdSvU9vS4aTmfQ+6l+pAkqWWIAzJpu85y9uwlJol0u4tga4gjAhlwbI17cMsiJjIDFeBOZKLW3lRVubJ3c1KIoy4EELiQTllvriIh983Jyl/dS/UgKtYs9EWBHmXZzMq5vdwN2lW1jguA4k1AAxJUHubSEuzTqLH13Q3JEW53WyK60DEiYzqqoQmKylBUDF9druZUIaUiFbYTKNRLuUxcLKSYpxOIK59WO5sYD09p681X18apLBpKQClFBGYAAWozoMTFHZ7Y8+dLRz0nVVAwUVYCgXZnEwYSbx48/+b1t2MDgBoOe7Xt3LTi1CWl5rzAG63wMklW3OzXmBOy8MdhOMD2fS6ABUlrq9EvQtgcMURCeok8Ye1vs6raJxmss8zHupQFWUsTdYHBgdxH+qa4J+tZ1uzNsiuJ4yiTVvqHWGy9sNrBEVDz3f+I3UhiaeBnf5ytf7+TzKWcJhDGY0vVACBAivipBoKsBXZngBDF5UWrxzdyVwND4OBqIq7HbTMsUrnCSWtFoAvE1N2XIqDU49LKJ7BNEyTcIAdCzIfnS7xvKd7L0gd16JxZqQdJY2Cdk+iTVrPILS43mgdk84qxXlPafHHuT1YlXlLafGnyU9WKtJcTIgh/wlD+DeA9lELU/+R4qyTlFaPGnyU9WJ5enp5/mHyU9WKxAIJsqu5IRQaY50w7YE2aiPsHAJjbRUP3HirOXpaef5n4U9WCpelJnz/wr6sVFnm1JBwIzEGymgeopaNHAI+uqauPFWcvSUz5w8lfVghLc+8eSv6RWyzBMswJo0/4jgEYqP2lWCWtt48lf0ghLQeHkr+kASzBKGANJmwJoe7arGVOPDuX9IKkP1dw/SK+Q0G2ZoAsbsTWuO1FqeruH6RKi7qbMMKcdkQoYnltC3U2nRODipUpDwBENRXA47QKV6j3w+W9evzd8AIyKJTU9vb2/J1IaDDqwUBeXmvLA/wAZN+x/jXjHR3LH5ZN+x/jXhHRmAsSvJpPRWnzR6BEgFIZJFFXqHoh4xz7o3gyXLnNcGxyMLfgqTYmNSdUAXizVAAFOFTmMhETTJIzmM31E/NyPRE77VSpmCcewE+Srs9gtNpE0mEjbooS8OkpXLj/uEa3yx0ZRb671HcgX0wg01MHQuy8KaqiuOesanzxK7pAfa098Aep8FuKP6atb/rhvfPkrBZLUKIrMciVBINDVWGrUYQNMQgkNUEHGudYBnW+Y+DzHYcWJHcTFrpD4w8Qp70UwVltLqlS4RGBO3Zu27FP0t0QbDTa8vmTGUBDiHKvNteU0IAao2G6D2jhDRE6y71MDS6SaCtBiCYqtDQRJ7ff0WssdRzXQ05ke3qgLYZNpci8JE4YCuEiZTjT4BvwH6EQ6JsjyrYizFKNLrMIbA/Bo0wHiDdwIwOyK7S6D9omXFKqXJVa1N1jVRXaaGLGw6XeWolOVmEBgquK3AykFQ+BUNXFAaY1ziZ9VzWkZ9i39FrSBBw2qtsVjmTmpLRnbcoJpxNMhxMWA0akvGfPAI/lyaTJnawPNp5THhAVs05NmLdZrqbJaAJKHUiACvGlYCvQwVTC9AWhtvKK/dNwlZb1F9qvV1AZmZFUMTcFajYKxayWIRaAClCMTUHZsNd3bGPsgvErXpCmzPAj24xt9KSFVAU6LJUY1Kt0WUnPBq04FYS0Bod77VNaSXOZGc7BkOfFGSjSSGpTnCcjXUWmFeJx7BHLDmI5mTTwb6nrqD6DErz0IossKd94nzHOLGghoBWme4OeSMOdEZY7SzuFAF1tW54NCPTtrnFbZtMfs8yYGUMKsAGyoSaEHbFnLsUyWMEcuRiQDqg7B9I7Tsy30Hl2C+1y7jtBwyGNd2EKc2cQntdhdck5PzZjzJk1QaXQowrUXsTjn19e6LqdOc0D4UxxUD0ARXSZdFqBQE47iQNsWs0kSUDdKpIG0Ls88Yuwm3pEbF1nWpAGZNIKKFSQcxFbYZ3OKCARUkUNNhK7Cd0FzgynohqHFajH8jvpC6hugmJjRHTh0DxVjZnoRgMxnBU467dZivsTEkGl2rAhdw3QfO6bfWMLBvAGIkJ8Rgp5D0O/hFhZpla1xAHtsiuSUa3aYwWqkCgBptNPbCBKY1HIYlrQVgCVMMPedkIW7BMaZQNjtl3SExTlNloR9eWMe9Zg8iNBmBvxpGN0nNuzucr8W8onLoMnNv2BXLdka2zzKgb8QeuJaVQVQQdCRwx8iFQ8XSNw8kXKf2O6JDEAGMShv9w2cYKHcvNeWPyyb9jd4tY6HcsPlk37G/wAWvGEg0K8rs0hiq0rkNnAQbKlsEONKNv3jh1Q2zKTLTgAPNUfn3RMi6rD6Ne4g7t1YotNc3S1R2GyAvbUlJIym45ypnmFfyigi9suJcb5U3/Ex9valF7e2EaoGXncPVd7YGXGloXR0JCwxbFOUReaQ6Y4pKPfLSKVIubbmv9OV/iWKrD/f/wDk+bVyH6qH+3Yf8vQocQSloAWgqDhU1IF0Gt3DAitGx2gQOIUH9I29amXtgFcRZazaT5cJHjnohNI2VwvOImJFA1DUqM7uyo4Y0jPK9DXbWvbgd8a2zWh5RIViFY5YFTwZGBU9oiC2aOlzQTcEuZ86WdQ441ltWn2WHVEcOJyx1W5p1WMEThhG7fyVnbYKMSMm1h1MK7/akQ19vYxfzeTtSF5+VRR0yGAoa0F27erngAcxD7LoVJZvMBOpWga8qHcaKQx6iRANMgxoqX1Gti8YnLt3IXQmii9ZhBugYZnhe4Aenz6rRmjHtSMsqjuksOZa1LnWDMfpEKLt0bSNtK19otDuBLvUXaiAJLH2FABPE1MWujNOWizrdkznlg0GrdrhkKspNBXAZCuWOJllSpg3CM1C600qZv1DM5dg/O3DsUdktgZNU3lbEHiMKjziJkJGXmgKxWcS0CLWgrSuedd3GC1MXb1p5E4ZablNKthIBBbE0GOPpygyRPIDb2FK8D0u00p3xW2RKKKjGnpxMElajZ7dVIEhNa4o+RNZciR1Ej0GJ1fGpx9MV9nlUNcO4/mx9EFhScjThQfmIWQnNJRGhSUUVFCCxod5ZiNvEGD0Pt7H29FdKQ/PPcv6Q3SRrQAMSFZtUsBRVwGrSpLUHVWAiSmgw1Xcto7R2mFdkwYXwXS8OldpXacqg0OyKqYebsxuXizLQE3iSzC7e1sQNsFaMs4SaympuKolMdksgBlGFK1XHaRdgC0QUwOMhXFmtTF2BUgihrWtQxO7I4ZcRBGj7bziXheAqwxz1WKk4E1BIMV05TKlzHS8zUJAJJ1jlQUwxI7BwiPQ9kMudcqxEqQiHO4WY1JAOGAUcdY1hZAITQ4ggLRKYVWrEJOwRNK2e35e3niV5xVjBAVVpCQHmTkOTKqnqaXQ4dvoix0Dbi0qWzHFlAbg6m4+X0x5+EA2k/DTKf8AH/YKVwx9hujtDtRp0vcwmr1TAQ3Xro/awjR2OrFrrU9uPDD18FdWb+2x3Z6LVq8PZ8f94CBLJOvDHMYec8Ih0zpyVZZZmTmoNgHSY7lG2N3dL8Aoy4NxOSw/LE1tkzql/wCNYWMTyj5aPNtMyYAFDXaLnQBQBjTHKOg+reMCEoWmmcQUBYTVQN6jvABH6dsTWbpAbDh3in5wPIOqhHzVp3CJ5udRtxHtwOEYrtVNiqSCBvTdHjXpvWYO+WwihjSWdf4kcW8zivoaM2I17TLzuHquwshmdw9UkLHQohyvUkuLe1nof0pX+NRFSgi3tIwl/wBJPRT8opsX98bj6Lkv1QP9q3/l6FQQoiay2GZMNJaM5+ipPoEG+8ZX46ZLlcC15/Il3j30jeFwC+fim52ICrStRQ+3t7cYhLba2Htui/m6JkBEb9oYXw1C0o3TdYqeixIxG49kRDQLN8XMkzeCzAreTMumFOax5k+ypY6rSF0AHXQ8FUiVwXuMIZbjokdX/cWNp0TOl9OU6jeVNO+lD3wMI91LHBL+JqMOI4psmXdHHb1xMIYIcIe1oaICjqPL3FxVpbtHczzesGEyUk0GlMHGWeYIIh8+yc2ssltZ1v3adFSdSprmw1qbip2xYiziZZrLNepSUs6XM43Jl+WgO9udC8BU7DFdLnmbOvOFcuSSC4lrlleOCAbBwAhIJPcqy0A4axCYpiZTFitkXxEn/wC9Lr6YHsEhrrTL3NqlAWpeNXrdCrQm9gccKUOIgbwTQwgxz4wus2JAoW4KVB7z7dWJgq0SQGdK3gCVxFKgGmWzqifTDgy5Aes1mlFmaYKOVeYebDXSb1FFBUnAjEbBZ80zSxfEtnATOKdEYJujBS+tLtHrQdHFQRTKmGY31i0lmApKAYAUguWfbtgXI2YBFyzBKNAcswVLMLKoCKlmCZZ9u6BZZiRrSBhWpwNBnw24dsJeYCewSUUnZ7YwQmyKwzjTE0G4V85/6yho0ko/mLv6QIx20NcIkzVKdPPwszPwM/qCtPz74jkvctEptjhpR43hfTLPWlla/ShkmfemTDUHFBXqQZ7jxiPSsotJe6SGUXlIwIZKOtNxqoxEcqanVdIFxyvY7jgfBbRwvUY7ArDSWnRZq3aNMIwTjTCtOiMBQdeUeVaY0xNtMwzJzFmyA2KNwGwRpXs7Xb91rrC9eKnEGjV1algRjUap2ptjO6Ys1GvfOzyrexrWlQK55n8o72yhrTC5G3Oe9s5DYszb/jD2egQsN0gfhD2egR0ZefmKXT+kblY2NtVRwFOuggkYr1HzHPz+kwFI6K/VHog6Q4JB2HA9uf6xi1U5bIVFgr3Kl0qezr8NINM2QdzgeikZgiNOmqyV8Cctd2Yr51iptGiwrsJkxVox1RVnwO5cAeBYRz4cGvM85+6+iWF4jntVbD0EGAyVyRnP02ujyUx/FDxpJx0KSx9AAHyuke0wy845DjyVs/mOQ48laNOQ4SgeZzr1I5uUUUgjPWnMCfsoYk0m37OJd2zKurdvTQzsCpOGuAu0Gt3bhFPyq+W2j+q3prEmhNPzJRuc66owu51CnY101FK5imIJ20o+nU6t4cRlzv8AdaDpCwVrXZpD5OYEeGceW9JadMTpgo8xivzQaL5K0HmgMRbzdLaxWfZ5LkYEhebav1pRAPXQw3+Efx0k/Zmr/wCremOga4RIGHYvnD23j9WPbgfHDxXaQ+T2X6s3/KYrY0ls0NzkmziTNlzKCZSpuM1ZhOCzKVplSue/bX+86S/j56IRmkv4R+o0IUHraMNeIXqtJ5MxhAx0yGuSg0fa5qsBLmOldzEAbyabAKk8BFlZ9MGcxUKJ5yF+zhmPG9K1x2xBPt8mQg5qVfZwcZxrqVzuIQACQcCTgNxiqtenZzrdLlU+YgCJ5KUB7Y1VotJNT5DAHYM9cx5Lr+iOg+ts9+t92WJEDdrPb3LU+9lnrScEkmlfg595urmmViOokRUaW0dzMwqLxWispYUNGUN+cZxjFvyitby7RRGZaSrPkxH/AMeXxxjDLdUbjE9n5x8k+0fpWm+GU3wcTMbIwwjap0tb83zd483ev3fBv0C3qb6YQ5YqU0y46QR+tQD3rQxZ6MtInXtQrdWtQ1RU4KtCK49eQJ2RQ3pBn3NI4R7+C0lp/TdsszC8kOA2HTvhEoBuguy2t0rcYqGADCilTTo1V1IqK4GlRWBAKRKhi44rSNJCMe1u9L7s90UBY1IFa0rSpHXWJJcCoYIlmAKcCikMFS4ElmJxMAz6u3cN/ZCintRsuJudA6zkBie6BpUtjnqDsvd2S9tTwEES1C5dp2nrJNTEz6o0VjKZ1TptpIGNRXAKKFievIflTOElSWpi13gvfi5FSeqn5wLf/iDXbKFzsdud7cZZPCm7A9T/ANb/APcTPO1UtEDBOFnT5oJ3trNhxapqMdu2J1emWHV7ZRArfrXdubPHjC1x8+GziK5jhArKWzmrzPsbMaXBkfCET+3Dv2dRgOrKSygMGpVSaAkACqt4BpmDgd42zSbSGJAqGpirYOBvpkw4jA7447pKz1GVnVCMCc+ee5bii9rmAA5BAaNs6qGQAqZbsmBpVa3kJXI6rLjSFtlnUjXRZi5kXQW3VpTHDdjwMPm6toI2TErT6Us0OHFXHkxKW9vYx1VmrdbSZU2jxyPjK1VRt1xbz2LA6f0NI59iiC6QhFCaUKKajHjHRScp7NPa1zWkV5ssLuIAOqKkV2E1I4Ujouj/ACQBrYyC9f0VZJAkyqWazg82mPNKTUoNprBk1FZboSWu4rLUUPYMoG0b8TK/pp/YIKEfL3dKWwvxqE45SujZZqLQCGhZTSlkxJOAbA3V1gwGfD/uMhygsBIMymulBM+kuASZ6FP2dpMep26xF5ZIBI2qPCGeW0xhXmy3JEt1YreFxjdcg4PLZGo2OIqMj1x0VltV8B457+duiqo1Qx27nn8LDxxg3S2jjJmXcbp1kJFCVOVRsYEEHiDAJ/WN81wcA4LdtcHCQrrlaf42f/UJ7wDFUGi05X/LZ3WP7FinBgzmlWcftM3DyW05Iy5Fq+Cnr8Io1GDEFkHgnYSuzbTqjQzPc9kMdVpinrB9Kx5lY7W0t1dDRlIIPEemPa+SulVtUoTVoDky/NfaP04ERq7VbLbZXt6l3yHQiY/C57pDomzF5qFmfn+VTTORV02ekzCQ1cVFWrM5zZlujPaX5JtLLzpjrzd4sc71Ca0FRQsa0HGPSbW1WPVHmvuhadvOLOp1ZeL8XpgOwHvPCKKPS1pqPuNA37BdBJ4nBauj0LRrvDcYz7hh5LKWq0l3LHCuwZACgCjgBQDqEQEwhMMMVARgu7a0NAAyXMYt+VfypuCSR3SJcU5i35WfK5n2B3S0EZ0S3f3W7j5tVRGqsMjmlCUqwNWG+adnUgoOstviq0BYSz36dCl3dfOK9igFj9UDaIurQJckVmzBL3A4vd26oqbzVqcNsTue01LpOXnzzK1fStUlvVNE7k2aoBwy78duO6HKfb29vyfYQHW+EN0jVMzCvEIvg8S2O7bEgslMzTs/3HQ0K4qN13nX14r5pWs76TyCO7Z6JqwRLMNuINrdw/WHc+g2HzQ4kIQ0olDE14baRXNpAbFiF9I7gO+BiUd6FbNbAo1S3YcO5qjzQ1NOMOkobqND6CPRFFMt7cIGmWpjt9uyMdSw6L3xL26rWPpSU4o5KUIIJqCDsIZcjj7AwTJtL7Ls5fnIQH66dBjxBXqjz+Y9dtYbLnMpqpIO8Gh7xCzZRoeKJvSBGDhwXo3vpLHTLS/rqygcQSLpG8ViaVbJbdGZLPATFpX6JBwjDWPlPaFNA3OcCKnvGMavRaWi0UvWGZj4RUXf/Ld9JiZ9AszV1K0sq5KyM9cTeXiaj8S7euBrRbpNKNMl4HDXBx3gA3kPV1Qs/Rqy/jJIl/WlADyqXT2GHIoA1aAcKAeaEFrSIKoktMqAz+cMsAsQjXg7I1KXWVlvECt4HMDOlcqwkyWzj4UhV2opJ7GcgEjgANxLQVmQACSTQACpJ3Ab/bjGs0FyYCUmTgDMGKrmqcfpPxyGzeV06TaODMtmzdzu1RkuqGSvK+UGiZ37Q2oFwSgZrpA5taatNXDZs4R0anlh8sm/Y/xrCQyUV0I3RvxMr+mn9gi0s1k2t3frFfoibdkysKnm5ef1RBk61EilO6PltM0mkufidi6M3iAAo7faH/lHLYcj2jER5/yz0XLtJvlDZ7QMznLmdZH9wEbd13Er6O44e3cJbJZYUmSudXenSHEA5dhMW2O2up1bx17j7HdmvBt3ELyKTPtCAoGLgeDhMWu4o1ad26IxpOW2EySAdplkqfJa8vYAI0/KDk6rm9KbWGVdV+pgaV6xGStUyYhpMFccnFe4nHtBjsKL6dYS3PgVXTdOWfZgrXSlrlWma01ZgQtTUmAilFC9NaqcttICn6PmIt4rVfnqQyeUpI7IBvyzmpQ71NR5LY+eJbO7SzflkOuTCmBB2Ou4/wDRqIo+ca8fcflUMqOpgNGQ2+6WsaTkTymNkni8fgn1XGwbm7PR2RUy9Hc9rSOj4QZlXm+DM1BTc23LPCHcxIl/GTTNPzZIw7Zrinkq0ecxtZhaefym1KlKqwtOumv4XsVv0ksoIWNecdEXiXemHACp6hHjGkJhM2YSa1d/7jF5o7lHz86yy2l0SVMRZeuxbFxS8xwahp4IwFBTZXWuyyHmPdn3DfbVnIQK1OTy7wz3hYXZbH8OzOSY8AB6KCxOFOo9rpkdnfpOhVWTCViwm6DnAXlTnF+dKImL2mWTTtpA9mst6pJuovSc5DhxY7F28MxQ43RJW461kXgcEyz2ZnJC0wBJJICgbyxwAix09pCzvaJkwM028cAgurgAMXap2bF7Yq7RajMF2WLkkGpqcz85zTE7lGWwZkwSyo6ClmyBbaTuUfmTshfzOzw7B6n2WvqVS514YacYz4aI46anEXJHwSCtebqMT0qzCSdm8DARb8meTa31mT1M5iarJXIne7HZXYK8YsOTPIqbMuzJ+qPBBGA+qgzPHIR6bYdGJISiqsuubzDrns/LCNfVrNEspDHWPU8la+rXDcBz3qGy2GY4BnkKoylJ0QOLfkKQadGWd85atxuinftiNbQpOqGmEbQNXvNBBkq8c6L5zGtY59M7PBQPaHZhCzeSVmIrzYpwLD0NArch7MfBcdTn86xoEcUplDml0jaNtFYCWvPEqU0KRzaOCzDe55Zz4U0faHqw0+5pZz4c3vX1Y1Qh4EUttdf+RSTZaP8AELJD3MLPteb3r6sSJ7l9k2maftj8ljWiHCHi01j9xSzZaP8AELMyfc2sIzlM31pj/kwiws3I2xp0bNK7Vvf3Vi4EOEM62oc3FeFCk3Jo4KORZETBFVR9FQPR7flOIbGO0x7qNnksUlK08g0JUgJ2Ma3usCnGBc8NxcVXQs1SubtJsrZ+3tjFdaeTdnepMsKTtSqHvQivbGX0Z7rEh2uzpbya+FUOvaQAR10MbiXMDAMpBBFQRiCDiCCNnGDZUa/6SsWiy1aBiq2FX6K0BLkEst5mOF5yCwX5ooAAN+07a0EWkNh0MUy8z5YfLJv2P8awkLyw+WTfsf41hIyvKx0RIvSZdKfFp/YIJEk47KRFoYXZMpjgObTt1BBtsSoBGVPYx8yNFpYXRiNPVdAHHAIcWcla4UiEWQGpGrxBpBtgbMb4bOlEaoyr54EURcFRveO1ZvYwVV2rRQmDWuN9YUbyl/3GT0/yIehMuq/ROsp9uoR6HZ7LTWYZZCIbQWbEggRbRtNWysDox0HuvAycCvB7XoppdeelFRvT2KjzQNLwNZVCePT6ruR88e7zbCrjWAPp74prV7n1mn1JULxGB7xG8s3TdOpDXtIJ7wm9aR9S8nkWw3qiitiCjfFsCcVoTq13dxBpEk6wXtaUDStCp6Utj4LcNzbeBrGz0p7lcxfi5izBkA/S7GGMUMzQFps5q8tiKXT4Qu7VJGDrwNDuoY2YrNeZpuE896NldoMtPcg+T0qlrkAkA89KwzymLuiDSNga9Meqkc42TAnpbq5RYaN0ddtVnmJW4Z8qoOaHnBga7Nx29cQJosu7u4Ny+90DpObxwXA4b2x7TFBq/IHTzs3oy9oqGo10AxOvZHYcEHo+QR8KWaWqml9emW+alDi3mG2JNKaXaa1ZxLUwWWWJYcXfMtlXaeGAjQWbklaZ5BI5pQKCgxC7lFaIONSTmSY0uifc8lyqGgrvOs3+ohqW2kwy92Owc5871PrB7rx57155ZdBTrRQ3CijL5oHBcPTGv0Bybl2chiA8wZE5DqXj2x6Fovk7LukNU07Bj1RLLsSpgFA2ZRHarcXUwWDAqc1bxLTwQOjpE+aPmccjwxz88TyNBqrVert9IxZWSZdYd0T2yVQ13xMXmrRvDTNTTddG1dY5lMNkSTpVDwMDLFguuvH84oo/uMuHMZJT/lMqAU4iJWeuGwRGqw4CGsmEJTh7e3t+r1hoEPEUNCWU4Q8Q0Q4RS1LKcIYLSu/Ct2uytbtK7ccIeIhaxKQQRUY4VwBOZHHE9VcIe1AVU8qZT2iztJs8xUZzdYteGp4QBCnMkCuVCd8YEe5dPOU6Sa7ucrlXK5uMb3lM7WWQZ8mUJrSzeIJIop6TCm7CvCsYdfdRmClLOgpl8I+67u3AQmr1V751vOjjbeqPw4ET2Z96vND+56jWN5E5lZ75mS5ssE3KogzYCoNMVyPWKg33P5c+zmdY7QPiqPLbwSjkg3T82orTZeIgXQ3LyWLI9omqJZVzLlykYm8binANlnichnmcTOQdrn2kzbXPwD0SUg6KqpJYqDvJArtKngATOrvNucjtQVjaeqq/EZT/ANp+3umdFr4dCCFixaJeZ8sPlk37H+NYSF5YfLJv2P8AGsJGV5OXR89pVZU1QzSZQllmakv4NARzYBVgaM14440yiGxaFtoor2lSL1aYk/Hy5mZWtObE1AK4XhmOi+y6NSYFpOuPcksQuq3xUpaMwYFhqoQMKFhnUCI7RosiYpNoN29VgXYVFS1BrZMDQknLKOEqPa0yY4Stw0Ej8ov3ttC2rnhOpKDsRLvucCEFLp1aG631b2FYiFhtRukTQoR2mFS7sHvEkSyxWtygC416bmmqoK2rR4mKim0MpU3dVqFqhRQm9W8eHzsNhga1aGluGUzyDMoBRq1AvtdIv61czSnQwpjE4tRJEuEDsnbij6vsRsnRtqMorz98mZNYksy0R5ZWWt5dYUejUG+gNAIHtnJ+03S0u0OGF/OYzA1kKiVBAFecBckUGOAypyaIW6960tTBySx1aPWoN/VxGJpS8AQBQgkpo8ByTaWZld2ZSWC1elFu36ALQ0GPSO01ilta/TmRkdEF2HflEzAxDgTFFVIFF1lYjA1vb8ct3bXmxWkuoSYqrXFa3iq03uhZqN31A1QuMUvRaTL7y5+DszAoTSpcMa6900ulRQDBjtxiafoVXZWE26wRUBUmppfy+ExUiYcMTQCjb9dSuDBx4hOdOg8U202a1hAUmguaggXAFqq0xKnBWDV6RIoBmSOOiZ5lupnFiSl0knJVowqqgira1RWveT1k0alw0tLt0rzX8TUVx1qcajjvh+hrIkkssuffoKMpboglslvXVN8ZkfPzrhUXNjBww/xKCDqPFDWnky7FSrKrKoF8MwYsAdYqFpqtdYY4kENnVS9GaAMtqkrS4Vu6xNbymomVBFaNjd1a4A7YpuhwS6/tTqxIY3TShJJNAHoAWbKnhY1qDCWrREqZcJtBA17mstLrMJlAcyBzanEnobKQ8Wl4wvyO0FB1YOMeKnfQk3ZPKnHJ5hoSBQgFRUIQ1AekG1jVQSc9gm80gDgEBwCXYkMSbrE3fhDSi6wAwqBsiulcncB/EzSVYnpHI3SF6dQBSo4kVrShO0ryfaagHPMq35jUUUwmsWYHX1sSQDQYE7cYY2qHA4jhyVgtIIzQ9j0bawrBrUBUHEDwiymtQgKi6GFAcyDgMAZZpVo/aBzjhpd01Iu0vVFMlDHaa4AAgY0vEReT5xrPmHCmbUreU4i/jgCoyoppWutBuhtFcwlznGmYihYmoAAAGdBlsoMsN/jaJp3MOC9c+aVa8zTMwYZgZaZwNMxUGGymoYcx4pm6BgUJF4TqFKqAZnGCJJu45iIZi41h8htm+KafyvhLdiFJUVqI6EGBhwaKRigSiHiEEOEPaEspwh4hohwilqAp0KIQQohwQJbteMYnTHuVSJrFpLmQTiVu3k7BUFeqtI24joy6m14hwTqFpq2czSdCwejPckkowM+a00DwQtxT1mpJ7CI3cmSqKFUBVUAAAUAAwAAGUOjoJlNrPpC9aLVWtBmq6UohYSFhilXmfLD5ZN+x/jWEheWHyyb9j/GsJGV5Cy59imSk5yYSbks0IagYSkQ0FymIQDblhQxE4sBa9eoRkQHqNYsKamwmgGVABTAQkdHF17PJ+o685LasfhkmLIsAzcnpUqHwDEkgUXicc/ylsr2GWUKPQoSw1WzZbpwCUyjo6JTZpze7j+EYfGgSWeRo+6Vvmhr8+usLp8HKhI7a54wda7ZY3YuZpJJBpR6YCnzMes4jIEQsdFbLP8n1HXnJAX45IFTYRTW6OAwfIknYu8+1BHWT9hlshVsUZmBKscWCg+B9EZUpSmWEJHRMLNh9buP4R3+wJX/YjnMbICmvSgFFXFeitTQZb6x1lWwy6XJhFCpxDnohguJTZeB61XdHR0H8PpePH8LF/sCIttrsc0MHmmjEMQA4F4C7e6OdAB2YUOMQolgFKOQQQQaPWqgBfAxoAKA4b61NejoY2zACA489ywX9iI0XbrJIv3ZuDEYXXwArQVu1PSOJMWsnlZZgKGbh9V/Vjo6DFmF69Jnu9l6+YhO/eCzbJw8l/UhTyjswzmiv1X9SOjopNipBt4Sldc6YUtn5U2ahBm/hf1IaOU9m8b+F/VhY6D+HbdCx1hlTryqspXGbj9R/VhF5VWbxv4X9WOjop6huCXfKmblZZSAedHkP6kcOVdl8aPIf1I6OijqhmgvFPHKyy+N/A/D6EOHKyy+N/A/qR0dDW0whJKeOVtl8b+B/Vhw5W2Xxv4H9WOjoc1oQEpf3usvjfwP6sL+91l8b+B/Vjo6GAISU798LL438D+rHfvhZfG/gf1Y6OhgCwu/fCy+N/A/qwv74WXxv4H9WEjoysJf3xsvjfwP6sd++Nl8b+B/Vjo6Mry895VafkNa5jLMwNzwW+Yo+bCR0dHl5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9461" name="AutoShape 4" descr="data:image/jpeg;base64,/9j/4AAQSkZJRgABAQAAAQABAAD/2wCEAAkGBhQSERUUEhQWFBUWFxcXGBcXGBwcFhoYFxccGBcaHRcYGyYgFxwkHBgcIC8gIycpLCwsHB4xNTAqNSYrLCkBCQoKDgwOGg8PGi8lHyQsLy4wKio0LCovNCosLiwuLCwsLywqKiwsKSwsLCosLywsLCwpLCwsLCwsLCwsLCwsLP/AABEIALcBEwMBIgACEQEDEQH/xAAbAAABBQEBAAAAAAAAAAAAAAAEAQIDBQYAB//EAEoQAAIAAwQFBgcNCAICAwAAAAECAAMRBBIhMQUiQVFhBhMycYGRQlOSobHS8AcVIzM0UmJygpOiwdEUFiRDc7Kz4WPxo8JElNP/xAAbAQADAAMBAQAAAAAAAAAAAAACAwQBBQYAB//EADoRAAEDAQUECAUDAwUBAAAAAAEAAhEDBBIhMUFRcZHwBRNhgaGxwdEUIjJC4QYjUhUzYhYkcqLxgv/aAAwDAQACEQMRAD8Ax0jQdVU/A4qP5kvcPpQ/3iOwyfvJXrQyR0V+qvoEPjehuC5Y1MU33iP/AAfeyvWhfeL+j97K9aFjozcWOtS+8X9D7yX60M94j/wfeSvWi3sfJe0TEV1QKrdEvMSXe+qJjAsOIwgC12N5TmXMUo6mhVhQiBF0mAQiJc0SQUP7xH/g+8letC+8Z/4PvJXrQZatFzZaS5kxCqTQTLY5MBTEd4zgiycnLRNliYkuqNUBi6LW6aGl5gcDHsBjIWQXEwAZVYNB8ZH3kr1oX3j/AKH3kr1oNtGhJ8uYkp5bK70CDDWvGgukGhFcKgwZ+5trrQSSTuDoWw+iHqTwj0tGoXgHnJpVMdB8ZH3kr1o5dCf0PvJXrQRK0fMbnKIfghemVwKgG6ag45kCmcMs9ldyQgJpidgA4k4DtjMBDfOwpBobjI+8letBlh5MPNJEtZTkYmjysB5UAzpLIxVgQRsPf7GNV7nfxs36g/ujX9JV3WSyvrsglo13hWWP9+u2k7CUCvIS0eJl+XK9aHjkNP8AEy/LletHo3t7e3+50sEwioRiOqOHZ+qLZU+mk07g4+q6g9EUW5vPh7LzYciJ3iZflSvWiReRU7xMvypXrR6JNsTqKsjAb6YRyWKYwqqMQdoHt7ecv9S229d6kTsh3us/0uhE3zxCwC8jpvipflSvWiZOSL+Kld8r9Y3J0bN8W3dArqQaEEHccDDv9QWsfXSA3h3usf06jo4+CyyclW2ypXfL/WJ15NUzlSv/AB/rF8TCVhjenq5+xvj7rx6PYNSqhOTw8XJ/8cEJoFfFSu6XFtZrI8zoKTTPcIJ9453zD3r+sVs6TtDxPV+BSzZaY+5U6aETxcnyZcTpoeX4qT5KQRMklTdYEEbDnCiDHSNQ6Dx91j4Zo1TpeipW2VJ8lP0gqTouT4qT5CfpEUqCZQhgtjzoEPUgKaXo2R4mT92n6RMui5HiZP3aerDEghYMWhx0WLgUTaJkZ8zJ+7T1YcuiZHiZX3SerE6wgEMFUlCWpg0TI8TJ+7T9IkGiJHiZX3a/pEqiJQIO+V6F5fytsMpbXMAlSwNTwF8Wv0Y6J+WB/jJn2P8AGvGOgry9C8vkdFfqr6BD4ZI6K/VX0CHx0IyXHnNdEtlQM6hsFLKD1EgHzRFHRlYCvOWzk26eCKBHuKuxUXBABsFAIalltFrn2dJ16sxURGYUPNDC9XwgFBNTuiSdymSddNpsyTpigLzl90LAYC+ENGPHAxB+8r87MmlVvvKMlaYLKQi7qDZRKqN1TCAHBoAGQVbiwuLi7AnL3Wo0zY5s+z2sMgCynWbZwJiNSUi80yAKxIAlhWyzBinnypDWGx89MdDW0UuSw9RzorWrrTzxTaF0q1mnCYqhqBlKnosrqVINNlD6IMk6fl8zLlTLMk0Sy5Ul5ikc414jUYV2Z7oG45uA8N0apnXMfJOZEYztB05wV4qLe0WZL85IWcEDMLswTOeV3DLkoowpQnCB5Wi7Mbf8sut+0EgcywN7nKgX60GOFctsVLcpDfkFJSS5ciYJiSlvULXgxLMxLMTdAqTlFe1tJnc7TG/zlNlb16nfGRTd57NqF1ZmycRt0Gi0onM76VZ1CuUa8oNQD+0pUA7euKTROkBLDA4GpIJrdxRkIa7rDBsCOO+oJXTMyY9qKSqm1CjBam7WYHNBt1hSK5tGuOmUT68xFPklr3mjLbokE7PJYcHmHMBOenaU7SlrEx6ipABFTmauz/8AtTs2ZDQ+538bN+oP7ozj2VFoWmjHYquSeq8qinGtI0vIO4s2ZSYpDIKCtG6VaFGx7qjjGn6ccHWCqxuJj1Cu6Oo1BamVHDX0W5EET2d3+Hd1FMKAgDqVaE138IHBp2QXN0u7dJZTcWQ1/uj5pYKrWBwdUuYjDGDGhLcR3LtKzSYhs593HBEN8lYSmLi8LzNVSoqDQBsTX84W1zmWyyrrFatQlTQ01jn2QFOt7shSktFJBNxSCaEHMtw3RJL0vMVQqhKDK8pJr5Q3xu/6hZzUwqR+2WyA4wSRET83FSdQ+79P3TGGXkobNa5l9fhJh1hgXJrjuJiXlCf4hvqr+cO9/ZoyEofYPrxXzprOxZzeY5mlBQZADYB+sKfaGfDOpmqahJESDhG9EGHrA67dHd6IvRFnlzGKOMSKqakYjZge3shLJYVAmvOBuyxSgwJauAw7u0QJKmFWDDMEERPb9KvNAVgoAN6igip2Vxx/6h1lfQuDrBi2dM+w7jtQ1Q+98uR8EVo+XMaQ45xJMupvHGuQqAScBTCvGG2SRIlurc+DQ1oqts2ZmIbLpNkS4FRlJqbwJGzZUbokGlT4qR5B/WNlRrUrjZdiP+XoIU7muk4eSitto5ya7CoBOFRQ0AArQ5VIhqiEmTSzEkKNwUUAFOvrhwhTyHvJXhgIU0uCJZgdInliGtkIUQsEqYFDe3GCUihhlCVKvt7e36vAiNYkWKGoCpFh4hgh4hoQrzflh8sm5+Bv8WsdCcsB/GTPsbvFrwhINCvNbPpSZcXodFf5UvcPoQ/30mb0+6lf/nAUnor1D0QpMdCAIXLFxnNFNpeZ/wAf3Ur1Iculpn0PupXqQFdhxWsehevnajffWZ9D7qV6kNbS0zDofdSvUgStOqEBxj0BYvHajvfV/ofdSvU9vS4aTmfQ+6l+pAkqWWIAzJpu85y9uwlJol0u4tga4gjAhlwbI17cMsiJjIDFeBOZKLW3lRVubJ3c1KIoy4EELiQTllvriIh983Jyl/dS/UgKtYs9EWBHmXZzMq5vdwN2lW1jguA4k1AAxJUHubSEuzTqLH13Q3JEW53WyK60DEiYzqqoQmKylBUDF9druZUIaUiFbYTKNRLuUxcLKSYpxOIK59WO5sYD09p681X18apLBpKQClFBGYAAWozoMTFHZ7Y8+dLRz0nVVAwUVYCgXZnEwYSbx48/+b1t2MDgBoOe7Xt3LTi1CWl5rzAG63wMklW3OzXmBOy8MdhOMD2fS6ABUlrq9EvQtgcMURCeok8Ye1vs6raJxmss8zHupQFWUsTdYHBgdxH+qa4J+tZ1uzNsiuJ4yiTVvqHWGy9sNrBEVDz3f+I3UhiaeBnf5ytf7+TzKWcJhDGY0vVACBAivipBoKsBXZngBDF5UWrxzdyVwND4OBqIq7HbTMsUrnCSWtFoAvE1N2XIqDU49LKJ7BNEyTcIAdCzIfnS7xvKd7L0gd16JxZqQdJY2Cdk+iTVrPILS43mgdk84qxXlPafHHuT1YlXlLafGnyU9WKtJcTIgh/wlD+DeA9lELU/+R4qyTlFaPGnyU9WJ5enp5/mHyU9WKxAIJsqu5IRQaY50w7YE2aiPsHAJjbRUP3HirOXpaef5n4U9WCpelJnz/wr6sVFnm1JBwIzEGymgeopaNHAI+uqauPFWcvSUz5w8lfVghLc+8eSv6RWyzBMswJo0/4jgEYqP2lWCWtt48lf0ghLQeHkr+kASzBKGANJmwJoe7arGVOPDuX9IKkP1dw/SK+Q0G2ZoAsbsTWuO1FqeruH6RKi7qbMMKcdkQoYnltC3U2nRODipUpDwBENRXA47QKV6j3w+W9evzd8AIyKJTU9vb2/J1IaDDqwUBeXmvLA/wAZN+x/jXjHR3LH5ZN+x/jXhHRmAsSvJpPRWnzR6BEgFIZJFFXqHoh4xz7o3gyXLnNcGxyMLfgqTYmNSdUAXizVAAFOFTmMhETTJIzmM31E/NyPRE77VSpmCcewE+Srs9gtNpE0mEjbooS8OkpXLj/uEa3yx0ZRb671HcgX0wg01MHQuy8KaqiuOesanzxK7pAfa098Aep8FuKP6atb/rhvfPkrBZLUKIrMciVBINDVWGrUYQNMQgkNUEHGudYBnW+Y+DzHYcWJHcTFrpD4w8Qp70UwVltLqlS4RGBO3Zu27FP0t0QbDTa8vmTGUBDiHKvNteU0IAao2G6D2jhDRE6y71MDS6SaCtBiCYqtDQRJ7ff0WssdRzXQ05ke3qgLYZNpci8JE4YCuEiZTjT4BvwH6EQ6JsjyrYizFKNLrMIbA/Bo0wHiDdwIwOyK7S6D9omXFKqXJVa1N1jVRXaaGLGw6XeWolOVmEBgquK3AykFQ+BUNXFAaY1ziZ9VzWkZ9i39FrSBBw2qtsVjmTmpLRnbcoJpxNMhxMWA0akvGfPAI/lyaTJnawPNp5THhAVs05NmLdZrqbJaAJKHUiACvGlYCvQwVTC9AWhtvKK/dNwlZb1F9qvV1AZmZFUMTcFajYKxayWIRaAClCMTUHZsNd3bGPsgvErXpCmzPAj24xt9KSFVAU6LJUY1Kt0WUnPBq04FYS0Bod77VNaSXOZGc7BkOfFGSjSSGpTnCcjXUWmFeJx7BHLDmI5mTTwb6nrqD6DErz0IossKd94nzHOLGghoBWme4OeSMOdEZY7SzuFAF1tW54NCPTtrnFbZtMfs8yYGUMKsAGyoSaEHbFnLsUyWMEcuRiQDqg7B9I7Tsy30Hl2C+1y7jtBwyGNd2EKc2cQntdhdck5PzZjzJk1QaXQowrUXsTjn19e6LqdOc0D4UxxUD0ARXSZdFqBQE47iQNsWs0kSUDdKpIG0Ls88Yuwm3pEbF1nWpAGZNIKKFSQcxFbYZ3OKCARUkUNNhK7Cd0FzgynohqHFajH8jvpC6hugmJjRHTh0DxVjZnoRgMxnBU467dZivsTEkGl2rAhdw3QfO6bfWMLBvAGIkJ8Rgp5D0O/hFhZpla1xAHtsiuSUa3aYwWqkCgBptNPbCBKY1HIYlrQVgCVMMPedkIW7BMaZQNjtl3SExTlNloR9eWMe9Zg8iNBmBvxpGN0nNuzucr8W8onLoMnNv2BXLdka2zzKgb8QeuJaVQVQQdCRwx8iFQ8XSNw8kXKf2O6JDEAGMShv9w2cYKHcvNeWPyyb9jd4tY6HcsPlk37G/wAWvGEg0K8rs0hiq0rkNnAQbKlsEONKNv3jh1Q2zKTLTgAPNUfn3RMi6rD6Ne4g7t1YotNc3S1R2GyAvbUlJIym45ypnmFfyigi9suJcb5U3/Ex9valF7e2EaoGXncPVd7YGXGloXR0JCwxbFOUReaQ6Y4pKPfLSKVIubbmv9OV/iWKrD/f/wDk+bVyH6qH+3Yf8vQocQSloAWgqDhU1IF0Gt3DAitGx2gQOIUH9I29amXtgFcRZazaT5cJHjnohNI2VwvOImJFA1DUqM7uyo4Y0jPK9DXbWvbgd8a2zWh5RIViFY5YFTwZGBU9oiC2aOlzQTcEuZ86WdQ441ltWn2WHVEcOJyx1W5p1WMEThhG7fyVnbYKMSMm1h1MK7/akQ19vYxfzeTtSF5+VRR0yGAoa0F27erngAcxD7LoVJZvMBOpWga8qHcaKQx6iRANMgxoqX1Gti8YnLt3IXQmii9ZhBugYZnhe4Aenz6rRmjHtSMsqjuksOZa1LnWDMfpEKLt0bSNtK19otDuBLvUXaiAJLH2FABPE1MWujNOWizrdkznlg0GrdrhkKspNBXAZCuWOJllSpg3CM1C600qZv1DM5dg/O3DsUdktgZNU3lbEHiMKjziJkJGXmgKxWcS0CLWgrSuedd3GC1MXb1p5E4ZablNKthIBBbE0GOPpygyRPIDb2FK8D0u00p3xW2RKKKjGnpxMElajZ7dVIEhNa4o+RNZciR1Ej0GJ1fGpx9MV9nlUNcO4/mx9EFhScjThQfmIWQnNJRGhSUUVFCCxod5ZiNvEGD0Pt7H29FdKQ/PPcv6Q3SRrQAMSFZtUsBRVwGrSpLUHVWAiSmgw1Xcto7R2mFdkwYXwXS8OldpXacqg0OyKqYebsxuXizLQE3iSzC7e1sQNsFaMs4SaympuKolMdksgBlGFK1XHaRdgC0QUwOMhXFmtTF2BUgihrWtQxO7I4ZcRBGj7bziXheAqwxz1WKk4E1BIMV05TKlzHS8zUJAJJ1jlQUwxI7BwiPQ9kMudcqxEqQiHO4WY1JAOGAUcdY1hZAITQ4ggLRKYVWrEJOwRNK2e35e3niV5xVjBAVVpCQHmTkOTKqnqaXQ4dvoix0Dbi0qWzHFlAbg6m4+X0x5+EA2k/DTKf8AH/YKVwx9hujtDtRp0vcwmr1TAQ3Xro/awjR2OrFrrU9uPDD18FdWb+2x3Z6LVq8PZ8f94CBLJOvDHMYec8Ih0zpyVZZZmTmoNgHSY7lG2N3dL8Aoy4NxOSw/LE1tkzql/wCNYWMTyj5aPNtMyYAFDXaLnQBQBjTHKOg+reMCEoWmmcQUBYTVQN6jvABH6dsTWbpAbDh3in5wPIOqhHzVp3CJ5udRtxHtwOEYrtVNiqSCBvTdHjXpvWYO+WwihjSWdf4kcW8zivoaM2I17TLzuHquwshmdw9UkLHQohyvUkuLe1nof0pX+NRFSgi3tIwl/wBJPRT8opsX98bj6Lkv1QP9q3/l6FQQoiay2GZMNJaM5+ipPoEG+8ZX46ZLlcC15/Il3j30jeFwC+fim52ICrStRQ+3t7cYhLba2Htui/m6JkBEb9oYXw1C0o3TdYqeixIxG49kRDQLN8XMkzeCzAreTMumFOax5k+ypY6rSF0AHXQ8FUiVwXuMIZbjokdX/cWNp0TOl9OU6jeVNO+lD3wMI91LHBL+JqMOI4psmXdHHb1xMIYIcIe1oaICjqPL3FxVpbtHczzesGEyUk0GlMHGWeYIIh8+yc2ssltZ1v3adFSdSprmw1qbip2xYiziZZrLNepSUs6XM43Jl+WgO9udC8BU7DFdLnmbOvOFcuSSC4lrlleOCAbBwAhIJPcqy0A4axCYpiZTFitkXxEn/wC9Lr6YHsEhrrTL3NqlAWpeNXrdCrQm9gccKUOIgbwTQwgxz4wus2JAoW4KVB7z7dWJgq0SQGdK3gCVxFKgGmWzqifTDgy5Aes1mlFmaYKOVeYebDXSb1FFBUnAjEbBZ80zSxfEtnATOKdEYJujBS+tLtHrQdHFQRTKmGY31i0lmApKAYAUguWfbtgXI2YBFyzBKNAcswVLMLKoCKlmCZZ9u6BZZiRrSBhWpwNBnw24dsJeYCewSUUnZ7YwQmyKwzjTE0G4V85/6yho0ko/mLv6QIx20NcIkzVKdPPwszPwM/qCtPz74jkvctEptjhpR43hfTLPWlla/ShkmfemTDUHFBXqQZ7jxiPSsotJe6SGUXlIwIZKOtNxqoxEcqanVdIFxyvY7jgfBbRwvUY7ArDSWnRZq3aNMIwTjTCtOiMBQdeUeVaY0xNtMwzJzFmyA2KNwGwRpXs7Xb91rrC9eKnEGjV1algRjUap2ptjO6Ys1GvfOzyrexrWlQK55n8o72yhrTC5G3Oe9s5DYszb/jD2egQsN0gfhD2egR0ZefmKXT+kblY2NtVRwFOuggkYr1HzHPz+kwFI6K/VHog6Q4JB2HA9uf6xi1U5bIVFgr3Kl0qezr8NINM2QdzgeikZgiNOmqyV8Cctd2Yr51iptGiwrsJkxVox1RVnwO5cAeBYRz4cGvM85+6+iWF4jntVbD0EGAyVyRnP02ujyUx/FDxpJx0KSx9AAHyuke0wy845DjyVs/mOQ48laNOQ4SgeZzr1I5uUUUgjPWnMCfsoYk0m37OJd2zKurdvTQzsCpOGuAu0Gt3bhFPyq+W2j+q3prEmhNPzJRuc66owu51CnY101FK5imIJ20o+nU6t4cRlzv8AdaDpCwVrXZpD5OYEeGceW9JadMTpgo8xivzQaL5K0HmgMRbzdLaxWfZ5LkYEhebav1pRAPXQw3+Efx0k/Zmr/wCremOga4RIGHYvnD23j9WPbgfHDxXaQ+T2X6s3/KYrY0ls0NzkmziTNlzKCZSpuM1ZhOCzKVplSue/bX+86S/j56IRmkv4R+o0IUHraMNeIXqtJ5MxhAx0yGuSg0fa5qsBLmOldzEAbyabAKk8BFlZ9MGcxUKJ5yF+zhmPG9K1x2xBPt8mQg5qVfZwcZxrqVzuIQACQcCTgNxiqtenZzrdLlU+YgCJ5KUB7Y1VotJNT5DAHYM9cx5Lr+iOg+ts9+t92WJEDdrPb3LU+9lnrScEkmlfg595urmmViOokRUaW0dzMwqLxWispYUNGUN+cZxjFvyitby7RRGZaSrPkxH/AMeXxxjDLdUbjE9n5x8k+0fpWm+GU3wcTMbIwwjap0tb83zd483ev3fBv0C3qb6YQ5YqU0y46QR+tQD3rQxZ6MtInXtQrdWtQ1RU4KtCK49eQJ2RQ3pBn3NI4R7+C0lp/TdsszC8kOA2HTvhEoBuguy2t0rcYqGADCilTTo1V1IqK4GlRWBAKRKhi44rSNJCMe1u9L7s90UBY1IFa0rSpHXWJJcCoYIlmAKcCikMFS4ElmJxMAz6u3cN/ZCintRsuJudA6zkBie6BpUtjnqDsvd2S9tTwEES1C5dp2nrJNTEz6o0VjKZ1TptpIGNRXAKKFievIflTOElSWpi13gvfi5FSeqn5wLf/iDXbKFzsdud7cZZPCm7A9T/ANb/APcTPO1UtEDBOFnT5oJ3trNhxapqMdu2J1emWHV7ZRArfrXdubPHjC1x8+GziK5jhArKWzmrzPsbMaXBkfCET+3Dv2dRgOrKSygMGpVSaAkACqt4BpmDgd42zSbSGJAqGpirYOBvpkw4jA7447pKz1GVnVCMCc+ee5bii9rmAA5BAaNs6qGQAqZbsmBpVa3kJXI6rLjSFtlnUjXRZi5kXQW3VpTHDdjwMPm6toI2TErT6Us0OHFXHkxKW9vYx1VmrdbSZU2jxyPjK1VRt1xbz2LA6f0NI59iiC6QhFCaUKKajHjHRScp7NPa1zWkV5ssLuIAOqKkV2E1I4Ujouj/ACQBrYyC9f0VZJAkyqWazg82mPNKTUoNprBk1FZboSWu4rLUUPYMoG0b8TK/pp/YIKEfL3dKWwvxqE45SujZZqLQCGhZTSlkxJOAbA3V1gwGfD/uMhygsBIMymulBM+kuASZ6FP2dpMep26xF5ZIBI2qPCGeW0xhXmy3JEt1YreFxjdcg4PLZGo2OIqMj1x0VltV8B457+duiqo1Qx27nn8LDxxg3S2jjJmXcbp1kJFCVOVRsYEEHiDAJ/WN81wcA4LdtcHCQrrlaf42f/UJ7wDFUGi05X/LZ3WP7FinBgzmlWcftM3DyW05Iy5Fq+Cnr8Io1GDEFkHgnYSuzbTqjQzPc9kMdVpinrB9Kx5lY7W0t1dDRlIIPEemPa+SulVtUoTVoDky/NfaP04ERq7VbLbZXt6l3yHQiY/C57pDomzF5qFmfn+VTTORV02ekzCQ1cVFWrM5zZlujPaX5JtLLzpjrzd4sc71Ca0FRQsa0HGPSbW1WPVHmvuhadvOLOp1ZeL8XpgOwHvPCKKPS1pqPuNA37BdBJ4nBauj0LRrvDcYz7hh5LKWq0l3LHCuwZACgCjgBQDqEQEwhMMMVARgu7a0NAAyXMYt+VfypuCSR3SJcU5i35WfK5n2B3S0EZ0S3f3W7j5tVRGqsMjmlCUqwNWG+adnUgoOstviq0BYSz36dCl3dfOK9igFj9UDaIurQJckVmzBL3A4vd26oqbzVqcNsTue01LpOXnzzK1fStUlvVNE7k2aoBwy78duO6HKfb29vyfYQHW+EN0jVMzCvEIvg8S2O7bEgslMzTs/3HQ0K4qN13nX14r5pWs76TyCO7Z6JqwRLMNuINrdw/WHc+g2HzQ4kIQ0olDE14baRXNpAbFiF9I7gO+BiUd6FbNbAo1S3YcO5qjzQ1NOMOkobqND6CPRFFMt7cIGmWpjt9uyMdSw6L3xL26rWPpSU4o5KUIIJqCDsIZcjj7AwTJtL7Ls5fnIQH66dBjxBXqjz+Y9dtYbLnMpqpIO8Gh7xCzZRoeKJvSBGDhwXo3vpLHTLS/rqygcQSLpG8ViaVbJbdGZLPATFpX6JBwjDWPlPaFNA3OcCKnvGMavRaWi0UvWGZj4RUXf/Ld9JiZ9AszV1K0sq5KyM9cTeXiaj8S7euBrRbpNKNMl4HDXBx3gA3kPV1Qs/Rqy/jJIl/WlADyqXT2GHIoA1aAcKAeaEFrSIKoktMqAz+cMsAsQjXg7I1KXWVlvECt4HMDOlcqwkyWzj4UhV2opJ7GcgEjgANxLQVmQACSTQACpJ3Ab/bjGs0FyYCUmTgDMGKrmqcfpPxyGzeV06TaODMtmzdzu1RkuqGSvK+UGiZ37Q2oFwSgZrpA5taatNXDZs4R0anlh8sm/Y/xrCQyUV0I3RvxMr+mn9gi0s1k2t3frFfoibdkysKnm5ef1RBk61EilO6PltM0mkufidi6M3iAAo7faH/lHLYcj2jER5/yz0XLtJvlDZ7QMznLmdZH9wEbd13Er6O44e3cJbJZYUmSudXenSHEA5dhMW2O2up1bx17j7HdmvBt3ELyKTPtCAoGLgeDhMWu4o1ad26IxpOW2EySAdplkqfJa8vYAI0/KDk6rm9KbWGVdV+pgaV6xGStUyYhpMFccnFe4nHtBjsKL6dYS3PgVXTdOWfZgrXSlrlWma01ZgQtTUmAilFC9NaqcttICn6PmIt4rVfnqQyeUpI7IBvyzmpQ71NR5LY+eJbO7SzflkOuTCmBB2Ou4/wDRqIo+ca8fcflUMqOpgNGQ2+6WsaTkTymNkni8fgn1XGwbm7PR2RUy9Hc9rSOj4QZlXm+DM1BTc23LPCHcxIl/GTTNPzZIw7Zrinkq0ecxtZhaefym1KlKqwtOumv4XsVv0ksoIWNecdEXiXemHACp6hHjGkJhM2YSa1d/7jF5o7lHz86yy2l0SVMRZeuxbFxS8xwahp4IwFBTZXWuyyHmPdn3DfbVnIQK1OTy7wz3hYXZbH8OzOSY8AB6KCxOFOo9rpkdnfpOhVWTCViwm6DnAXlTnF+dKImL2mWTTtpA9mst6pJuovSc5DhxY7F28MxQ43RJW461kXgcEyz2ZnJC0wBJJICgbyxwAix09pCzvaJkwM028cAgurgAMXap2bF7Yq7RajMF2WLkkGpqcz85zTE7lGWwZkwSyo6ClmyBbaTuUfmTshfzOzw7B6n2WvqVS514YacYz4aI46anEXJHwSCtebqMT0qzCSdm8DARb8meTa31mT1M5iarJXIne7HZXYK8YsOTPIqbMuzJ+qPBBGA+qgzPHIR6bYdGJISiqsuubzDrns/LCNfVrNEspDHWPU8la+rXDcBz3qGy2GY4BnkKoylJ0QOLfkKQadGWd85atxuinftiNbQpOqGmEbQNXvNBBkq8c6L5zGtY59M7PBQPaHZhCzeSVmIrzYpwLD0NArch7MfBcdTn86xoEcUplDml0jaNtFYCWvPEqU0KRzaOCzDe55Zz4U0faHqw0+5pZz4c3vX1Y1Qh4EUttdf+RSTZaP8AELJD3MLPteb3r6sSJ7l9k2maftj8ljWiHCHi01j9xSzZaP8AELMyfc2sIzlM31pj/kwiws3I2xp0bNK7Vvf3Vi4EOEM62oc3FeFCk3Jo4KORZETBFVR9FQPR7flOIbGO0x7qNnksUlK08g0JUgJ2Ma3usCnGBc8NxcVXQs1SubtJsrZ+3tjFdaeTdnepMsKTtSqHvQivbGX0Z7rEh2uzpbya+FUOvaQAR10MbiXMDAMpBBFQRiCDiCCNnGDZUa/6SsWiy1aBiq2FX6K0BLkEst5mOF5yCwX5ooAAN+07a0EWkNh0MUy8z5YfLJv2P8awkLyw+WTfsf41hIyvKx0RIvSZdKfFp/YIJEk47KRFoYXZMpjgObTt1BBtsSoBGVPYx8yNFpYXRiNPVdAHHAIcWcla4UiEWQGpGrxBpBtgbMb4bOlEaoyr54EURcFRveO1ZvYwVV2rRQmDWuN9YUbyl/3GT0/yIehMuq/ROsp9uoR6HZ7LTWYZZCIbQWbEggRbRtNWysDox0HuvAycCvB7XoppdeelFRvT2KjzQNLwNZVCePT6ruR88e7zbCrjWAPp74prV7n1mn1JULxGB7xG8s3TdOpDXtIJ7wm9aR9S8nkWw3qiitiCjfFsCcVoTq13dxBpEk6wXtaUDStCp6Utj4LcNzbeBrGz0p7lcxfi5izBkA/S7GGMUMzQFps5q8tiKXT4Qu7VJGDrwNDuoY2YrNeZpuE896NldoMtPcg+T0qlrkAkA89KwzymLuiDSNga9Meqkc42TAnpbq5RYaN0ddtVnmJW4Z8qoOaHnBga7Nx29cQJosu7u4Ny+90DpObxwXA4b2x7TFBq/IHTzs3oy9oqGo10AxOvZHYcEHo+QR8KWaWqml9emW+alDi3mG2JNKaXaa1ZxLUwWWWJYcXfMtlXaeGAjQWbklaZ5BI5pQKCgxC7lFaIONSTmSY0uifc8lyqGgrvOs3+ohqW2kwy92Owc5871PrB7rx57155ZdBTrRQ3CijL5oHBcPTGv0Bybl2chiA8wZE5DqXj2x6Fovk7LukNU07Bj1RLLsSpgFA2ZRHarcXUwWDAqc1bxLTwQOjpE+aPmccjwxz88TyNBqrVert9IxZWSZdYd0T2yVQ13xMXmrRvDTNTTddG1dY5lMNkSTpVDwMDLFguuvH84oo/uMuHMZJT/lMqAU4iJWeuGwRGqw4CGsmEJTh7e3t+r1hoEPEUNCWU4Q8Q0Q4RS1LKcIYLSu/Ct2uytbtK7ccIeIhaxKQQRUY4VwBOZHHE9VcIe1AVU8qZT2iztJs8xUZzdYteGp4QBCnMkCuVCd8YEe5dPOU6Sa7ucrlXK5uMb3lM7WWQZ8mUJrSzeIJIop6TCm7CvCsYdfdRmClLOgpl8I+67u3AQmr1V751vOjjbeqPw4ET2Z96vND+56jWN5E5lZ75mS5ssE3KogzYCoNMVyPWKg33P5c+zmdY7QPiqPLbwSjkg3T82orTZeIgXQ3LyWLI9omqJZVzLlykYm8binANlnichnmcTOQdrn2kzbXPwD0SUg6KqpJYqDvJArtKngATOrvNucjtQVjaeqq/EZT/ANp+3umdFr4dCCFixaJeZ8sPlk37H+NYSF5YfLJv2P8AGsJGV5OXR89pVZU1QzSZQllmakv4NARzYBVgaM14440yiGxaFtoor2lSL1aYk/Hy5mZWtObE1AK4XhmOi+y6NSYFpOuPcksQuq3xUpaMwYFhqoQMKFhnUCI7RosiYpNoN29VgXYVFS1BrZMDQknLKOEqPa0yY4Stw0Ej8ov3ttC2rnhOpKDsRLvucCEFLp1aG631b2FYiFhtRukTQoR2mFS7sHvEkSyxWtygC416bmmqoK2rR4mKim0MpU3dVqFqhRQm9W8eHzsNhga1aGluGUzyDMoBRq1AvtdIv61czSnQwpjE4tRJEuEDsnbij6vsRsnRtqMorz98mZNYksy0R5ZWWt5dYUejUG+gNAIHtnJ+03S0u0OGF/OYzA1kKiVBAFecBckUGOAypyaIW6960tTBySx1aPWoN/VxGJpS8AQBQgkpo8ByTaWZld2ZSWC1elFu36ALQ0GPSO01ilta/TmRkdEF2HflEzAxDgTFFVIFF1lYjA1vb8ct3bXmxWkuoSYqrXFa3iq03uhZqN31A1QuMUvRaTL7y5+DszAoTSpcMa6900ulRQDBjtxiafoVXZWE26wRUBUmppfy+ExUiYcMTQCjb9dSuDBx4hOdOg8U202a1hAUmguaggXAFqq0xKnBWDV6RIoBmSOOiZ5lupnFiSl0knJVowqqgira1RWveT1k0alw0tLt0rzX8TUVx1qcajjvh+hrIkkssuffoKMpboglslvXVN8ZkfPzrhUXNjBww/xKCDqPFDWnky7FSrKrKoF8MwYsAdYqFpqtdYY4kENnVS9GaAMtqkrS4Vu6xNbymomVBFaNjd1a4A7YpuhwS6/tTqxIY3TShJJNAHoAWbKnhY1qDCWrREqZcJtBA17mstLrMJlAcyBzanEnobKQ8Wl4wvyO0FB1YOMeKnfQk3ZPKnHJ5hoSBQgFRUIQ1AekG1jVQSc9gm80gDgEBwCXYkMSbrE3fhDSi6wAwqBsiulcncB/EzSVYnpHI3SF6dQBSo4kVrShO0ryfaagHPMq35jUUUwmsWYHX1sSQDQYE7cYY2qHA4jhyVgtIIzQ9j0bawrBrUBUHEDwiymtQgKi6GFAcyDgMAZZpVo/aBzjhpd01Iu0vVFMlDHaa4AAgY0vEReT5xrPmHCmbUreU4i/jgCoyoppWutBuhtFcwlznGmYihYmoAAAGdBlsoMsN/jaJp3MOC9c+aVa8zTMwYZgZaZwNMxUGGymoYcx4pm6BgUJF4TqFKqAZnGCJJu45iIZi41h8htm+KafyvhLdiFJUVqI6EGBhwaKRigSiHiEEOEPaEspwh4hohwilqAp0KIQQohwQJbteMYnTHuVSJrFpLmQTiVu3k7BUFeqtI24joy6m14hwTqFpq2czSdCwejPckkowM+a00DwQtxT1mpJ7CI3cmSqKFUBVUAAAUAAwAAGUOjoJlNrPpC9aLVWtBmq6UohYSFhilXmfLD5ZN+x/jWEheWHyyb9j/GsJGV5Cy59imSk5yYSbks0IagYSkQ0FymIQDblhQxE4sBa9eoRkQHqNYsKamwmgGVABTAQkdHF17PJ+o685LasfhkmLIsAzcnpUqHwDEkgUXicc/ylsr2GWUKPQoSw1WzZbpwCUyjo6JTZpze7j+EYfGgSWeRo+6Vvmhr8+usLp8HKhI7a54wda7ZY3YuZpJJBpR6YCnzMes4jIEQsdFbLP8n1HXnJAX45IFTYRTW6OAwfIknYu8+1BHWT9hlshVsUZmBKscWCg+B9EZUpSmWEJHRMLNh9buP4R3+wJX/YjnMbICmvSgFFXFeitTQZb6x1lWwy6XJhFCpxDnohguJTZeB61XdHR0H8PpePH8LF/sCIttrsc0MHmmjEMQA4F4C7e6OdAB2YUOMQolgFKOQQQQaPWqgBfAxoAKA4b61NejoY2zACA489ywX9iI0XbrJIv3ZuDEYXXwArQVu1PSOJMWsnlZZgKGbh9V/Vjo6DFmF69Jnu9l6+YhO/eCzbJw8l/UhTyjswzmiv1X9SOjopNipBt4Sldc6YUtn5U2ahBm/hf1IaOU9m8b+F/VhY6D+HbdCx1hlTryqspXGbj9R/VhF5VWbxv4X9WOjop6huCXfKmblZZSAedHkP6kcOVdl8aPIf1I6OijqhmgvFPHKyy+N/A/D6EOHKyy+N/A/qR0dDW0whJKeOVtl8b+B/Vhw5W2Xxv4H9WOjoc1oQEpf3usvjfwP6sL+91l8b+B/Vjo6GAISU798LL438D+rHfvhZfG/gf1Y6OhgCwu/fCy+N/A/qwv74WXxv4H9WEjoysJf3xsvjfwP6sd++Nl8b+B/Vjo6Mry895VafkNa5jLMwNzwW+Yo+bCR0dHl5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8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DD85D4-D869-448F-AE93-726A283CBA36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15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0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5" t="33058" r="19835" b="30785"/>
          <a:stretch>
            <a:fillRect/>
          </a:stretch>
        </p:blipFill>
        <p:spPr bwMode="auto">
          <a:xfrm>
            <a:off x="971550" y="22764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7" t="32646" r="14380" b="33264"/>
          <a:stretch>
            <a:fillRect/>
          </a:stretch>
        </p:blipFill>
        <p:spPr bwMode="auto">
          <a:xfrm>
            <a:off x="4500563" y="2401888"/>
            <a:ext cx="367347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17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309563" y="1077913"/>
            <a:ext cx="8531225" cy="46370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b="1" u="sng" smtClean="0">
                <a:latin typeface="Arial" panose="020B0604020202020204" pitchFamily="34" charset="0"/>
                <a:cs typeface="Arial" panose="020B0604020202020204" pitchFamily="34" charset="0"/>
              </a:rPr>
              <a:t>Úloha 3:</a:t>
            </a:r>
            <a:r>
              <a:rPr lang="cs-CZ" altLang="cs-CZ" sz="1800" b="1" smtClean="0">
                <a:latin typeface="Arial" panose="020B0604020202020204" pitchFamily="34" charset="0"/>
                <a:cs typeface="Arial" panose="020B0604020202020204" pitchFamily="34" charset="0"/>
              </a:rPr>
              <a:t>  (Z ptačí perspektivy)</a:t>
            </a:r>
            <a:endParaRPr lang="cs-CZ" altLang="cs-CZ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Který ze tří obrázků odpovídá pohledu na sestavu objektů shora?</a:t>
            </a:r>
          </a:p>
        </p:txBody>
      </p:sp>
      <p:sp>
        <p:nvSpPr>
          <p:cNvPr id="204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20484" name="AutoShape 2" descr="data:image/jpeg;base64,/9j/4AAQSkZJRgABAQAAAQABAAD/2wCEAAkGBhQSERUUEhQWFBUWFxcXGBcXGBwcFhoYFxccGBcaHRcYGyYgFxwkHBgcIC8gIycpLCwsHB4xNTAqNSYrLCkBCQoKDgwOGg8PGi8lHyQsLy4wKio0LCovNCosLiwuLCwsLywqKiwsKSwsLCosLywsLCwpLCwsLCwsLCwsLCwsLP/AABEIALcBEwMBIgACEQEDEQH/xAAbAAABBQEBAAAAAAAAAAAAAAAEAQIDBQYAB//EAEoQAAIAAwQFBgcNCAICAwAAAAECAAMRBBIhMQUiQVFhBhMycYGRQlOSobHS8AcVIzM0UmJygpOiwdEUFiRDc7Kz4WPxo8JElNP/xAAbAQADAAMBAQAAAAAAAAAAAAACAwQBBQYAB//EADoRAAEDAQUECAUDAwUBAAAAAAEAAhEDBBIhMUFRcZHwBRNhgaGxwdEUIjJC4QYjUhUzYhYkcqLxgv/aAAwDAQACEQMRAD8Ax0jQdVU/A4qP5kvcPpQ/3iOwyfvJXrQyR0V+qvoEPjehuC5Y1MU33iP/AAfeyvWhfeL+j97K9aFjozcWOtS+8X9D7yX60M94j/wfeSvWi3sfJe0TEV1QKrdEvMSXe+qJjAsOIwgC12N5TmXMUo6mhVhQiBF0mAQiJc0SQUP7xH/g+8letC+8Z/4PvJXrQZatFzZaS5kxCqTQTLY5MBTEd4zgiycnLRNliYkuqNUBi6LW6aGl5gcDHsBjIWQXEwAZVYNB8ZH3kr1oX3j/AKH3kr1oNtGhJ8uYkp5bK70CDDWvGgukGhFcKgwZ+5trrQSSTuDoWw+iHqTwj0tGoXgHnJpVMdB8ZH3kr1o5dCf0PvJXrQRK0fMbnKIfghemVwKgG6ag45kCmcMs9ldyQgJpidgA4k4DtjMBDfOwpBobjI+8letBlh5MPNJEtZTkYmjysB5UAzpLIxVgQRsPf7GNV7nfxs36g/ujX9JV3WSyvrsglo13hWWP9+u2k7CUCvIS0eJl+XK9aHjkNP8AEy/LletHo3t7e3+50sEwioRiOqOHZ+qLZU+mk07g4+q6g9EUW5vPh7LzYciJ3iZflSvWiReRU7xMvypXrR6JNsTqKsjAb6YRyWKYwqqMQdoHt7ecv9S229d6kTsh3us/0uhE3zxCwC8jpvipflSvWiZOSL+Kld8r9Y3J0bN8W3dArqQaEEHccDDv9QWsfXSA3h3usf06jo4+CyyclW2ypXfL/WJ15NUzlSv/AB/rF8TCVhjenq5+xvj7rx6PYNSqhOTw8XJ/8cEJoFfFSu6XFtZrI8zoKTTPcIJ9453zD3r+sVs6TtDxPV+BSzZaY+5U6aETxcnyZcTpoeX4qT5KQRMklTdYEEbDnCiDHSNQ6Dx91j4Zo1TpeipW2VJ8lP0gqTouT4qT5CfpEUqCZQhgtjzoEPUgKaXo2R4mT92n6RMui5HiZP3aerDEghYMWhx0WLgUTaJkZ8zJ+7T1YcuiZHiZX3SerE6wgEMFUlCWpg0TI8TJ+7T9IkGiJHiZX3a/pEqiJQIO+V6F5fytsMpbXMAlSwNTwF8Wv0Y6J+WB/jJn2P8AGvGOgry9C8vkdFfqr6BD4ZI6K/VX0CHx0IyXHnNdEtlQM6hsFLKD1EgHzRFHRlYCvOWzk26eCKBHuKuxUXBABsFAIalltFrn2dJ16sxURGYUPNDC9XwgFBNTuiSdymSddNpsyTpigLzl90LAYC+ENGPHAxB+8r87MmlVvvKMlaYLKQi7qDZRKqN1TCAHBoAGQVbiwuLi7AnL3Wo0zY5s+z2sMgCynWbZwJiNSUi80yAKxIAlhWyzBinnypDWGx89MdDW0UuSw9RzorWrrTzxTaF0q1mnCYqhqBlKnosrqVINNlD6IMk6fl8zLlTLMk0Sy5Ul5ikc414jUYV2Z7oG45uA8N0apnXMfJOZEYztB05wV4qLe0WZL85IWcEDMLswTOeV3DLkoowpQnCB5Wi7Mbf8sut+0EgcywN7nKgX60GOFctsVLcpDfkFJSS5ciYJiSlvULXgxLMxLMTdAqTlFe1tJnc7TG/zlNlb16nfGRTd57NqF1ZmycRt0Gi0onM76VZ1CuUa8oNQD+0pUA7euKTROkBLDA4GpIJrdxRkIa7rDBsCOO+oJXTMyY9qKSqm1CjBam7WYHNBt1hSK5tGuOmUT68xFPklr3mjLbokE7PJYcHmHMBOenaU7SlrEx6ipABFTmauz/8AtTs2ZDQ+538bN+oP7ozj2VFoWmjHYquSeq8qinGtI0vIO4s2ZSYpDIKCtG6VaFGx7qjjGn6ccHWCqxuJj1Cu6Oo1BamVHDX0W5EET2d3+Hd1FMKAgDqVaE138IHBp2QXN0u7dJZTcWQ1/uj5pYKrWBwdUuYjDGDGhLcR3LtKzSYhs593HBEN8lYSmLi8LzNVSoqDQBsTX84W1zmWyyrrFatQlTQ01jn2QFOt7shSktFJBNxSCaEHMtw3RJL0vMVQqhKDK8pJr5Q3xu/6hZzUwqR+2WyA4wSRET83FSdQ+79P3TGGXkobNa5l9fhJh1hgXJrjuJiXlCf4hvqr+cO9/ZoyEofYPrxXzprOxZzeY5mlBQZADYB+sKfaGfDOpmqahJESDhG9EGHrA67dHd6IvRFnlzGKOMSKqakYjZge3shLJYVAmvOBuyxSgwJauAw7u0QJKmFWDDMEERPb9KvNAVgoAN6igip2Vxx/6h1lfQuDrBi2dM+w7jtQ1Q+98uR8EVo+XMaQ45xJMupvHGuQqAScBTCvGG2SRIlurc+DQ1oqts2ZmIbLpNkS4FRlJqbwJGzZUbokGlT4qR5B/WNlRrUrjZdiP+XoIU7muk4eSitto5ya7CoBOFRQ0AArQ5VIhqiEmTSzEkKNwUUAFOvrhwhTyHvJXhgIU0uCJZgdInliGtkIUQsEqYFDe3GCUihhlCVKvt7e36vAiNYkWKGoCpFh4hgh4hoQrzflh8sm5+Bv8WsdCcsB/GTPsbvFrwhINCvNbPpSZcXodFf5UvcPoQ/30mb0+6lf/nAUnor1D0QpMdCAIXLFxnNFNpeZ/wAf3Ur1Iculpn0PupXqQFdhxWsehevnajffWZ9D7qV6kNbS0zDofdSvUgStOqEBxj0BYvHajvfV/ofdSvU9vS4aTmfQ+6l+pAkqWWIAzJpu85y9uwlJol0u4tga4gjAhlwbI17cMsiJjIDFeBOZKLW3lRVubJ3c1KIoy4EELiQTllvriIh983Jyl/dS/UgKtYs9EWBHmXZzMq5vdwN2lW1jguA4k1AAxJUHubSEuzTqLH13Q3JEW53WyK60DEiYzqqoQmKylBUDF9druZUIaUiFbYTKNRLuUxcLKSYpxOIK59WO5sYD09p681X18apLBpKQClFBGYAAWozoMTFHZ7Y8+dLRz0nVVAwUVYCgXZnEwYSbx48/+b1t2MDgBoOe7Xt3LTi1CWl5rzAG63wMklW3OzXmBOy8MdhOMD2fS6ABUlrq9EvQtgcMURCeok8Ye1vs6raJxmss8zHupQFWUsTdYHBgdxH+qa4J+tZ1uzNsiuJ4yiTVvqHWGy9sNrBEVDz3f+I3UhiaeBnf5ytf7+TzKWcJhDGY0vVACBAivipBoKsBXZngBDF5UWrxzdyVwND4OBqIq7HbTMsUrnCSWtFoAvE1N2XIqDU49LKJ7BNEyTcIAdCzIfnS7xvKd7L0gd16JxZqQdJY2Cdk+iTVrPILS43mgdk84qxXlPafHHuT1YlXlLafGnyU9WKtJcTIgh/wlD+DeA9lELU/+R4qyTlFaPGnyU9WJ5enp5/mHyU9WKxAIJsqu5IRQaY50w7YE2aiPsHAJjbRUP3HirOXpaef5n4U9WCpelJnz/wr6sVFnm1JBwIzEGymgeopaNHAI+uqauPFWcvSUz5w8lfVghLc+8eSv6RWyzBMswJo0/4jgEYqP2lWCWtt48lf0ghLQeHkr+kASzBKGANJmwJoe7arGVOPDuX9IKkP1dw/SK+Q0G2ZoAsbsTWuO1FqeruH6RKi7qbMMKcdkQoYnltC3U2nRODipUpDwBENRXA47QKV6j3w+W9evzd8AIyKJTU9vb2/J1IaDDqwUBeXmvLA/wAZN+x/jXjHR3LH5ZN+x/jXhHRmAsSvJpPRWnzR6BEgFIZJFFXqHoh4xz7o3gyXLnNcGxyMLfgqTYmNSdUAXizVAAFOFTmMhETTJIzmM31E/NyPRE77VSpmCcewE+Srs9gtNpE0mEjbooS8OkpXLj/uEa3yx0ZRb671HcgX0wg01MHQuy8KaqiuOesanzxK7pAfa098Aep8FuKP6atb/rhvfPkrBZLUKIrMciVBINDVWGrUYQNMQgkNUEHGudYBnW+Y+DzHYcWJHcTFrpD4w8Qp70UwVltLqlS4RGBO3Zu27FP0t0QbDTa8vmTGUBDiHKvNteU0IAao2G6D2jhDRE6y71MDS6SaCtBiCYqtDQRJ7ff0WssdRzXQ05ke3qgLYZNpci8JE4YCuEiZTjT4BvwH6EQ6JsjyrYizFKNLrMIbA/Bo0wHiDdwIwOyK7S6D9omXFKqXJVa1N1jVRXaaGLGw6XeWolOVmEBgquK3AykFQ+BUNXFAaY1ziZ9VzWkZ9i39FrSBBw2qtsVjmTmpLRnbcoJpxNMhxMWA0akvGfPAI/lyaTJnawPNp5THhAVs05NmLdZrqbJaAJKHUiACvGlYCvQwVTC9AWhtvKK/dNwlZb1F9qvV1AZmZFUMTcFajYKxayWIRaAClCMTUHZsNd3bGPsgvErXpCmzPAj24xt9KSFVAU6LJUY1Kt0WUnPBq04FYS0Bod77VNaSXOZGc7BkOfFGSjSSGpTnCcjXUWmFeJx7BHLDmI5mTTwb6nrqD6DErz0IossKd94nzHOLGghoBWme4OeSMOdEZY7SzuFAF1tW54NCPTtrnFbZtMfs8yYGUMKsAGyoSaEHbFnLsUyWMEcuRiQDqg7B9I7Tsy30Hl2C+1y7jtBwyGNd2EKc2cQntdhdck5PzZjzJk1QaXQowrUXsTjn19e6LqdOc0D4UxxUD0ARXSZdFqBQE47iQNsWs0kSUDdKpIG0Ls88Yuwm3pEbF1nWpAGZNIKKFSQcxFbYZ3OKCARUkUNNhK7Cd0FzgynohqHFajH8jvpC6hugmJjRHTh0DxVjZnoRgMxnBU467dZivsTEkGl2rAhdw3QfO6bfWMLBvAGIkJ8Rgp5D0O/hFhZpla1xAHtsiuSUa3aYwWqkCgBptNPbCBKY1HIYlrQVgCVMMPedkIW7BMaZQNjtl3SExTlNloR9eWMe9Zg8iNBmBvxpGN0nNuzucr8W8onLoMnNv2BXLdka2zzKgb8QeuJaVQVQQdCRwx8iFQ8XSNw8kXKf2O6JDEAGMShv9w2cYKHcvNeWPyyb9jd4tY6HcsPlk37G/wAWvGEg0K8rs0hiq0rkNnAQbKlsEONKNv3jh1Q2zKTLTgAPNUfn3RMi6rD6Ne4g7t1YotNc3S1R2GyAvbUlJIym45ypnmFfyigi9suJcb5U3/Ex9valF7e2EaoGXncPVd7YGXGloXR0JCwxbFOUReaQ6Y4pKPfLSKVIubbmv9OV/iWKrD/f/wDk+bVyH6qH+3Yf8vQocQSloAWgqDhU1IF0Gt3DAitGx2gQOIUH9I29amXtgFcRZazaT5cJHjnohNI2VwvOImJFA1DUqM7uyo4Y0jPK9DXbWvbgd8a2zWh5RIViFY5YFTwZGBU9oiC2aOlzQTcEuZ86WdQ441ltWn2WHVEcOJyx1W5p1WMEThhG7fyVnbYKMSMm1h1MK7/akQ19vYxfzeTtSF5+VRR0yGAoa0F27erngAcxD7LoVJZvMBOpWga8qHcaKQx6iRANMgxoqX1Gti8YnLt3IXQmii9ZhBugYZnhe4Aenz6rRmjHtSMsqjuksOZa1LnWDMfpEKLt0bSNtK19otDuBLvUXaiAJLH2FABPE1MWujNOWizrdkznlg0GrdrhkKspNBXAZCuWOJllSpg3CM1C600qZv1DM5dg/O3DsUdktgZNU3lbEHiMKjziJkJGXmgKxWcS0CLWgrSuedd3GC1MXb1p5E4ZablNKthIBBbE0GOPpygyRPIDb2FK8D0u00p3xW2RKKKjGnpxMElajZ7dVIEhNa4o+RNZciR1Ej0GJ1fGpx9MV9nlUNcO4/mx9EFhScjThQfmIWQnNJRGhSUUVFCCxod5ZiNvEGD0Pt7H29FdKQ/PPcv6Q3SRrQAMSFZtUsBRVwGrSpLUHVWAiSmgw1Xcto7R2mFdkwYXwXS8OldpXacqg0OyKqYebsxuXizLQE3iSzC7e1sQNsFaMs4SaympuKolMdksgBlGFK1XHaRdgC0QUwOMhXFmtTF2BUgihrWtQxO7I4ZcRBGj7bziXheAqwxz1WKk4E1BIMV05TKlzHS8zUJAJJ1jlQUwxI7BwiPQ9kMudcqxEqQiHO4WY1JAOGAUcdY1hZAITQ4ggLRKYVWrEJOwRNK2e35e3niV5xVjBAVVpCQHmTkOTKqnqaXQ4dvoix0Dbi0qWzHFlAbg6m4+X0x5+EA2k/DTKf8AH/YKVwx9hujtDtRp0vcwmr1TAQ3Xro/awjR2OrFrrU9uPDD18FdWb+2x3Z6LVq8PZ8f94CBLJOvDHMYec8Ih0zpyVZZZmTmoNgHSY7lG2N3dL8Aoy4NxOSw/LE1tkzql/wCNYWMTyj5aPNtMyYAFDXaLnQBQBjTHKOg+reMCEoWmmcQUBYTVQN6jvABH6dsTWbpAbDh3in5wPIOqhHzVp3CJ5udRtxHtwOEYrtVNiqSCBvTdHjXpvWYO+WwihjSWdf4kcW8zivoaM2I17TLzuHquwshmdw9UkLHQohyvUkuLe1nof0pX+NRFSgi3tIwl/wBJPRT8opsX98bj6Lkv1QP9q3/l6FQQoiay2GZMNJaM5+ipPoEG+8ZX46ZLlcC15/Il3j30jeFwC+fim52ICrStRQ+3t7cYhLba2Htui/m6JkBEb9oYXw1C0o3TdYqeixIxG49kRDQLN8XMkzeCzAreTMumFOax5k+ypY6rSF0AHXQ8FUiVwXuMIZbjokdX/cWNp0TOl9OU6jeVNO+lD3wMI91LHBL+JqMOI4psmXdHHb1xMIYIcIe1oaICjqPL3FxVpbtHczzesGEyUk0GlMHGWeYIIh8+yc2ssltZ1v3adFSdSprmw1qbip2xYiziZZrLNepSUs6XM43Jl+WgO9udC8BU7DFdLnmbOvOFcuSSC4lrlleOCAbBwAhIJPcqy0A4axCYpiZTFitkXxEn/wC9Lr6YHsEhrrTL3NqlAWpeNXrdCrQm9gccKUOIgbwTQwgxz4wus2JAoW4KVB7z7dWJgq0SQGdK3gCVxFKgGmWzqifTDgy5Aes1mlFmaYKOVeYebDXSb1FFBUnAjEbBZ80zSxfEtnATOKdEYJujBS+tLtHrQdHFQRTKmGY31i0lmApKAYAUguWfbtgXI2YBFyzBKNAcswVLMLKoCKlmCZZ9u6BZZiRrSBhWpwNBnw24dsJeYCewSUUnZ7YwQmyKwzjTE0G4V85/6yho0ko/mLv6QIx20NcIkzVKdPPwszPwM/qCtPz74jkvctEptjhpR43hfTLPWlla/ShkmfemTDUHFBXqQZ7jxiPSsotJe6SGUXlIwIZKOtNxqoxEcqanVdIFxyvY7jgfBbRwvUY7ArDSWnRZq3aNMIwTjTCtOiMBQdeUeVaY0xNtMwzJzFmyA2KNwGwRpXs7Xb91rrC9eKnEGjV1algRjUap2ptjO6Ys1GvfOzyrexrWlQK55n8o72yhrTC5G3Oe9s5DYszb/jD2egQsN0gfhD2egR0ZefmKXT+kblY2NtVRwFOuggkYr1HzHPz+kwFI6K/VHog6Q4JB2HA9uf6xi1U5bIVFgr3Kl0qezr8NINM2QdzgeikZgiNOmqyV8Cctd2Yr51iptGiwrsJkxVox1RVnwO5cAeBYRz4cGvM85+6+iWF4jntVbD0EGAyVyRnP02ujyUx/FDxpJx0KSx9AAHyuke0wy845DjyVs/mOQ48laNOQ4SgeZzr1I5uUUUgjPWnMCfsoYk0m37OJd2zKurdvTQzsCpOGuAu0Gt3bhFPyq+W2j+q3prEmhNPzJRuc66owu51CnY101FK5imIJ20o+nU6t4cRlzv8AdaDpCwVrXZpD5OYEeGceW9JadMTpgo8xivzQaL5K0HmgMRbzdLaxWfZ5LkYEhebav1pRAPXQw3+Efx0k/Zmr/wCremOga4RIGHYvnD23j9WPbgfHDxXaQ+T2X6s3/KYrY0ls0NzkmziTNlzKCZSpuM1ZhOCzKVplSue/bX+86S/j56IRmkv4R+o0IUHraMNeIXqtJ5MxhAx0yGuSg0fa5qsBLmOldzEAbyabAKk8BFlZ9MGcxUKJ5yF+zhmPG9K1x2xBPt8mQg5qVfZwcZxrqVzuIQACQcCTgNxiqtenZzrdLlU+YgCJ5KUB7Y1VotJNT5DAHYM9cx5Lr+iOg+ts9+t92WJEDdrPb3LU+9lnrScEkmlfg595urmmViOokRUaW0dzMwqLxWispYUNGUN+cZxjFvyitby7RRGZaSrPkxH/AMeXxxjDLdUbjE9n5x8k+0fpWm+GU3wcTMbIwwjap0tb83zd483ev3fBv0C3qb6YQ5YqU0y46QR+tQD3rQxZ6MtInXtQrdWtQ1RU4KtCK49eQJ2RQ3pBn3NI4R7+C0lp/TdsszC8kOA2HTvhEoBuguy2t0rcYqGADCilTTo1V1IqK4GlRWBAKRKhi44rSNJCMe1u9L7s90UBY1IFa0rSpHXWJJcCoYIlmAKcCikMFS4ElmJxMAz6u3cN/ZCintRsuJudA6zkBie6BpUtjnqDsvd2S9tTwEES1C5dp2nrJNTEz6o0VjKZ1TptpIGNRXAKKFievIflTOElSWpi13gvfi5FSeqn5wLf/iDXbKFzsdud7cZZPCm7A9T/ANb/APcTPO1UtEDBOFnT5oJ3trNhxapqMdu2J1emWHV7ZRArfrXdubPHjC1x8+GziK5jhArKWzmrzPsbMaXBkfCET+3Dv2dRgOrKSygMGpVSaAkACqt4BpmDgd42zSbSGJAqGpirYOBvpkw4jA7447pKz1GVnVCMCc+ee5bii9rmAA5BAaNs6qGQAqZbsmBpVa3kJXI6rLjSFtlnUjXRZi5kXQW3VpTHDdjwMPm6toI2TErT6Us0OHFXHkxKW9vYx1VmrdbSZU2jxyPjK1VRt1xbz2LA6f0NI59iiC6QhFCaUKKajHjHRScp7NPa1zWkV5ssLuIAOqKkV2E1I4Ujouj/ACQBrYyC9f0VZJAkyqWazg82mPNKTUoNprBk1FZboSWu4rLUUPYMoG0b8TK/pp/YIKEfL3dKWwvxqE45SujZZqLQCGhZTSlkxJOAbA3V1gwGfD/uMhygsBIMymulBM+kuASZ6FP2dpMep26xF5ZIBI2qPCGeW0xhXmy3JEt1YreFxjdcg4PLZGo2OIqMj1x0VltV8B457+duiqo1Qx27nn8LDxxg3S2jjJmXcbp1kJFCVOVRsYEEHiDAJ/WN81wcA4LdtcHCQrrlaf42f/UJ7wDFUGi05X/LZ3WP7FinBgzmlWcftM3DyW05Iy5Fq+Cnr8Io1GDEFkHgnYSuzbTqjQzPc9kMdVpinrB9Kx5lY7W0t1dDRlIIPEemPa+SulVtUoTVoDky/NfaP04ERq7VbLbZXt6l3yHQiY/C57pDomzF5qFmfn+VTTORV02ekzCQ1cVFWrM5zZlujPaX5JtLLzpjrzd4sc71Ca0FRQsa0HGPSbW1WPVHmvuhadvOLOp1ZeL8XpgOwHvPCKKPS1pqPuNA37BdBJ4nBauj0LRrvDcYz7hh5LKWq0l3LHCuwZACgCjgBQDqEQEwhMMMVARgu7a0NAAyXMYt+VfypuCSR3SJcU5i35WfK5n2B3S0EZ0S3f3W7j5tVRGqsMjmlCUqwNWG+adnUgoOstviq0BYSz36dCl3dfOK9igFj9UDaIurQJckVmzBL3A4vd26oqbzVqcNsTue01LpOXnzzK1fStUlvVNE7k2aoBwy78duO6HKfb29vyfYQHW+EN0jVMzCvEIvg8S2O7bEgslMzTs/3HQ0K4qN13nX14r5pWs76TyCO7Z6JqwRLMNuINrdw/WHc+g2HzQ4kIQ0olDE14baRXNpAbFiF9I7gO+BiUd6FbNbAo1S3YcO5qjzQ1NOMOkobqND6CPRFFMt7cIGmWpjt9uyMdSw6L3xL26rWPpSU4o5KUIIJqCDsIZcjj7AwTJtL7Ls5fnIQH66dBjxBXqjz+Y9dtYbLnMpqpIO8Gh7xCzZRoeKJvSBGDhwXo3vpLHTLS/rqygcQSLpG8ViaVbJbdGZLPATFpX6JBwjDWPlPaFNA3OcCKnvGMavRaWi0UvWGZj4RUXf/Ld9JiZ9AszV1K0sq5KyM9cTeXiaj8S7euBrRbpNKNMl4HDXBx3gA3kPV1Qs/Rqy/jJIl/WlADyqXT2GHIoA1aAcKAeaEFrSIKoktMqAz+cMsAsQjXg7I1KXWVlvECt4HMDOlcqwkyWzj4UhV2opJ7GcgEjgANxLQVmQACSTQACpJ3Ab/bjGs0FyYCUmTgDMGKrmqcfpPxyGzeV06TaODMtmzdzu1RkuqGSvK+UGiZ37Q2oFwSgZrpA5taatNXDZs4R0anlh8sm/Y/xrCQyUV0I3RvxMr+mn9gi0s1k2t3frFfoibdkysKnm5ef1RBk61EilO6PltM0mkufidi6M3iAAo7faH/lHLYcj2jER5/yz0XLtJvlDZ7QMznLmdZH9wEbd13Er6O44e3cJbJZYUmSudXenSHEA5dhMW2O2up1bx17j7HdmvBt3ELyKTPtCAoGLgeDhMWu4o1ad26IxpOW2EySAdplkqfJa8vYAI0/KDk6rm9KbWGVdV+pgaV6xGStUyYhpMFccnFe4nHtBjsKL6dYS3PgVXTdOWfZgrXSlrlWma01ZgQtTUmAilFC9NaqcttICn6PmIt4rVfnqQyeUpI7IBvyzmpQ71NR5LY+eJbO7SzflkOuTCmBB2Ou4/wDRqIo+ca8fcflUMqOpgNGQ2+6WsaTkTymNkni8fgn1XGwbm7PR2RUy9Hc9rSOj4QZlXm+DM1BTc23LPCHcxIl/GTTNPzZIw7Zrinkq0ecxtZhaefym1KlKqwtOumv4XsVv0ksoIWNecdEXiXemHACp6hHjGkJhM2YSa1d/7jF5o7lHz86yy2l0SVMRZeuxbFxS8xwahp4IwFBTZXWuyyHmPdn3DfbVnIQK1OTy7wz3hYXZbH8OzOSY8AB6KCxOFOo9rpkdnfpOhVWTCViwm6DnAXlTnF+dKImL2mWTTtpA9mst6pJuovSc5DhxY7F28MxQ43RJW461kXgcEyz2ZnJC0wBJJICgbyxwAix09pCzvaJkwM028cAgurgAMXap2bF7Yq7RajMF2WLkkGpqcz85zTE7lGWwZkwSyo6ClmyBbaTuUfmTshfzOzw7B6n2WvqVS514YacYz4aI46anEXJHwSCtebqMT0qzCSdm8DARb8meTa31mT1M5iarJXIne7HZXYK8YsOTPIqbMuzJ+qPBBGA+qgzPHIR6bYdGJISiqsuubzDrns/LCNfVrNEspDHWPU8la+rXDcBz3qGy2GY4BnkKoylJ0QOLfkKQadGWd85atxuinftiNbQpOqGmEbQNXvNBBkq8c6L5zGtY59M7PBQPaHZhCzeSVmIrzYpwLD0NArch7MfBcdTn86xoEcUplDml0jaNtFYCWvPEqU0KRzaOCzDe55Zz4U0faHqw0+5pZz4c3vX1Y1Qh4EUttdf+RSTZaP8AELJD3MLPteb3r6sSJ7l9k2maftj8ljWiHCHi01j9xSzZaP8AELMyfc2sIzlM31pj/kwiws3I2xp0bNK7Vvf3Vi4EOEM62oc3FeFCk3Jo4KORZETBFVR9FQPR7flOIbGO0x7qNnksUlK08g0JUgJ2Ma3usCnGBc8NxcVXQs1SubtJsrZ+3tjFdaeTdnepMsKTtSqHvQivbGX0Z7rEh2uzpbya+FUOvaQAR10MbiXMDAMpBBFQRiCDiCCNnGDZUa/6SsWiy1aBiq2FX6K0BLkEst5mOF5yCwX5ooAAN+07a0EWkNh0MUy8z5YfLJv2P8awkLyw+WTfsf41hIyvKx0RIvSZdKfFp/YIJEk47KRFoYXZMpjgObTt1BBtsSoBGVPYx8yNFpYXRiNPVdAHHAIcWcla4UiEWQGpGrxBpBtgbMb4bOlEaoyr54EURcFRveO1ZvYwVV2rRQmDWuN9YUbyl/3GT0/yIehMuq/ROsp9uoR6HZ7LTWYZZCIbQWbEggRbRtNWysDox0HuvAycCvB7XoppdeelFRvT2KjzQNLwNZVCePT6ruR88e7zbCrjWAPp74prV7n1mn1JULxGB7xG8s3TdOpDXtIJ7wm9aR9S8nkWw3qiitiCjfFsCcVoTq13dxBpEk6wXtaUDStCp6Utj4LcNzbeBrGz0p7lcxfi5izBkA/S7GGMUMzQFps5q8tiKXT4Qu7VJGDrwNDuoY2YrNeZpuE896NldoMtPcg+T0qlrkAkA89KwzymLuiDSNga9Meqkc42TAnpbq5RYaN0ddtVnmJW4Z8qoOaHnBga7Nx29cQJosu7u4Ny+90DpObxwXA4b2x7TFBq/IHTzs3oy9oqGo10AxOvZHYcEHo+QR8KWaWqml9emW+alDi3mG2JNKaXaa1ZxLUwWWWJYcXfMtlXaeGAjQWbklaZ5BI5pQKCgxC7lFaIONSTmSY0uifc8lyqGgrvOs3+ohqW2kwy92Owc5871PrB7rx57155ZdBTrRQ3CijL5oHBcPTGv0Bybl2chiA8wZE5DqXj2x6Fovk7LukNU07Bj1RLLsSpgFA2ZRHarcXUwWDAqc1bxLTwQOjpE+aPmccjwxz88TyNBqrVert9IxZWSZdYd0T2yVQ13xMXmrRvDTNTTddG1dY5lMNkSTpVDwMDLFguuvH84oo/uMuHMZJT/lMqAU4iJWeuGwRGqw4CGsmEJTh7e3t+r1hoEPEUNCWU4Q8Q0Q4RS1LKcIYLSu/Ct2uytbtK7ccIeIhaxKQQRUY4VwBOZHHE9VcIe1AVU8qZT2iztJs8xUZzdYteGp4QBCnMkCuVCd8YEe5dPOU6Sa7ucrlXK5uMb3lM7WWQZ8mUJrSzeIJIop6TCm7CvCsYdfdRmClLOgpl8I+67u3AQmr1V751vOjjbeqPw4ET2Z96vND+56jWN5E5lZ75mS5ssE3KogzYCoNMVyPWKg33P5c+zmdY7QPiqPLbwSjkg3T82orTZeIgXQ3LyWLI9omqJZVzLlykYm8binANlnichnmcTOQdrn2kzbXPwD0SUg6KqpJYqDvJArtKngATOrvNucjtQVjaeqq/EZT/ANp+3umdFr4dCCFixaJeZ8sPlk37H+NYSF5YfLJv2P8AGsJGV5OXR89pVZU1QzSZQllmakv4NARzYBVgaM14440yiGxaFtoor2lSL1aYk/Hy5mZWtObE1AK4XhmOi+y6NSYFpOuPcksQuq3xUpaMwYFhqoQMKFhnUCI7RosiYpNoN29VgXYVFS1BrZMDQknLKOEqPa0yY4Stw0Ej8ov3ttC2rnhOpKDsRLvucCEFLp1aG631b2FYiFhtRukTQoR2mFS7sHvEkSyxWtygC416bmmqoK2rR4mKim0MpU3dVqFqhRQm9W8eHzsNhga1aGluGUzyDMoBRq1AvtdIv61czSnQwpjE4tRJEuEDsnbij6vsRsnRtqMorz98mZNYksy0R5ZWWt5dYUejUG+gNAIHtnJ+03S0u0OGF/OYzA1kKiVBAFecBckUGOAypyaIW6960tTBySx1aPWoN/VxGJpS8AQBQgkpo8ByTaWZld2ZSWC1elFu36ALQ0GPSO01ilta/TmRkdEF2HflEzAxDgTFFVIFF1lYjA1vb8ct3bXmxWkuoSYqrXFa3iq03uhZqN31A1QuMUvRaTL7y5+DszAoTSpcMa6900ulRQDBjtxiafoVXZWE26wRUBUmppfy+ExUiYcMTQCjb9dSuDBx4hOdOg8U202a1hAUmguaggXAFqq0xKnBWDV6RIoBmSOOiZ5lupnFiSl0knJVowqqgira1RWveT1k0alw0tLt0rzX8TUVx1qcajjvh+hrIkkssuffoKMpboglslvXVN8ZkfPzrhUXNjBww/xKCDqPFDWnky7FSrKrKoF8MwYsAdYqFpqtdYY4kENnVS9GaAMtqkrS4Vu6xNbymomVBFaNjd1a4A7YpuhwS6/tTqxIY3TShJJNAHoAWbKnhY1qDCWrREqZcJtBA17mstLrMJlAcyBzanEnobKQ8Wl4wvyO0FB1YOMeKnfQk3ZPKnHJ5hoSBQgFRUIQ1AekG1jVQSc9gm80gDgEBwCXYkMSbrE3fhDSi6wAwqBsiulcncB/EzSVYnpHI3SF6dQBSo4kVrShO0ryfaagHPMq35jUUUwmsWYHX1sSQDQYE7cYY2qHA4jhyVgtIIzQ9j0bawrBrUBUHEDwiymtQgKi6GFAcyDgMAZZpVo/aBzjhpd01Iu0vVFMlDHaa4AAgY0vEReT5xrPmHCmbUreU4i/jgCoyoppWutBuhtFcwlznGmYihYmoAAAGdBlsoMsN/jaJp3MOC9c+aVa8zTMwYZgZaZwNMxUGGymoYcx4pm6BgUJF4TqFKqAZnGCJJu45iIZi41h8htm+KafyvhLdiFJUVqI6EGBhwaKRigSiHiEEOEPaEspwh4hohwilqAp0KIQQohwQJbteMYnTHuVSJrFpLmQTiVu3k7BUFeqtI24joy6m14hwTqFpq2czSdCwejPckkowM+a00DwQtxT1mpJ7CI3cmSqKFUBVUAAAUAAwAAGUOjoJlNrPpC9aLVWtBmq6UohYSFhilXmfLD5ZN+x/jWEheWHyyb9j/GsJGV5Cy59imSk5yYSbks0IagYSkQ0FymIQDblhQxE4sBa9eoRkQHqNYsKamwmgGVABTAQkdHF17PJ+o685LasfhkmLIsAzcnpUqHwDEkgUXicc/ylsr2GWUKPQoSw1WzZbpwCUyjo6JTZpze7j+EYfGgSWeRo+6Vvmhr8+usLp8HKhI7a54wda7ZY3YuZpJJBpR6YCnzMes4jIEQsdFbLP8n1HXnJAX45IFTYRTW6OAwfIknYu8+1BHWT9hlshVsUZmBKscWCg+B9EZUpSmWEJHRMLNh9buP4R3+wJX/YjnMbICmvSgFFXFeitTQZb6x1lWwy6XJhFCpxDnohguJTZeB61XdHR0H8PpePH8LF/sCIttrsc0MHmmjEMQA4F4C7e6OdAB2YUOMQolgFKOQQQQaPWqgBfAxoAKA4b61NejoY2zACA489ywX9iI0XbrJIv3ZuDEYXXwArQVu1PSOJMWsnlZZgKGbh9V/Vjo6DFmF69Jnu9l6+YhO/eCzbJw8l/UhTyjswzmiv1X9SOjopNipBt4Sldc6YUtn5U2ahBm/hf1IaOU9m8b+F/VhY6D+HbdCx1hlTryqspXGbj9R/VhF5VWbxv4X9WOjop6huCXfKmblZZSAedHkP6kcOVdl8aPIf1I6OijqhmgvFPHKyy+N/A/D6EOHKyy+N/A/qR0dDW0whJKeOVtl8b+B/Vhw5W2Xxv4H9WOjoc1oQEpf3usvjfwP6sL+91l8b+B/Vjo6GAISU798LL438D+rHfvhZfG/gf1Y6OhgCwu/fCy+N/A/qwv74WXxv4H9WEjoysJf3xsvjfwP6sd++Nl8b+B/Vjo6Mry895VafkNa5jLMwNzwW+Yo+bCR0dHl5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20485" name="AutoShape 4" descr="data:image/jpeg;base64,/9j/4AAQSkZJRgABAQAAAQABAAD/2wCEAAkGBhQSERUUEhQWFBUWFxcXGBcXGBwcFhoYFxccGBcaHRcYGyYgFxwkHBgcIC8gIycpLCwsHB4xNTAqNSYrLCkBCQoKDgwOGg8PGi8lHyQsLy4wKio0LCovNCosLiwuLCwsLywqKiwsKSwsLCosLywsLCwpLCwsLCwsLCwsLCwsLP/AABEIALcBEwMBIgACEQEDEQH/xAAbAAABBQEBAAAAAAAAAAAAAAAEAQIDBQYAB//EAEoQAAIAAwQFBgcNCAICAwAAAAECAAMRBBIhMQUiQVFhBhMycYGRQlOSobHS8AcVIzM0UmJygpOiwdEUFiRDc7Kz4WPxo8JElNP/xAAbAQADAAMBAQAAAAAAAAAAAAACAwQBBQYAB//EADoRAAEDAQUECAUDAwUBAAAAAAEAAhEDBBIhMUFRcZHwBRNhgaGxwdEUIjJC4QYjUhUzYhYkcqLxgv/aAAwDAQACEQMRAD8Ax0jQdVU/A4qP5kvcPpQ/3iOwyfvJXrQyR0V+qvoEPjehuC5Y1MU33iP/AAfeyvWhfeL+j97K9aFjozcWOtS+8X9D7yX60M94j/wfeSvWi3sfJe0TEV1QKrdEvMSXe+qJjAsOIwgC12N5TmXMUo6mhVhQiBF0mAQiJc0SQUP7xH/g+8letC+8Z/4PvJXrQZatFzZaS5kxCqTQTLY5MBTEd4zgiycnLRNliYkuqNUBi6LW6aGl5gcDHsBjIWQXEwAZVYNB8ZH3kr1oX3j/AKH3kr1oNtGhJ8uYkp5bK70CDDWvGgukGhFcKgwZ+5trrQSSTuDoWw+iHqTwj0tGoXgHnJpVMdB8ZH3kr1o5dCf0PvJXrQRK0fMbnKIfghemVwKgG6ag45kCmcMs9ldyQgJpidgA4k4DtjMBDfOwpBobjI+8letBlh5MPNJEtZTkYmjysB5UAzpLIxVgQRsPf7GNV7nfxs36g/ujX9JV3WSyvrsglo13hWWP9+u2k7CUCvIS0eJl+XK9aHjkNP8AEy/LletHo3t7e3+50sEwioRiOqOHZ+qLZU+mk07g4+q6g9EUW5vPh7LzYciJ3iZflSvWiReRU7xMvypXrR6JNsTqKsjAb6YRyWKYwqqMQdoHt7ecv9S229d6kTsh3us/0uhE3zxCwC8jpvipflSvWiZOSL+Kld8r9Y3J0bN8W3dArqQaEEHccDDv9QWsfXSA3h3usf06jo4+CyyclW2ypXfL/WJ15NUzlSv/AB/rF8TCVhjenq5+xvj7rx6PYNSqhOTw8XJ/8cEJoFfFSu6XFtZrI8zoKTTPcIJ9453zD3r+sVs6TtDxPV+BSzZaY+5U6aETxcnyZcTpoeX4qT5KQRMklTdYEEbDnCiDHSNQ6Dx91j4Zo1TpeipW2VJ8lP0gqTouT4qT5CfpEUqCZQhgtjzoEPUgKaXo2R4mT92n6RMui5HiZP3aerDEghYMWhx0WLgUTaJkZ8zJ+7T1YcuiZHiZX3SerE6wgEMFUlCWpg0TI8TJ+7T9IkGiJHiZX3a/pEqiJQIO+V6F5fytsMpbXMAlSwNTwF8Wv0Y6J+WB/jJn2P8AGvGOgry9C8vkdFfqr6BD4ZI6K/VX0CHx0IyXHnNdEtlQM6hsFLKD1EgHzRFHRlYCvOWzk26eCKBHuKuxUXBABsFAIalltFrn2dJ16sxURGYUPNDC9XwgFBNTuiSdymSddNpsyTpigLzl90LAYC+ENGPHAxB+8r87MmlVvvKMlaYLKQi7qDZRKqN1TCAHBoAGQVbiwuLi7AnL3Wo0zY5s+z2sMgCynWbZwJiNSUi80yAKxIAlhWyzBinnypDWGx89MdDW0UuSw9RzorWrrTzxTaF0q1mnCYqhqBlKnosrqVINNlD6IMk6fl8zLlTLMk0Sy5Ul5ikc414jUYV2Z7oG45uA8N0apnXMfJOZEYztB05wV4qLe0WZL85IWcEDMLswTOeV3DLkoowpQnCB5Wi7Mbf8sut+0EgcywN7nKgX60GOFctsVLcpDfkFJSS5ciYJiSlvULXgxLMxLMTdAqTlFe1tJnc7TG/zlNlb16nfGRTd57NqF1ZmycRt0Gi0onM76VZ1CuUa8oNQD+0pUA7euKTROkBLDA4GpIJrdxRkIa7rDBsCOO+oJXTMyY9qKSqm1CjBam7WYHNBt1hSK5tGuOmUT68xFPklr3mjLbokE7PJYcHmHMBOenaU7SlrEx6ipABFTmauz/8AtTs2ZDQ+538bN+oP7ozj2VFoWmjHYquSeq8qinGtI0vIO4s2ZSYpDIKCtG6VaFGx7qjjGn6ccHWCqxuJj1Cu6Oo1BamVHDX0W5EET2d3+Hd1FMKAgDqVaE138IHBp2QXN0u7dJZTcWQ1/uj5pYKrWBwdUuYjDGDGhLcR3LtKzSYhs593HBEN8lYSmLi8LzNVSoqDQBsTX84W1zmWyyrrFatQlTQ01jn2QFOt7shSktFJBNxSCaEHMtw3RJL0vMVQqhKDK8pJr5Q3xu/6hZzUwqR+2WyA4wSRET83FSdQ+79P3TGGXkobNa5l9fhJh1hgXJrjuJiXlCf4hvqr+cO9/ZoyEofYPrxXzprOxZzeY5mlBQZADYB+sKfaGfDOpmqahJESDhG9EGHrA67dHd6IvRFnlzGKOMSKqakYjZge3shLJYVAmvOBuyxSgwJauAw7u0QJKmFWDDMEERPb9KvNAVgoAN6igip2Vxx/6h1lfQuDrBi2dM+w7jtQ1Q+98uR8EVo+XMaQ45xJMupvHGuQqAScBTCvGG2SRIlurc+DQ1oqts2ZmIbLpNkS4FRlJqbwJGzZUbokGlT4qR5B/WNlRrUrjZdiP+XoIU7muk4eSitto5ya7CoBOFRQ0AArQ5VIhqiEmTSzEkKNwUUAFOvrhwhTyHvJXhgIU0uCJZgdInliGtkIUQsEqYFDe3GCUihhlCVKvt7e36vAiNYkWKGoCpFh4hgh4hoQrzflh8sm5+Bv8WsdCcsB/GTPsbvFrwhINCvNbPpSZcXodFf5UvcPoQ/30mb0+6lf/nAUnor1D0QpMdCAIXLFxnNFNpeZ/wAf3Ur1Iculpn0PupXqQFdhxWsehevnajffWZ9D7qV6kNbS0zDofdSvUgStOqEBxj0BYvHajvfV/ofdSvU9vS4aTmfQ+6l+pAkqWWIAzJpu85y9uwlJol0u4tga4gjAhlwbI17cMsiJjIDFeBOZKLW3lRVubJ3c1KIoy4EELiQTllvriIh983Jyl/dS/UgKtYs9EWBHmXZzMq5vdwN2lW1jguA4k1AAxJUHubSEuzTqLH13Q3JEW53WyK60DEiYzqqoQmKylBUDF9druZUIaUiFbYTKNRLuUxcLKSYpxOIK59WO5sYD09p681X18apLBpKQClFBGYAAWozoMTFHZ7Y8+dLRz0nVVAwUVYCgXZnEwYSbx48/+b1t2MDgBoOe7Xt3LTi1CWl5rzAG63wMklW3OzXmBOy8MdhOMD2fS6ABUlrq9EvQtgcMURCeok8Ye1vs6raJxmss8zHupQFWUsTdYHBgdxH+qa4J+tZ1uzNsiuJ4yiTVvqHWGy9sNrBEVDz3f+I3UhiaeBnf5ytf7+TzKWcJhDGY0vVACBAivipBoKsBXZngBDF5UWrxzdyVwND4OBqIq7HbTMsUrnCSWtFoAvE1N2XIqDU49LKJ7BNEyTcIAdCzIfnS7xvKd7L0gd16JxZqQdJY2Cdk+iTVrPILS43mgdk84qxXlPafHHuT1YlXlLafGnyU9WKtJcTIgh/wlD+DeA9lELU/+R4qyTlFaPGnyU9WJ5enp5/mHyU9WKxAIJsqu5IRQaY50w7YE2aiPsHAJjbRUP3HirOXpaef5n4U9WCpelJnz/wr6sVFnm1JBwIzEGymgeopaNHAI+uqauPFWcvSUz5w8lfVghLc+8eSv6RWyzBMswJo0/4jgEYqP2lWCWtt48lf0ghLQeHkr+kASzBKGANJmwJoe7arGVOPDuX9IKkP1dw/SK+Q0G2ZoAsbsTWuO1FqeruH6RKi7qbMMKcdkQoYnltC3U2nRODipUpDwBENRXA47QKV6j3w+W9evzd8AIyKJTU9vb2/J1IaDDqwUBeXmvLA/wAZN+x/jXjHR3LH5ZN+x/jXhHRmAsSvJpPRWnzR6BEgFIZJFFXqHoh4xz7o3gyXLnNcGxyMLfgqTYmNSdUAXizVAAFOFTmMhETTJIzmM31E/NyPRE77VSpmCcewE+Srs9gtNpE0mEjbooS8OkpXLj/uEa3yx0ZRb671HcgX0wg01MHQuy8KaqiuOesanzxK7pAfa098Aep8FuKP6atb/rhvfPkrBZLUKIrMciVBINDVWGrUYQNMQgkNUEHGudYBnW+Y+DzHYcWJHcTFrpD4w8Qp70UwVltLqlS4RGBO3Zu27FP0t0QbDTa8vmTGUBDiHKvNteU0IAao2G6D2jhDRE6y71MDS6SaCtBiCYqtDQRJ7ff0WssdRzXQ05ke3qgLYZNpci8JE4YCuEiZTjT4BvwH6EQ6JsjyrYizFKNLrMIbA/Bo0wHiDdwIwOyK7S6D9omXFKqXJVa1N1jVRXaaGLGw6XeWolOVmEBgquK3AykFQ+BUNXFAaY1ziZ9VzWkZ9i39FrSBBw2qtsVjmTmpLRnbcoJpxNMhxMWA0akvGfPAI/lyaTJnawPNp5THhAVs05NmLdZrqbJaAJKHUiACvGlYCvQwVTC9AWhtvKK/dNwlZb1F9qvV1AZmZFUMTcFajYKxayWIRaAClCMTUHZsNd3bGPsgvErXpCmzPAj24xt9KSFVAU6LJUY1Kt0WUnPBq04FYS0Bod77VNaSXOZGc7BkOfFGSjSSGpTnCcjXUWmFeJx7BHLDmI5mTTwb6nrqD6DErz0IossKd94nzHOLGghoBWme4OeSMOdEZY7SzuFAF1tW54NCPTtrnFbZtMfs8yYGUMKsAGyoSaEHbFnLsUyWMEcuRiQDqg7B9I7Tsy30Hl2C+1y7jtBwyGNd2EKc2cQntdhdck5PzZjzJk1QaXQowrUXsTjn19e6LqdOc0D4UxxUD0ARXSZdFqBQE47iQNsWs0kSUDdKpIG0Ls88Yuwm3pEbF1nWpAGZNIKKFSQcxFbYZ3OKCARUkUNNhK7Cd0FzgynohqHFajH8jvpC6hugmJjRHTh0DxVjZnoRgMxnBU467dZivsTEkGl2rAhdw3QfO6bfWMLBvAGIkJ8Rgp5D0O/hFhZpla1xAHtsiuSUa3aYwWqkCgBptNPbCBKY1HIYlrQVgCVMMPedkIW7BMaZQNjtl3SExTlNloR9eWMe9Zg8iNBmBvxpGN0nNuzucr8W8onLoMnNv2BXLdka2zzKgb8QeuJaVQVQQdCRwx8iFQ8XSNw8kXKf2O6JDEAGMShv9w2cYKHcvNeWPyyb9jd4tY6HcsPlk37G/wAWvGEg0K8rs0hiq0rkNnAQbKlsEONKNv3jh1Q2zKTLTgAPNUfn3RMi6rD6Ne4g7t1YotNc3S1R2GyAvbUlJIym45ypnmFfyigi9suJcb5U3/Ex9valF7e2EaoGXncPVd7YGXGloXR0JCwxbFOUReaQ6Y4pKPfLSKVIubbmv9OV/iWKrD/f/wDk+bVyH6qH+3Yf8vQocQSloAWgqDhU1IF0Gt3DAitGx2gQOIUH9I29amXtgFcRZazaT5cJHjnohNI2VwvOImJFA1DUqM7uyo4Y0jPK9DXbWvbgd8a2zWh5RIViFY5YFTwZGBU9oiC2aOlzQTcEuZ86WdQ441ltWn2WHVEcOJyx1W5p1WMEThhG7fyVnbYKMSMm1h1MK7/akQ19vYxfzeTtSF5+VRR0yGAoa0F27erngAcxD7LoVJZvMBOpWga8qHcaKQx6iRANMgxoqX1Gti8YnLt3IXQmii9ZhBugYZnhe4Aenz6rRmjHtSMsqjuksOZa1LnWDMfpEKLt0bSNtK19otDuBLvUXaiAJLH2FABPE1MWujNOWizrdkznlg0GrdrhkKspNBXAZCuWOJllSpg3CM1C600qZv1DM5dg/O3DsUdktgZNU3lbEHiMKjziJkJGXmgKxWcS0CLWgrSuedd3GC1MXb1p5E4ZablNKthIBBbE0GOPpygyRPIDb2FK8D0u00p3xW2RKKKjGnpxMElajZ7dVIEhNa4o+RNZciR1Ej0GJ1fGpx9MV9nlUNcO4/mx9EFhScjThQfmIWQnNJRGhSUUVFCCxod5ZiNvEGD0Pt7H29FdKQ/PPcv6Q3SRrQAMSFZtUsBRVwGrSpLUHVWAiSmgw1Xcto7R2mFdkwYXwXS8OldpXacqg0OyKqYebsxuXizLQE3iSzC7e1sQNsFaMs4SaympuKolMdksgBlGFK1XHaRdgC0QUwOMhXFmtTF2BUgihrWtQxO7I4ZcRBGj7bziXheAqwxz1WKk4E1BIMV05TKlzHS8zUJAJJ1jlQUwxI7BwiPQ9kMudcqxEqQiHO4WY1JAOGAUcdY1hZAITQ4ggLRKYVWrEJOwRNK2e35e3niV5xVjBAVVpCQHmTkOTKqnqaXQ4dvoix0Dbi0qWzHFlAbg6m4+X0x5+EA2k/DTKf8AH/YKVwx9hujtDtRp0vcwmr1TAQ3Xro/awjR2OrFrrU9uPDD18FdWb+2x3Z6LVq8PZ8f94CBLJOvDHMYec8Ih0zpyVZZZmTmoNgHSY7lG2N3dL8Aoy4NxOSw/LE1tkzql/wCNYWMTyj5aPNtMyYAFDXaLnQBQBjTHKOg+reMCEoWmmcQUBYTVQN6jvABH6dsTWbpAbDh3in5wPIOqhHzVp3CJ5udRtxHtwOEYrtVNiqSCBvTdHjXpvWYO+WwihjSWdf4kcW8zivoaM2I17TLzuHquwshmdw9UkLHQohyvUkuLe1nof0pX+NRFSgi3tIwl/wBJPRT8opsX98bj6Lkv1QP9q3/l6FQQoiay2GZMNJaM5+ipPoEG+8ZX46ZLlcC15/Il3j30jeFwC+fim52ICrStRQ+3t7cYhLba2Htui/m6JkBEb9oYXw1C0o3TdYqeixIxG49kRDQLN8XMkzeCzAreTMumFOax5k+ypY6rSF0AHXQ8FUiVwXuMIZbjokdX/cWNp0TOl9OU6jeVNO+lD3wMI91LHBL+JqMOI4psmXdHHb1xMIYIcIe1oaICjqPL3FxVpbtHczzesGEyUk0GlMHGWeYIIh8+yc2ssltZ1v3adFSdSprmw1qbip2xYiziZZrLNepSUs6XM43Jl+WgO9udC8BU7DFdLnmbOvOFcuSSC4lrlleOCAbBwAhIJPcqy0A4axCYpiZTFitkXxEn/wC9Lr6YHsEhrrTL3NqlAWpeNXrdCrQm9gccKUOIgbwTQwgxz4wus2JAoW4KVB7z7dWJgq0SQGdK3gCVxFKgGmWzqifTDgy5Aes1mlFmaYKOVeYebDXSb1FFBUnAjEbBZ80zSxfEtnATOKdEYJujBS+tLtHrQdHFQRTKmGY31i0lmApKAYAUguWfbtgXI2YBFyzBKNAcswVLMLKoCKlmCZZ9u6BZZiRrSBhWpwNBnw24dsJeYCewSUUnZ7YwQmyKwzjTE0G4V85/6yho0ko/mLv6QIx20NcIkzVKdPPwszPwM/qCtPz74jkvctEptjhpR43hfTLPWlla/ShkmfemTDUHFBXqQZ7jxiPSsotJe6SGUXlIwIZKOtNxqoxEcqanVdIFxyvY7jgfBbRwvUY7ArDSWnRZq3aNMIwTjTCtOiMBQdeUeVaY0xNtMwzJzFmyA2KNwGwRpXs7Xb91rrC9eKnEGjV1algRjUap2ptjO6Ys1GvfOzyrexrWlQK55n8o72yhrTC5G3Oe9s5DYszb/jD2egQsN0gfhD2egR0ZefmKXT+kblY2NtVRwFOuggkYr1HzHPz+kwFI6K/VHog6Q4JB2HA9uf6xi1U5bIVFgr3Kl0qezr8NINM2QdzgeikZgiNOmqyV8Cctd2Yr51iptGiwrsJkxVox1RVnwO5cAeBYRz4cGvM85+6+iWF4jntVbD0EGAyVyRnP02ujyUx/FDxpJx0KSx9AAHyuke0wy845DjyVs/mOQ48laNOQ4SgeZzr1I5uUUUgjPWnMCfsoYk0m37OJd2zKurdvTQzsCpOGuAu0Gt3bhFPyq+W2j+q3prEmhNPzJRuc66owu51CnY101FK5imIJ20o+nU6t4cRlzv8AdaDpCwVrXZpD5OYEeGceW9JadMTpgo8xivzQaL5K0HmgMRbzdLaxWfZ5LkYEhebav1pRAPXQw3+Efx0k/Zmr/wCremOga4RIGHYvnD23j9WPbgfHDxXaQ+T2X6s3/KYrY0ls0NzkmziTNlzKCZSpuM1ZhOCzKVplSue/bX+86S/j56IRmkv4R+o0IUHraMNeIXqtJ5MxhAx0yGuSg0fa5qsBLmOldzEAbyabAKk8BFlZ9MGcxUKJ5yF+zhmPG9K1x2xBPt8mQg5qVfZwcZxrqVzuIQACQcCTgNxiqtenZzrdLlU+YgCJ5KUB7Y1VotJNT5DAHYM9cx5Lr+iOg+ts9+t92WJEDdrPb3LU+9lnrScEkmlfg595urmmViOokRUaW0dzMwqLxWispYUNGUN+cZxjFvyitby7RRGZaSrPkxH/AMeXxxjDLdUbjE9n5x8k+0fpWm+GU3wcTMbIwwjap0tb83zd483ev3fBv0C3qb6YQ5YqU0y46QR+tQD3rQxZ6MtInXtQrdWtQ1RU4KtCK49eQJ2RQ3pBn3NI4R7+C0lp/TdsszC8kOA2HTvhEoBuguy2t0rcYqGADCilTTo1V1IqK4GlRWBAKRKhi44rSNJCMe1u9L7s90UBY1IFa0rSpHXWJJcCoYIlmAKcCikMFS4ElmJxMAz6u3cN/ZCintRsuJudA6zkBie6BpUtjnqDsvd2S9tTwEES1C5dp2nrJNTEz6o0VjKZ1TptpIGNRXAKKFievIflTOElSWpi13gvfi5FSeqn5wLf/iDXbKFzsdud7cZZPCm7A9T/ANb/APcTPO1UtEDBOFnT5oJ3trNhxapqMdu2J1emWHV7ZRArfrXdubPHjC1x8+GziK5jhArKWzmrzPsbMaXBkfCET+3Dv2dRgOrKSygMGpVSaAkACqt4BpmDgd42zSbSGJAqGpirYOBvpkw4jA7447pKz1GVnVCMCc+ee5bii9rmAA5BAaNs6qGQAqZbsmBpVa3kJXI6rLjSFtlnUjXRZi5kXQW3VpTHDdjwMPm6toI2TErT6Us0OHFXHkxKW9vYx1VmrdbSZU2jxyPjK1VRt1xbz2LA6f0NI59iiC6QhFCaUKKajHjHRScp7NPa1zWkV5ssLuIAOqKkV2E1I4Ujouj/ACQBrYyC9f0VZJAkyqWazg82mPNKTUoNprBk1FZboSWu4rLUUPYMoG0b8TK/pp/YIKEfL3dKWwvxqE45SujZZqLQCGhZTSlkxJOAbA3V1gwGfD/uMhygsBIMymulBM+kuASZ6FP2dpMep26xF5ZIBI2qPCGeW0xhXmy3JEt1YreFxjdcg4PLZGo2OIqMj1x0VltV8B457+duiqo1Qx27nn8LDxxg3S2jjJmXcbp1kJFCVOVRsYEEHiDAJ/WN81wcA4LdtcHCQrrlaf42f/UJ7wDFUGi05X/LZ3WP7FinBgzmlWcftM3DyW05Iy5Fq+Cnr8Io1GDEFkHgnYSuzbTqjQzPc9kMdVpinrB9Kx5lY7W0t1dDRlIIPEemPa+SulVtUoTVoDky/NfaP04ERq7VbLbZXt6l3yHQiY/C57pDomzF5qFmfn+VTTORV02ekzCQ1cVFWrM5zZlujPaX5JtLLzpjrzd4sc71Ca0FRQsa0HGPSbW1WPVHmvuhadvOLOp1ZeL8XpgOwHvPCKKPS1pqPuNA37BdBJ4nBauj0LRrvDcYz7hh5LKWq0l3LHCuwZACgCjgBQDqEQEwhMMMVARgu7a0NAAyXMYt+VfypuCSR3SJcU5i35WfK5n2B3S0EZ0S3f3W7j5tVRGqsMjmlCUqwNWG+adnUgoOstviq0BYSz36dCl3dfOK9igFj9UDaIurQJckVmzBL3A4vd26oqbzVqcNsTue01LpOXnzzK1fStUlvVNE7k2aoBwy78duO6HKfb29vyfYQHW+EN0jVMzCvEIvg8S2O7bEgslMzTs/3HQ0K4qN13nX14r5pWs76TyCO7Z6JqwRLMNuINrdw/WHc+g2HzQ4kIQ0olDE14baRXNpAbFiF9I7gO+BiUd6FbNbAo1S3YcO5qjzQ1NOMOkobqND6CPRFFMt7cIGmWpjt9uyMdSw6L3xL26rWPpSU4o5KUIIJqCDsIZcjj7AwTJtL7Ls5fnIQH66dBjxBXqjz+Y9dtYbLnMpqpIO8Gh7xCzZRoeKJvSBGDhwXo3vpLHTLS/rqygcQSLpG8ViaVbJbdGZLPATFpX6JBwjDWPlPaFNA3OcCKnvGMavRaWi0UvWGZj4RUXf/Ld9JiZ9AszV1K0sq5KyM9cTeXiaj8S7euBrRbpNKNMl4HDXBx3gA3kPV1Qs/Rqy/jJIl/WlADyqXT2GHIoA1aAcKAeaEFrSIKoktMqAz+cMsAsQjXg7I1KXWVlvECt4HMDOlcqwkyWzj4UhV2opJ7GcgEjgANxLQVmQACSTQACpJ3Ab/bjGs0FyYCUmTgDMGKrmqcfpPxyGzeV06TaODMtmzdzu1RkuqGSvK+UGiZ37Q2oFwSgZrpA5taatNXDZs4R0anlh8sm/Y/xrCQyUV0I3RvxMr+mn9gi0s1k2t3frFfoibdkysKnm5ef1RBk61EilO6PltM0mkufidi6M3iAAo7faH/lHLYcj2jER5/yz0XLtJvlDZ7QMznLmdZH9wEbd13Er6O44e3cJbJZYUmSudXenSHEA5dhMW2O2up1bx17j7HdmvBt3ELyKTPtCAoGLgeDhMWu4o1ad26IxpOW2EySAdplkqfJa8vYAI0/KDk6rm9KbWGVdV+pgaV6xGStUyYhpMFccnFe4nHtBjsKL6dYS3PgVXTdOWfZgrXSlrlWma01ZgQtTUmAilFC9NaqcttICn6PmIt4rVfnqQyeUpI7IBvyzmpQ71NR5LY+eJbO7SzflkOuTCmBB2Ou4/wDRqIo+ca8fcflUMqOpgNGQ2+6WsaTkTymNkni8fgn1XGwbm7PR2RUy9Hc9rSOj4QZlXm+DM1BTc23LPCHcxIl/GTTNPzZIw7Zrinkq0ecxtZhaefym1KlKqwtOumv4XsVv0ksoIWNecdEXiXemHACp6hHjGkJhM2YSa1d/7jF5o7lHz86yy2l0SVMRZeuxbFxS8xwahp4IwFBTZXWuyyHmPdn3DfbVnIQK1OTy7wz3hYXZbH8OzOSY8AB6KCxOFOo9rpkdnfpOhVWTCViwm6DnAXlTnF+dKImL2mWTTtpA9mst6pJuovSc5DhxY7F28MxQ43RJW461kXgcEyz2ZnJC0wBJJICgbyxwAix09pCzvaJkwM028cAgurgAMXap2bF7Yq7RajMF2WLkkGpqcz85zTE7lGWwZkwSyo6ClmyBbaTuUfmTshfzOzw7B6n2WvqVS514YacYz4aI46anEXJHwSCtebqMT0qzCSdm8DARb8meTa31mT1M5iarJXIne7HZXYK8YsOTPIqbMuzJ+qPBBGA+qgzPHIR6bYdGJISiqsuubzDrns/LCNfVrNEspDHWPU8la+rXDcBz3qGy2GY4BnkKoylJ0QOLfkKQadGWd85atxuinftiNbQpOqGmEbQNXvNBBkq8c6L5zGtY59M7PBQPaHZhCzeSVmIrzYpwLD0NArch7MfBcdTn86xoEcUplDml0jaNtFYCWvPEqU0KRzaOCzDe55Zz4U0faHqw0+5pZz4c3vX1Y1Qh4EUttdf+RSTZaP8AELJD3MLPteb3r6sSJ7l9k2maftj8ljWiHCHi01j9xSzZaP8AELMyfc2sIzlM31pj/kwiws3I2xp0bNK7Vvf3Vi4EOEM62oc3FeFCk3Jo4KORZETBFVR9FQPR7flOIbGO0x7qNnksUlK08g0JUgJ2Ma3usCnGBc8NxcVXQs1SubtJsrZ+3tjFdaeTdnepMsKTtSqHvQivbGX0Z7rEh2uzpbya+FUOvaQAR10MbiXMDAMpBBFQRiCDiCCNnGDZUa/6SsWiy1aBiq2FX6K0BLkEst5mOF5yCwX5ooAAN+07a0EWkNh0MUy8z5YfLJv2P8awkLyw+WTfsf41hIyvKx0RIvSZdKfFp/YIJEk47KRFoYXZMpjgObTt1BBtsSoBGVPYx8yNFpYXRiNPVdAHHAIcWcla4UiEWQGpGrxBpBtgbMb4bOlEaoyr54EURcFRveO1ZvYwVV2rRQmDWuN9YUbyl/3GT0/yIehMuq/ROsp9uoR6HZ7LTWYZZCIbQWbEggRbRtNWysDox0HuvAycCvB7XoppdeelFRvT2KjzQNLwNZVCePT6ruR88e7zbCrjWAPp74prV7n1mn1JULxGB7xG8s3TdOpDXtIJ7wm9aR9S8nkWw3qiitiCjfFsCcVoTq13dxBpEk6wXtaUDStCp6Utj4LcNzbeBrGz0p7lcxfi5izBkA/S7GGMUMzQFps5q8tiKXT4Qu7VJGDrwNDuoY2YrNeZpuE896NldoMtPcg+T0qlrkAkA89KwzymLuiDSNga9Meqkc42TAnpbq5RYaN0ddtVnmJW4Z8qoOaHnBga7Nx29cQJosu7u4Ny+90DpObxwXA4b2x7TFBq/IHTzs3oy9oqGo10AxOvZHYcEHo+QR8KWaWqml9emW+alDi3mG2JNKaXaa1ZxLUwWWWJYcXfMtlXaeGAjQWbklaZ5BI5pQKCgxC7lFaIONSTmSY0uifc8lyqGgrvOs3+ohqW2kwy92Owc5871PrB7rx57155ZdBTrRQ3CijL5oHBcPTGv0Bybl2chiA8wZE5DqXj2x6Fovk7LukNU07Bj1RLLsSpgFA2ZRHarcXUwWDAqc1bxLTwQOjpE+aPmccjwxz88TyNBqrVert9IxZWSZdYd0T2yVQ13xMXmrRvDTNTTddG1dY5lMNkSTpVDwMDLFguuvH84oo/uMuHMZJT/lMqAU4iJWeuGwRGqw4CGsmEJTh7e3t+r1hoEPEUNCWU4Q8Q0Q4RS1LKcIYLSu/Ct2uytbtK7ccIeIhaxKQQRUY4VwBOZHHE9VcIe1AVU8qZT2iztJs8xUZzdYteGp4QBCnMkCuVCd8YEe5dPOU6Sa7ucrlXK5uMb3lM7WWQZ8mUJrSzeIJIop6TCm7CvCsYdfdRmClLOgpl8I+67u3AQmr1V751vOjjbeqPw4ET2Z96vND+56jWN5E5lZ75mS5ssE3KogzYCoNMVyPWKg33P5c+zmdY7QPiqPLbwSjkg3T82orTZeIgXQ3LyWLI9omqJZVzLlykYm8binANlnichnmcTOQdrn2kzbXPwD0SUg6KqpJYqDvJArtKngATOrvNucjtQVjaeqq/EZT/ANp+3umdFr4dCCFixaJeZ8sPlk37H+NYSF5YfLJv2P8AGsJGV5OXR89pVZU1QzSZQllmakv4NARzYBVgaM14440yiGxaFtoor2lSL1aYk/Hy5mZWtObE1AK4XhmOi+y6NSYFpOuPcksQuq3xUpaMwYFhqoQMKFhnUCI7RosiYpNoN29VgXYVFS1BrZMDQknLKOEqPa0yY4Stw0Ej8ov3ttC2rnhOpKDsRLvucCEFLp1aG631b2FYiFhtRukTQoR2mFS7sHvEkSyxWtygC416bmmqoK2rR4mKim0MpU3dVqFqhRQm9W8eHzsNhga1aGluGUzyDMoBRq1AvtdIv61czSnQwpjE4tRJEuEDsnbij6vsRsnRtqMorz98mZNYksy0R5ZWWt5dYUejUG+gNAIHtnJ+03S0u0OGF/OYzA1kKiVBAFecBckUGOAypyaIW6960tTBySx1aPWoN/VxGJpS8AQBQgkpo8ByTaWZld2ZSWC1elFu36ALQ0GPSO01ilta/TmRkdEF2HflEzAxDgTFFVIFF1lYjA1vb8ct3bXmxWkuoSYqrXFa3iq03uhZqN31A1QuMUvRaTL7y5+DszAoTSpcMa6900ulRQDBjtxiafoVXZWE26wRUBUmppfy+ExUiYcMTQCjb9dSuDBx4hOdOg8U202a1hAUmguaggXAFqq0xKnBWDV6RIoBmSOOiZ5lupnFiSl0knJVowqqgira1RWveT1k0alw0tLt0rzX8TUVx1qcajjvh+hrIkkssuffoKMpboglslvXVN8ZkfPzrhUXNjBww/xKCDqPFDWnky7FSrKrKoF8MwYsAdYqFpqtdYY4kENnVS9GaAMtqkrS4Vu6xNbymomVBFaNjd1a4A7YpuhwS6/tTqxIY3TShJJNAHoAWbKnhY1qDCWrREqZcJtBA17mstLrMJlAcyBzanEnobKQ8Wl4wvyO0FB1YOMeKnfQk3ZPKnHJ5hoSBQgFRUIQ1AekG1jVQSc9gm80gDgEBwCXYkMSbrE3fhDSi6wAwqBsiulcncB/EzSVYnpHI3SF6dQBSo4kVrShO0ryfaagHPMq35jUUUwmsWYHX1sSQDQYE7cYY2qHA4jhyVgtIIzQ9j0bawrBrUBUHEDwiymtQgKi6GFAcyDgMAZZpVo/aBzjhpd01Iu0vVFMlDHaa4AAgY0vEReT5xrPmHCmbUreU4i/jgCoyoppWutBuhtFcwlznGmYihYmoAAAGdBlsoMsN/jaJp3MOC9c+aVa8zTMwYZgZaZwNMxUGGymoYcx4pm6BgUJF4TqFKqAZnGCJJu45iIZi41h8htm+KafyvhLdiFJUVqI6EGBhwaKRigSiHiEEOEPaEspwh4hohwilqAp0KIQQohwQJbteMYnTHuVSJrFpLmQTiVu3k7BUFeqtI24joy6m14hwTqFpq2czSdCwejPckkowM+a00DwQtxT1mpJ7CI3cmSqKFUBVUAAAUAAwAAGUOjoJlNrPpC9aLVWtBmq6UohYSFhilXmfLD5ZN+x/jWEheWHyyb9j/GsJGV5Cy59imSk5yYSbks0IagYSkQ0FymIQDblhQxE4sBa9eoRkQHqNYsKamwmgGVABTAQkdHF17PJ+o685LasfhkmLIsAzcnpUqHwDEkgUXicc/ylsr2GWUKPQoSw1WzZbpwCUyjo6JTZpze7j+EYfGgSWeRo+6Vvmhr8+usLp8HKhI7a54wda7ZY3YuZpJJBpR6YCnzMes4jIEQsdFbLP8n1HXnJAX45IFTYRTW6OAwfIknYu8+1BHWT9hlshVsUZmBKscWCg+B9EZUpSmWEJHRMLNh9buP4R3+wJX/YjnMbICmvSgFFXFeitTQZb6x1lWwy6XJhFCpxDnohguJTZeB61XdHR0H8PpePH8LF/sCIttrsc0MHmmjEMQA4F4C7e6OdAB2YUOMQolgFKOQQQQaPWqgBfAxoAKA4b61NejoY2zACA489ywX9iI0XbrJIv3ZuDEYXXwArQVu1PSOJMWsnlZZgKGbh9V/Vjo6DFmF69Jnu9l6+YhO/eCzbJw8l/UhTyjswzmiv1X9SOjopNipBt4Sldc6YUtn5U2ahBm/hf1IaOU9m8b+F/VhY6D+HbdCx1hlTryqspXGbj9R/VhF5VWbxv4X9WOjop6huCXfKmblZZSAedHkP6kcOVdl8aPIf1I6OijqhmgvFPHKyy+N/A/D6EOHKyy+N/A/qR0dDW0whJKeOVtl8b+B/Vhw5W2Xxv4H9WOjoc1oQEpf3usvjfwP6sL+91l8b+B/Vjo6GAISU798LL438D+rHfvhZfG/gf1Y6OhgCwu/fCy+N/A/qwv74WXxv4H9WEjoysJf3xsvjfwP6sd++Nl8b+B/Vjo6Mry895VafkNa5jLMwNzwW+Yo+bCR0dHl5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21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2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10F7A8-6A81-4470-BCE7-80F616954860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16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0488" name="Obrázek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43810" r="41466" b="12096"/>
          <a:stretch>
            <a:fillRect/>
          </a:stretch>
        </p:blipFill>
        <p:spPr bwMode="auto">
          <a:xfrm>
            <a:off x="2501900" y="1773238"/>
            <a:ext cx="41402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t="25294" r="47089" b="14706"/>
          <a:stretch>
            <a:fillRect/>
          </a:stretch>
        </p:blipFill>
        <p:spPr bwMode="auto">
          <a:xfrm>
            <a:off x="935038" y="4281488"/>
            <a:ext cx="2052637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55" b="81169"/>
          <a:stretch>
            <a:fillRect/>
          </a:stretch>
        </p:blipFill>
        <p:spPr bwMode="auto">
          <a:xfrm>
            <a:off x="417513" y="4295775"/>
            <a:ext cx="431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74" b="84509"/>
          <a:stretch>
            <a:fillRect/>
          </a:stretch>
        </p:blipFill>
        <p:spPr bwMode="auto">
          <a:xfrm>
            <a:off x="3222625" y="4295775"/>
            <a:ext cx="431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Obrázek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28235" r="46426" b="17647"/>
          <a:stretch>
            <a:fillRect/>
          </a:stretch>
        </p:blipFill>
        <p:spPr bwMode="auto">
          <a:xfrm>
            <a:off x="3746500" y="4292600"/>
            <a:ext cx="19780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4" b="80521"/>
          <a:stretch>
            <a:fillRect/>
          </a:stretch>
        </p:blipFill>
        <p:spPr bwMode="auto">
          <a:xfrm>
            <a:off x="6132513" y="4295775"/>
            <a:ext cx="3667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Obrázek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25000" r="47089" b="14705"/>
          <a:stretch>
            <a:fillRect/>
          </a:stretch>
        </p:blipFill>
        <p:spPr bwMode="auto">
          <a:xfrm>
            <a:off x="6588125" y="4281488"/>
            <a:ext cx="19097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35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334963" y="981075"/>
            <a:ext cx="8531225" cy="463708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b="1" u="sng" smtClean="0">
                <a:latin typeface="Arial" panose="020B0604020202020204" pitchFamily="34" charset="0"/>
                <a:cs typeface="Arial" panose="020B0604020202020204" pitchFamily="34" charset="0"/>
              </a:rPr>
              <a:t>Úloha 4:</a:t>
            </a:r>
            <a:r>
              <a:rPr lang="cs-CZ" altLang="cs-CZ" sz="1800" b="1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Je dána skleněná krychle a na ní je přilepena červená stuha. Je dán půdorys (pohled shora), nárys (pohled zepředu) a bokorys (pohled z boku) dané krychle. Přilepenou stuhu zakreslete na krychli zobrazenou ve VRP.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492375"/>
            <a:ext cx="15398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211638"/>
            <a:ext cx="1598612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4222750"/>
            <a:ext cx="15113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770188"/>
            <a:ext cx="32400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54EC06-F9D4-42B8-9EA3-410F018C4855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17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015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>
          <a:xfrm>
            <a:off x="457200" y="1023938"/>
            <a:ext cx="8531225" cy="1655762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b="1" u="sng" smtClean="0">
                <a:latin typeface="Arial" panose="020B0604020202020204" pitchFamily="34" charset="0"/>
                <a:cs typeface="Arial" panose="020B0604020202020204" pitchFamily="34" charset="0"/>
              </a:rPr>
              <a:t>Úloha 5:</a:t>
            </a:r>
            <a:r>
              <a:rPr lang="cs-CZ" altLang="cs-CZ" sz="1800" b="1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Rozhodněte, zda je možné odebrat z krychle složené z 27 menších shodných krychlí 1 krychli, 2 krychle, … 14 krychlí tak, aby vzniklá krychlová tělesa měla stejný povrch jako má původní krychle. Pro každou ze14 možností nakreslete nově vzniklé krychlové těleso ve VRP. 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2492375"/>
            <a:ext cx="10096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3800475"/>
            <a:ext cx="9890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800475"/>
            <a:ext cx="9588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770313"/>
            <a:ext cx="9620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748088"/>
            <a:ext cx="93503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687763"/>
            <a:ext cx="93503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3659188"/>
            <a:ext cx="95885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644900"/>
            <a:ext cx="9699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5013325"/>
            <a:ext cx="95885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941888"/>
            <a:ext cx="963612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5051425"/>
            <a:ext cx="8858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038725"/>
            <a:ext cx="9064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992688"/>
            <a:ext cx="958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986338"/>
            <a:ext cx="9271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4941888"/>
            <a:ext cx="93503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5975BE-08F6-47A2-9169-2C9483B7E99A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18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30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1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5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obsah 2"/>
          <p:cNvSpPr>
            <a:spLocks noGrp="1"/>
          </p:cNvSpPr>
          <p:nvPr>
            <p:ph idx="1"/>
          </p:nvPr>
        </p:nvSpPr>
        <p:spPr>
          <a:xfrm>
            <a:off x="468313" y="1122363"/>
            <a:ext cx="8485187" cy="4537075"/>
          </a:xfrm>
        </p:spPr>
        <p:txBody>
          <a:bodyPr>
            <a:normAutofit/>
          </a:bodyPr>
          <a:lstStyle/>
          <a:p>
            <a:pPr marL="447675" indent="-447675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2. 	Sítě těles</a:t>
            </a:r>
          </a:p>
          <a:p>
            <a:pPr>
              <a:buFontTx/>
              <a:buChar char="-"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vytvoření sítě tělesa; konstrukce tělesa ze sítě; manipulace se sítí tělesa; …</a:t>
            </a: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b="1" u="sng" dirty="0" smtClean="0">
                <a:latin typeface="Arial" pitchFamily="34" charset="0"/>
                <a:cs typeface="Arial" pitchFamily="34" charset="0"/>
              </a:rPr>
              <a:t>Úloha 6: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(zakreslení prvků do sítě krychle)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obrázku je znázorněna krychle s barevným značením (trojúhelníky) na vybraných stěnách. Dále je znázorněna síť krychle, v níž je označena dolní podstava krychle. Do sítě doplňte barevně označené objekty (trojúhelníky) dané krychle. </a:t>
            </a: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6EC367-A7C3-4437-A0A8-35C89A769239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19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3557" name="Obrázek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412" r="55685" b="24411"/>
          <a:stretch>
            <a:fillRect/>
          </a:stretch>
        </p:blipFill>
        <p:spPr bwMode="auto">
          <a:xfrm>
            <a:off x="682625" y="3590925"/>
            <a:ext cx="19431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4" t="44118" r="23277" b="16470"/>
          <a:stretch>
            <a:fillRect/>
          </a:stretch>
        </p:blipFill>
        <p:spPr bwMode="auto">
          <a:xfrm>
            <a:off x="3563938" y="3190875"/>
            <a:ext cx="4176712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37646" r="27246" b="18234"/>
          <a:stretch>
            <a:fillRect/>
          </a:stretch>
        </p:blipFill>
        <p:spPr bwMode="auto">
          <a:xfrm>
            <a:off x="3563938" y="3390900"/>
            <a:ext cx="4138612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31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1169"/>
          <a:stretch>
            <a:fillRect/>
          </a:stretch>
        </p:blipFill>
        <p:spPr bwMode="auto">
          <a:xfrm>
            <a:off x="2547493" y="332657"/>
            <a:ext cx="4030662" cy="1072306"/>
          </a:xfrm>
          <a:prstGeom prst="rect">
            <a:avLst/>
          </a:prstGeom>
          <a:ln>
            <a:noFill/>
          </a:ln>
          <a:effectLst>
            <a:glow rad="127000">
              <a:srgbClr val="FF3300"/>
            </a:glow>
            <a:outerShdw blurRad="50800" dist="50800" dir="5400000" algn="ctr" rotWithShape="0">
              <a:srgbClr val="FF3300"/>
            </a:out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87375" y="1628801"/>
            <a:ext cx="7975600" cy="4537049"/>
          </a:xfrm>
        </p:spPr>
        <p:txBody>
          <a:bodyPr>
            <a:normAutofit fontScale="92500" lnSpcReduction="10000"/>
          </a:bodyPr>
          <a:lstStyle/>
          <a:p>
            <a:pPr marL="355600" indent="-355600" algn="just" eaLnBrk="1" hangingPunct="1">
              <a:buClr>
                <a:srgbClr val="FFFFFF"/>
              </a:buClr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2000" dirty="0" smtClean="0"/>
              <a:t>-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dynamický matematický program, který spojuje geometrii, algebru a matematickou analýzu</a:t>
            </a:r>
          </a:p>
          <a:p>
            <a:pPr marL="355600" indent="-355600" algn="just" eaLnBrk="1" hangingPunct="1">
              <a:buClr>
                <a:srgbClr val="FFFFFF"/>
              </a:buClr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- 	program původně vytvořený pro účely vyučování a učení se matematice na     základních a středních školách</a:t>
            </a:r>
          </a:p>
          <a:p>
            <a:pPr marL="355600" indent="-355600" algn="just" eaLnBrk="1" hangingPunct="1">
              <a:buClr>
                <a:srgbClr val="FFFFFF"/>
              </a:buClr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-  program je vyvíjen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od roku 2001 jako Open Source program Markem </a:t>
            </a:r>
            <a:r>
              <a:rPr lang="cs-CZ" sz="1900" dirty="0" err="1">
                <a:latin typeface="Arial" pitchFamily="34" charset="0"/>
                <a:cs typeface="Arial" pitchFamily="34" charset="0"/>
              </a:rPr>
              <a:t>Hohenwarterem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, studentem a později doktorandem univerzity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Salzburku,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Rakousko. Markus </a:t>
            </a:r>
            <a:r>
              <a:rPr lang="cs-CZ" sz="1900" dirty="0" err="1" smtClean="0">
                <a:latin typeface="Arial" pitchFamily="34" charset="0"/>
                <a:cs typeface="Arial" pitchFamily="34" charset="0"/>
              </a:rPr>
              <a:t>Hohenwarter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 působí od roku  2007 v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 USA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Univerzitě Florida </a:t>
            </a:r>
            <a:r>
              <a:rPr lang="cs-CZ" sz="1900" dirty="0" err="1" smtClean="0">
                <a:latin typeface="Arial" panose="020B0604020202020204" pitchFamily="34" charset="0"/>
                <a:cs typeface="Arial" pitchFamily="34" charset="0"/>
              </a:rPr>
              <a:t>Atlantic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 společně s týmem programátorů stále pracuje na zdokonalování a vývoji programu</a:t>
            </a:r>
            <a:r>
              <a:rPr lang="cs-CZ" sz="1800" dirty="0"/>
              <a:t>. </a:t>
            </a:r>
          </a:p>
          <a:p>
            <a:pPr marL="355600" indent="-355600" algn="just" eaLnBrk="1" hangingPunct="1">
              <a:buClr>
                <a:srgbClr val="FFFFFF"/>
              </a:buClr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- 	</a:t>
            </a:r>
            <a:r>
              <a:rPr lang="cs-CZ" sz="19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je evaluována rakouským ministerstvem školství, které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několikrát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udělilo grant na další vývoj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programu</a:t>
            </a:r>
          </a:p>
          <a:p>
            <a:pPr marL="355600" indent="-355600" algn="just" eaLnBrk="1" hangingPunct="1">
              <a:buClr>
                <a:srgbClr val="FFFFFF"/>
              </a:buClr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-  program 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získal řadu ocenění jak v Rakousku a Německu, tak i v dalších evropských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zemích</a:t>
            </a:r>
          </a:p>
          <a:p>
            <a:pPr marL="355600" indent="-355600" algn="just" eaLnBrk="1" hangingPunct="1">
              <a:buClr>
                <a:srgbClr val="FFFFFF"/>
              </a:buClr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- 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vzhledem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 rostoucí komunitě jejích příznivců je již k dispozici celá řada materiálů (tzv.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Tutorials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využitelných v různých oblastech školské matematiky. Materiály je možné stáhnout po bezplatném zaregistrování se do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GeoGebraTube</a:t>
            </a:r>
            <a:endParaRPr lang="cs-CZ" sz="1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39750" y="6389688"/>
            <a:ext cx="696913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633C830-94EA-46CE-9D85-A1D7368178B4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8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D473F6-AF5B-406B-847B-5CF28D41DD99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6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333375" y="1036638"/>
            <a:ext cx="8485188" cy="4535487"/>
          </a:xfrm>
        </p:spPr>
        <p:txBody>
          <a:bodyPr>
            <a:normAutofit/>
          </a:bodyPr>
          <a:lstStyle/>
          <a:p>
            <a:pPr marL="447675" indent="-447675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3. 	Pohyb tělesa</a:t>
            </a:r>
          </a:p>
          <a:p>
            <a:pPr algn="just">
              <a:buFontTx/>
              <a:buChar char="-"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otáčení tělesa; odvalování tělesa, zápis pohybu odvalování tělesa; stopa vytvořená odvalováním tělesa nebo odvalováním části tělesa; protahování tělesa různě tvarovanými otvory …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b="1" u="sng" dirty="0" smtClean="0">
                <a:latin typeface="Arial" pitchFamily="34" charset="0"/>
                <a:cs typeface="Arial" pitchFamily="34" charset="0"/>
              </a:rPr>
              <a:t>Úloha </a:t>
            </a:r>
            <a:r>
              <a:rPr lang="cs-CZ" sz="1800" b="1" u="sng" dirty="0">
                <a:latin typeface="Arial" pitchFamily="34" charset="0"/>
                <a:cs typeface="Arial" pitchFamily="34" charset="0"/>
              </a:rPr>
              <a:t>7</a:t>
            </a:r>
            <a:r>
              <a:rPr lang="cs-CZ" sz="1800" b="1" u="sng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Hrací kostka má stěny označené od 1 do 6, přičemž součet bodů protějších stěn je vždy 7. Krychli odvalte po vyznačené cestě. Do červeného políčka vepište, kolik bodů bude na spodní stěně krychle po jejím odvalení na toto políčko.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44DEFF-9A95-4606-B96C-E22595090893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20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4581" name="Obrázek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40588" r="4262" b="10588"/>
          <a:stretch>
            <a:fillRect/>
          </a:stretch>
        </p:blipFill>
        <p:spPr bwMode="auto">
          <a:xfrm>
            <a:off x="2124075" y="3789363"/>
            <a:ext cx="48069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t="39117" r="11371" b="11176"/>
          <a:stretch>
            <a:fillRect/>
          </a:stretch>
        </p:blipFill>
        <p:spPr bwMode="auto">
          <a:xfrm>
            <a:off x="2098675" y="3797300"/>
            <a:ext cx="482123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53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>
          <a:xfrm>
            <a:off x="355600" y="981075"/>
            <a:ext cx="8485188" cy="453548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Úloha 8: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Hrací kostka má stěny označené od 1 do 6, přičemž součet bodů protějších stěn je vždy 7. Najděte nejkratší způsob odvalení krychle tak, aby se dostala správnou stěnou na žluté, modré a červené políčko.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3"/>
          <a:stretch>
            <a:fillRect/>
          </a:stretch>
        </p:blipFill>
        <p:spPr bwMode="auto">
          <a:xfrm>
            <a:off x="661988" y="2297113"/>
            <a:ext cx="37925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224088"/>
            <a:ext cx="36226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E6B9B5-3EEC-4758-BCC6-C4E9E3C8F4AE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21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07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sah 2"/>
          <p:cNvSpPr>
            <a:spLocks noGrp="1"/>
          </p:cNvSpPr>
          <p:nvPr>
            <p:ph idx="1"/>
          </p:nvPr>
        </p:nvSpPr>
        <p:spPr>
          <a:xfrm>
            <a:off x="341313" y="1268413"/>
            <a:ext cx="8483600" cy="45354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b="1" u="sng" smtClean="0">
                <a:latin typeface="Arial" panose="020B0604020202020204" pitchFamily="34" charset="0"/>
                <a:cs typeface="Arial" panose="020B0604020202020204" pitchFamily="34" charset="0"/>
              </a:rPr>
              <a:t>Úloha 9:</a:t>
            </a: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 (stopa vytvořená odvalováním části tělesa)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</a:pP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Po rovné podložce se má přemístit krychlová bedna postupným odvalováním </a:t>
            </a:r>
            <a:b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z polohy A do polohy B. Graficky znázorněte, jak se při odvalování bude pohybovat hrana </a:t>
            </a:r>
            <a:r>
              <a:rPr lang="cs-CZ" altLang="cs-CZ" sz="1800" i="1" smtClean="0"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  <a:endParaRPr lang="cs-CZ" altLang="cs-CZ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Obrázek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6" t="52940" r="2940" b="11391"/>
          <a:stretch>
            <a:fillRect/>
          </a:stretch>
        </p:blipFill>
        <p:spPr bwMode="auto">
          <a:xfrm>
            <a:off x="719138" y="2420938"/>
            <a:ext cx="77279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7E5E04-679E-42A6-B705-B209B3B63EB5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22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0" name="Obrázek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2" t="51051" r="3270" b="12059"/>
          <a:stretch>
            <a:fillRect/>
          </a:stretch>
        </p:blipFill>
        <p:spPr bwMode="auto">
          <a:xfrm>
            <a:off x="588963" y="2651125"/>
            <a:ext cx="815975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20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468313" y="1125538"/>
            <a:ext cx="8483600" cy="5616575"/>
          </a:xfrm>
        </p:spPr>
        <p:txBody>
          <a:bodyPr>
            <a:normAutofit/>
          </a:bodyPr>
          <a:lstStyle/>
          <a:p>
            <a:pPr marL="447675" indent="-447675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20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cs-CZ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. 	Kombinatorická geometrie těles</a:t>
            </a:r>
          </a:p>
          <a:p>
            <a:pPr>
              <a:buFontTx/>
              <a:buChar char="-"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vybarvování hran tělesa; vybarvování stěn tělesa; kombinatorické hry; …</a:t>
            </a: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b="1" u="sng" dirty="0" smtClean="0">
                <a:latin typeface="Arial" pitchFamily="34" charset="0"/>
                <a:cs typeface="Arial" pitchFamily="34" charset="0"/>
              </a:rPr>
              <a:t>Úloha 10: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(vybarvování stěn tělesa – kombinatorická hra –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šestibarevná krychle majora Mac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Mahona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Hra majora Mac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Mahona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se skládá z 30 stejně velkých krychlí, jejichž stěny jsou natřeny šesti barvami. Každá krychle má jednu stěnu oranžovou, druhou červenou, třetí růžovou, čtvrtou žlutou, pátou modrou a šestou zelenou. Přitom se každé dvě krychle z této hry od sebe liší zbarvením stěn. Z 30 krychlí zvolíme libovolně jednu, která se nazývá předloha – viz obrázek. 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Ze zbývajících 29 krychlí vyberte 8 krychlí a z nich složte větší krychli obarvenou tak, jak je zbarvena předloha. Při skládání se však krychle mohou navzájem dotýkat vždy jen stejně zbarvenými stěnami. Tzn. má-li např. jedna ze základních krychlí horní stěnu žlutou a klademe-li na ni další krychli, smí být spodní stěna této krychle opět pouze žlutá.</a:t>
            </a:r>
          </a:p>
          <a:p>
            <a:pPr marL="0" indent="0">
              <a:buFont typeface="Wingdings 2" panose="05020102010507070707" pitchFamily="18" charset="2"/>
              <a:buNone/>
              <a:tabLst>
                <a:tab pos="4124325" algn="l"/>
              </a:tabLst>
              <a:defRPr/>
            </a:pP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Obrázek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5" t="48824" r="29395" b="22942"/>
          <a:stretch>
            <a:fillRect/>
          </a:stretch>
        </p:blipFill>
        <p:spPr bwMode="auto">
          <a:xfrm>
            <a:off x="6746875" y="5229225"/>
            <a:ext cx="11144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E283EC-3A4F-4F8E-B900-CF9B62C03827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23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33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60375" y="6308725"/>
            <a:ext cx="2133600" cy="365125"/>
          </a:xfrm>
        </p:spPr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1043F5-9EFE-4AC3-9EEF-91AC6A0CE840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24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8676" name="Obrázek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3" t="34412" r="3931" b="10588"/>
          <a:stretch>
            <a:fillRect/>
          </a:stretch>
        </p:blipFill>
        <p:spPr bwMode="auto">
          <a:xfrm>
            <a:off x="2627313" y="1844675"/>
            <a:ext cx="39179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bdélník 13"/>
          <p:cNvSpPr>
            <a:spLocks noChangeArrowheads="1"/>
          </p:cNvSpPr>
          <p:nvPr/>
        </p:nvSpPr>
        <p:spPr bwMode="auto">
          <a:xfrm>
            <a:off x="542925" y="1185863"/>
            <a:ext cx="7777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Správné řešení šestibarevné krychle majora Mac Mahona</a:t>
            </a:r>
            <a:r>
              <a:rPr lang="cs-CZ" altLang="cs-CZ" sz="22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08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4294967295"/>
          </p:nvPr>
        </p:nvSpPr>
        <p:spPr>
          <a:xfrm>
            <a:off x="544513" y="1052736"/>
            <a:ext cx="8061325" cy="5040089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cs-CZ" sz="19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cs-CZ" sz="19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onstrukce základních geometrických objektů</a:t>
            </a:r>
          </a:p>
          <a:p>
            <a:pPr algn="just" eaLnBrk="1" hangingPunct="1">
              <a:buFont typeface="Wingdings 2" panose="05020102010507070707" pitchFamily="18" charset="2"/>
              <a:buNone/>
              <a:tabLst>
                <a:tab pos="900113" algn="l"/>
                <a:tab pos="1255713" algn="l"/>
              </a:tabLst>
              <a:defRPr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- užitím souřadnic a rovnic základních geometrických objektů, které je 	možné zapsat do vstupního pole</a:t>
            </a:r>
          </a:p>
          <a:p>
            <a:pPr algn="just" eaLnBrk="1" hangingPunct="1">
              <a:buFont typeface="Wingdings 2" panose="05020102010507070707" pitchFamily="18" charset="2"/>
              <a:buNone/>
              <a:tabLst>
                <a:tab pos="900113" algn="l"/>
                <a:tab pos="1255713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	- kliknutím myši v geometrickém okně programu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	</a:t>
            </a:r>
          </a:p>
          <a:p>
            <a:pPr algn="just" eaLnBrk="1" hangingPunct="1">
              <a:tabLst>
                <a:tab pos="900113" algn="l"/>
                <a:tab pos="1255713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Máme-li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v úmyslu zobrazit kružnici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k 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se středem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[1; –2] a poloměrem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r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= 5, zadáme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vstupního pole nejprve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souřadnice jejího středu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poloměr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kružnice.</a:t>
            </a:r>
          </a:p>
          <a:p>
            <a:pPr marL="393700" lvl="1" indent="0">
              <a:buFont typeface="Wingdings 2" panose="05020102010507070707" pitchFamily="18" charset="2"/>
              <a:buNone/>
              <a:defRPr/>
            </a:pPr>
            <a:r>
              <a:rPr lang="cs-CZ" sz="1800" dirty="0"/>
              <a:t> </a:t>
            </a:r>
            <a:r>
              <a:rPr lang="cs-CZ" sz="1800" dirty="0" smtClean="0"/>
              <a:t>      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=(1, –2)   	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Enter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	r=5		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Enter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kruznice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S,r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Enter 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(kružnice se vykreslí)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177800" algn="l"/>
              </a:tabLst>
              <a:defRPr/>
            </a:pPr>
            <a:r>
              <a:rPr lang="cs-CZ" sz="1800" dirty="0"/>
              <a:t> </a:t>
            </a:r>
            <a:r>
              <a:rPr lang="cs-CZ" sz="1800" dirty="0" smtClean="0"/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- Kružnici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k 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můžeme zadat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také pomocí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její analytické rovnice: 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x–1)^2+(y+2)^2=25, pochopitelně bez předchozího zápisu souřadnic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	jejího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středu a velikosti poloměru.</a:t>
            </a:r>
          </a:p>
          <a:p>
            <a:pPr marL="0" indent="0" algn="just">
              <a:buFont typeface="Wingdings 2" panose="05020102010507070707" pitchFamily="18" charset="2"/>
              <a:buNone/>
              <a:tabLst>
                <a:tab pos="177800" algn="l"/>
              </a:tabLst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	- Rovnice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kružnice se zobrazí i v případě, použijeme-li nástroj kružnice a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kružnici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prostě narýsujeme.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39750" y="620688"/>
            <a:ext cx="8569325" cy="72075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cs-CZ" sz="2800" b="1" kern="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Planimetrie a </a:t>
            </a:r>
            <a:r>
              <a:rPr lang="cs-CZ" sz="2800" b="1" kern="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GeoGebra</a:t>
            </a:r>
            <a:r>
              <a:rPr lang="cs-CZ" sz="2800" b="1" kern="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800" b="1" kern="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</a:br>
            <a:endParaRPr lang="cs-CZ" sz="2800" b="1" kern="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88950" y="6429375"/>
            <a:ext cx="8064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288F70-45EF-49FE-8EB0-878A84CDEF56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25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40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575345"/>
          </a:xfrm>
        </p:spPr>
        <p:txBody>
          <a:bodyPr/>
          <a:lstStyle/>
          <a:p>
            <a:pPr eaLnBrk="1" hangingPunct="1"/>
            <a:r>
              <a:rPr lang="cs-CZ" altLang="cs-CZ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 planimetrických úloh pomocí </a:t>
            </a:r>
            <a:r>
              <a:rPr lang="cs-CZ" altLang="cs-CZ" sz="2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endParaRPr lang="cs-CZ" altLang="cs-CZ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/>
          </p:cNvSpPr>
          <p:nvPr>
            <p:ph type="body" sz="half" idx="1"/>
          </p:nvPr>
        </p:nvSpPr>
        <p:spPr>
          <a:xfrm>
            <a:off x="468313" y="1196752"/>
            <a:ext cx="8218487" cy="4821461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cs-CZ" altLang="cs-CZ" sz="2200" b="1" u="sng" dirty="0" smtClean="0">
                <a:latin typeface="Arial" panose="020B0604020202020204" pitchFamily="34" charset="0"/>
              </a:rPr>
              <a:t>Příklad 1:</a:t>
            </a:r>
            <a:r>
              <a:rPr lang="cs-CZ" altLang="cs-CZ" sz="2200" b="1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ukázkový příklad</a:t>
            </a:r>
            <a:r>
              <a:rPr lang="cs-CZ" altLang="cs-CZ" sz="2200" dirty="0" smtClean="0">
                <a:latin typeface="Arial" panose="020B0604020202020204" pitchFamily="34" charset="0"/>
              </a:rPr>
              <a:t>) </a:t>
            </a:r>
            <a:endParaRPr lang="en-US" altLang="cs-CZ" sz="2200" u="sng" dirty="0" smtClean="0">
              <a:latin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Sestrojte kružnici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en-US" altLang="cs-CZ" sz="2200" i="1" dirty="0" smtClean="0">
                <a:latin typeface="Arial" panose="020B0604020202020204" pitchFamily="34" charset="0"/>
              </a:rPr>
              <a:t>o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s daným poloměrem </a:t>
            </a:r>
            <a:r>
              <a:rPr lang="en-US" altLang="cs-CZ" sz="2200" dirty="0" smtClean="0">
                <a:latin typeface="Arial" panose="020B0604020202020204" pitchFamily="34" charset="0"/>
              </a:rPr>
              <a:t>  </a:t>
            </a:r>
            <a:r>
              <a:rPr lang="cs-CZ" altLang="cs-CZ" sz="2200" dirty="0" smtClean="0">
                <a:latin typeface="Arial" panose="020B0604020202020204" pitchFamily="34" charset="0"/>
              </a:rPr>
              <a:t>         ,  která se dotýká vně dvou daných kružnic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                    a                   </a:t>
            </a:r>
            <a:r>
              <a:rPr lang="en-US" altLang="cs-CZ" sz="2200" dirty="0" smtClean="0"/>
              <a:t>.</a:t>
            </a:r>
            <a:r>
              <a:rPr lang="cs-CZ" altLang="cs-CZ" sz="2200" dirty="0" smtClean="0"/>
              <a:t> </a:t>
            </a:r>
            <a:endParaRPr lang="cs-CZ" altLang="cs-CZ" sz="2200" dirty="0" smtClean="0">
              <a:latin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cs-CZ" altLang="cs-CZ" sz="2200" dirty="0" smtClean="0">
              <a:latin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Postup konstrukce v programu </a:t>
            </a:r>
            <a:r>
              <a:rPr lang="cs-CZ" altLang="cs-CZ" sz="2000" b="1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GeoGebra</a:t>
            </a:r>
            <a:endParaRPr lang="cs-CZ" altLang="cs-CZ" sz="2000" b="1" dirty="0" smtClean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marL="0" indent="0" algn="just" eaLnBrk="1" hangingPunct="1">
              <a:buClr>
                <a:schemeClr val="tx2"/>
              </a:buClr>
              <a:buFont typeface="Wingdings 2" panose="05020102010507070707" pitchFamily="18" charset="2"/>
              <a:buAutoNum type="arabicPeriod"/>
            </a:pPr>
            <a:r>
              <a:rPr lang="cs-CZ" altLang="cs-CZ" sz="2200" dirty="0" smtClean="0">
                <a:latin typeface="Arial" panose="020B0604020202020204" pitchFamily="34" charset="0"/>
              </a:rPr>
              <a:t> Konstrukce středů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S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1</a:t>
            </a:r>
            <a:r>
              <a:rPr lang="cs-CZ" altLang="cs-CZ" sz="2200" dirty="0" smtClean="0">
                <a:latin typeface="Arial" panose="020B0604020202020204" pitchFamily="34" charset="0"/>
              </a:rPr>
              <a:t> a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S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2</a:t>
            </a:r>
          </a:p>
          <a:p>
            <a:pPr marL="0" indent="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      - užijeme 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Nový bod, </a:t>
            </a:r>
            <a:r>
              <a:rPr lang="cs-CZ" altLang="cs-CZ" sz="2200" dirty="0" smtClean="0">
                <a:latin typeface="Arial" panose="020B0604020202020204" pitchFamily="34" charset="0"/>
              </a:rPr>
              <a:t>kliknutím pravého tlačítka myši na bod v geometrickém okně vyvoláme dialogové okno a pod příkazem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Přejmenovat</a:t>
            </a:r>
            <a:r>
              <a:rPr lang="cs-CZ" altLang="cs-CZ" sz="2200" dirty="0" smtClean="0">
                <a:latin typeface="Arial" panose="020B0604020202020204" pitchFamily="34" charset="0"/>
              </a:rPr>
              <a:t> změníme název bodu</a:t>
            </a:r>
          </a:p>
          <a:p>
            <a:pPr marL="0" indent="0" algn="just" eaLnBrk="1" hangingPunct="1">
              <a:buClr>
                <a:schemeClr val="tx2"/>
              </a:buClr>
              <a:buFont typeface="Wingdings 2" panose="05020102010507070707" pitchFamily="18" charset="2"/>
              <a:buAutoNum type="arabicPeriod" startAt="2"/>
            </a:pPr>
            <a:r>
              <a:rPr lang="cs-CZ" altLang="cs-CZ" sz="2200" i="1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Konstrukce kružnic</a:t>
            </a:r>
            <a:r>
              <a:rPr lang="cs-CZ" altLang="cs-CZ" sz="2200" i="1" dirty="0" smtClean="0">
                <a:latin typeface="Arial" panose="020B0604020202020204" pitchFamily="34" charset="0"/>
              </a:rPr>
              <a:t> k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1</a:t>
            </a:r>
            <a:r>
              <a:rPr lang="cs-CZ" altLang="cs-CZ" sz="2200" dirty="0" smtClean="0">
                <a:latin typeface="Arial" panose="020B0604020202020204" pitchFamily="34" charset="0"/>
              </a:rPr>
              <a:t> a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k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2 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 marL="0" indent="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      - užijeme 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Kružnice daná středem a poloměrem</a:t>
            </a:r>
          </a:p>
          <a:p>
            <a:pPr marL="0" indent="0" algn="just" eaLnBrk="1" hangingPunct="1">
              <a:buClr>
                <a:schemeClr val="tx2"/>
              </a:buClr>
              <a:buFont typeface="Wingdings 2" panose="05020102010507070707" pitchFamily="18" charset="2"/>
              <a:buAutoNum type="arabicPeriod"/>
            </a:pPr>
            <a:endParaRPr lang="cs-CZ" altLang="cs-CZ" sz="2200" dirty="0" smtClean="0">
              <a:latin typeface="Arial" panose="020B0604020202020204" pitchFamily="34" charset="0"/>
            </a:endParaRPr>
          </a:p>
          <a:p>
            <a:pPr marL="450850" lvl="1" indent="-271463" algn="just" eaLnBrk="1" hangingPunct="1">
              <a:buFont typeface="Wingdings 2" panose="05020102010507070707" pitchFamily="18" charset="2"/>
              <a:buAutoNum type="arabicPeriod"/>
            </a:pPr>
            <a:endParaRPr lang="cs-CZ" altLang="cs-CZ" sz="1600" baseline="-250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30724" name="Object 14"/>
          <p:cNvGraphicFramePr>
            <a:graphicFrameLocks noChangeAspect="1"/>
          </p:cNvGraphicFramePr>
          <p:nvPr/>
        </p:nvGraphicFramePr>
        <p:xfrm>
          <a:off x="5651500" y="2060575"/>
          <a:ext cx="83661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ovnice" r:id="rId3" imgW="520700" imgH="228600" progId="Equation.3">
                  <p:embed/>
                </p:oleObj>
              </mc:Choice>
              <mc:Fallback>
                <p:oleObj name="Rovnice" r:id="rId3" imgW="520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060575"/>
                        <a:ext cx="836613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15"/>
          <p:cNvGraphicFramePr>
            <a:graphicFrameLocks noChangeAspect="1"/>
          </p:cNvGraphicFramePr>
          <p:nvPr/>
        </p:nvGraphicFramePr>
        <p:xfrm>
          <a:off x="4643438" y="2420938"/>
          <a:ext cx="1511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Rovnice" r:id="rId5" imgW="952087" imgH="215806" progId="Equation.3">
                  <p:embed/>
                </p:oleObj>
              </mc:Choice>
              <mc:Fallback>
                <p:oleObj name="Rovnice" r:id="rId5" imgW="95208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420938"/>
                        <a:ext cx="15113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16"/>
          <p:cNvGraphicFramePr>
            <a:graphicFrameLocks noChangeAspect="1"/>
          </p:cNvGraphicFramePr>
          <p:nvPr/>
        </p:nvGraphicFramePr>
        <p:xfrm>
          <a:off x="6443663" y="2420938"/>
          <a:ext cx="13906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Rovnice" r:id="rId7" imgW="875920" imgH="215806" progId="Equation.3">
                  <p:embed/>
                </p:oleObj>
              </mc:Choice>
              <mc:Fallback>
                <p:oleObj name="Rovnice" r:id="rId7" imgW="875920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420938"/>
                        <a:ext cx="13906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B588F3-5476-437E-9A09-D97B43FB4DC1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26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6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476672"/>
            <a:ext cx="8291513" cy="6120978"/>
          </a:xfrm>
        </p:spPr>
        <p:txBody>
          <a:bodyPr/>
          <a:lstStyle/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3.</a:t>
            </a:r>
            <a:r>
              <a:rPr lang="cs-CZ" altLang="cs-CZ" sz="2200" dirty="0" smtClean="0">
                <a:latin typeface="Arial" panose="020B0604020202020204" pitchFamily="34" charset="0"/>
              </a:rPr>
              <a:t>	Konstrukce kružnic                   a </a:t>
            </a: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	 - užijeme 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Kružnice daná středem a poloměrem</a:t>
            </a: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4.	</a:t>
            </a:r>
            <a:r>
              <a:rPr lang="cs-CZ" altLang="cs-CZ" sz="2200" dirty="0" smtClean="0">
                <a:latin typeface="Arial" panose="020B0604020202020204" pitchFamily="34" charset="0"/>
              </a:rPr>
              <a:t>Konstrukce průsečíků</a:t>
            </a: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	 - užijeme 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Průsečík dvou objektů</a:t>
            </a:r>
            <a:endParaRPr lang="cs-CZ" altLang="cs-CZ" sz="2200" dirty="0" smtClean="0">
              <a:latin typeface="Arial" panose="020B0604020202020204" pitchFamily="34" charset="0"/>
            </a:endParaRP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AutoNum type="arabicPeriod" startAt="5"/>
            </a:pPr>
            <a:r>
              <a:rPr lang="cs-CZ" altLang="cs-CZ" sz="2200" dirty="0" smtClean="0">
                <a:latin typeface="Arial" panose="020B0604020202020204" pitchFamily="34" charset="0"/>
              </a:rPr>
              <a:t>Konstrukce přímek</a:t>
            </a: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	- užijeme 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Přímka vedená dvěma body</a:t>
            </a:r>
            <a:endParaRPr lang="cs-CZ" altLang="cs-CZ" sz="2200" dirty="0" smtClean="0">
              <a:latin typeface="Arial" panose="020B0604020202020204" pitchFamily="34" charset="0"/>
            </a:endParaRP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endParaRPr lang="cs-CZ" altLang="cs-CZ" sz="2200" dirty="0" smtClean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6</a:t>
            </a:r>
            <a:r>
              <a:rPr lang="cs-CZ" altLang="cs-CZ" sz="22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. 	</a:t>
            </a:r>
            <a:r>
              <a:rPr lang="cs-CZ" altLang="cs-CZ" sz="2200" dirty="0" smtClean="0">
                <a:latin typeface="Arial" panose="020B0604020202020204" pitchFamily="34" charset="0"/>
              </a:rPr>
              <a:t>Skrytí pojmenování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a, b, c, </a:t>
            </a:r>
            <a:r>
              <a:rPr lang="cs-CZ" altLang="cs-CZ" sz="2200" dirty="0" smtClean="0">
                <a:latin typeface="Arial" panose="020B0604020202020204" pitchFamily="34" charset="0"/>
              </a:rPr>
              <a:t>a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d </a:t>
            </a:r>
            <a:r>
              <a:rPr lang="cs-CZ" altLang="cs-CZ" sz="2200" dirty="0" smtClean="0">
                <a:latin typeface="Arial" panose="020B0604020202020204" pitchFamily="34" charset="0"/>
              </a:rPr>
              <a:t>sestrojených přímek</a:t>
            </a:r>
          </a:p>
          <a:p>
            <a:pPr marL="495300" indent="-495300" algn="just" eaLnBrk="1" hangingPunct="1">
              <a:buFont typeface="Wingdings 2" panose="05020102010507070707" pitchFamily="18" charset="2"/>
              <a:buNone/>
            </a:pPr>
            <a:r>
              <a:rPr lang="cs-CZ" altLang="cs-CZ" sz="22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7</a:t>
            </a:r>
            <a:r>
              <a:rPr lang="cs-CZ" altLang="cs-CZ" sz="22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2200" dirty="0" smtClean="0">
                <a:latin typeface="Arial" panose="020B0604020202020204" pitchFamily="34" charset="0"/>
              </a:rPr>
              <a:t> 	Konstrukce bodů dotyku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1</a:t>
            </a:r>
            <a:r>
              <a:rPr lang="cs-CZ" altLang="cs-CZ" sz="1800" dirty="0" smtClean="0">
                <a:latin typeface="Arial" panose="020B0604020202020204" pitchFamily="34" charset="0"/>
              </a:rPr>
              <a:t>,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</a:rPr>
              <a:t>,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3</a:t>
            </a:r>
            <a:r>
              <a:rPr lang="cs-CZ" altLang="cs-CZ" sz="1800" dirty="0" smtClean="0">
                <a:latin typeface="Arial" panose="020B0604020202020204" pitchFamily="34" charset="0"/>
              </a:rPr>
              <a:t>,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4</a:t>
            </a: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endParaRPr lang="cs-CZ" altLang="cs-CZ" sz="2200" dirty="0" smtClean="0">
              <a:latin typeface="Arial" panose="020B0604020202020204" pitchFamily="34" charset="0"/>
            </a:endParaRP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	 </a:t>
            </a:r>
            <a:endParaRPr lang="cs-CZ" altLang="cs-CZ" sz="2200" dirty="0" smtClean="0">
              <a:latin typeface="Arial" panose="020B0604020202020204" pitchFamily="34" charset="0"/>
            </a:endParaRP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	- užijeme </a:t>
            </a:r>
            <a:r>
              <a:rPr lang="cs-CZ" altLang="cs-CZ" sz="2200" dirty="0" smtClean="0">
                <a:latin typeface="Arial" panose="020B0604020202020204" pitchFamily="34" charset="0"/>
              </a:rPr>
              <a:t>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Průsečík dvou objektů</a:t>
            </a:r>
            <a:endParaRPr lang="cs-CZ" altLang="cs-CZ" sz="2200" dirty="0" smtClean="0">
              <a:latin typeface="Arial" panose="020B0604020202020204" pitchFamily="34" charset="0"/>
            </a:endParaRP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AutoNum type="arabicPeriod" startAt="8"/>
            </a:pPr>
            <a:r>
              <a:rPr lang="cs-CZ" altLang="cs-CZ" sz="2200" dirty="0" smtClean="0">
                <a:latin typeface="Arial" panose="020B0604020202020204" pitchFamily="34" charset="0"/>
              </a:rPr>
              <a:t>Konstrukce kružnic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o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1</a:t>
            </a:r>
            <a:r>
              <a:rPr lang="cs-CZ" altLang="cs-CZ" sz="2200" dirty="0" smtClean="0">
                <a:latin typeface="Arial" panose="020B0604020202020204" pitchFamily="34" charset="0"/>
              </a:rPr>
              <a:t>,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o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2 </a:t>
            </a:r>
            <a:r>
              <a:rPr lang="cs-CZ" altLang="cs-CZ" sz="2200" dirty="0" smtClean="0">
                <a:latin typeface="Arial" panose="020B0604020202020204" pitchFamily="34" charset="0"/>
              </a:rPr>
              <a:t>se středy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O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1</a:t>
            </a:r>
            <a:r>
              <a:rPr lang="cs-CZ" altLang="cs-CZ" sz="2200" dirty="0" smtClean="0">
                <a:latin typeface="Arial" panose="020B0604020202020204" pitchFamily="34" charset="0"/>
              </a:rPr>
              <a:t>,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O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2 </a:t>
            </a:r>
            <a:r>
              <a:rPr lang="cs-CZ" altLang="cs-CZ" sz="2200" dirty="0" smtClean="0">
                <a:latin typeface="Arial" panose="020B0604020202020204" pitchFamily="34" charset="0"/>
              </a:rPr>
              <a:t>procházející body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1</a:t>
            </a:r>
            <a:r>
              <a:rPr lang="cs-CZ" altLang="cs-CZ" sz="2200" dirty="0" smtClean="0">
                <a:latin typeface="Arial" panose="020B0604020202020204" pitchFamily="34" charset="0"/>
              </a:rPr>
              <a:t>,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</a:t>
            </a:r>
            <a:r>
              <a:rPr lang="cs-CZ" altLang="cs-CZ" sz="1800" baseline="-25000" dirty="0" smtClean="0">
                <a:latin typeface="Arial" panose="020B0604020202020204" pitchFamily="34" charset="0"/>
              </a:rPr>
              <a:t>2</a:t>
            </a:r>
          </a:p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	- užijeme ikony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Kružnice daná středem a procházející bodem</a:t>
            </a:r>
            <a:endParaRPr lang="cs-CZ" altLang="cs-CZ" sz="1800" baseline="-250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31747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3492500" y="1196975"/>
          <a:ext cx="1223963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Rovnice" r:id="rId3" imgW="787058" imgH="215806" progId="Equation.3">
                  <p:embed/>
                </p:oleObj>
              </mc:Choice>
              <mc:Fallback>
                <p:oleObj name="Rovnice" r:id="rId3" imgW="787058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196975"/>
                        <a:ext cx="1223963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5219700" y="1196975"/>
          <a:ext cx="1584325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Rovnice" r:id="rId5" imgW="964781" imgH="215806" progId="Equation.3">
                  <p:embed/>
                </p:oleObj>
              </mc:Choice>
              <mc:Fallback>
                <p:oleObj name="Rovnice" r:id="rId5" imgW="964781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196975"/>
                        <a:ext cx="1584325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10"/>
          <p:cNvGraphicFramePr>
            <a:graphicFrameLocks noChangeAspect="1"/>
          </p:cNvGraphicFramePr>
          <p:nvPr/>
        </p:nvGraphicFramePr>
        <p:xfrm>
          <a:off x="3779838" y="1979613"/>
          <a:ext cx="162877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Rovnice" r:id="rId7" imgW="952087" imgH="215806" progId="Equation.3">
                  <p:embed/>
                </p:oleObj>
              </mc:Choice>
              <mc:Fallback>
                <p:oleObj name="Rovnice" r:id="rId7" imgW="95208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979613"/>
                        <a:ext cx="1628775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784848"/>
              </p:ext>
            </p:extLst>
          </p:nvPr>
        </p:nvGraphicFramePr>
        <p:xfrm>
          <a:off x="1331913" y="4149080"/>
          <a:ext cx="428307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Rovnice" r:id="rId9" imgW="2438400" imgH="215900" progId="Equation.3">
                  <p:embed/>
                </p:oleObj>
              </mc:Choice>
              <mc:Fallback>
                <p:oleObj name="Rovnice" r:id="rId9" imgW="2438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149080"/>
                        <a:ext cx="4283075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669241"/>
              </p:ext>
            </p:extLst>
          </p:nvPr>
        </p:nvGraphicFramePr>
        <p:xfrm>
          <a:off x="3492500" y="2924944"/>
          <a:ext cx="2520950" cy="40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Rovnice" r:id="rId11" imgW="1434477" imgH="215806" progId="Equation.3">
                  <p:embed/>
                </p:oleObj>
              </mc:Choice>
              <mc:Fallback>
                <p:oleObj name="Rovnice" r:id="rId11" imgW="143447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924944"/>
                        <a:ext cx="2520950" cy="4012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élník 7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425450-3851-4EE0-8A9E-7711252777EF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27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56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395288" y="1125538"/>
            <a:ext cx="8229600" cy="4389437"/>
          </a:xfrm>
        </p:spPr>
        <p:txBody>
          <a:bodyPr/>
          <a:lstStyle/>
          <a:p>
            <a:pPr marL="495300" indent="-495300" algn="just" eaLnBrk="1" hangingPunct="1">
              <a:buClr>
                <a:schemeClr val="tx2"/>
              </a:buClr>
              <a:buFont typeface="Wingdings 2" panose="05020102010507070707" pitchFamily="18" charset="2"/>
              <a:buAutoNum type="arabicPeriod" startAt="9"/>
              <a:tabLst>
                <a:tab pos="625475" algn="l"/>
              </a:tabLst>
            </a:pPr>
            <a:r>
              <a:rPr lang="cs-CZ" altLang="cs-CZ" sz="2200" smtClean="0">
                <a:latin typeface="Arial" panose="020B0604020202020204" pitchFamily="34" charset="0"/>
              </a:rPr>
              <a:t>Změna stylu vykreslení přímky, tloušťky přímky a barvy výsledných kružnic </a:t>
            </a:r>
            <a:r>
              <a:rPr lang="cs-CZ" altLang="cs-CZ" i="1" smtClean="0">
                <a:latin typeface="Arial" panose="020B0604020202020204" pitchFamily="34" charset="0"/>
              </a:rPr>
              <a:t>o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1</a:t>
            </a:r>
            <a:r>
              <a:rPr lang="cs-CZ" altLang="cs-CZ" smtClean="0">
                <a:latin typeface="Arial" panose="020B0604020202020204" pitchFamily="34" charset="0"/>
              </a:rPr>
              <a:t>, </a:t>
            </a:r>
            <a:r>
              <a:rPr lang="cs-CZ" altLang="cs-CZ" i="1" smtClean="0">
                <a:latin typeface="Arial" panose="020B0604020202020204" pitchFamily="34" charset="0"/>
              </a:rPr>
              <a:t>o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2</a:t>
            </a:r>
            <a:r>
              <a:rPr lang="cs-CZ" altLang="cs-CZ" sz="2200" smtClean="0">
                <a:latin typeface="Arial" panose="020B0604020202020204" pitchFamily="34" charset="0"/>
              </a:rPr>
              <a:t> </a:t>
            </a:r>
          </a:p>
          <a:p>
            <a:pPr marL="495300" indent="-495300" algn="just" eaLnBrk="1" hangingPunct="1">
              <a:buFont typeface="Wingdings 2" panose="05020102010507070707" pitchFamily="18" charset="2"/>
              <a:buNone/>
              <a:tabLst>
                <a:tab pos="625475" algn="l"/>
              </a:tabLst>
            </a:pPr>
            <a:r>
              <a:rPr lang="cs-CZ" altLang="cs-CZ" sz="2200" smtClean="0">
                <a:latin typeface="Arial" panose="020B0604020202020204" pitchFamily="34" charset="0"/>
              </a:rPr>
              <a:t>		- užijeme dialogového okna s názvem </a:t>
            </a:r>
            <a:r>
              <a:rPr lang="cs-CZ" altLang="cs-CZ" sz="2200" i="1" smtClean="0">
                <a:latin typeface="Arial" panose="020B0604020202020204" pitchFamily="34" charset="0"/>
              </a:rPr>
              <a:t>Vlastnosti</a:t>
            </a:r>
            <a:r>
              <a:rPr lang="cs-CZ" altLang="cs-CZ" sz="2200" smtClean="0">
                <a:latin typeface="Arial" panose="020B0604020202020204" pitchFamily="34" charset="0"/>
              </a:rPr>
              <a:t>, ve kterém změníme styl přímky, tloušťku přímky a barvu výsledných kružnic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3B4964-E8FD-4AEB-9AD5-C7DCCD72BB7A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28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94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458788" y="333375"/>
            <a:ext cx="8229600" cy="647353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FF3300"/>
                </a:solidFill>
                <a:latin typeface="Arial" panose="020B0604020202020204" pitchFamily="34" charset="0"/>
              </a:rPr>
              <a:t>Protokol konstrukce</a:t>
            </a:r>
          </a:p>
        </p:txBody>
      </p:sp>
      <p:pic>
        <p:nvPicPr>
          <p:cNvPr id="33795" name="Picture 4" descr="GeoGebra_kruznice_vnejsi dotyk_protokol konstrukc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1124744"/>
            <a:ext cx="5271697" cy="4752000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678051-1A10-4898-9743-E2A50432200E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29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30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33C830-94EA-46CE-9D85-A1D7368178B4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8F81D3-24AF-4C0E-A9BA-4284EA1F5B3D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7172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 r="2975" b="45454"/>
          <a:stretch>
            <a:fillRect/>
          </a:stretch>
        </p:blipFill>
        <p:spPr bwMode="auto">
          <a:xfrm>
            <a:off x="496888" y="1916113"/>
            <a:ext cx="8172450" cy="3706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Obdélník 5"/>
          <p:cNvSpPr>
            <a:spLocks noChangeArrowheads="1"/>
          </p:cNvSpPr>
          <p:nvPr/>
        </p:nvSpPr>
        <p:spPr bwMode="auto">
          <a:xfrm>
            <a:off x="395288" y="1268413"/>
            <a:ext cx="849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Ukázka oficiální webové stránky programu GeoGebra (http://www.geogebra.org/)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5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FF3300"/>
                </a:solidFill>
                <a:latin typeface="Arial" panose="020B0604020202020204" pitchFamily="34" charset="0"/>
              </a:rPr>
              <a:t>Zobrazení řešení příkladu v programu </a:t>
            </a:r>
            <a:r>
              <a:rPr lang="cs-CZ" altLang="cs-CZ" sz="2400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GeoGebra</a:t>
            </a:r>
            <a:endParaRPr lang="cs-CZ" altLang="cs-CZ" sz="2400" dirty="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4" descr="GeoGebra_kruznice_vnejsi dotyk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363" y="1628775"/>
            <a:ext cx="6651625" cy="4568825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D24A70-5F37-4E05-83CD-B33C061F66E1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30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11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641351"/>
          </a:xfrm>
        </p:spPr>
        <p:txBody>
          <a:bodyPr/>
          <a:lstStyle/>
          <a:p>
            <a:pPr algn="ctr" eaLnBrk="1" hangingPunct="1"/>
            <a:r>
              <a:rPr lang="cs-CZ" altLang="cs-CZ" sz="2400" dirty="0" smtClean="0">
                <a:solidFill>
                  <a:srgbClr val="FF3300"/>
                </a:solidFill>
                <a:latin typeface="Arial" panose="020B0604020202020204" pitchFamily="34" charset="0"/>
              </a:rPr>
              <a:t>Užití dynamických nástrojů programu </a:t>
            </a:r>
            <a:r>
              <a:rPr lang="cs-CZ" altLang="cs-CZ" sz="2400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GeoGebra</a:t>
            </a:r>
            <a:endParaRPr lang="cs-CZ" altLang="cs-CZ" sz="2400" dirty="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10"/>
          <p:cNvSpPr>
            <a:spLocks noGrp="1"/>
          </p:cNvSpPr>
          <p:nvPr>
            <p:ph type="body" sz="half" idx="1"/>
          </p:nvPr>
        </p:nvSpPr>
        <p:spPr>
          <a:xfrm>
            <a:off x="468313" y="1773238"/>
            <a:ext cx="8218487" cy="1062037"/>
          </a:xfrm>
        </p:spPr>
        <p:txBody>
          <a:bodyPr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Díky užití dynamických nástrojů programů </a:t>
            </a:r>
            <a:r>
              <a:rPr lang="cs-CZ" altLang="cs-CZ" sz="2200" dirty="0" err="1" smtClean="0">
                <a:latin typeface="Arial" panose="020B0604020202020204" pitchFamily="34" charset="0"/>
              </a:rPr>
              <a:t>GeoGebra</a:t>
            </a:r>
            <a:r>
              <a:rPr lang="cs-CZ" altLang="cs-CZ" sz="2200" dirty="0" smtClean="0">
                <a:latin typeface="Arial" panose="020B0604020202020204" pitchFamily="34" charset="0"/>
              </a:rPr>
              <a:t> lze vidět možnosti řešení daného problému.</a:t>
            </a:r>
          </a:p>
        </p:txBody>
      </p:sp>
      <p:pic>
        <p:nvPicPr>
          <p:cNvPr id="35844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068638"/>
            <a:ext cx="4032250" cy="2508250"/>
          </a:xfrm>
          <a:noFill/>
        </p:spPr>
      </p:pic>
      <p:pic>
        <p:nvPicPr>
          <p:cNvPr id="35845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1663"/>
            <a:ext cx="3760788" cy="2247900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65715A-B6C3-4E3E-883E-71C83D5AB0A1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31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95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458788" y="946150"/>
            <a:ext cx="8229600" cy="5616575"/>
          </a:xfrm>
        </p:spPr>
        <p:txBody>
          <a:bodyPr>
            <a:normAutofit lnSpcReduction="10000"/>
          </a:bodyPr>
          <a:lstStyle/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2000" b="1" u="sng" dirty="0" smtClean="0">
                <a:latin typeface="Arial" charset="0"/>
              </a:rPr>
              <a:t>Příklad 2: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2000" dirty="0" smtClean="0">
                <a:latin typeface="Arial" charset="0"/>
              </a:rPr>
              <a:t>Sestrojte rovnoběžník </a:t>
            </a:r>
            <a:r>
              <a:rPr lang="cs-CZ" sz="2000" i="1" dirty="0" smtClean="0">
                <a:latin typeface="Arial" charset="0"/>
              </a:rPr>
              <a:t>ABCD</a:t>
            </a:r>
            <a:r>
              <a:rPr lang="cs-CZ" sz="2000" dirty="0" smtClean="0">
                <a:latin typeface="Arial" charset="0"/>
              </a:rPr>
              <a:t>, je-li dáno </a:t>
            </a:r>
            <a:r>
              <a:rPr lang="cs-CZ" sz="2000" i="1" dirty="0" smtClean="0">
                <a:latin typeface="Arial" charset="0"/>
              </a:rPr>
              <a:t>a </a:t>
            </a:r>
            <a:r>
              <a:rPr lang="cs-CZ" sz="2000" dirty="0" smtClean="0">
                <a:latin typeface="Arial" charset="0"/>
              </a:rPr>
              <a:t>=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</a:t>
            </a:r>
            <a:r>
              <a:rPr lang="cs-CZ" sz="2000" i="1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</a:t>
            </a:r>
            <a:r>
              <a:rPr lang="cs-CZ" sz="2000" dirty="0" smtClean="0">
                <a:latin typeface="Arial" charset="0"/>
              </a:rPr>
              <a:t>, </a:t>
            </a:r>
            <a:r>
              <a:rPr lang="cs-CZ" sz="2000" i="1" dirty="0" smtClean="0">
                <a:latin typeface="Arial" charset="0"/>
              </a:rPr>
              <a:t>v = v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i="1" dirty="0" smtClean="0">
                <a:latin typeface="Arial" charset="0"/>
              </a:rPr>
              <a:t>U, a</a:t>
            </a:r>
            <a:r>
              <a:rPr lang="cs-CZ" sz="2000" dirty="0" smtClean="0">
                <a:latin typeface="Arial" charset="0"/>
              </a:rPr>
              <a:t>), kde </a:t>
            </a:r>
            <a:r>
              <a:rPr lang="cs-CZ" sz="2000" i="1" dirty="0" smtClean="0">
                <a:latin typeface="Arial" charset="0"/>
              </a:rPr>
              <a:t>U</a:t>
            </a:r>
            <a:r>
              <a:rPr lang="cs-CZ" sz="2000" dirty="0" smtClean="0">
                <a:latin typeface="Arial" charset="0"/>
              </a:rPr>
              <a:t> je průsečík úhlopříček </a:t>
            </a:r>
            <a:r>
              <a:rPr lang="cs-CZ" sz="2000" i="1" dirty="0" smtClean="0">
                <a:latin typeface="Arial" charset="0"/>
              </a:rPr>
              <a:t>e</a:t>
            </a:r>
            <a:r>
              <a:rPr lang="cs-CZ" sz="2000" dirty="0" smtClean="0">
                <a:latin typeface="Arial" charset="0"/>
              </a:rPr>
              <a:t> a </a:t>
            </a:r>
            <a:r>
              <a:rPr lang="cs-CZ" sz="2000" i="1" dirty="0" smtClean="0">
                <a:latin typeface="Arial" charset="0"/>
              </a:rPr>
              <a:t>f</a:t>
            </a:r>
            <a:r>
              <a:rPr lang="cs-CZ" sz="2000" dirty="0" smtClean="0">
                <a:latin typeface="Arial" charset="0"/>
              </a:rPr>
              <a:t>. Přitom platí, že </a:t>
            </a:r>
            <a:r>
              <a:rPr lang="cs-CZ" sz="2000" i="1" dirty="0" smtClean="0">
                <a:latin typeface="Arial" charset="0"/>
              </a:rPr>
              <a:t>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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i="1" dirty="0" smtClean="0">
                <a:latin typeface="Arial" charset="0"/>
              </a:rPr>
              <a:t>f</a:t>
            </a:r>
            <a:r>
              <a:rPr lang="cs-CZ" sz="2000" dirty="0" smtClean="0">
                <a:latin typeface="Arial" charset="0"/>
              </a:rPr>
              <a:t> a </a:t>
            </a:r>
            <a:r>
              <a:rPr lang="cs-CZ" sz="2000" i="1" dirty="0" smtClean="0">
                <a:latin typeface="Arial" charset="0"/>
              </a:rPr>
              <a:t>f = BD. </a:t>
            </a:r>
            <a:r>
              <a:rPr lang="cs-CZ" sz="2000" dirty="0" smtClean="0">
                <a:latin typeface="Arial" charset="0"/>
              </a:rPr>
              <a:t> Napište zápis konstrukce a proveďte diskusi řešení.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cs-CZ" sz="1200" dirty="0" smtClean="0">
              <a:latin typeface="Arial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i="1" u="sng" dirty="0">
                <a:latin typeface="Arial" pitchFamily="34" charset="0"/>
                <a:cs typeface="Arial" pitchFamily="34" charset="0"/>
              </a:rPr>
              <a:t>Popis  a diskuse řešení: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K řešení úlohy užijeme nejprve zadaných prvků, tj. sestrojíme stranu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rovnoběžníku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a přímky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 ní rovnoběžné a od ní vzdálené o délku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1600" dirty="0" smtClean="0">
                <a:latin typeface="Arial" pitchFamily="34" charset="0"/>
                <a:cs typeface="Arial" pitchFamily="34" charset="0"/>
              </a:rPr>
            </a:b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= 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). Poněvadž úhlopříčky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e, f 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hledaného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rovnoběžníku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ABCD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mají být na sebe navzájem kolmé, sestrojíme nad stranou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 = AB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Thaletovu kružnici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).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Průsečík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úhlopříček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rovnoběžníku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leží jak na Thaletově kružnici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tak i na přímkách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Přitom pokud Thaletova kružnice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endParaRPr lang="cs-CZ" sz="16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protíná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každou z přímek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ve dvou bodech, má úloha v rovině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řešení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 Tato situace nastává v případě, že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 = 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se dotýká přímek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má úloha v rovině 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2 řešení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 Tj. platí, že </a:t>
            </a:r>
            <a:br>
              <a:rPr lang="cs-CZ" sz="1600" dirty="0">
                <a:latin typeface="Arial" pitchFamily="34" charset="0"/>
                <a:cs typeface="Arial" pitchFamily="34" charset="0"/>
              </a:rPr>
            </a:br>
            <a:r>
              <a:rPr lang="cs-CZ" sz="16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 = 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neprotíná žádnou z přímek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nemá úloha v rovině 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žádné řešení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 Tj. </a:t>
            </a:r>
            <a:br>
              <a:rPr lang="cs-CZ" sz="1600" dirty="0">
                <a:latin typeface="Arial" pitchFamily="34" charset="0"/>
                <a:cs typeface="Arial" pitchFamily="34" charset="0"/>
              </a:rPr>
            </a:br>
            <a:r>
              <a:rPr lang="cs-CZ" sz="16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 = 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16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, 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cs-CZ" sz="1200" dirty="0" smtClean="0">
              <a:latin typeface="Arial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8788" y="6424613"/>
            <a:ext cx="8064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58AD5E-AB30-43C2-BCDF-F58B86FC2C47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32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17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417513" y="1119188"/>
            <a:ext cx="8229600" cy="53276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Rovnoběžník je geometrický útvar, který je souměrný podle svého středu. Jeho chybějící vrcholy </a:t>
            </a:r>
            <a:r>
              <a:rPr lang="cs-CZ" altLang="cs-CZ" sz="1800" i="1" smtClean="0">
                <a:latin typeface="Arial" panose="020B0604020202020204" pitchFamily="34" charset="0"/>
                <a:cs typeface="Arial" panose="020B0604020202020204" pitchFamily="34" charset="0"/>
              </a:rPr>
              <a:t>C, D</a:t>
            </a: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 dorýsujeme tedy ve středové souměrnosti se středem </a:t>
            </a:r>
            <a:r>
              <a:rPr lang="cs-CZ" altLang="cs-CZ" sz="1800" i="1" smtClean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  <a:endParaRPr lang="cs-CZ" altLang="cs-CZ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</a:pPr>
            <a:endParaRPr lang="cs-CZ" altLang="cs-CZ" sz="1200" smtClean="0">
              <a:latin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A6D5D0-F577-409A-82F2-D81C50D7150F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33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29192" r="35596" b="18016"/>
          <a:stretch>
            <a:fillRect/>
          </a:stretch>
        </p:blipFill>
        <p:spPr bwMode="auto">
          <a:xfrm>
            <a:off x="1763713" y="1893888"/>
            <a:ext cx="576103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476250" y="969963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</a:rPr>
              <a:t>Příklad 3: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</a:rPr>
              <a:t>Sestrojte trojúhelník </a:t>
            </a:r>
            <a:r>
              <a:rPr lang="cs-CZ" altLang="cs-CZ" sz="2000" i="1" smtClean="0">
                <a:latin typeface="Arial" panose="020B0604020202020204" pitchFamily="34" charset="0"/>
              </a:rPr>
              <a:t>ABC</a:t>
            </a:r>
            <a:r>
              <a:rPr lang="cs-CZ" altLang="cs-CZ" sz="2000" smtClean="0">
                <a:latin typeface="Arial" panose="020B0604020202020204" pitchFamily="34" charset="0"/>
              </a:rPr>
              <a:t>, je-li dáno:  obvod </a:t>
            </a:r>
            <a:r>
              <a:rPr lang="cs-CZ" altLang="cs-CZ" sz="2000" i="1" smtClean="0">
                <a:latin typeface="Arial" panose="020B0604020202020204" pitchFamily="34" charset="0"/>
              </a:rPr>
              <a:t>o = a + b +c </a:t>
            </a:r>
            <a:r>
              <a:rPr lang="cs-CZ" altLang="cs-CZ" sz="2000" smtClean="0">
                <a:latin typeface="Arial" panose="020B0604020202020204" pitchFamily="34" charset="0"/>
              </a:rPr>
              <a:t> trojúhelníku </a:t>
            </a:r>
            <a:r>
              <a:rPr lang="cs-CZ" altLang="cs-CZ" sz="2000" i="1" smtClean="0">
                <a:latin typeface="Arial" panose="020B0604020202020204" pitchFamily="34" charset="0"/>
              </a:rPr>
              <a:t>ABC</a:t>
            </a:r>
            <a:r>
              <a:rPr lang="cs-CZ" altLang="cs-CZ" sz="2000" smtClean="0">
                <a:latin typeface="Arial" panose="020B0604020202020204" pitchFamily="34" charset="0"/>
              </a:rPr>
              <a:t>, výška </a:t>
            </a:r>
            <a:r>
              <a:rPr lang="cs-CZ" altLang="cs-CZ" sz="2000" i="1" smtClean="0">
                <a:latin typeface="Arial" panose="020B0604020202020204" pitchFamily="34" charset="0"/>
              </a:rPr>
              <a:t>v</a:t>
            </a:r>
            <a:r>
              <a:rPr lang="cs-CZ" altLang="cs-CZ" sz="1200" i="1" smtClean="0">
                <a:latin typeface="Arial" panose="020B0604020202020204" pitchFamily="34" charset="0"/>
              </a:rPr>
              <a:t>c</a:t>
            </a:r>
            <a:r>
              <a:rPr lang="cs-CZ" altLang="cs-CZ" sz="1200" smtClean="0">
                <a:latin typeface="Arial" panose="020B0604020202020204" pitchFamily="34" charset="0"/>
              </a:rPr>
              <a:t>  </a:t>
            </a:r>
            <a:r>
              <a:rPr lang="cs-CZ" altLang="cs-CZ" sz="2000" smtClean="0">
                <a:latin typeface="Arial" panose="020B0604020202020204" pitchFamily="34" charset="0"/>
              </a:rPr>
              <a:t>a úhel </a:t>
            </a:r>
            <a:r>
              <a:rPr lang="cs-CZ" altLang="cs-CZ" sz="2000" i="1" smtClean="0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cs-CZ" altLang="cs-CZ" sz="2000" smtClean="0">
                <a:latin typeface="Arial" panose="020B0604020202020204" pitchFamily="34" charset="0"/>
              </a:rPr>
              <a:t> při vrcholu </a:t>
            </a:r>
            <a:r>
              <a:rPr lang="cs-CZ" altLang="cs-CZ" sz="2000" i="1" smtClean="0">
                <a:latin typeface="Arial" panose="020B0604020202020204" pitchFamily="34" charset="0"/>
              </a:rPr>
              <a:t>A</a:t>
            </a:r>
            <a:r>
              <a:rPr lang="cs-CZ" altLang="cs-CZ" sz="2000" smtClean="0">
                <a:latin typeface="Arial" panose="020B0604020202020204" pitchFamily="34" charset="0"/>
              </a:rPr>
              <a:t>. 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endParaRPr lang="cs-CZ" altLang="cs-CZ" sz="1200" smtClean="0">
              <a:latin typeface="Arial" panose="020B0604020202020204" pitchFamily="34" charset="0"/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7983537" cy="261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898778-DB58-476C-8A39-F2FD7086F60D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34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01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xfrm>
            <a:off x="458788" y="942975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i="1" smtClean="0">
                <a:latin typeface="Arial" panose="020B0604020202020204" pitchFamily="34" charset="0"/>
              </a:rPr>
              <a:t>Řešení: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73238"/>
            <a:ext cx="791845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D09ADA-F92C-4C21-BC20-DC02E9E41C2D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35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84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323850" y="984250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</a:rPr>
              <a:t>Příklad 4: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</a:rPr>
              <a:t>Jsou dány dvě různoběžky </a:t>
            </a:r>
            <a:r>
              <a:rPr lang="cs-CZ" altLang="cs-CZ" sz="2000" i="1" smtClean="0">
                <a:latin typeface="Arial" panose="020B0604020202020204" pitchFamily="34" charset="0"/>
              </a:rPr>
              <a:t>a, u</a:t>
            </a:r>
            <a:r>
              <a:rPr lang="cs-CZ" altLang="cs-CZ" sz="2000" smtClean="0">
                <a:latin typeface="Arial" panose="020B0604020202020204" pitchFamily="34" charset="0"/>
              </a:rPr>
              <a:t> a kružnice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smtClean="0">
                <a:latin typeface="Arial" panose="020B0604020202020204" pitchFamily="34" charset="0"/>
              </a:rPr>
              <a:t> (</a:t>
            </a:r>
            <a:r>
              <a:rPr lang="cs-CZ" altLang="cs-CZ" sz="2000" i="1" smtClean="0">
                <a:latin typeface="Arial" panose="020B0604020202020204" pitchFamily="34" charset="0"/>
              </a:rPr>
              <a:t>S</a:t>
            </a:r>
            <a:r>
              <a:rPr lang="cs-CZ" altLang="cs-CZ" sz="2000" smtClean="0">
                <a:latin typeface="Arial" panose="020B0604020202020204" pitchFamily="34" charset="0"/>
              </a:rPr>
              <a:t>, </a:t>
            </a:r>
            <a:r>
              <a:rPr lang="cs-CZ" altLang="cs-CZ" sz="2000" i="1" smtClean="0">
                <a:latin typeface="Arial" panose="020B0604020202020204" pitchFamily="34" charset="0"/>
              </a:rPr>
              <a:t>r</a:t>
            </a:r>
            <a:r>
              <a:rPr lang="cs-CZ" altLang="cs-CZ" sz="2000" smtClean="0">
                <a:latin typeface="Arial" panose="020B0604020202020204" pitchFamily="34" charset="0"/>
              </a:rPr>
              <a:t>).  Sestrojte čtverec </a:t>
            </a:r>
            <a:r>
              <a:rPr lang="cs-CZ" altLang="cs-CZ" sz="2000" i="1" smtClean="0">
                <a:latin typeface="Arial" panose="020B0604020202020204" pitchFamily="34" charset="0"/>
              </a:rPr>
              <a:t>ABCD </a:t>
            </a:r>
            <a:r>
              <a:rPr lang="cs-CZ" altLang="cs-CZ" sz="2000" smtClean="0">
                <a:latin typeface="Arial" panose="020B0604020202020204" pitchFamily="34" charset="0"/>
              </a:rPr>
              <a:t>s vrcholy</a:t>
            </a:r>
            <a:r>
              <a:rPr lang="cs-CZ" altLang="cs-CZ" sz="2000" i="1" smtClean="0">
                <a:latin typeface="Arial" panose="020B0604020202020204" pitchFamily="34" charset="0"/>
              </a:rPr>
              <a:t> A </a:t>
            </a:r>
            <a:r>
              <a:rPr lang="cs-CZ" altLang="cs-CZ" sz="2000" smtClean="0">
                <a:latin typeface="Arial" panose="020B0604020202020204" pitchFamily="34" charset="0"/>
                <a:sym typeface="Symbol" panose="05050102010706020507" pitchFamily="18" charset="2"/>
              </a:rPr>
              <a:t></a:t>
            </a:r>
            <a:r>
              <a:rPr lang="cs-CZ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i="1" smtClean="0">
                <a:latin typeface="Arial" panose="020B0604020202020204" pitchFamily="34" charset="0"/>
              </a:rPr>
              <a:t>a</a:t>
            </a:r>
            <a:r>
              <a:rPr lang="cs-CZ" altLang="cs-CZ" sz="2000" smtClean="0">
                <a:latin typeface="Arial" panose="020B0604020202020204" pitchFamily="34" charset="0"/>
              </a:rPr>
              <a:t>,  </a:t>
            </a:r>
            <a:r>
              <a:rPr lang="cs-CZ" altLang="cs-CZ" sz="2000" i="1" smtClean="0">
                <a:latin typeface="Arial" panose="020B0604020202020204" pitchFamily="34" charset="0"/>
              </a:rPr>
              <a:t>C </a:t>
            </a:r>
            <a:r>
              <a:rPr lang="cs-CZ" altLang="cs-CZ" sz="2000" smtClean="0">
                <a:latin typeface="Arial" panose="020B0604020202020204" pitchFamily="34" charset="0"/>
                <a:sym typeface="Symbol" panose="05050102010706020507" pitchFamily="18" charset="2"/>
              </a:rPr>
              <a:t></a:t>
            </a:r>
            <a:r>
              <a:rPr lang="cs-CZ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smtClean="0">
                <a:latin typeface="Arial" panose="020B0604020202020204" pitchFamily="34" charset="0"/>
              </a:rPr>
              <a:t>  a s úhlopříčkou </a:t>
            </a:r>
            <a:r>
              <a:rPr lang="cs-CZ" altLang="cs-CZ" sz="2000" i="1" smtClean="0">
                <a:latin typeface="Arial" panose="020B0604020202020204" pitchFamily="34" charset="0"/>
              </a:rPr>
              <a:t>BD </a:t>
            </a:r>
            <a:r>
              <a:rPr lang="cs-CZ" altLang="cs-CZ" sz="2000" smtClean="0">
                <a:latin typeface="Arial" panose="020B0604020202020204" pitchFamily="34" charset="0"/>
              </a:rPr>
              <a:t>ležící na přímce </a:t>
            </a:r>
            <a:r>
              <a:rPr lang="cs-CZ" altLang="cs-CZ" sz="2000" i="1" smtClean="0">
                <a:latin typeface="Arial" panose="020B0604020202020204" pitchFamily="34" charset="0"/>
              </a:rPr>
              <a:t>u.</a:t>
            </a:r>
            <a:r>
              <a:rPr lang="cs-CZ" altLang="cs-CZ" smtClean="0"/>
              <a:t> </a:t>
            </a:r>
            <a:endParaRPr lang="cs-CZ" altLang="cs-CZ" smtClean="0">
              <a:latin typeface="Arial" panose="020B0604020202020204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</a:pPr>
            <a:endParaRPr lang="cs-CZ" altLang="cs-CZ" sz="1200" smtClean="0">
              <a:latin typeface="Arial" panose="020B0604020202020204" pitchFamily="34" charset="0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47888"/>
            <a:ext cx="5903912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9924F9-4E1F-4603-ADC8-CCC4F7999CBB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36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80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452438" y="831850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i="1" smtClean="0">
                <a:latin typeface="Arial" panose="020B0604020202020204" pitchFamily="34" charset="0"/>
              </a:rPr>
              <a:t>Řešení: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447800"/>
            <a:ext cx="6538913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CCB8EB-146F-4567-88E6-61BA2CF36D38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37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441325" y="831850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</a:rPr>
              <a:t>Příklad 5: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</a:rPr>
              <a:t>Buďte dány přímka </a:t>
            </a:r>
            <a:r>
              <a:rPr lang="cs-CZ" altLang="cs-CZ" sz="2000" i="1" smtClean="0">
                <a:latin typeface="Arial" panose="020B0604020202020204" pitchFamily="34" charset="0"/>
              </a:rPr>
              <a:t>p, </a:t>
            </a:r>
            <a:r>
              <a:rPr lang="cs-CZ" altLang="cs-CZ" sz="2000" smtClean="0">
                <a:latin typeface="Arial" panose="020B0604020202020204" pitchFamily="34" charset="0"/>
              </a:rPr>
              <a:t> kružnice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smtClean="0">
                <a:latin typeface="Arial" panose="020B0604020202020204" pitchFamily="34" charset="0"/>
              </a:rPr>
              <a:t> (</a:t>
            </a:r>
            <a:r>
              <a:rPr lang="cs-CZ" altLang="cs-CZ" sz="2000" i="1" smtClean="0">
                <a:latin typeface="Arial" panose="020B0604020202020204" pitchFamily="34" charset="0"/>
              </a:rPr>
              <a:t>S, r</a:t>
            </a:r>
            <a:r>
              <a:rPr lang="cs-CZ" altLang="cs-CZ" sz="2000" smtClean="0">
                <a:latin typeface="Arial" panose="020B0604020202020204" pitchFamily="34" charset="0"/>
              </a:rPr>
              <a:t>) a bod </a:t>
            </a:r>
            <a:r>
              <a:rPr lang="cs-CZ" altLang="cs-CZ" sz="2000" i="1" smtClean="0">
                <a:latin typeface="Arial" panose="020B0604020202020204" pitchFamily="34" charset="0"/>
              </a:rPr>
              <a:t>O</a:t>
            </a:r>
            <a:r>
              <a:rPr lang="cs-CZ" altLang="cs-CZ" sz="2000" smtClean="0">
                <a:latin typeface="Arial" panose="020B0604020202020204" pitchFamily="34" charset="0"/>
              </a:rPr>
              <a:t>, který leží mimo přímku </a:t>
            </a:r>
            <a:r>
              <a:rPr lang="cs-CZ" altLang="cs-CZ" sz="2000" i="1" smtClean="0">
                <a:latin typeface="Arial" panose="020B0604020202020204" pitchFamily="34" charset="0"/>
              </a:rPr>
              <a:t>p.</a:t>
            </a:r>
            <a:r>
              <a:rPr lang="cs-CZ" altLang="cs-CZ" sz="2000" smtClean="0">
                <a:latin typeface="Arial" panose="020B0604020202020204" pitchFamily="34" charset="0"/>
              </a:rPr>
              <a:t> Na kružnici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smtClean="0">
                <a:latin typeface="Arial" panose="020B0604020202020204" pitchFamily="34" charset="0"/>
              </a:rPr>
              <a:t> určete bod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smtClean="0">
                <a:latin typeface="Arial" panose="020B0604020202020204" pitchFamily="34" charset="0"/>
              </a:rPr>
              <a:t> a na přímce </a:t>
            </a:r>
            <a:r>
              <a:rPr lang="cs-CZ" altLang="cs-CZ" sz="2000" i="1" smtClean="0">
                <a:latin typeface="Arial" panose="020B0604020202020204" pitchFamily="34" charset="0"/>
              </a:rPr>
              <a:t>p</a:t>
            </a:r>
            <a:r>
              <a:rPr lang="cs-CZ" altLang="cs-CZ" sz="2000" smtClean="0">
                <a:latin typeface="Arial" panose="020B0604020202020204" pitchFamily="34" charset="0"/>
              </a:rPr>
              <a:t> bod </a:t>
            </a:r>
            <a:r>
              <a:rPr lang="cs-CZ" altLang="cs-CZ" sz="2000" i="1" smtClean="0">
                <a:latin typeface="Arial" panose="020B0604020202020204" pitchFamily="34" charset="0"/>
              </a:rPr>
              <a:t>P</a:t>
            </a:r>
            <a:r>
              <a:rPr lang="cs-CZ" altLang="cs-CZ" sz="2000" smtClean="0">
                <a:latin typeface="Arial" panose="020B0604020202020204" pitchFamily="34" charset="0"/>
              </a:rPr>
              <a:t> různý od bodu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smtClean="0">
                <a:latin typeface="Arial" panose="020B0604020202020204" pitchFamily="34" charset="0"/>
              </a:rPr>
              <a:t> tak, aby bod </a:t>
            </a:r>
            <a:r>
              <a:rPr lang="cs-CZ" altLang="cs-CZ" sz="2000" i="1" smtClean="0">
                <a:latin typeface="Arial" panose="020B0604020202020204" pitchFamily="34" charset="0"/>
              </a:rPr>
              <a:t>O</a:t>
            </a:r>
            <a:r>
              <a:rPr lang="cs-CZ" altLang="cs-CZ" sz="2000" smtClean="0">
                <a:latin typeface="Arial" panose="020B0604020202020204" pitchFamily="34" charset="0"/>
              </a:rPr>
              <a:t> byl středem úsečky </a:t>
            </a:r>
            <a:r>
              <a:rPr lang="cs-CZ" altLang="cs-CZ" sz="2000" i="1" smtClean="0">
                <a:latin typeface="Arial" panose="020B0604020202020204" pitchFamily="34" charset="0"/>
              </a:rPr>
              <a:t>KP. </a:t>
            </a:r>
            <a:r>
              <a:rPr lang="cs-CZ" altLang="cs-CZ" sz="2000" smtClean="0">
                <a:latin typeface="Arial" panose="020B0604020202020204" pitchFamily="34" charset="0"/>
              </a:rPr>
              <a:t>Proveďte diskusi řešení.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76475"/>
            <a:ext cx="6842125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E608E-168F-43EB-969D-490B0FB97CFF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38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52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323850" y="981075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i="1" smtClean="0">
                <a:latin typeface="Arial" panose="020B0604020202020204" pitchFamily="34" charset="0"/>
              </a:rPr>
              <a:t>Řešení: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57363"/>
            <a:ext cx="820420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59D294-F97A-451C-8AA5-EF5985E763F2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39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6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33C830-94EA-46CE-9D85-A1D7368178B4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0CEA92-5E79-499B-B7F0-16D57F4D7526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819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" b="9091"/>
          <a:stretch>
            <a:fillRect/>
          </a:stretch>
        </p:blipFill>
        <p:spPr bwMode="auto">
          <a:xfrm>
            <a:off x="1328738" y="1389063"/>
            <a:ext cx="6483350" cy="485933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Obdélník 5"/>
          <p:cNvSpPr>
            <a:spLocks noChangeArrowheads="1"/>
          </p:cNvSpPr>
          <p:nvPr/>
        </p:nvSpPr>
        <p:spPr bwMode="auto">
          <a:xfrm>
            <a:off x="752475" y="1050925"/>
            <a:ext cx="7343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Ukázka webové stránky </a:t>
            </a:r>
            <a:r>
              <a:rPr lang="cs-CZ" altLang="cs-CZ" sz="1600" dirty="0" err="1">
                <a:latin typeface="Arial" panose="020B0604020202020204" pitchFamily="34" charset="0"/>
              </a:rPr>
              <a:t>GeoGebraTube</a:t>
            </a:r>
            <a:r>
              <a:rPr lang="cs-CZ" altLang="cs-CZ" sz="1600" dirty="0">
                <a:latin typeface="Arial" panose="020B0604020202020204" pitchFamily="34" charset="0"/>
              </a:rPr>
              <a:t> (https://www.geogebratube.org/)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17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body" idx="1"/>
          </p:nvPr>
        </p:nvSpPr>
        <p:spPr>
          <a:xfrm>
            <a:off x="458788" y="969963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</a:rPr>
              <a:t>Příklad 6</a:t>
            </a:r>
            <a:r>
              <a:rPr lang="cs-CZ" altLang="cs-CZ" sz="1800" b="1" u="sng" smtClean="0">
                <a:latin typeface="Arial" panose="020B0604020202020204" pitchFamily="34" charset="0"/>
              </a:rPr>
              <a:t>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</a:rPr>
              <a:t>Jsou dány kružnice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1400" baseline="-25000" smtClean="0">
                <a:latin typeface="Arial" panose="020B0604020202020204" pitchFamily="34" charset="0"/>
              </a:rPr>
              <a:t>1</a:t>
            </a:r>
            <a:r>
              <a:rPr lang="cs-CZ" altLang="cs-CZ" sz="2000" smtClean="0">
                <a:latin typeface="Arial" panose="020B0604020202020204" pitchFamily="34" charset="0"/>
              </a:rPr>
              <a:t> (</a:t>
            </a:r>
            <a:r>
              <a:rPr lang="cs-CZ" altLang="cs-CZ" sz="2000" i="1" smtClean="0">
                <a:latin typeface="Arial" panose="020B0604020202020204" pitchFamily="34" charset="0"/>
              </a:rPr>
              <a:t>S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1</a:t>
            </a:r>
            <a:r>
              <a:rPr lang="cs-CZ" altLang="cs-CZ" sz="2000" smtClean="0">
                <a:latin typeface="Arial" panose="020B0604020202020204" pitchFamily="34" charset="0"/>
              </a:rPr>
              <a:t>, </a:t>
            </a:r>
            <a:r>
              <a:rPr lang="cs-CZ" altLang="cs-CZ" sz="2000" i="1" smtClean="0">
                <a:latin typeface="Arial" panose="020B0604020202020204" pitchFamily="34" charset="0"/>
              </a:rPr>
              <a:t>r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1</a:t>
            </a:r>
            <a:r>
              <a:rPr lang="cs-CZ" altLang="cs-CZ" sz="2000" smtClean="0">
                <a:latin typeface="Arial" panose="020B0604020202020204" pitchFamily="34" charset="0"/>
              </a:rPr>
              <a:t>),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2</a:t>
            </a:r>
            <a:r>
              <a:rPr lang="cs-CZ" altLang="cs-CZ" sz="2000" smtClean="0">
                <a:latin typeface="Arial" panose="020B0604020202020204" pitchFamily="34" charset="0"/>
              </a:rPr>
              <a:t> (</a:t>
            </a:r>
            <a:r>
              <a:rPr lang="cs-CZ" altLang="cs-CZ" sz="2000" i="1" smtClean="0">
                <a:latin typeface="Arial" panose="020B0604020202020204" pitchFamily="34" charset="0"/>
              </a:rPr>
              <a:t>S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2</a:t>
            </a:r>
            <a:r>
              <a:rPr lang="cs-CZ" altLang="cs-CZ" sz="2000" smtClean="0">
                <a:latin typeface="Arial" panose="020B0604020202020204" pitchFamily="34" charset="0"/>
              </a:rPr>
              <a:t>, </a:t>
            </a:r>
            <a:r>
              <a:rPr lang="cs-CZ" altLang="cs-CZ" sz="2000" i="1" smtClean="0">
                <a:latin typeface="Arial" panose="020B0604020202020204" pitchFamily="34" charset="0"/>
              </a:rPr>
              <a:t>r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2</a:t>
            </a:r>
            <a:r>
              <a:rPr lang="cs-CZ" altLang="cs-CZ" sz="2000" smtClean="0">
                <a:latin typeface="Arial" panose="020B0604020202020204" pitchFamily="34" charset="0"/>
              </a:rPr>
              <a:t>) se společným bodem </a:t>
            </a:r>
            <a:r>
              <a:rPr lang="cs-CZ" altLang="cs-CZ" sz="2000" i="1" smtClean="0">
                <a:latin typeface="Arial" panose="020B0604020202020204" pitchFamily="34" charset="0"/>
              </a:rPr>
              <a:t>A. </a:t>
            </a:r>
            <a:r>
              <a:rPr lang="cs-CZ" altLang="cs-CZ" sz="2000" smtClean="0">
                <a:latin typeface="Arial" panose="020B0604020202020204" pitchFamily="34" charset="0"/>
              </a:rPr>
              <a:t>Sestrojte čtverec </a:t>
            </a:r>
            <a:r>
              <a:rPr lang="cs-CZ" altLang="cs-CZ" sz="2000" i="1" smtClean="0">
                <a:latin typeface="Arial" panose="020B0604020202020204" pitchFamily="34" charset="0"/>
              </a:rPr>
              <a:t>ABCD</a:t>
            </a:r>
            <a:r>
              <a:rPr lang="cs-CZ" altLang="cs-CZ" sz="2000" smtClean="0">
                <a:latin typeface="Arial" panose="020B0604020202020204" pitchFamily="34" charset="0"/>
              </a:rPr>
              <a:t>, aby vrchol </a:t>
            </a:r>
            <a:r>
              <a:rPr lang="cs-CZ" altLang="cs-CZ" sz="2000" i="1" smtClean="0">
                <a:latin typeface="Arial" panose="020B0604020202020204" pitchFamily="34" charset="0"/>
              </a:rPr>
              <a:t>B </a:t>
            </a:r>
            <a:r>
              <a:rPr lang="cs-CZ" altLang="cs-CZ" sz="2000" smtClean="0">
                <a:latin typeface="Arial" panose="020B0604020202020204" pitchFamily="34" charset="0"/>
                <a:sym typeface="Symbol" panose="05050102010706020507" pitchFamily="18" charset="2"/>
              </a:rPr>
              <a:t></a:t>
            </a:r>
            <a:r>
              <a:rPr lang="cs-CZ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1</a:t>
            </a:r>
            <a:r>
              <a:rPr lang="cs-CZ" altLang="cs-CZ" sz="2000" smtClean="0">
                <a:latin typeface="Arial" panose="020B0604020202020204" pitchFamily="34" charset="0"/>
              </a:rPr>
              <a:t> a </a:t>
            </a:r>
            <a:r>
              <a:rPr lang="cs-CZ" altLang="cs-CZ" sz="2000" i="1" smtClean="0">
                <a:latin typeface="Arial" panose="020B0604020202020204" pitchFamily="34" charset="0"/>
              </a:rPr>
              <a:t>D </a:t>
            </a:r>
            <a:r>
              <a:rPr lang="cs-CZ" altLang="cs-CZ" sz="2000" smtClean="0">
                <a:latin typeface="Arial" panose="020B0604020202020204" pitchFamily="34" charset="0"/>
                <a:sym typeface="Symbol" panose="05050102010706020507" pitchFamily="18" charset="2"/>
              </a:rPr>
              <a:t></a:t>
            </a:r>
            <a:r>
              <a:rPr lang="cs-CZ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i="1" smtClean="0">
                <a:latin typeface="Arial" panose="020B0604020202020204" pitchFamily="34" charset="0"/>
              </a:rPr>
              <a:t>k</a:t>
            </a:r>
            <a:r>
              <a:rPr lang="cs-CZ" altLang="cs-CZ" sz="2000" baseline="-25000" smtClean="0">
                <a:latin typeface="Arial" panose="020B0604020202020204" pitchFamily="34" charset="0"/>
              </a:rPr>
              <a:t>2</a:t>
            </a:r>
            <a:r>
              <a:rPr lang="cs-CZ" altLang="cs-CZ" sz="2000" smtClean="0">
                <a:latin typeface="Arial" panose="020B0604020202020204" pitchFamily="34" charset="0"/>
              </a:rPr>
              <a:t>.</a:t>
            </a:r>
            <a:r>
              <a:rPr lang="cs-CZ" altLang="cs-CZ" sz="2200" smtClean="0"/>
              <a:t> </a:t>
            </a:r>
            <a:endParaRPr lang="cs-CZ" altLang="cs-CZ" sz="2000" smtClean="0">
              <a:latin typeface="Arial" panose="020B0604020202020204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</a:pPr>
            <a:endParaRPr lang="cs-CZ" altLang="cs-CZ" sz="1000" smtClean="0">
              <a:latin typeface="Arial" panose="020B0604020202020204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</a:pPr>
            <a:endParaRPr lang="cs-CZ" altLang="cs-CZ" sz="2000" smtClean="0">
              <a:latin typeface="Arial" panose="020B0604020202020204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2276475"/>
            <a:ext cx="5503862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4AE1FF-32CE-43FB-B689-4A3359BABF8B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40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3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458788" y="952500"/>
            <a:ext cx="8229600" cy="5616575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2000" i="1" smtClean="0">
                <a:latin typeface="Arial" panose="020B0604020202020204" pitchFamily="34" charset="0"/>
              </a:rPr>
              <a:t>Řešení: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123950"/>
            <a:ext cx="648335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788" y="6308725"/>
            <a:ext cx="8064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885113" y="6308725"/>
            <a:ext cx="762000" cy="365125"/>
          </a:xfrm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B69811-D76B-4B8B-9C09-6D0CD933CF38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41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170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468313" y="485775"/>
            <a:ext cx="8229600" cy="638969"/>
          </a:xfrm>
        </p:spPr>
        <p:txBody>
          <a:bodyPr/>
          <a:lstStyle/>
          <a:p>
            <a:pPr eaLnBrk="1" hangingPunct="1"/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Postup konstrukce v programu </a:t>
            </a:r>
            <a:r>
              <a:rPr lang="cs-CZ" altLang="cs-CZ" sz="2000" b="1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GeoGebra</a:t>
            </a:r>
            <a:endParaRPr lang="cs-CZ" altLang="cs-CZ" sz="2000" b="1" dirty="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637087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1900" dirty="0" smtClean="0">
                <a:latin typeface="Arial" charset="0"/>
                <a:cs typeface="Arial" charset="0"/>
              </a:rPr>
              <a:t>Program </a:t>
            </a:r>
            <a:r>
              <a:rPr lang="cs-CZ" sz="1900" dirty="0" err="1" smtClean="0">
                <a:latin typeface="Arial" charset="0"/>
                <a:cs typeface="Arial" charset="0"/>
              </a:rPr>
              <a:t>GeoGebra</a:t>
            </a:r>
            <a:r>
              <a:rPr lang="cs-CZ" sz="1900" dirty="0" smtClean="0">
                <a:latin typeface="Arial" charset="0"/>
                <a:cs typeface="Arial" charset="0"/>
              </a:rPr>
              <a:t> má předdefinované konstrukce pro rovinné </a:t>
            </a:r>
            <a:r>
              <a:rPr lang="cs-CZ" sz="1900" dirty="0" err="1" smtClean="0">
                <a:latin typeface="Arial" charset="0"/>
                <a:cs typeface="Arial" charset="0"/>
              </a:rPr>
              <a:t>transforamce</a:t>
            </a:r>
            <a:r>
              <a:rPr lang="cs-CZ" sz="1900" dirty="0" smtClean="0">
                <a:latin typeface="Arial" charset="0"/>
                <a:cs typeface="Arial" charset="0"/>
              </a:rPr>
              <a:t>, mezi které řadíme:</a:t>
            </a:r>
          </a:p>
          <a:p>
            <a:pPr marL="627063" indent="-271463">
              <a:defRPr/>
            </a:pPr>
            <a:r>
              <a:rPr lang="cs-CZ" sz="1900" i="1" dirty="0" smtClean="0">
                <a:latin typeface="Arial" charset="0"/>
                <a:cs typeface="Arial" charset="0"/>
              </a:rPr>
              <a:t>středovou souměrnost</a:t>
            </a:r>
          </a:p>
          <a:p>
            <a:pPr marL="627063" indent="-271463">
              <a:defRPr/>
            </a:pPr>
            <a:r>
              <a:rPr lang="cs-CZ" sz="1900" i="1" dirty="0" smtClean="0">
                <a:latin typeface="Arial" charset="0"/>
                <a:cs typeface="Arial" charset="0"/>
              </a:rPr>
              <a:t>osovou souměrnost</a:t>
            </a:r>
          </a:p>
          <a:p>
            <a:pPr marL="627063" indent="-271463">
              <a:defRPr/>
            </a:pPr>
            <a:r>
              <a:rPr lang="cs-CZ" sz="1900" i="1" dirty="0" smtClean="0">
                <a:latin typeface="Arial" charset="0"/>
                <a:cs typeface="Arial" charset="0"/>
              </a:rPr>
              <a:t>otočení</a:t>
            </a:r>
          </a:p>
          <a:p>
            <a:pPr marL="627063" indent="-271463">
              <a:defRPr/>
            </a:pPr>
            <a:r>
              <a:rPr lang="cs-CZ" sz="1900" i="1" dirty="0" smtClean="0">
                <a:latin typeface="Arial" charset="0"/>
                <a:cs typeface="Arial" charset="0"/>
              </a:rPr>
              <a:t>posunutí</a:t>
            </a:r>
          </a:p>
          <a:p>
            <a:pPr marL="627063" indent="-271463">
              <a:defRPr/>
            </a:pPr>
            <a:r>
              <a:rPr lang="cs-CZ" sz="1900" i="1" dirty="0" smtClean="0">
                <a:latin typeface="Arial" charset="0"/>
                <a:cs typeface="Arial" charset="0"/>
              </a:rPr>
              <a:t>stejnolehlost</a:t>
            </a:r>
          </a:p>
          <a:p>
            <a:pPr marL="627063" indent="-271463">
              <a:defRPr/>
            </a:pPr>
            <a:endParaRPr lang="cs-CZ" sz="1900" i="1" dirty="0" smtClean="0">
              <a:latin typeface="Arial" charset="0"/>
              <a:cs typeface="Arial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58D753-C63F-47AC-8ED8-F871F966710F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42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43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554038" y="260350"/>
            <a:ext cx="8229600" cy="504354"/>
          </a:xfrm>
        </p:spPr>
        <p:txBody>
          <a:bodyPr/>
          <a:lstStyle/>
          <a:p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Středová souměrnost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508000" y="1557338"/>
            <a:ext cx="8229600" cy="46370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b="1" u="sng" smtClean="0">
                <a:latin typeface="Arial" panose="020B0604020202020204" pitchFamily="34" charset="0"/>
                <a:cs typeface="Arial" panose="020B0604020202020204" pitchFamily="34" charset="0"/>
              </a:rPr>
              <a:t>Příklad 7: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Ve středové souměrnosti se středem </a:t>
            </a: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 zobrazte ovečku Shaun.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Zadání:	Řešení: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2D2464-2B52-46C4-8342-F0EAC76E159B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43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/>
          <a:stretch>
            <a:fillRect/>
          </a:stretch>
        </p:blipFill>
        <p:spPr bwMode="auto">
          <a:xfrm>
            <a:off x="4306888" y="2967038"/>
            <a:ext cx="3865562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51163"/>
            <a:ext cx="363537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7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600075" y="333375"/>
            <a:ext cx="8229600" cy="503337"/>
          </a:xfrm>
        </p:spPr>
        <p:txBody>
          <a:bodyPr/>
          <a:lstStyle/>
          <a:p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Osová souměrnost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519113" y="1563688"/>
            <a:ext cx="8229600" cy="46370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b="1" u="sng" smtClean="0">
                <a:latin typeface="Arial" panose="020B0604020202020204" pitchFamily="34" charset="0"/>
                <a:cs typeface="Arial" panose="020B0604020202020204" pitchFamily="34" charset="0"/>
              </a:rPr>
              <a:t>Příklad 8: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V osové souměrnosti s osou </a:t>
            </a: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 zobrazte ovečku Shaun.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Zadání:	Řešení: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C54BB3-C569-4082-A07B-0CE8C751BDF5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44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97200"/>
            <a:ext cx="34290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97200"/>
            <a:ext cx="3568700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05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82600" y="476250"/>
            <a:ext cx="8229600" cy="792510"/>
          </a:xfrm>
        </p:spPr>
        <p:txBody>
          <a:bodyPr/>
          <a:lstStyle/>
          <a:p>
            <a:r>
              <a:rPr lang="cs-CZ" altLang="cs-CZ" dirty="0" smtClean="0">
                <a:solidFill>
                  <a:srgbClr val="FF3300"/>
                </a:solidFill>
              </a:rPr>
              <a:t>Otočení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539750" y="1773238"/>
            <a:ext cx="8229600" cy="46370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b="1" u="sng" smtClean="0">
                <a:latin typeface="Arial" panose="020B0604020202020204" pitchFamily="34" charset="0"/>
                <a:cs typeface="Arial" panose="020B0604020202020204" pitchFamily="34" charset="0"/>
              </a:rPr>
              <a:t>Příklad 9: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V otočení kolem bodu </a:t>
            </a: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  o úhel 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= 60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 zobrazte ovečku Shaun.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Zadání:	Řešení: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2421CA-A9B5-4C21-99BF-192CCE596414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45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24175"/>
            <a:ext cx="4319588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30538"/>
            <a:ext cx="4097338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2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Posunutí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463708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b="1" u="sng" smtClean="0">
                <a:latin typeface="Arial" panose="020B0604020202020204" pitchFamily="34" charset="0"/>
                <a:cs typeface="Arial" panose="020B0604020202020204" pitchFamily="34" charset="0"/>
              </a:rPr>
              <a:t>Příklad 9: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V posunutí o vektor </a:t>
            </a:r>
            <a:r>
              <a:rPr lang="cs-CZ" altLang="cs-CZ" sz="1900" b="1" i="1" smtClean="0">
                <a:latin typeface="Arial" panose="020B0604020202020204" pitchFamily="34" charset="0"/>
                <a:cs typeface="Arial" panose="020B0604020202020204" pitchFamily="34" charset="0"/>
              </a:rPr>
              <a:t>u = BC 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zobrazte ovečku Shaun.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Zadání:	Řešení: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FB6087-FCE5-4788-8BA0-CDED97D21AFB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46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8652"/>
          <a:stretch>
            <a:fillRect/>
          </a:stretch>
        </p:blipFill>
        <p:spPr bwMode="auto">
          <a:xfrm>
            <a:off x="558800" y="2852738"/>
            <a:ext cx="36623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97200"/>
            <a:ext cx="45148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3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8370"/>
          </a:xfrm>
        </p:spPr>
        <p:txBody>
          <a:bodyPr/>
          <a:lstStyle/>
          <a:p>
            <a:r>
              <a:rPr lang="cs-CZ" altLang="cs-CZ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Stejnolehlost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395288" y="1484313"/>
            <a:ext cx="8229600" cy="46370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b="1" u="sng" smtClean="0">
                <a:latin typeface="Arial" panose="020B0604020202020204" pitchFamily="34" charset="0"/>
                <a:cs typeface="Arial" panose="020B0604020202020204" pitchFamily="34" charset="0"/>
              </a:rPr>
              <a:t>Příklad 10: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Ve stejnolehlosti se středem </a:t>
            </a: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a s koeficientem stejnolehlosti </a:t>
            </a: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 k = </a:t>
            </a:r>
            <a:r>
              <a:rPr lang="cs-CZ" altLang="cs-CZ" sz="1900" smtClean="0">
                <a:latin typeface="Arial" panose="020B0604020202020204" pitchFamily="34" charset="0"/>
                <a:cs typeface="Arial" panose="020B0604020202020204" pitchFamily="34" charset="0"/>
              </a:rPr>
              <a:t>2.5 zobrazte ovečku Shaun.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900" i="1" smtClean="0">
                <a:latin typeface="Arial" panose="020B0604020202020204" pitchFamily="34" charset="0"/>
                <a:cs typeface="Arial" panose="020B0604020202020204" pitchFamily="34" charset="0"/>
              </a:rPr>
              <a:t>Zadání:	Řešení: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9B770C-88A7-402D-8884-495833695AEF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47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68638"/>
            <a:ext cx="367188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89275"/>
            <a:ext cx="2808288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79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460375" y="1096615"/>
            <a:ext cx="8229600" cy="4953348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Stereometrické úlohy je možné vytvářet v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GeoGebře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2D za pomoci užití odpovídajících nástrojů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analogickým způsobem, jako bychom ji zobrazovali tužkou na papír, křídou/fixou na tabuli, apod.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sz="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Problém 1: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 povrchu daného krychlového tělesa sestrojte nejkratší spojnici bodů 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A, M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Zadání:	Řešení: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94A090-0184-4F78-9829-CCAB0C2018AD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48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" b="3986"/>
          <a:stretch>
            <a:fillRect/>
          </a:stretch>
        </p:blipFill>
        <p:spPr bwMode="auto">
          <a:xfrm>
            <a:off x="658813" y="3524250"/>
            <a:ext cx="2952750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3429000"/>
            <a:ext cx="4354512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Rectangle 2"/>
          <p:cNvSpPr>
            <a:spLocks noGrp="1"/>
          </p:cNvSpPr>
          <p:nvPr>
            <p:ph type="title"/>
          </p:nvPr>
        </p:nvSpPr>
        <p:spPr>
          <a:xfrm>
            <a:off x="539750" y="269875"/>
            <a:ext cx="8229600" cy="710853"/>
          </a:xfrm>
        </p:spPr>
        <p:txBody>
          <a:bodyPr/>
          <a:lstStyle/>
          <a:p>
            <a:pPr eaLnBrk="1" hangingPunct="1"/>
            <a:r>
              <a:rPr lang="cs-CZ" altLang="cs-CZ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 stereometrických úloh pomocí </a:t>
            </a:r>
            <a:r>
              <a:rPr lang="cs-CZ" altLang="cs-CZ" sz="2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endParaRPr lang="cs-CZ" altLang="cs-CZ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92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1"/>
          <p:cNvSpPr>
            <a:spLocks noGrp="1"/>
          </p:cNvSpPr>
          <p:nvPr>
            <p:ph/>
          </p:nvPr>
        </p:nvSpPr>
        <p:spPr>
          <a:xfrm>
            <a:off x="436563" y="836713"/>
            <a:ext cx="8229600" cy="6213376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Mnohem výhodnější pro zobrazování stereometrických úloh je užití 3D modulu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sz="8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Problém 2: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 dána přímka 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dvě různoběžné roviny 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, .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Najděte takovou rovinu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,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která prochází přímkou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která protíná roviny 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,  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ve dvou rovnoběžných přímkách.</a:t>
            </a:r>
            <a:endParaRPr lang="cs-CZ" altLang="cs-CZ" sz="18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24222" r="1534" b="10567"/>
          <a:stretch>
            <a:fillRect/>
          </a:stretch>
        </p:blipFill>
        <p:spPr bwMode="auto">
          <a:xfrm>
            <a:off x="1814513" y="3052763"/>
            <a:ext cx="48450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8" t="29204" r="3900" b="10297"/>
          <a:stretch>
            <a:fillRect/>
          </a:stretch>
        </p:blipFill>
        <p:spPr bwMode="auto">
          <a:xfrm>
            <a:off x="1690688" y="2976563"/>
            <a:ext cx="51244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F14158-94F1-4AC1-A24A-7E5ABB61F5B5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49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0077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C4A215-C3C3-442E-B460-267FA1FED5CA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3850" y="1198563"/>
            <a:ext cx="8351838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cs-CZ" sz="1800" dirty="0">
                <a:latin typeface="Arial" charset="0"/>
                <a:cs typeface="Arial" charset="0"/>
              </a:rPr>
              <a:t>Samotný program </a:t>
            </a:r>
            <a:r>
              <a:rPr lang="cs-CZ" sz="1800" dirty="0" err="1">
                <a:latin typeface="Arial" charset="0"/>
                <a:cs typeface="Arial" charset="0"/>
              </a:rPr>
              <a:t>GeoGebra</a:t>
            </a:r>
            <a:r>
              <a:rPr lang="cs-CZ" sz="1800" dirty="0">
                <a:latin typeface="Arial" charset="0"/>
                <a:cs typeface="Arial" charset="0"/>
              </a:rPr>
              <a:t> (aktuální verze 5-0-49-0 ke dni 13.12.2014) je možné stáhnout na internetové adrese 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http://www.geogebra.org/</a:t>
            </a:r>
            <a:r>
              <a:rPr lang="cs-CZ" sz="18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download</a:t>
            </a:r>
            <a:r>
              <a:rPr lang="cs-CZ" sz="1800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9221" name="obrázek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" b="9299"/>
          <a:stretch>
            <a:fillRect/>
          </a:stretch>
        </p:blipFill>
        <p:spPr bwMode="auto">
          <a:xfrm>
            <a:off x="1692275" y="1874838"/>
            <a:ext cx="5975350" cy="43735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1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3: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úhel mezi rovinami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, 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21628" r="2245" b="10168"/>
          <a:stretch>
            <a:fillRect/>
          </a:stretch>
        </p:blipFill>
        <p:spPr bwMode="auto">
          <a:xfrm>
            <a:off x="2381250" y="1773238"/>
            <a:ext cx="43815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0517" r="932" b="10651"/>
          <a:stretch>
            <a:fillRect/>
          </a:stretch>
        </p:blipFill>
        <p:spPr bwMode="auto">
          <a:xfrm>
            <a:off x="385763" y="1773238"/>
            <a:ext cx="840898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1CEF79-D32B-4156-9D7C-B748B06F7FC4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50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93805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4: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Je dána krychle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ABCDEFGH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Označte hranu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jako vektor 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hranu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CB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jako vektor 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 hranu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AE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jako vektor 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Viz obrázek.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Načrtněte vektor 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 = a – b + 2c.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8" t="32565" r="17661" b="23956"/>
          <a:stretch>
            <a:fillRect/>
          </a:stretch>
        </p:blipFill>
        <p:spPr bwMode="auto">
          <a:xfrm>
            <a:off x="2559050" y="2728913"/>
            <a:ext cx="4025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6" t="32965" r="15594" b="23566"/>
          <a:stretch>
            <a:fillRect/>
          </a:stretch>
        </p:blipFill>
        <p:spPr bwMode="auto">
          <a:xfrm>
            <a:off x="2259013" y="2765425"/>
            <a:ext cx="462597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E4756F-60FE-4238-8349-DE2C12F622E5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51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255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5: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průsečíky přímky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 = MN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 povrchu krychle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ABCDEFGH.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28178" r="13023" b="14583"/>
          <a:stretch>
            <a:fillRect/>
          </a:stretch>
        </p:blipFill>
        <p:spPr bwMode="auto">
          <a:xfrm>
            <a:off x="2306638" y="1990725"/>
            <a:ext cx="46402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26396" r="5992" b="10915"/>
          <a:stretch>
            <a:fillRect/>
          </a:stretch>
        </p:blipFill>
        <p:spPr bwMode="auto">
          <a:xfrm>
            <a:off x="1619250" y="1982788"/>
            <a:ext cx="630555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616047-6EBF-414A-A662-E47DEC7A04CA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52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810638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1" t="25964" r="9877" b="13504"/>
          <a:stretch>
            <a:fillRect/>
          </a:stretch>
        </p:blipFill>
        <p:spPr bwMode="auto">
          <a:xfrm>
            <a:off x="1746250" y="1703388"/>
            <a:ext cx="56197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6: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řez krychle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ABCDEFGH 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danou rovinou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 = PQR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0" t="31409" r="7204" b="10400"/>
          <a:stretch>
            <a:fillRect/>
          </a:stretch>
        </p:blipFill>
        <p:spPr bwMode="auto">
          <a:xfrm>
            <a:off x="1441450" y="1651000"/>
            <a:ext cx="6592888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D8533E-0C13-4740-8E35-E0BCCD918BB3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53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16811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7: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řez krychle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ABCDEFGH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danou rovinou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 = PQR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4799" r="14194" b="19569"/>
          <a:stretch>
            <a:fillRect/>
          </a:stretch>
        </p:blipFill>
        <p:spPr bwMode="auto">
          <a:xfrm>
            <a:off x="1887538" y="1773238"/>
            <a:ext cx="5368925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28899" r="8884" b="18629"/>
          <a:stretch>
            <a:fillRect/>
          </a:stretch>
        </p:blipFill>
        <p:spPr bwMode="auto">
          <a:xfrm>
            <a:off x="1865313" y="1763713"/>
            <a:ext cx="5370512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79C14F-C909-45CA-AE82-E79742361BF4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54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1403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5" t="34972" r="11925" b="11263"/>
          <a:stretch>
            <a:fillRect/>
          </a:stretch>
        </p:blipFill>
        <p:spPr bwMode="auto">
          <a:xfrm>
            <a:off x="1439863" y="1887538"/>
            <a:ext cx="607060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8: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průsečnici dvou daných rovin  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TSR 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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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MNO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0" t="26619" r="7938" b="12549"/>
          <a:stretch>
            <a:fillRect/>
          </a:stretch>
        </p:blipFill>
        <p:spPr bwMode="auto">
          <a:xfrm>
            <a:off x="1233488" y="1639888"/>
            <a:ext cx="6619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DD16E6-9A4E-4BB1-84BE-89ACD8CA9BDC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55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43516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9: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řez jehlanu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ABCDEV 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danou rovinou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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KLM. 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1" t="33949" r="26122" b="17561"/>
          <a:stretch>
            <a:fillRect/>
          </a:stretch>
        </p:blipFill>
        <p:spPr bwMode="auto">
          <a:xfrm>
            <a:off x="1858963" y="1773238"/>
            <a:ext cx="54260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2" t="31813" r="19940" b="12192"/>
          <a:stretch>
            <a:fillRect/>
          </a:stretch>
        </p:blipFill>
        <p:spPr bwMode="auto">
          <a:xfrm>
            <a:off x="1858963" y="1744663"/>
            <a:ext cx="55753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6963FB-4F64-4788-AC1E-B6B3874D8857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56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72117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10: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řez kužele danou rovinou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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ABC. 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28249" r="5122" b="25298"/>
          <a:stretch>
            <a:fillRect/>
          </a:stretch>
        </p:blipFill>
        <p:spPr bwMode="auto">
          <a:xfrm>
            <a:off x="1255713" y="1773238"/>
            <a:ext cx="61245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388" r="2908" b="18610"/>
          <a:stretch>
            <a:fillRect/>
          </a:stretch>
        </p:blipFill>
        <p:spPr bwMode="auto">
          <a:xfrm>
            <a:off x="1258888" y="1773238"/>
            <a:ext cx="68437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A6A8F7-5566-471D-9EC0-0907854E48F2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57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38918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11: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řez kužele danou rovinou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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ABC. 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 t="29362" r="6213" b="22856"/>
          <a:stretch>
            <a:fillRect/>
          </a:stretch>
        </p:blipFill>
        <p:spPr bwMode="auto">
          <a:xfrm>
            <a:off x="1735138" y="2006600"/>
            <a:ext cx="59055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5" t="25690" r="2705" b="20779"/>
          <a:stretch>
            <a:fillRect/>
          </a:stretch>
        </p:blipFill>
        <p:spPr bwMode="auto">
          <a:xfrm>
            <a:off x="1484313" y="1879600"/>
            <a:ext cx="64087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4" t="21687" r="5647" b="17905"/>
          <a:stretch>
            <a:fillRect/>
          </a:stretch>
        </p:blipFill>
        <p:spPr bwMode="auto">
          <a:xfrm>
            <a:off x="1139825" y="1893888"/>
            <a:ext cx="6713538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25998" r="6871" b="15556"/>
          <a:stretch>
            <a:fillRect/>
          </a:stretch>
        </p:blipFill>
        <p:spPr bwMode="auto">
          <a:xfrm>
            <a:off x="1166813" y="1768475"/>
            <a:ext cx="689768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1" t="25066" r="5482" b="19682"/>
          <a:stretch>
            <a:fillRect/>
          </a:stretch>
        </p:blipFill>
        <p:spPr bwMode="auto">
          <a:xfrm>
            <a:off x="690563" y="1714500"/>
            <a:ext cx="720248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22" name="Obdélník 21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AFF0A8-F023-4B38-8D5F-B98AF78DDE8F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58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7269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1"/>
          <p:cNvSpPr>
            <a:spLocks noGrp="1"/>
          </p:cNvSpPr>
          <p:nvPr>
            <p:ph/>
          </p:nvPr>
        </p:nvSpPr>
        <p:spPr>
          <a:xfrm>
            <a:off x="457200" y="889000"/>
            <a:ext cx="8229600" cy="58531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Problém 12: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Určete průsečíky přímky 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 = BC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 povrchem válce</a:t>
            </a:r>
            <a:r>
              <a:rPr lang="cs-CZ" altLang="cs-CZ" sz="2000" i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3" t="28082" r="11995" b="17123"/>
          <a:stretch>
            <a:fillRect/>
          </a:stretch>
        </p:blipFill>
        <p:spPr bwMode="auto">
          <a:xfrm>
            <a:off x="1685925" y="2060575"/>
            <a:ext cx="5526088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3" t="20851" r="8005" b="14662"/>
          <a:stretch>
            <a:fillRect/>
          </a:stretch>
        </p:blipFill>
        <p:spPr bwMode="auto">
          <a:xfrm>
            <a:off x="1708150" y="1706563"/>
            <a:ext cx="5970588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424A42-6E02-4BC2-8465-ADC154E8BCC6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8312150" y="6462713"/>
            <a:ext cx="354013" cy="27781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01139C-8C41-4B8F-BA8E-8C873A7DE059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59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0420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395288" y="476672"/>
            <a:ext cx="8280400" cy="5832053"/>
          </a:xfrm>
        </p:spPr>
        <p:txBody>
          <a:bodyPr>
            <a:normAutofit fontScale="85000" lnSpcReduction="10000"/>
          </a:bodyPr>
          <a:lstStyle/>
          <a:p>
            <a:pPr algn="just" eaLnBrk="1" hangingPunct="1">
              <a:buClr>
                <a:srgbClr val="FFFFFF"/>
              </a:buClr>
              <a:buFontTx/>
              <a:buChar char="-"/>
              <a:tabLst>
                <a:tab pos="266700" algn="l"/>
              </a:tabLst>
              <a:defRPr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vyžaduje prostředí nejaktuálnější verze Javy, jejíž instalace se při stahování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 případě potřeby sama nabídne.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800" b="1" dirty="0" smtClean="0"/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18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Jazyky </a:t>
            </a:r>
            <a:r>
              <a:rPr lang="cs-CZ" sz="18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endParaRPr lang="cs-CZ" sz="1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Font typeface="Wingdings 2" panose="05020102010507070707" pitchFamily="18" charset="2"/>
              <a:buNone/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po instalaci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spustí automaticky v anglické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verzi</a:t>
            </a:r>
          </a:p>
          <a:p>
            <a:pPr marL="0" indent="0" algn="just">
              <a:lnSpc>
                <a:spcPct val="160000"/>
              </a:lnSpc>
              <a:buFont typeface="Wingdings 2" panose="05020102010507070707" pitchFamily="18" charset="2"/>
              <a:buNone/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české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prostředí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lze nastavit v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hlavním menu: </a:t>
            </a:r>
          </a:p>
          <a:p>
            <a:pPr marL="0" indent="0" algn="just">
              <a:lnSpc>
                <a:spcPct val="160000"/>
              </a:lnSpc>
              <a:buFont typeface="Wingdings 2" panose="05020102010507070707" pitchFamily="18" charset="2"/>
              <a:buNone/>
              <a:defRPr/>
            </a:pP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/ A – G / </a:t>
            </a:r>
            <a:r>
              <a:rPr 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Czech</a:t>
            </a:r>
          </a:p>
          <a:p>
            <a:pPr marL="0" indent="0" algn="just">
              <a:lnSpc>
                <a:spcPct val="160000"/>
              </a:lnSpc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program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se v okamžení zobrazí v 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češtině 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pak též při každém jeho dalším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spuštění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Font typeface="Wingdings 2" panose="05020102010507070707" pitchFamily="18" charset="2"/>
              <a:buNone/>
              <a:tabLst>
                <a:tab pos="355600" algn="l"/>
              </a:tabLst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program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může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být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přepínán do 66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různých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jazyků</a:t>
            </a:r>
            <a:endParaRPr lang="cs-CZ" sz="2800" dirty="0"/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cs-CZ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sz="18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 </a:t>
            </a:r>
            <a:r>
              <a:rPr lang="cs-CZ" sz="1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prostředí </a:t>
            </a:r>
            <a:r>
              <a:rPr lang="cs-CZ" sz="18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endParaRPr lang="cs-CZ" sz="18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Existuje již mnoho verzí programu a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od verze 3.0, přes verze 4.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až po verze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5-0-</a:t>
            </a:r>
            <a:r>
              <a:rPr 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-0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Verze programu s číslicemi 3 a 4 na začátku jsou verze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 2D módem. Ve verzích 5-0-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-0 se už jedná 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GeoGebru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 3D módem. Po delší dobu existovala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3D ve zkušební verzi, od letošního roku byla ale již spuštěna plně funkční verze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GeoGebry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3D.</a:t>
            </a:r>
          </a:p>
          <a:p>
            <a:pPr marL="0" indent="0" algn="just" eaLnBrk="1" hangingPunct="1">
              <a:lnSpc>
                <a:spcPct val="170000"/>
              </a:lnSpc>
              <a:buClr>
                <a:srgbClr val="FFFFFF"/>
              </a:buClr>
              <a:buFontTx/>
              <a:buChar char="-"/>
              <a:tabLst>
                <a:tab pos="266700" algn="l"/>
              </a:tabLst>
              <a:defRPr/>
            </a:pPr>
            <a:endParaRPr lang="cs-CZ" sz="1900" dirty="0" smtClean="0">
              <a:latin typeface="Arial" charset="0"/>
            </a:endParaRPr>
          </a:p>
          <a:p>
            <a:pPr marL="534988" indent="-268288" algn="just">
              <a:buFontTx/>
              <a:buNone/>
              <a:defRPr/>
            </a:pPr>
            <a:endParaRPr lang="cs-CZ" sz="1900" dirty="0">
              <a:latin typeface="Arial" charset="0"/>
            </a:endParaRPr>
          </a:p>
          <a:p>
            <a:pPr marL="534988" indent="-268288" algn="just">
              <a:buFontTx/>
              <a:buNone/>
              <a:defRPr/>
            </a:pPr>
            <a:r>
              <a:rPr lang="cs-CZ" sz="1900" dirty="0" smtClean="0">
                <a:latin typeface="Arial" charset="0"/>
              </a:rPr>
              <a:t> 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5450" y="6389688"/>
            <a:ext cx="696913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344C4DAF-AFE3-4753-BB43-2DE29D49E91F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71BA08-D3D0-420E-AFE2-315ED14191DF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6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4294967295"/>
          </p:nvPr>
        </p:nvSpPr>
        <p:spPr>
          <a:xfrm>
            <a:off x="482600" y="1238251"/>
            <a:ext cx="8229600" cy="5791199"/>
          </a:xfrm>
        </p:spPr>
        <p:txBody>
          <a:bodyPr/>
          <a:lstStyle/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cs-CZ" sz="19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cs-CZ" sz="19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onstrukce grafů základních funkcí</a:t>
            </a:r>
          </a:p>
          <a:p>
            <a:pPr marL="450850" lvl="2" indent="-95250" algn="just" eaLnBrk="1" hangingPunct="1">
              <a:buFont typeface="Wingdings 2" panose="05020102010507070707" pitchFamily="18" charset="2"/>
              <a:buNone/>
              <a:defRPr/>
            </a:pPr>
            <a:r>
              <a:rPr lang="cs-CZ" sz="19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speciální funkce předdefinované v příkazovém poli, např. nulové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   body, extrémy funkcí, derivace, integrály </a:t>
            </a:r>
          </a:p>
          <a:p>
            <a:pPr marL="450850" lvl="2" indent="-95250" algn="just" eaLnBrk="1" hangingPunct="1">
              <a:buFont typeface="Wingdings 2" panose="05020102010507070707" pitchFamily="18" charset="2"/>
              <a:buNone/>
              <a:defRPr/>
            </a:pP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Hodnoty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výrazy se do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vstupního pole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zapisují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běžným způsobem. Zadání předpisů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funkcí lze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provést trojím zápisem.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Např. rovnici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přímky zapíšeme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a) f(x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) = 2x + 7 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b) y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= 2x + 7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c)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2x +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7</a:t>
            </a:r>
          </a:p>
          <a:p>
            <a:pPr algn="just">
              <a:defRPr/>
            </a:pP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Ve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vstupním poli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jsou příkazy zobrazeny celé po zadání prvních dvou písmen příkazu</a:t>
            </a:r>
          </a:p>
          <a:p>
            <a:pPr algn="just"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Není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nutné zadávat členy výrazů s operátorem součinu. Místo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2*x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stačí 2x, Program si s tím poradí a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uživateli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to zápis mnohočlenů urychlí a zpříjemní.</a:t>
            </a:r>
          </a:p>
          <a:p>
            <a:pPr marL="450850" lvl="2" indent="-95250" algn="just" eaLnBrk="1" hangingPunct="1">
              <a:buFont typeface="Wingdings 2" panose="05020102010507070707" pitchFamily="18" charset="2"/>
              <a:buNone/>
              <a:defRPr/>
            </a:pPr>
            <a:endParaRPr lang="cs-CZ" sz="1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2BA37A-1254-4643-97F1-5898E92AA2A7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60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468313" y="620688"/>
            <a:ext cx="8229600" cy="617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cs-CZ" sz="2400" b="1" kern="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Řešení matematických úloh pomocí </a:t>
            </a:r>
            <a:r>
              <a:rPr lang="cs-CZ" sz="2400" b="1" kern="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GeoGebry</a:t>
            </a:r>
            <a:endParaRPr lang="cs-CZ" sz="2400" b="1" kern="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78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125538"/>
            <a:ext cx="8229600" cy="53990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1900" dirty="0">
                <a:latin typeface="Arial" pitchFamily="34" charset="0"/>
                <a:cs typeface="Arial" pitchFamily="34" charset="0"/>
              </a:rPr>
              <a:t>Graf funkce lze zobrazit i na intervalu definičního oboru.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450850" lvl="2" indent="-95250" algn="just" eaLnBrk="1" hangingPunct="1">
              <a:buFont typeface="Wingdings 2" panose="05020102010507070707" pitchFamily="18" charset="2"/>
              <a:buNone/>
              <a:defRPr/>
            </a:pPr>
            <a:endParaRPr lang="cs-CZ" sz="19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989138"/>
            <a:ext cx="77533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F241F5-A010-4128-ABD4-EA6942F52EFE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61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84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/>
          </p:cNvSpPr>
          <p:nvPr>
            <p:ph type="body" idx="1"/>
          </p:nvPr>
        </p:nvSpPr>
        <p:spPr>
          <a:xfrm>
            <a:off x="436563" y="836713"/>
            <a:ext cx="8229600" cy="4821138"/>
          </a:xfrm>
        </p:spPr>
        <p:txBody>
          <a:bodyPr/>
          <a:lstStyle/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b="1" u="sng" dirty="0" smtClean="0">
                <a:latin typeface="Arial" panose="020B0604020202020204" pitchFamily="34" charset="0"/>
              </a:rPr>
              <a:t>Příklad 1:</a:t>
            </a:r>
            <a:endParaRPr lang="en-US" altLang="cs-CZ" sz="2200" u="sng" dirty="0" smtClean="0">
              <a:latin typeface="Arial" panose="020B0604020202020204" pitchFamily="34" charset="0"/>
            </a:endParaRP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V programu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en-US" altLang="cs-CZ" sz="2200" dirty="0" err="1" smtClean="0">
                <a:latin typeface="Arial" panose="020B0604020202020204" pitchFamily="34" charset="0"/>
              </a:rPr>
              <a:t>GeoGebra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sestrojte funkci                            </a:t>
            </a:r>
            <a:r>
              <a:rPr lang="en-US" altLang="cs-CZ" sz="2200" dirty="0" smtClean="0">
                <a:latin typeface="Arial" panose="020B0604020202020204" pitchFamily="34" charset="0"/>
              </a:rPr>
              <a:t>.</a:t>
            </a: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Sestrojte tečnu</a:t>
            </a:r>
            <a:r>
              <a:rPr lang="cs-CZ" altLang="cs-CZ" sz="2200" i="1" dirty="0" smtClean="0">
                <a:latin typeface="Arial" panose="020B0604020202020204" pitchFamily="34" charset="0"/>
              </a:rPr>
              <a:t> </a:t>
            </a:r>
            <a:r>
              <a:rPr lang="en-US" altLang="cs-CZ" sz="2200" i="1" dirty="0" smtClean="0">
                <a:latin typeface="Arial" panose="020B0604020202020204" pitchFamily="34" charset="0"/>
              </a:rPr>
              <a:t>t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k funkci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f</a:t>
            </a:r>
            <a:r>
              <a:rPr lang="cs-CZ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v bodě 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            </a:t>
            </a:r>
            <a:r>
              <a:rPr lang="en-US" altLang="cs-CZ" sz="2200" dirty="0" smtClean="0">
                <a:latin typeface="Arial" panose="020B0604020202020204" pitchFamily="34" charset="0"/>
              </a:rPr>
              <a:t>.</a:t>
            </a: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Sestrojte směrnici tečny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en-US" altLang="cs-CZ" sz="2200" i="1" dirty="0" smtClean="0">
                <a:latin typeface="Arial" panose="020B0604020202020204" pitchFamily="34" charset="0"/>
              </a:rPr>
              <a:t>t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k funkci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f</a:t>
            </a:r>
            <a:r>
              <a:rPr lang="cs-CZ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v jejím libovolném bodě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en-US" altLang="cs-CZ" sz="2200" i="1" dirty="0" smtClean="0">
                <a:latin typeface="Arial" panose="020B0604020202020204" pitchFamily="34" charset="0"/>
              </a:rPr>
              <a:t>T</a:t>
            </a:r>
            <a:r>
              <a:rPr lang="en-US" altLang="cs-CZ" sz="2200" dirty="0" smtClean="0">
                <a:latin typeface="Arial" panose="020B0604020202020204" pitchFamily="34" charset="0"/>
              </a:rPr>
              <a:t>.</a:t>
            </a: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Užitím posuvníku ukažte dynamičnost změny tečny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t </a:t>
            </a:r>
            <a:r>
              <a:rPr lang="cs-CZ" altLang="cs-CZ" sz="2200" dirty="0" smtClean="0">
                <a:latin typeface="Arial" panose="020B0604020202020204" pitchFamily="34" charset="0"/>
              </a:rPr>
              <a:t>dotýkající se dané funkce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f</a:t>
            </a:r>
            <a:r>
              <a:rPr lang="cs-CZ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v jejím libovolném bodě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en-US" altLang="cs-CZ" sz="2200" i="1" dirty="0" smtClean="0">
                <a:latin typeface="Arial" panose="020B0604020202020204" pitchFamily="34" charset="0"/>
              </a:rPr>
              <a:t>T</a:t>
            </a:r>
            <a:r>
              <a:rPr lang="en-US" altLang="cs-CZ" sz="2200" dirty="0" smtClean="0">
                <a:latin typeface="Arial" panose="020B0604020202020204" pitchFamily="34" charset="0"/>
              </a:rPr>
              <a:t>.</a:t>
            </a:r>
            <a:r>
              <a:rPr lang="cs-CZ" altLang="cs-CZ" sz="2200" dirty="0" smtClean="0">
                <a:latin typeface="Arial" panose="020B0604020202020204" pitchFamily="34" charset="0"/>
              </a:rPr>
              <a:t> </a:t>
            </a: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Sestrojte primitivní funkci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g </a:t>
            </a:r>
            <a:r>
              <a:rPr lang="cs-CZ" altLang="cs-CZ" sz="2200" dirty="0" smtClean="0">
                <a:latin typeface="Arial" panose="020B0604020202020204" pitchFamily="34" charset="0"/>
              </a:rPr>
              <a:t>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funkce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f</a:t>
            </a:r>
            <a:r>
              <a:rPr lang="cs-CZ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.</a:t>
            </a: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Vypočtěte určitý integrál funkce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f</a:t>
            </a:r>
            <a:r>
              <a:rPr lang="cs-CZ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od</a:t>
            </a:r>
            <a:r>
              <a:rPr lang="en-US" altLang="cs-CZ" sz="2200" dirty="0" smtClean="0">
                <a:latin typeface="Arial" panose="020B0604020202020204" pitchFamily="34" charset="0"/>
              </a:rPr>
              <a:t> -3 </a:t>
            </a:r>
            <a:r>
              <a:rPr lang="cs-CZ" altLang="cs-CZ" sz="2200" dirty="0" smtClean="0">
                <a:latin typeface="Arial" panose="020B0604020202020204" pitchFamily="34" charset="0"/>
              </a:rPr>
              <a:t>do</a:t>
            </a:r>
            <a:r>
              <a:rPr lang="en-US" altLang="cs-CZ" sz="2200" dirty="0" smtClean="0">
                <a:latin typeface="Arial" panose="020B0604020202020204" pitchFamily="34" charset="0"/>
              </a:rPr>
              <a:t> 5.</a:t>
            </a:r>
          </a:p>
          <a:p>
            <a:pPr marL="495300" indent="-4953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200" dirty="0" smtClean="0">
                <a:latin typeface="Arial" panose="020B0604020202020204" pitchFamily="34" charset="0"/>
              </a:rPr>
              <a:t>Ukažte a vypočtěte dolní</a:t>
            </a:r>
            <a:r>
              <a:rPr lang="en-US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dirty="0" smtClean="0">
                <a:latin typeface="Arial" panose="020B0604020202020204" pitchFamily="34" charset="0"/>
              </a:rPr>
              <a:t>horní</a:t>
            </a:r>
            <a:r>
              <a:rPr lang="en-US" altLang="cs-CZ" sz="2200" dirty="0" smtClean="0">
                <a:latin typeface="Arial" panose="020B0604020202020204" pitchFamily="34" charset="0"/>
              </a:rPr>
              <a:t>) </a:t>
            </a:r>
            <a:r>
              <a:rPr lang="cs-CZ" altLang="cs-CZ" sz="2200" dirty="0" smtClean="0">
                <a:latin typeface="Arial" panose="020B0604020202020204" pitchFamily="34" charset="0"/>
              </a:rPr>
              <a:t>součet funkce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i="1" dirty="0" smtClean="0">
                <a:latin typeface="Arial" panose="020B0604020202020204" pitchFamily="34" charset="0"/>
              </a:rPr>
              <a:t>f</a:t>
            </a:r>
            <a:r>
              <a:rPr lang="cs-CZ" altLang="cs-CZ" sz="2200" dirty="0" smtClean="0">
                <a:latin typeface="Arial" panose="020B0604020202020204" pitchFamily="34" charset="0"/>
              </a:rPr>
              <a:t> (</a:t>
            </a:r>
            <a:r>
              <a:rPr lang="cs-CZ" altLang="cs-CZ" sz="2200" i="1" dirty="0" smtClean="0">
                <a:latin typeface="Arial" panose="020B0604020202020204" pitchFamily="34" charset="0"/>
              </a:rPr>
              <a:t>x</a:t>
            </a:r>
            <a:r>
              <a:rPr lang="cs-CZ" altLang="cs-CZ" sz="2200" dirty="0" smtClean="0">
                <a:latin typeface="Arial" panose="020B0604020202020204" pitchFamily="34" charset="0"/>
              </a:rPr>
              <a:t>)</a:t>
            </a:r>
            <a:r>
              <a:rPr lang="en-US" altLang="cs-CZ" sz="2200" dirty="0" smtClean="0">
                <a:latin typeface="Arial" panose="020B0604020202020204" pitchFamily="34" charset="0"/>
              </a:rPr>
              <a:t> </a:t>
            </a:r>
            <a:r>
              <a:rPr lang="cs-CZ" altLang="cs-CZ" sz="2200" dirty="0" smtClean="0">
                <a:latin typeface="Arial" panose="020B0604020202020204" pitchFamily="34" charset="0"/>
              </a:rPr>
              <a:t>od</a:t>
            </a:r>
            <a:r>
              <a:rPr lang="en-US" altLang="cs-CZ" sz="2200" dirty="0" smtClean="0">
                <a:latin typeface="Arial" panose="020B0604020202020204" pitchFamily="34" charset="0"/>
              </a:rPr>
              <a:t> -3 </a:t>
            </a:r>
            <a:r>
              <a:rPr lang="cs-CZ" altLang="cs-CZ" sz="2200" dirty="0" smtClean="0">
                <a:latin typeface="Arial" panose="020B0604020202020204" pitchFamily="34" charset="0"/>
              </a:rPr>
              <a:t>do</a:t>
            </a:r>
            <a:r>
              <a:rPr lang="en-US" altLang="cs-CZ" sz="2200" dirty="0" smtClean="0">
                <a:latin typeface="Arial" panose="020B0604020202020204" pitchFamily="34" charset="0"/>
              </a:rPr>
              <a:t> 5.</a:t>
            </a:r>
            <a:endParaRPr lang="cs-CZ" altLang="cs-CZ" sz="2200" dirty="0" smtClean="0">
              <a:latin typeface="Arial" panose="020B0604020202020204" pitchFamily="34" charset="0"/>
            </a:endParaRP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graphicFrame>
        <p:nvGraphicFramePr>
          <p:cNvPr id="22532" name="Object 5"/>
          <p:cNvGraphicFramePr>
            <a:graphicFrameLocks noChangeAspect="1"/>
          </p:cNvGraphicFramePr>
          <p:nvPr/>
        </p:nvGraphicFramePr>
        <p:xfrm>
          <a:off x="5364163" y="1628775"/>
          <a:ext cx="208915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Rovnice" r:id="rId3" imgW="1231366" imgH="241195" progId="Equation.3">
                  <p:embed/>
                </p:oleObj>
              </mc:Choice>
              <mc:Fallback>
                <p:oleObj name="Rovnice" r:id="rId3" imgW="123136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628775"/>
                        <a:ext cx="208915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latin typeface="Arial" panose="020B0604020202020204" pitchFamily="34" charset="0"/>
            </a:endParaRPr>
          </a:p>
        </p:txBody>
      </p:sp>
      <p:graphicFrame>
        <p:nvGraphicFramePr>
          <p:cNvPr id="22534" name="Object 9"/>
          <p:cNvGraphicFramePr>
            <a:graphicFrameLocks noChangeAspect="1"/>
          </p:cNvGraphicFramePr>
          <p:nvPr/>
        </p:nvGraphicFramePr>
        <p:xfrm>
          <a:off x="5076825" y="1989138"/>
          <a:ext cx="10318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Rovnice" r:id="rId5" imgW="609336" imgH="215806" progId="Equation.3">
                  <p:embed/>
                </p:oleObj>
              </mc:Choice>
              <mc:Fallback>
                <p:oleObj name="Rovnice" r:id="rId5" imgW="60933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989138"/>
                        <a:ext cx="10318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élník 7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2A1A16-259F-424B-BE91-AB3996EC6BBD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62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32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/>
          </p:cNvSpPr>
          <p:nvPr>
            <p:ph type="body" sz="half" idx="1"/>
          </p:nvPr>
        </p:nvSpPr>
        <p:spPr>
          <a:xfrm>
            <a:off x="250825" y="620689"/>
            <a:ext cx="8642350" cy="5976962"/>
          </a:xfrm>
        </p:spPr>
        <p:txBody>
          <a:bodyPr/>
          <a:lstStyle/>
          <a:p>
            <a:pPr marL="266700" indent="-26670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Postup řešení v programu </a:t>
            </a:r>
            <a:r>
              <a:rPr lang="cs-CZ" altLang="cs-CZ" sz="2000" b="1" dirty="0" err="1" smtClean="0">
                <a:latin typeface="Arial" panose="020B0604020202020204" pitchFamily="34" charset="0"/>
              </a:rPr>
              <a:t>GeoGebra</a:t>
            </a:r>
            <a:endParaRPr lang="cs-CZ" altLang="cs-CZ" sz="2000" b="1" dirty="0" smtClean="0">
              <a:latin typeface="Arial" panose="020B0604020202020204" pitchFamily="34" charset="0"/>
            </a:endParaRP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cs-CZ" altLang="cs-CZ" sz="1300" dirty="0" smtClean="0">
              <a:latin typeface="Arial" panose="020B0604020202020204" pitchFamily="34" charset="0"/>
            </a:endParaRP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Napište funkční předpis                               do textového vstupního pole.</a:t>
            </a: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Stlačte klávesu Enter a graf funkce se objeví automaticky v geometrickém okně. </a:t>
            </a:r>
          </a:p>
          <a:p>
            <a:pPr marL="266700" indent="-266700" algn="just" eaLnBrk="1" hangingPunct="1">
              <a:lnSpc>
                <a:spcPct val="90000"/>
              </a:lnSpc>
              <a:buClr>
                <a:schemeClr val="tx1"/>
              </a:buClr>
              <a:buFont typeface="Wingdings 2" panose="05020102010507070707" pitchFamily="18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a) Napište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a = </a:t>
            </a:r>
            <a:r>
              <a:rPr lang="cs-CZ" altLang="cs-CZ" sz="2000" dirty="0" smtClean="0">
                <a:latin typeface="Arial" panose="020B0604020202020204" pitchFamily="34" charset="0"/>
              </a:rPr>
              <a:t>5 </a:t>
            </a:r>
            <a:r>
              <a:rPr lang="en-US" altLang="cs-CZ" sz="2000" dirty="0" smtClean="0">
                <a:latin typeface="Arial" panose="020B0604020202020204" pitchFamily="34" charset="0"/>
              </a:rPr>
              <a:t>    </a:t>
            </a:r>
            <a:r>
              <a:rPr lang="cs-CZ" altLang="cs-CZ" sz="2000" dirty="0" smtClean="0">
                <a:latin typeface="Arial" panose="020B0604020202020204" pitchFamily="34" charset="0"/>
              </a:rPr>
              <a:t>do textového vstupního pole – definování „posuvníku“</a:t>
            </a: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		   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T=</a:t>
            </a:r>
            <a:r>
              <a:rPr lang="cs-CZ" altLang="cs-CZ" sz="2000" dirty="0" smtClean="0">
                <a:latin typeface="Arial" panose="020B0604020202020204" pitchFamily="34" charset="0"/>
              </a:rPr>
              <a:t> </a:t>
            </a:r>
            <a:r>
              <a:rPr lang="en-US" altLang="cs-CZ" sz="2000" dirty="0" smtClean="0">
                <a:latin typeface="Arial" panose="020B0604020202020204" pitchFamily="34" charset="0"/>
              </a:rPr>
              <a:t>[</a:t>
            </a:r>
            <a:r>
              <a:rPr lang="en-US" altLang="cs-CZ" sz="2000" i="1" dirty="0" smtClean="0">
                <a:latin typeface="Arial" panose="020B0604020202020204" pitchFamily="34" charset="0"/>
              </a:rPr>
              <a:t>a</a:t>
            </a:r>
            <a:r>
              <a:rPr lang="en-US" altLang="cs-CZ" sz="2000" dirty="0" smtClean="0">
                <a:latin typeface="Arial" panose="020B0604020202020204" pitchFamily="34" charset="0"/>
              </a:rPr>
              <a:t>, </a:t>
            </a:r>
            <a:r>
              <a:rPr lang="en-US" altLang="cs-CZ" sz="2000" i="1" dirty="0" smtClean="0">
                <a:latin typeface="Arial" panose="020B0604020202020204" pitchFamily="34" charset="0"/>
              </a:rPr>
              <a:t>f</a:t>
            </a:r>
            <a:r>
              <a:rPr lang="en-US" altLang="cs-CZ" sz="2000" dirty="0" smtClean="0">
                <a:latin typeface="Arial" panose="020B0604020202020204" pitchFamily="34" charset="0"/>
              </a:rPr>
              <a:t> (</a:t>
            </a:r>
            <a:r>
              <a:rPr lang="en-US" altLang="cs-CZ" sz="2000" i="1" dirty="0" smtClean="0">
                <a:latin typeface="Arial" panose="020B0604020202020204" pitchFamily="34" charset="0"/>
              </a:rPr>
              <a:t>a</a:t>
            </a:r>
            <a:r>
              <a:rPr lang="en-US" altLang="cs-CZ" sz="2000" dirty="0" smtClean="0">
                <a:latin typeface="Arial" panose="020B0604020202020204" pitchFamily="34" charset="0"/>
              </a:rPr>
              <a:t>)]</a:t>
            </a:r>
            <a:endParaRPr lang="cs-CZ" altLang="cs-CZ" sz="2000" dirty="0" smtClean="0">
              <a:latin typeface="Arial" panose="020B0604020202020204" pitchFamily="34" charset="0"/>
            </a:endParaRP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cs-CZ" sz="2000" dirty="0" smtClean="0">
                <a:latin typeface="Arial" panose="020B0604020202020204" pitchFamily="34" charset="0"/>
              </a:rPr>
              <a:t>	</a:t>
            </a:r>
            <a:r>
              <a:rPr lang="cs-CZ" altLang="cs-CZ" sz="2000" dirty="0" smtClean="0">
                <a:latin typeface="Arial" panose="020B0604020202020204" pitchFamily="34" charset="0"/>
              </a:rPr>
              <a:t>Užijte ikonu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en-US" altLang="cs-CZ" sz="2000" i="1" dirty="0" smtClean="0">
                <a:latin typeface="Arial" panose="020B0604020202020204" pitchFamily="34" charset="0"/>
              </a:rPr>
              <a:t>T</a:t>
            </a:r>
            <a:r>
              <a:rPr lang="cs-CZ" altLang="cs-CZ" sz="2000" i="1" dirty="0" err="1" smtClean="0">
                <a:latin typeface="Arial" panose="020B0604020202020204" pitchFamily="34" charset="0"/>
              </a:rPr>
              <a:t>ečna</a:t>
            </a:r>
            <a:r>
              <a:rPr lang="en-US" altLang="cs-CZ" sz="2000" i="1" dirty="0" smtClean="0">
                <a:latin typeface="Arial" panose="020B0604020202020204" pitchFamily="34" charset="0"/>
              </a:rPr>
              <a:t>, </a:t>
            </a:r>
            <a:r>
              <a:rPr lang="cs-CZ" altLang="cs-CZ" sz="2000" dirty="0" smtClean="0">
                <a:latin typeface="Arial" panose="020B0604020202020204" pitchFamily="34" charset="0"/>
              </a:rPr>
              <a:t>klikněte levým tlačítkem myši na bod </a:t>
            </a:r>
            <a:r>
              <a:rPr lang="en-US" altLang="cs-CZ" sz="2000" i="1" dirty="0" smtClean="0">
                <a:latin typeface="Arial" panose="020B0604020202020204" pitchFamily="34" charset="0"/>
              </a:rPr>
              <a:t>T</a:t>
            </a:r>
            <a:r>
              <a:rPr lang="en-US" altLang="cs-CZ" sz="2000" dirty="0" smtClean="0">
                <a:latin typeface="Arial" panose="020B0604020202020204" pitchFamily="34" charset="0"/>
              </a:rPr>
              <a:t>, </a:t>
            </a:r>
            <a:r>
              <a:rPr lang="cs-CZ" altLang="cs-CZ" sz="2000" dirty="0" smtClean="0">
                <a:latin typeface="Arial" panose="020B0604020202020204" pitchFamily="34" charset="0"/>
              </a:rPr>
              <a:t>potom na graf funkce</a:t>
            </a:r>
            <a:r>
              <a:rPr lang="en-US" altLang="cs-CZ" sz="2000" dirty="0" smtClean="0">
                <a:latin typeface="Arial" panose="020B0604020202020204" pitchFamily="34" charset="0"/>
              </a:rPr>
              <a:t>. </a:t>
            </a:r>
            <a:r>
              <a:rPr lang="cs-CZ" altLang="cs-CZ" sz="2000" dirty="0" smtClean="0">
                <a:latin typeface="Arial" panose="020B0604020202020204" pitchFamily="34" charset="0"/>
              </a:rPr>
              <a:t>Tečna ke grafu funkce v bodě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T</a:t>
            </a:r>
            <a:r>
              <a:rPr lang="cs-CZ" altLang="cs-CZ" sz="2000" dirty="0" smtClean="0">
                <a:latin typeface="Arial" panose="020B0604020202020204" pitchFamily="34" charset="0"/>
              </a:rPr>
              <a:t> se vykreslí automaticky </a:t>
            </a:r>
            <a:br>
              <a:rPr lang="cs-CZ" altLang="cs-CZ" sz="2000" dirty="0" smtClean="0">
                <a:latin typeface="Arial" panose="020B0604020202020204" pitchFamily="34" charset="0"/>
              </a:rPr>
            </a:br>
            <a:r>
              <a:rPr lang="cs-CZ" altLang="cs-CZ" sz="2000" dirty="0" smtClean="0">
                <a:latin typeface="Arial" panose="020B0604020202020204" pitchFamily="34" charset="0"/>
              </a:rPr>
              <a:t>v geometrickém okně</a:t>
            </a:r>
            <a:r>
              <a:rPr lang="en-US" altLang="cs-CZ" sz="2000" dirty="0" smtClean="0">
                <a:latin typeface="Arial" panose="020B0604020202020204" pitchFamily="34" charset="0"/>
              </a:rPr>
              <a:t>.</a:t>
            </a: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cs-CZ" sz="2000" dirty="0" smtClean="0">
                <a:latin typeface="Arial" panose="020B0604020202020204" pitchFamily="34" charset="0"/>
              </a:rPr>
              <a:t>b) </a:t>
            </a:r>
            <a:r>
              <a:rPr lang="cs-CZ" altLang="cs-CZ" sz="2000" dirty="0" smtClean="0">
                <a:latin typeface="Arial" panose="020B0604020202020204" pitchFamily="34" charset="0"/>
              </a:rPr>
              <a:t> Užijte ikonu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Posuvník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</a:rPr>
              <a:t>a klikněte levým tlačítkem myši na tečnu</a:t>
            </a:r>
            <a:r>
              <a:rPr lang="cs-CZ" altLang="cs-CZ" sz="2000" i="1" dirty="0" smtClean="0">
                <a:latin typeface="Arial" panose="020B0604020202020204" pitchFamily="34" charset="0"/>
              </a:rPr>
              <a:t> t</a:t>
            </a:r>
            <a:r>
              <a:rPr lang="cs-CZ" altLang="cs-CZ" sz="2000" dirty="0" smtClean="0">
                <a:latin typeface="Arial" panose="020B0604020202020204" pitchFamily="34" charset="0"/>
              </a:rPr>
              <a:t> v okolí bodu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T</a:t>
            </a:r>
            <a:r>
              <a:rPr lang="cs-CZ" altLang="cs-CZ" sz="2000" dirty="0" smtClean="0">
                <a:latin typeface="Arial" panose="020B0604020202020204" pitchFamily="34" charset="0"/>
              </a:rPr>
              <a:t>. V bodě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T</a:t>
            </a:r>
            <a:r>
              <a:rPr lang="cs-CZ" altLang="cs-CZ" sz="2000" dirty="0" smtClean="0">
                <a:latin typeface="Arial" panose="020B0604020202020204" pitchFamily="34" charset="0"/>
              </a:rPr>
              <a:t> se v geometrickém okně vykreslí pravoúhlý trojúhelník s přeponou představující směrnici tečny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t </a:t>
            </a:r>
            <a:r>
              <a:rPr lang="cs-CZ" altLang="cs-CZ" sz="2000" dirty="0" smtClean="0">
                <a:latin typeface="Arial" panose="020B0604020202020204" pitchFamily="34" charset="0"/>
              </a:rPr>
              <a:t>v bodě</a:t>
            </a:r>
            <a:r>
              <a:rPr lang="cs-CZ" altLang="cs-CZ" sz="2000" i="1" dirty="0" smtClean="0">
                <a:latin typeface="Arial" panose="020B0604020202020204" pitchFamily="34" charset="0"/>
              </a:rPr>
              <a:t> T</a:t>
            </a:r>
            <a:r>
              <a:rPr lang="cs-CZ" altLang="cs-CZ" sz="2000" dirty="0" smtClean="0">
                <a:latin typeface="Arial" panose="020B0604020202020204" pitchFamily="34" charset="0"/>
              </a:rPr>
              <a:t>.</a:t>
            </a:r>
            <a:endParaRPr lang="en-US" altLang="cs-CZ" sz="2000" i="1" dirty="0" smtClean="0">
              <a:latin typeface="Arial" panose="020B0604020202020204" pitchFamily="34" charset="0"/>
            </a:endParaRPr>
          </a:p>
          <a:p>
            <a:pPr marL="266700" indent="-266700"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cs-CZ" sz="2000" dirty="0" smtClean="0">
                <a:latin typeface="Arial" panose="020B0604020202020204" pitchFamily="34" charset="0"/>
              </a:rPr>
              <a:t>c) </a:t>
            </a:r>
            <a:r>
              <a:rPr lang="cs-CZ" altLang="cs-CZ" sz="2000" dirty="0" smtClean="0">
                <a:latin typeface="Arial" panose="020B0604020202020204" pitchFamily="34" charset="0"/>
              </a:rPr>
              <a:t>Aktivace posuvníku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</a:rPr>
              <a:t>– nejprve zviditelněte posuvník v algebraickém okně, potom aktivujte dialogové okno kliknutím pravého tlačítka myši na tečnu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t</a:t>
            </a:r>
            <a:r>
              <a:rPr lang="cs-CZ" altLang="cs-CZ" sz="2000" dirty="0" smtClean="0">
                <a:latin typeface="Arial" panose="020B0604020202020204" pitchFamily="34" charset="0"/>
              </a:rPr>
              <a:t>. Aktivací příkazu</a:t>
            </a:r>
            <a:r>
              <a:rPr lang="en-US" altLang="cs-CZ" sz="2000" dirty="0" smtClean="0">
                <a:latin typeface="Arial" panose="020B0604020202020204" pitchFamily="34" charset="0"/>
              </a:rPr>
              <a:t> “</a:t>
            </a:r>
            <a:r>
              <a:rPr lang="en-US" altLang="cs-CZ" sz="2000" i="1" dirty="0" smtClean="0">
                <a:latin typeface="Arial" panose="020B0604020202020204" pitchFamily="34" charset="0"/>
              </a:rPr>
              <a:t>anima</a:t>
            </a:r>
            <a:r>
              <a:rPr lang="cs-CZ" altLang="cs-CZ" sz="2000" i="1" dirty="0" err="1" smtClean="0">
                <a:latin typeface="Arial" panose="020B0604020202020204" pitchFamily="34" charset="0"/>
              </a:rPr>
              <a:t>ce</a:t>
            </a:r>
            <a:r>
              <a:rPr lang="cs-CZ" altLang="cs-CZ" sz="2000" i="1" dirty="0" smtClean="0">
                <a:latin typeface="Arial" panose="020B0604020202020204" pitchFamily="34" charset="0"/>
              </a:rPr>
              <a:t> zapnuta</a:t>
            </a:r>
            <a:r>
              <a:rPr lang="en-US" altLang="cs-CZ" sz="2000" dirty="0" smtClean="0">
                <a:latin typeface="Arial" panose="020B0604020202020204" pitchFamily="34" charset="0"/>
              </a:rPr>
              <a:t>” </a:t>
            </a:r>
            <a:r>
              <a:rPr lang="cs-CZ" altLang="cs-CZ" sz="2000" dirty="0" smtClean="0">
                <a:latin typeface="Arial" panose="020B0604020202020204" pitchFamily="34" charset="0"/>
              </a:rPr>
              <a:t>se tečna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en-US" altLang="cs-CZ" sz="2000" i="1" dirty="0" smtClean="0">
                <a:latin typeface="Arial" panose="020B0604020202020204" pitchFamily="34" charset="0"/>
              </a:rPr>
              <a:t>t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</a:rPr>
              <a:t>začne společně s pravoúhlým trojúhelníkem směrnice dynamicky pohybovat</a:t>
            </a:r>
            <a:r>
              <a:rPr lang="en-US" altLang="cs-CZ" sz="2000" dirty="0" smtClean="0">
                <a:latin typeface="Arial" panose="020B0604020202020204" pitchFamily="34" charset="0"/>
              </a:rPr>
              <a:t>. </a:t>
            </a:r>
            <a:endParaRPr lang="cs-CZ" altLang="cs-CZ" sz="20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3059113" y="1595438"/>
          <a:ext cx="201612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Rovnice" r:id="rId3" imgW="1231366" imgH="241195" progId="Equation.3">
                  <p:embed/>
                </p:oleObj>
              </mc:Choice>
              <mc:Fallback>
                <p:oleObj name="Rovnice" r:id="rId3" imgW="123136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595438"/>
                        <a:ext cx="2016125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87ACB5-5C14-40B7-BB60-C300E9E99D2C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63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49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7438" y="1128713"/>
            <a:ext cx="4435475" cy="5253037"/>
          </a:xfrm>
          <a:noFill/>
        </p:spPr>
      </p:pic>
      <p:sp>
        <p:nvSpPr>
          <p:cNvPr id="3" name="Obdélník 2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BB3FCF-3F43-4B70-84B3-E6B0CB3BD9AE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64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21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/>
          </p:cNvSpPr>
          <p:nvPr>
            <p:ph type="body" sz="half" idx="1"/>
          </p:nvPr>
        </p:nvSpPr>
        <p:spPr>
          <a:xfrm>
            <a:off x="323850" y="980729"/>
            <a:ext cx="4712174" cy="4893022"/>
          </a:xfrm>
        </p:spPr>
        <p:txBody>
          <a:bodyPr/>
          <a:lstStyle/>
          <a:p>
            <a:pPr marL="365125" indent="-365125" algn="just" eaLnBrk="1" hangingPunct="1">
              <a:buFont typeface="Wingdings 2" panose="05020102010507070707" pitchFamily="18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d) Konstrukce </a:t>
            </a:r>
            <a:r>
              <a:rPr lang="cs-CZ" altLang="cs-CZ" sz="2000" dirty="0" smtClean="0">
                <a:latin typeface="Arial" panose="020B0604020202020204" pitchFamily="34" charset="0"/>
              </a:rPr>
              <a:t>primitivní funkce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g</a:t>
            </a:r>
            <a:r>
              <a:rPr lang="cs-CZ" altLang="cs-CZ" sz="2000" dirty="0" smtClean="0">
                <a:latin typeface="Arial" panose="020B0604020202020204" pitchFamily="34" charset="0"/>
              </a:rPr>
              <a:t>(</a:t>
            </a:r>
            <a:r>
              <a:rPr lang="cs-CZ" altLang="cs-CZ" sz="2000" i="1" dirty="0" smtClean="0">
                <a:latin typeface="Arial" panose="020B0604020202020204" pitchFamily="34" charset="0"/>
              </a:rPr>
              <a:t>x)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</a:rPr>
              <a:t>funkce</a:t>
            </a:r>
            <a:r>
              <a:rPr lang="en-US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f</a:t>
            </a:r>
            <a:r>
              <a:rPr lang="cs-CZ" altLang="cs-CZ" sz="2000" dirty="0" smtClean="0">
                <a:latin typeface="Arial" panose="020B0604020202020204" pitchFamily="34" charset="0"/>
              </a:rPr>
              <a:t>(</a:t>
            </a:r>
            <a:r>
              <a:rPr lang="cs-CZ" altLang="cs-CZ" sz="2000" i="1" dirty="0" smtClean="0">
                <a:latin typeface="Arial" panose="020B0604020202020204" pitchFamily="34" charset="0"/>
              </a:rPr>
              <a:t>x) </a:t>
            </a:r>
            <a:r>
              <a:rPr lang="cs-CZ" altLang="cs-CZ" sz="2000" dirty="0" smtClean="0">
                <a:latin typeface="Arial" panose="020B0604020202020204" pitchFamily="34" charset="0"/>
              </a:rPr>
              <a:t>je jednoduchá</a:t>
            </a:r>
            <a:r>
              <a:rPr lang="en-US" altLang="cs-CZ" sz="2000" dirty="0" smtClean="0">
                <a:latin typeface="Arial" panose="020B0604020202020204" pitchFamily="34" charset="0"/>
              </a:rPr>
              <a:t>. </a:t>
            </a:r>
            <a:r>
              <a:rPr lang="cs-CZ" altLang="cs-CZ" sz="2000" dirty="0" smtClean="0">
                <a:latin typeface="Arial" panose="020B0604020202020204" pitchFamily="34" charset="0"/>
              </a:rPr>
              <a:t>Napíšeme příkaz</a:t>
            </a:r>
            <a:r>
              <a:rPr lang="en-US" altLang="cs-CZ" sz="2000" dirty="0" smtClean="0">
                <a:latin typeface="Arial" panose="020B0604020202020204" pitchFamily="34" charset="0"/>
              </a:rPr>
              <a:t> “</a:t>
            </a:r>
            <a:r>
              <a:rPr lang="en-US" altLang="cs-CZ" sz="2000" i="1" dirty="0" smtClean="0">
                <a:latin typeface="Arial" panose="020B0604020202020204" pitchFamily="34" charset="0"/>
              </a:rPr>
              <a:t>Integral </a:t>
            </a:r>
            <a:r>
              <a:rPr lang="en-US" altLang="cs-CZ" sz="2000" dirty="0" smtClean="0">
                <a:latin typeface="Arial" panose="020B0604020202020204" pitchFamily="34" charset="0"/>
              </a:rPr>
              <a:t>[</a:t>
            </a:r>
            <a:r>
              <a:rPr lang="cs-CZ" altLang="cs-CZ" sz="2000" i="1" dirty="0" smtClean="0">
                <a:latin typeface="Arial" panose="020B0604020202020204" pitchFamily="34" charset="0"/>
              </a:rPr>
              <a:t>f</a:t>
            </a:r>
            <a:r>
              <a:rPr lang="cs-CZ" altLang="cs-CZ" sz="2000" dirty="0" smtClean="0">
                <a:latin typeface="Arial" panose="020B0604020202020204" pitchFamily="34" charset="0"/>
              </a:rPr>
              <a:t>(</a:t>
            </a:r>
            <a:r>
              <a:rPr lang="cs-CZ" altLang="cs-CZ" sz="2000" i="1" dirty="0" smtClean="0">
                <a:latin typeface="Arial" panose="020B0604020202020204" pitchFamily="34" charset="0"/>
              </a:rPr>
              <a:t>x</a:t>
            </a:r>
            <a:r>
              <a:rPr lang="cs-CZ" altLang="cs-CZ" sz="2000" dirty="0" smtClean="0">
                <a:latin typeface="Arial" panose="020B0604020202020204" pitchFamily="34" charset="0"/>
              </a:rPr>
              <a:t>)</a:t>
            </a:r>
            <a:r>
              <a:rPr lang="en-US" altLang="cs-CZ" sz="2000" dirty="0" smtClean="0">
                <a:latin typeface="Arial" panose="020B0604020202020204" pitchFamily="34" charset="0"/>
              </a:rPr>
              <a:t>]</a:t>
            </a:r>
            <a:r>
              <a:rPr lang="cs-CZ" altLang="cs-CZ" sz="2000" dirty="0" smtClean="0">
                <a:latin typeface="Arial" panose="020B0604020202020204" pitchFamily="34" charset="0"/>
              </a:rPr>
              <a:t>“</a:t>
            </a:r>
            <a:r>
              <a:rPr lang="en-GB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</a:rPr>
              <a:t>do textového vstupního pole a  stiskněte klávesu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Enter</a:t>
            </a:r>
            <a:r>
              <a:rPr lang="cs-CZ" altLang="cs-CZ" sz="2000" dirty="0" smtClean="0">
                <a:latin typeface="Arial" panose="020B0604020202020204" pitchFamily="34" charset="0"/>
              </a:rPr>
              <a:t>. Graf primitivní funkce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g</a:t>
            </a:r>
            <a:r>
              <a:rPr lang="cs-CZ" altLang="cs-CZ" sz="2000" dirty="0" smtClean="0">
                <a:latin typeface="Arial" panose="020B0604020202020204" pitchFamily="34" charset="0"/>
              </a:rPr>
              <a:t>(</a:t>
            </a:r>
            <a:r>
              <a:rPr lang="cs-CZ" altLang="cs-CZ" sz="2000" i="1" dirty="0" smtClean="0">
                <a:latin typeface="Arial" panose="020B0604020202020204" pitchFamily="34" charset="0"/>
              </a:rPr>
              <a:t>x)</a:t>
            </a:r>
            <a:r>
              <a:rPr lang="cs-CZ" altLang="cs-CZ" sz="2000" dirty="0" smtClean="0">
                <a:latin typeface="Arial" panose="020B0604020202020204" pitchFamily="34" charset="0"/>
              </a:rPr>
              <a:t> se vykreslí </a:t>
            </a:r>
            <a:r>
              <a:rPr lang="cs-CZ" altLang="cs-CZ" sz="2000" dirty="0" smtClean="0">
                <a:latin typeface="Arial" panose="020B0604020202020204" pitchFamily="34" charset="0"/>
              </a:rPr>
              <a:t>v geometrickém </a:t>
            </a:r>
            <a:r>
              <a:rPr lang="cs-CZ" altLang="cs-CZ" sz="2000" dirty="0" smtClean="0">
                <a:latin typeface="Arial" panose="020B0604020202020204" pitchFamily="34" charset="0"/>
              </a:rPr>
              <a:t>okně a funkční předpis primitivní funkce se ve stejné chvíli </a:t>
            </a:r>
            <a:r>
              <a:rPr lang="cs-CZ" altLang="cs-CZ" sz="2000" dirty="0" smtClean="0">
                <a:latin typeface="Arial" panose="020B0604020202020204" pitchFamily="34" charset="0"/>
              </a:rPr>
              <a:t>objeví v algebraickém </a:t>
            </a:r>
            <a:r>
              <a:rPr lang="cs-CZ" altLang="cs-CZ" sz="2000" dirty="0" smtClean="0">
                <a:latin typeface="Arial" panose="020B0604020202020204" pitchFamily="34" charset="0"/>
              </a:rPr>
              <a:t>okně. </a:t>
            </a:r>
          </a:p>
        </p:txBody>
      </p:sp>
      <p:pic>
        <p:nvPicPr>
          <p:cNvPr id="25603" name="Picture 10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6024" y="1266825"/>
            <a:ext cx="3660775" cy="4824413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BEA451-81BA-4EB2-81D0-99FDD782F57B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65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89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/>
          </p:cNvSpPr>
          <p:nvPr>
            <p:ph type="body" sz="half" idx="1"/>
          </p:nvPr>
        </p:nvSpPr>
        <p:spPr>
          <a:xfrm>
            <a:off x="468313" y="1412875"/>
            <a:ext cx="4103687" cy="4389438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</a:rPr>
              <a:t>e) Napište příkaz</a:t>
            </a:r>
            <a:r>
              <a:rPr lang="en-US" altLang="cs-CZ" sz="2000" smtClean="0">
                <a:latin typeface="Arial" panose="020B0604020202020204" pitchFamily="34" charset="0"/>
              </a:rPr>
              <a:t> “</a:t>
            </a:r>
            <a:r>
              <a:rPr lang="en-US" altLang="cs-CZ" sz="2000" i="1" smtClean="0">
                <a:latin typeface="Arial" panose="020B0604020202020204" pitchFamily="34" charset="0"/>
              </a:rPr>
              <a:t>Integral</a:t>
            </a:r>
            <a:r>
              <a:rPr lang="en-US" altLang="cs-CZ" sz="2000" smtClean="0">
                <a:latin typeface="Arial" panose="020B0604020202020204" pitchFamily="34" charset="0"/>
              </a:rPr>
              <a:t> [</a:t>
            </a:r>
            <a:r>
              <a:rPr lang="cs-CZ" altLang="cs-CZ" sz="2000" i="1" smtClean="0">
                <a:latin typeface="Arial" panose="020B0604020202020204" pitchFamily="34" charset="0"/>
              </a:rPr>
              <a:t>f</a:t>
            </a:r>
            <a:r>
              <a:rPr lang="cs-CZ" altLang="cs-CZ" sz="2000" smtClean="0">
                <a:latin typeface="Arial" panose="020B0604020202020204" pitchFamily="34" charset="0"/>
              </a:rPr>
              <a:t>(</a:t>
            </a:r>
            <a:r>
              <a:rPr lang="cs-CZ" altLang="cs-CZ" sz="2000" i="1" smtClean="0">
                <a:latin typeface="Arial" panose="020B0604020202020204" pitchFamily="34" charset="0"/>
              </a:rPr>
              <a:t>x</a:t>
            </a:r>
            <a:r>
              <a:rPr lang="cs-CZ" altLang="cs-CZ" sz="2000" smtClean="0">
                <a:latin typeface="Arial" panose="020B0604020202020204" pitchFamily="34" charset="0"/>
              </a:rPr>
              <a:t>)</a:t>
            </a:r>
            <a:r>
              <a:rPr lang="en-US" altLang="cs-CZ" sz="2000" smtClean="0">
                <a:latin typeface="Arial" panose="020B0604020202020204" pitchFamily="34" charset="0"/>
              </a:rPr>
              <a:t>, </a:t>
            </a:r>
            <a:r>
              <a:rPr lang="cs-CZ" altLang="cs-CZ" sz="2000" smtClean="0">
                <a:latin typeface="Arial" panose="020B0604020202020204" pitchFamily="34" charset="0"/>
              </a:rPr>
              <a:t/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en-US" altLang="cs-CZ" sz="2000" smtClean="0">
                <a:latin typeface="Arial" panose="020B0604020202020204" pitchFamily="34" charset="0"/>
              </a:rPr>
              <a:t>-3, 5]</a:t>
            </a:r>
            <a:r>
              <a:rPr lang="cs-CZ" altLang="cs-CZ" sz="2000" smtClean="0">
                <a:latin typeface="Arial" panose="020B0604020202020204" pitchFamily="34" charset="0"/>
              </a:rPr>
              <a:t>“ do textového vstupního pole a stiskněte klávesu </a:t>
            </a:r>
            <a:r>
              <a:rPr lang="cs-CZ" altLang="cs-CZ" sz="2000" i="1" smtClean="0">
                <a:latin typeface="Arial" panose="020B0604020202020204" pitchFamily="34" charset="0"/>
              </a:rPr>
              <a:t>Enter</a:t>
            </a:r>
            <a:r>
              <a:rPr lang="cs-CZ" altLang="cs-CZ" sz="2000" smtClean="0">
                <a:latin typeface="Arial" panose="020B0604020202020204" pitchFamily="34" charset="0"/>
              </a:rPr>
              <a:t>.</a:t>
            </a:r>
            <a:r>
              <a:rPr lang="en-GB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smtClean="0">
                <a:latin typeface="Arial" panose="020B0604020202020204" pitchFamily="34" charset="0"/>
              </a:rPr>
              <a:t>Oblast či oblasti vypočteného určitého integrálu jsou vyšrafo-vány v geometrickém okně, hodnota určitého integrálu se objeví vedle vyšrafovaných oblastí v geometrickém okně a současně je také zapsána </a:t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cs-CZ" altLang="cs-CZ" sz="2000" smtClean="0">
                <a:latin typeface="Arial" panose="020B0604020202020204" pitchFamily="34" charset="0"/>
              </a:rPr>
              <a:t>v algebraickém okně.  </a:t>
            </a:r>
          </a:p>
        </p:txBody>
      </p:sp>
      <p:pic>
        <p:nvPicPr>
          <p:cNvPr id="2662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196975"/>
            <a:ext cx="3376612" cy="4598988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B58E87-B58B-42D0-B07F-E13A30AC9B95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66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90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/>
          </p:cNvSpPr>
          <p:nvPr>
            <p:ph type="body" sz="half" idx="1"/>
          </p:nvPr>
        </p:nvSpPr>
        <p:spPr>
          <a:xfrm>
            <a:off x="395288" y="1557338"/>
            <a:ext cx="4464050" cy="43926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2000" smtClean="0">
                <a:latin typeface="Arial" panose="020B0604020202020204" pitchFamily="34" charset="0"/>
              </a:rPr>
              <a:t>f) Napište příkaz</a:t>
            </a:r>
            <a:r>
              <a:rPr lang="en-US" altLang="cs-CZ" sz="2000" smtClean="0">
                <a:latin typeface="Arial" panose="020B0604020202020204" pitchFamily="34" charset="0"/>
              </a:rPr>
              <a:t> “</a:t>
            </a:r>
            <a:r>
              <a:rPr lang="cs-CZ" altLang="cs-CZ" sz="2000" i="1" smtClean="0">
                <a:latin typeface="Arial" panose="020B0604020202020204" pitchFamily="34" charset="0"/>
              </a:rPr>
              <a:t>DolniSoucet</a:t>
            </a:r>
            <a:r>
              <a:rPr lang="en-US" altLang="cs-CZ" sz="2000" smtClean="0">
                <a:latin typeface="Arial" panose="020B0604020202020204" pitchFamily="34" charset="0"/>
              </a:rPr>
              <a:t> [</a:t>
            </a:r>
            <a:r>
              <a:rPr lang="cs-CZ" altLang="cs-CZ" sz="2000" i="1" smtClean="0">
                <a:latin typeface="Arial" panose="020B0604020202020204" pitchFamily="34" charset="0"/>
              </a:rPr>
              <a:t>f</a:t>
            </a:r>
            <a:r>
              <a:rPr lang="cs-CZ" altLang="cs-CZ" sz="2000" smtClean="0">
                <a:latin typeface="Arial" panose="020B0604020202020204" pitchFamily="34" charset="0"/>
              </a:rPr>
              <a:t>(</a:t>
            </a:r>
            <a:r>
              <a:rPr lang="cs-CZ" altLang="cs-CZ" sz="2000" i="1" smtClean="0">
                <a:latin typeface="Arial" panose="020B0604020202020204" pitchFamily="34" charset="0"/>
              </a:rPr>
              <a:t>x</a:t>
            </a:r>
            <a:r>
              <a:rPr lang="cs-CZ" altLang="cs-CZ" sz="2000" smtClean="0">
                <a:latin typeface="Arial" panose="020B0604020202020204" pitchFamily="34" charset="0"/>
              </a:rPr>
              <a:t>)</a:t>
            </a:r>
            <a:r>
              <a:rPr lang="en-US" altLang="cs-CZ" sz="2000" smtClean="0">
                <a:latin typeface="Arial" panose="020B0604020202020204" pitchFamily="34" charset="0"/>
              </a:rPr>
              <a:t>, </a:t>
            </a:r>
            <a:r>
              <a:rPr lang="cs-CZ" altLang="cs-CZ" sz="2000" smtClean="0">
                <a:latin typeface="Arial" panose="020B0604020202020204" pitchFamily="34" charset="0"/>
              </a:rPr>
              <a:t/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en-US" altLang="cs-CZ" sz="2000" smtClean="0">
                <a:latin typeface="Arial" panose="020B0604020202020204" pitchFamily="34" charset="0"/>
              </a:rPr>
              <a:t>-3, 5, 10]</a:t>
            </a:r>
            <a:r>
              <a:rPr lang="cs-CZ" altLang="cs-CZ" sz="2000" smtClean="0">
                <a:latin typeface="Arial" panose="020B0604020202020204" pitchFamily="34" charset="0"/>
              </a:rPr>
              <a:t>“ nebo </a:t>
            </a:r>
            <a:r>
              <a:rPr lang="en-US" altLang="cs-CZ" sz="2000" smtClean="0">
                <a:latin typeface="Arial" panose="020B0604020202020204" pitchFamily="34" charset="0"/>
              </a:rPr>
              <a:t>“</a:t>
            </a:r>
            <a:r>
              <a:rPr lang="cs-CZ" altLang="cs-CZ" sz="2000" i="1" smtClean="0">
                <a:latin typeface="Arial" panose="020B0604020202020204" pitchFamily="34" charset="0"/>
              </a:rPr>
              <a:t>HorniSoucet</a:t>
            </a:r>
            <a:r>
              <a:rPr lang="en-US" altLang="cs-CZ" sz="2000" smtClean="0">
                <a:latin typeface="Arial" panose="020B0604020202020204" pitchFamily="34" charset="0"/>
              </a:rPr>
              <a:t> [</a:t>
            </a:r>
            <a:r>
              <a:rPr lang="cs-CZ" altLang="cs-CZ" sz="2000" i="1" smtClean="0">
                <a:latin typeface="Arial" panose="020B0604020202020204" pitchFamily="34" charset="0"/>
              </a:rPr>
              <a:t>f</a:t>
            </a:r>
            <a:r>
              <a:rPr lang="cs-CZ" altLang="cs-CZ" sz="2000" smtClean="0">
                <a:latin typeface="Arial" panose="020B0604020202020204" pitchFamily="34" charset="0"/>
              </a:rPr>
              <a:t>(</a:t>
            </a:r>
            <a:r>
              <a:rPr lang="cs-CZ" altLang="cs-CZ" sz="2000" i="1" smtClean="0">
                <a:latin typeface="Arial" panose="020B0604020202020204" pitchFamily="34" charset="0"/>
              </a:rPr>
              <a:t>x</a:t>
            </a:r>
            <a:r>
              <a:rPr lang="cs-CZ" altLang="cs-CZ" sz="2000" smtClean="0">
                <a:latin typeface="Arial" panose="020B0604020202020204" pitchFamily="34" charset="0"/>
              </a:rPr>
              <a:t>)</a:t>
            </a:r>
            <a:r>
              <a:rPr lang="en-US" altLang="cs-CZ" sz="2000" smtClean="0">
                <a:latin typeface="Arial" panose="020B0604020202020204" pitchFamily="34" charset="0"/>
              </a:rPr>
              <a:t>, </a:t>
            </a:r>
            <a:r>
              <a:rPr lang="cs-CZ" altLang="cs-CZ" sz="2000" smtClean="0">
                <a:latin typeface="Arial" panose="020B0604020202020204" pitchFamily="34" charset="0"/>
              </a:rPr>
              <a:t/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en-US" altLang="cs-CZ" sz="2000" smtClean="0">
                <a:latin typeface="Arial" panose="020B0604020202020204" pitchFamily="34" charset="0"/>
              </a:rPr>
              <a:t>-3, 5, 10]</a:t>
            </a:r>
            <a:r>
              <a:rPr lang="cs-CZ" altLang="cs-CZ" sz="2000" smtClean="0">
                <a:latin typeface="Arial" panose="020B0604020202020204" pitchFamily="34" charset="0"/>
              </a:rPr>
              <a:t>“ do textového vstupního pole a stiskněte klávesu </a:t>
            </a:r>
            <a:r>
              <a:rPr lang="cs-CZ" altLang="cs-CZ" sz="2000" i="1" smtClean="0">
                <a:latin typeface="Arial" panose="020B0604020202020204" pitchFamily="34" charset="0"/>
              </a:rPr>
              <a:t>Enter</a:t>
            </a:r>
            <a:r>
              <a:rPr lang="cs-CZ" altLang="cs-CZ" sz="2000" smtClean="0">
                <a:latin typeface="Arial" panose="020B0604020202020204" pitchFamily="34" charset="0"/>
              </a:rPr>
              <a:t>. Interval mezi čísly -3 a 5 je rozdělen na 10 částí. Je vykresleno 10 obdélníků dolních (horních) součtů funkce </a:t>
            </a:r>
            <a:r>
              <a:rPr lang="cs-CZ" altLang="cs-CZ" sz="2000" i="1" smtClean="0">
                <a:latin typeface="Arial" panose="020B0604020202020204" pitchFamily="34" charset="0"/>
              </a:rPr>
              <a:t>f</a:t>
            </a:r>
            <a:r>
              <a:rPr lang="cs-CZ" altLang="cs-CZ" sz="2000" smtClean="0">
                <a:latin typeface="Arial" panose="020B0604020202020204" pitchFamily="34" charset="0"/>
              </a:rPr>
              <a:t>(</a:t>
            </a:r>
            <a:r>
              <a:rPr lang="cs-CZ" altLang="cs-CZ" sz="2000" i="1" smtClean="0">
                <a:latin typeface="Arial" panose="020B0604020202020204" pitchFamily="34" charset="0"/>
              </a:rPr>
              <a:t>x</a:t>
            </a:r>
            <a:r>
              <a:rPr lang="cs-CZ" altLang="cs-CZ" sz="2000" smtClean="0">
                <a:latin typeface="Arial" panose="020B0604020202020204" pitchFamily="34" charset="0"/>
              </a:rPr>
              <a:t>)</a:t>
            </a:r>
            <a:r>
              <a:rPr lang="en-US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smtClean="0">
                <a:latin typeface="Arial" panose="020B0604020202020204" pitchFamily="34" charset="0"/>
              </a:rPr>
              <a:t>na intervalu</a:t>
            </a:r>
            <a:r>
              <a:rPr lang="en-US" altLang="cs-CZ" sz="2000" smtClean="0">
                <a:latin typeface="Arial" panose="020B0604020202020204" pitchFamily="34" charset="0"/>
              </a:rPr>
              <a:t> </a:t>
            </a:r>
            <a:r>
              <a:rPr lang="cs-CZ" altLang="cs-CZ" sz="2000" smtClean="0">
                <a:latin typeface="Arial" panose="020B0604020202020204" pitchFamily="34" charset="0"/>
              </a:rPr>
              <a:t/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en-US" altLang="cs-CZ" sz="2000" smtClean="0">
                <a:latin typeface="Arial" panose="020B0604020202020204" pitchFamily="34" charset="0"/>
              </a:rPr>
              <a:t>(-3, 5). </a:t>
            </a:r>
            <a:r>
              <a:rPr lang="cs-CZ" altLang="cs-CZ" sz="2000" smtClean="0">
                <a:latin typeface="Arial" panose="020B0604020202020204" pitchFamily="34" charset="0"/>
              </a:rPr>
              <a:t>Hodnoty jednotlivých součtů jsou napsány stejnou barvou, jakou jsou vyšrafovány příslušné oblasti. </a:t>
            </a:r>
          </a:p>
        </p:txBody>
      </p:sp>
      <p:pic>
        <p:nvPicPr>
          <p:cNvPr id="27651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557338"/>
            <a:ext cx="3519488" cy="4392612"/>
          </a:xfrm>
          <a:noFill/>
        </p:spPr>
      </p:pic>
      <p:sp>
        <p:nvSpPr>
          <p:cNvPr id="4" name="Obdélník 3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31ABB8-5897-40E2-A400-3721503E198A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67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25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460375" y="620688"/>
            <a:ext cx="8229600" cy="504056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Výhody programu </a:t>
            </a:r>
            <a:r>
              <a:rPr lang="cs-CZ" altLang="cs-CZ" sz="2800" b="1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GeoGebra</a:t>
            </a:r>
            <a:endParaRPr lang="cs-CZ" altLang="cs-CZ" sz="2800" b="1" dirty="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1340769"/>
            <a:ext cx="8435975" cy="5093370"/>
          </a:xfrm>
        </p:spPr>
        <p:txBody>
          <a:bodyPr/>
          <a:lstStyle/>
          <a:p>
            <a:pPr marL="274638" indent="-182563" algn="just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poskytuje v současné chvíli dva různé pohledy na jeden objekt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vyjádření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 v algebraickém okně odpovídá objektu vykreslenému v geometrickém okně a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 naopak </a:t>
            </a:r>
          </a:p>
          <a:p>
            <a:pPr marL="92075" indent="0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274638" indent="-182563" algn="just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objekt nakreslený v geometrickém okně má stejnou barvu jako jeho vyjádření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 zapsané v algebraickém okně</a:t>
            </a:r>
          </a:p>
          <a:p>
            <a:pPr marL="92075" indent="0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355600" indent="-263525" algn="just" eaLnBrk="1" hangingPunct="1">
              <a:lnSpc>
                <a:spcPct val="80000"/>
              </a:lnSpc>
              <a:defRPr/>
            </a:pP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vytváří automaticky protokol konstrukce, ve kterém jsou zapsané      po řadě jednotlivé kroky konstrukce</a:t>
            </a:r>
          </a:p>
          <a:p>
            <a:pPr marL="274638" indent="-182563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274638" indent="-182563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má nástroj zvaný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posuvník,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který činí konstrukce dynamickými </a:t>
            </a:r>
          </a:p>
          <a:p>
            <a:pPr marL="92075" indent="0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274638" indent="-182563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dynamické pracovní listy je možné exportovat jako webové stránky</a:t>
            </a:r>
          </a:p>
          <a:p>
            <a:pPr marL="92075" indent="0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274638" indent="-182563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může být užívána v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66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různých jazycích </a:t>
            </a:r>
          </a:p>
          <a:p>
            <a:pPr marL="274638" indent="-182563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274638" indent="-182563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je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freeware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a je možné ji velmi snadno stáhnout a nainstalovat</a:t>
            </a:r>
          </a:p>
          <a:p>
            <a:pPr marL="92075" indent="0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 marL="274638" indent="-182563" eaLnBrk="1" hangingPunct="1">
              <a:lnSpc>
                <a:spcPct val="80000"/>
              </a:lnSpc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 Ovládání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programu je poměrně jednoduché a intuitivní. A to je jedna z 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dalších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  jeho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největších předností.</a:t>
            </a:r>
          </a:p>
          <a:p>
            <a:pPr marL="92075" indent="0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cs-CZ" sz="1800" dirty="0" smtClean="0">
                <a:latin typeface="Arial" charset="0"/>
              </a:rPr>
              <a:t> </a:t>
            </a:r>
          </a:p>
          <a:p>
            <a:pPr marL="274638" indent="-182563" algn="just" eaLnBrk="1" hangingPunct="1">
              <a:lnSpc>
                <a:spcPct val="80000"/>
              </a:lnSpc>
              <a:buFontTx/>
              <a:buChar char="-"/>
              <a:defRPr/>
            </a:pPr>
            <a:endParaRPr lang="cs-CZ" sz="1800" dirty="0" smtClean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82600" y="6359525"/>
            <a:ext cx="795338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3424A42-6E02-4BC2-8465-ADC154E8BCC6}" type="datetime1">
              <a:rPr lang="cs-CZ" sz="1200">
                <a:solidFill>
                  <a:srgbClr val="0070C0"/>
                </a:solidFill>
                <a:latin typeface="+mn-lt"/>
                <a:cs typeface="Arial" charset="0"/>
              </a:rPr>
              <a:pPr>
                <a:defRPr/>
              </a:pPr>
              <a:t>23/04/15</a:t>
            </a:fld>
            <a:endParaRPr lang="cs-CZ" sz="12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12150" y="6342063"/>
            <a:ext cx="354013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0E6037-0B7F-4C6A-98E5-E9E878955B57}" type="slidenum">
              <a:rPr lang="cs-CZ" altLang="cs-CZ" sz="1200">
                <a:solidFill>
                  <a:srgbClr val="0070C0"/>
                </a:solidFill>
                <a:latin typeface="Constantia" panose="02030602050306030303" pitchFamily="18" charset="0"/>
              </a:rPr>
              <a:pPr eaLnBrk="1" hangingPunct="1"/>
              <a:t>68</a:t>
            </a:fld>
            <a:endParaRPr lang="cs-CZ" altLang="cs-CZ" sz="120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8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611188" y="24209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smtClean="0">
                <a:latin typeface="Arial" panose="020B0604020202020204" pitchFamily="34" charset="0"/>
              </a:rPr>
              <a:t>Děkuji Vám za </a:t>
            </a:r>
            <a:r>
              <a:rPr lang="cs-CZ" altLang="cs-CZ" sz="3600" dirty="0" smtClean="0">
                <a:latin typeface="Arial" panose="020B0604020202020204" pitchFamily="34" charset="0"/>
              </a:rPr>
              <a:t>pozornost.</a:t>
            </a:r>
            <a:endParaRPr lang="cs-CZ" altLang="cs-CZ" sz="3600" dirty="0" smtClean="0">
              <a:latin typeface="Arial" panose="020B0604020202020204" pitchFamily="34" charset="0"/>
            </a:endParaRPr>
          </a:p>
        </p:txBody>
      </p:sp>
      <p:pic>
        <p:nvPicPr>
          <p:cNvPr id="29699" name="Picture 2" descr="X:\Projektový management - ATLANTIS\Realizace\loga\OPVK_hor_zakladni_logolink_RGB_c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87325"/>
            <a:ext cx="38242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8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AC68AE-301F-44D3-89FF-F1E166806C70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7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1268" name="Zástupný symbol pro obsah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t="11562" r="20840" b="13593"/>
          <a:stretch>
            <a:fillRect/>
          </a:stretch>
        </p:blipFill>
        <p:spPr>
          <a:xfrm>
            <a:off x="1258888" y="1393825"/>
            <a:ext cx="6661150" cy="4843463"/>
          </a:xfrm>
        </p:spPr>
      </p:pic>
      <p:sp>
        <p:nvSpPr>
          <p:cNvPr id="11269" name="Obdélník 6"/>
          <p:cNvSpPr>
            <a:spLocks noChangeArrowheads="1"/>
          </p:cNvSpPr>
          <p:nvPr/>
        </p:nvSpPr>
        <p:spPr bwMode="auto">
          <a:xfrm>
            <a:off x="611188" y="1023938"/>
            <a:ext cx="640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Ukázka základního prostředí programu GeoGebra 5-0-</a:t>
            </a:r>
            <a:r>
              <a:rPr lang="cs-CZ" altLang="cs-CZ" sz="1800" i="1">
                <a:latin typeface="Arial" panose="020B0604020202020204" pitchFamily="34" charset="0"/>
              </a:rPr>
              <a:t>y</a:t>
            </a:r>
            <a:r>
              <a:rPr lang="cs-CZ" altLang="cs-CZ" sz="1800">
                <a:latin typeface="Arial" panose="020B0604020202020204" pitchFamily="34" charset="0"/>
              </a:rPr>
              <a:t>-0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97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31BC31-E31B-436C-A218-EBD2545ED781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8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13316" name="Obdélník 5"/>
          <p:cNvSpPr>
            <a:spLocks noChangeArrowheads="1"/>
          </p:cNvSpPr>
          <p:nvPr/>
        </p:nvSpPr>
        <p:spPr bwMode="auto">
          <a:xfrm>
            <a:off x="539750" y="1341438"/>
            <a:ext cx="8208963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cs-CZ" altLang="cs-CZ" sz="1800" dirty="0" smtClean="0"/>
              <a:t>V závislosti na verzi programu se měnilo také jeho prostředí. Základní prostředí programu </a:t>
            </a:r>
            <a:r>
              <a:rPr lang="cs-CZ" altLang="cs-CZ" sz="1800" dirty="0" err="1" smtClean="0"/>
              <a:t>GeoGebra</a:t>
            </a:r>
            <a:r>
              <a:rPr lang="cs-CZ" altLang="cs-CZ" sz="1800" dirty="0" smtClean="0"/>
              <a:t> 5-0-</a:t>
            </a:r>
            <a:r>
              <a:rPr lang="cs-CZ" altLang="cs-CZ" sz="1800" i="1" dirty="0" smtClean="0"/>
              <a:t>y</a:t>
            </a:r>
            <a:r>
              <a:rPr lang="cs-CZ" altLang="cs-CZ" sz="1800" dirty="0" smtClean="0"/>
              <a:t>-0 je složeno z(e):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lišty hlavního nabídkového menu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nástrojové lišty s ikonami konstrukcí, ev. dalších funkcí programu (každá ikona pod sebou skrývá řadu různých konstrukcí, pomocí nichž lze konstruovat body, přímky, úsečky, vektory, kružnice, kuželosečky, přímky kolmé či rovnoběžné, rovinu, mnohoúhelníky a jiné)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ikon „zpět“ a „znovu“, ikon „nápovědy“ a „nastavení“ programu (obojí v pravé části nástrojové lišty)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algebraického okna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geometrického okna (nákresna)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vstupního pole (příkazový řádek)</a:t>
            </a:r>
          </a:p>
          <a:p>
            <a:pPr marL="285750" indent="-285750" eaLnBrk="1" hangingPunct="1">
              <a:spcAft>
                <a:spcPts val="600"/>
              </a:spcAft>
              <a:buFontTx/>
              <a:buChar char="-"/>
              <a:defRPr/>
            </a:pPr>
            <a:r>
              <a:rPr lang="cs-CZ" altLang="cs-CZ" sz="1800" dirty="0" smtClean="0"/>
              <a:t>vstupních příkazů – písmena řecké abecedy, matematické symboly, apod.</a:t>
            </a:r>
          </a:p>
          <a:p>
            <a:pPr eaLnBrk="1" hangingPunct="1">
              <a:defRPr/>
            </a:pPr>
            <a:endParaRPr lang="cs-CZ" altLang="cs-CZ" sz="1800" dirty="0" smtClean="0"/>
          </a:p>
          <a:p>
            <a:pPr eaLnBrk="1" hangingPunct="1">
              <a:defRPr/>
            </a:pPr>
            <a:endParaRPr lang="cs-CZ" altLang="cs-CZ" sz="1800" dirty="0" smtClean="0"/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2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5416550"/>
          </a:xfrm>
        </p:spPr>
        <p:txBody>
          <a:bodyPr/>
          <a:lstStyle/>
          <a:p>
            <a:pPr algn="just"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Pracovní plocha programu je po spuštění nastavena na algebraické prostředí. To lze snadno zrušit nebo obnovit z hlavního menu – </a:t>
            </a:r>
            <a:r>
              <a:rPr lang="cs-CZ" altLang="cs-CZ" sz="1800" i="1" dirty="0" smtClean="0">
                <a:latin typeface="Arial" charset="0"/>
                <a:cs typeface="Arial" charset="0"/>
              </a:rPr>
              <a:t>Zobrazit / Osy, Mřížka.</a:t>
            </a:r>
            <a:endParaRPr lang="cs-CZ" altLang="cs-CZ" sz="1800" dirty="0" smtClean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cs-CZ" altLang="cs-CZ" sz="1800" dirty="0" smtClean="0">
                <a:latin typeface="Arial" charset="0"/>
                <a:cs typeface="Arial" charset="0"/>
              </a:rPr>
              <a:t>Program též umožňuje rozličná nastavení z hlavního menu – </a:t>
            </a:r>
            <a:r>
              <a:rPr lang="cs-CZ" altLang="cs-CZ" sz="1800" i="1" dirty="0" smtClean="0">
                <a:latin typeface="Arial" charset="0"/>
                <a:cs typeface="Arial" charset="0"/>
              </a:rPr>
              <a:t>Nastavení</a:t>
            </a:r>
            <a:r>
              <a:rPr lang="cs-CZ" altLang="cs-CZ" sz="1800" dirty="0" smtClean="0">
                <a:latin typeface="Arial" charset="0"/>
                <a:cs typeface="Arial" charset="0"/>
              </a:rPr>
              <a:t>. Týkají se změn 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altLang="cs-CZ" sz="1800" dirty="0">
                <a:latin typeface="Arial" charset="0"/>
                <a:cs typeface="Arial" charset="0"/>
              </a:rPr>
              <a:t>	</a:t>
            </a:r>
            <a:r>
              <a:rPr lang="cs-CZ" altLang="cs-CZ" sz="1800" dirty="0" smtClean="0">
                <a:latin typeface="Arial" charset="0"/>
                <a:cs typeface="Arial" charset="0"/>
              </a:rPr>
              <a:t>-  grafického prostředí - otevření dalších oken programu (tabulka, CAS </a:t>
            </a:r>
            <a:br>
              <a:rPr lang="cs-CZ" altLang="cs-CZ" sz="1800" dirty="0" smtClean="0">
                <a:latin typeface="Arial" charset="0"/>
                <a:cs typeface="Arial" charset="0"/>
              </a:rPr>
            </a:br>
            <a:r>
              <a:rPr lang="cs-CZ" altLang="cs-CZ" sz="1800" dirty="0" smtClean="0">
                <a:latin typeface="Arial" charset="0"/>
                <a:cs typeface="Arial" charset="0"/>
              </a:rPr>
              <a:t>	    okno, 3D grafika, pravděpodobnost)</a:t>
            </a: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altLang="cs-CZ" sz="1800" dirty="0">
                <a:latin typeface="Arial" charset="0"/>
                <a:cs typeface="Arial" charset="0"/>
              </a:rPr>
              <a:t>	</a:t>
            </a:r>
            <a:r>
              <a:rPr lang="cs-CZ" altLang="cs-CZ" sz="1800" dirty="0" smtClean="0">
                <a:latin typeface="Arial" charset="0"/>
                <a:cs typeface="Arial" charset="0"/>
              </a:rPr>
              <a:t>- výstupů číselných hodnot (jednotky úhlů, počet desetinných míst,</a:t>
            </a:r>
            <a:br>
              <a:rPr lang="cs-CZ" altLang="cs-CZ" sz="1800" dirty="0" smtClean="0">
                <a:latin typeface="Arial" charset="0"/>
                <a:cs typeface="Arial" charset="0"/>
              </a:rPr>
            </a:br>
            <a:r>
              <a:rPr lang="cs-CZ" altLang="cs-CZ" sz="1800" dirty="0" smtClean="0">
                <a:latin typeface="Arial" charset="0"/>
                <a:cs typeface="Arial" charset="0"/>
              </a:rPr>
              <a:t>	   způsob zobrazení souřadnic, bodů, či vyznačení pravého úhlu,</a:t>
            </a:r>
            <a:br>
              <a:rPr lang="cs-CZ" altLang="cs-CZ" sz="1800" dirty="0" smtClean="0">
                <a:latin typeface="Arial" charset="0"/>
                <a:cs typeface="Arial" charset="0"/>
              </a:rPr>
            </a:br>
            <a:r>
              <a:rPr lang="cs-CZ" altLang="cs-CZ" sz="1800" dirty="0" smtClean="0">
                <a:latin typeface="Arial" charset="0"/>
                <a:cs typeface="Arial" charset="0"/>
              </a:rPr>
              <a:t>	   apod.)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altLang="cs-CZ" sz="1800" dirty="0" smtClean="0">
              <a:latin typeface="Arial" charset="0"/>
              <a:cs typeface="Arial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4C4DAF-AFE3-4753-BB43-2DE29D49E91F}" type="datetime1">
              <a:rPr lang="cs-CZ" smtClean="0"/>
              <a:pPr>
                <a:defRPr/>
              </a:pPr>
              <a:t>23/04/15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503F64-114C-4509-9B83-2C388817A3C9}" type="slidenum">
              <a:rPr lang="cs-CZ" altLang="cs-CZ" sz="1200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9</a:t>
            </a:fld>
            <a:endParaRPr lang="cs-CZ" altLang="cs-CZ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575" y="6375400"/>
            <a:ext cx="2895600" cy="365125"/>
          </a:xfrm>
        </p:spPr>
        <p:txBody>
          <a:bodyPr/>
          <a:lstStyle/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Vzdělávání dotykem </a:t>
            </a:r>
          </a:p>
          <a:p>
            <a:pPr algn="ctr">
              <a:defRPr/>
            </a:pPr>
            <a:r>
              <a:rPr lang="cs-CZ" dirty="0" smtClean="0">
                <a:solidFill>
                  <a:schemeClr val="accent4"/>
                </a:solidFill>
                <a:latin typeface="+mj-lt"/>
              </a:rPr>
              <a:t>CZ.1.07/1.3.00/51.0031</a:t>
            </a:r>
            <a:endParaRPr lang="cs-CZ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31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1818</Words>
  <Application>Microsoft Office PowerPoint</Application>
  <PresentationFormat>Předvádění na obrazovce (4:3)</PresentationFormat>
  <Paragraphs>546</Paragraphs>
  <Slides>69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6" baseType="lpstr">
      <vt:lpstr>Arial</vt:lpstr>
      <vt:lpstr>Calibri</vt:lpstr>
      <vt:lpstr>Constantia</vt:lpstr>
      <vt:lpstr>Symbol</vt:lpstr>
      <vt:lpstr>Wingdings 2</vt:lpstr>
      <vt:lpstr>Motiv sady Office</vt:lpstr>
      <vt:lpstr>Editor rovnic 3.0</vt:lpstr>
      <vt:lpstr>Projekt „ Vzdělávání dotykem“ CZ.1.07/1.3.00/51.0031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Spontánní stereometrie a GeoGebra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Řešení planimetrických úloh pomocí GeoGebry</vt:lpstr>
      <vt:lpstr>Prezentace aplikace PowerPoint</vt:lpstr>
      <vt:lpstr>Prezentace aplikace PowerPoint</vt:lpstr>
      <vt:lpstr>Protokol konstrukce</vt:lpstr>
      <vt:lpstr>Zobrazení řešení příkladu v programu GeoGebra</vt:lpstr>
      <vt:lpstr>Užití dynamických nástrojů programu GeoGebra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Postup konstrukce v programu GeoGebra</vt:lpstr>
      <vt:lpstr>Středová souměrnost</vt:lpstr>
      <vt:lpstr>Osová souměrnost</vt:lpstr>
      <vt:lpstr>Otočení</vt:lpstr>
      <vt:lpstr>Posunutí</vt:lpstr>
      <vt:lpstr>Stejnolehlost</vt:lpstr>
      <vt:lpstr>Řešení stereometrických úloh pomocí GeoGebry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Výhody programu GeoGebra</vt:lpstr>
      <vt:lpstr>Děkuji Vám za pozornost.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„ Vzdělávání dotykem“ CZ.1.07/1.3.00/51.0031</dc:title>
  <dc:creator>majitel</dc:creator>
  <cp:lastModifiedBy>Alena Boukalová</cp:lastModifiedBy>
  <cp:revision>6</cp:revision>
  <dcterms:created xsi:type="dcterms:W3CDTF">2015-04-17T11:17:50Z</dcterms:created>
  <dcterms:modified xsi:type="dcterms:W3CDTF">2015-04-23T06:45:26Z</dcterms:modified>
</cp:coreProperties>
</file>