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  <p:sldMasterId id="2147483663" r:id="rId2"/>
  </p:sldMasterIdLst>
  <p:notesMasterIdLst>
    <p:notesMasterId r:id="rId28"/>
  </p:notesMasterIdLst>
  <p:sldIdLst>
    <p:sldId id="307" r:id="rId3"/>
    <p:sldId id="257" r:id="rId4"/>
    <p:sldId id="274" r:id="rId5"/>
    <p:sldId id="276" r:id="rId6"/>
    <p:sldId id="277" r:id="rId7"/>
    <p:sldId id="288" r:id="rId8"/>
    <p:sldId id="309" r:id="rId9"/>
    <p:sldId id="296" r:id="rId10"/>
    <p:sldId id="301" r:id="rId11"/>
    <p:sldId id="280" r:id="rId12"/>
    <p:sldId id="302" r:id="rId13"/>
    <p:sldId id="281" r:id="rId14"/>
    <p:sldId id="303" r:id="rId15"/>
    <p:sldId id="304" r:id="rId16"/>
    <p:sldId id="290" r:id="rId17"/>
    <p:sldId id="282" r:id="rId18"/>
    <p:sldId id="310" r:id="rId19"/>
    <p:sldId id="305" r:id="rId20"/>
    <p:sldId id="283" r:id="rId21"/>
    <p:sldId id="292" r:id="rId22"/>
    <p:sldId id="293" r:id="rId23"/>
    <p:sldId id="306" r:id="rId24"/>
    <p:sldId id="308" r:id="rId25"/>
    <p:sldId id="285" r:id="rId26"/>
    <p:sldId id="272" r:id="rId2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4222"/>
    <a:srgbClr val="13592E"/>
    <a:srgbClr val="0F3D22"/>
    <a:srgbClr val="2E632B"/>
    <a:srgbClr val="327816"/>
    <a:srgbClr val="278F0F"/>
    <a:srgbClr val="2EA612"/>
    <a:srgbClr val="35BD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01" autoAdjust="0"/>
    <p:restoredTop sz="94660"/>
  </p:normalViewPr>
  <p:slideViewPr>
    <p:cSldViewPr snapToGrid="0">
      <p:cViewPr>
        <p:scale>
          <a:sx n="80" d="100"/>
          <a:sy n="80" d="100"/>
        </p:scale>
        <p:origin x="888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4976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9593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Účastník = chat</a:t>
            </a:r>
            <a:endParaRPr lang="cs-CZ" dirty="0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3008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Účastník = chat</a:t>
            </a:r>
            <a:endParaRPr lang="cs-CZ" dirty="0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5453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Účastník = chat</a:t>
            </a:r>
            <a:endParaRPr lang="cs-CZ" dirty="0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218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690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2672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3903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4007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370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647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2931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Aďa</a:t>
            </a:r>
            <a:endParaRPr lang="cs-CZ" dirty="0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4610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45002a5353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g45002a535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074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Pacičky a tak podobně </a:t>
            </a:r>
            <a:r>
              <a:rPr lang="cs-CZ" dirty="0" smtClean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661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876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317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167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382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538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AZDNA">
  <p:cSld name="PRAZDNA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" name="Google Shape;75;p1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A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446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469900" y="431800"/>
            <a:ext cx="0" cy="685800"/>
          </a:xfrm>
          <a:prstGeom prst="line">
            <a:avLst/>
          </a:prstGeom>
          <a:ln w="63500">
            <a:solidFill>
              <a:srgbClr val="2BC3E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469900" y="6286500"/>
            <a:ext cx="0" cy="393700"/>
          </a:xfrm>
          <a:prstGeom prst="line">
            <a:avLst/>
          </a:prstGeom>
          <a:ln w="63500">
            <a:solidFill>
              <a:schemeClr val="bg2">
                <a:lumMod val="8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28748" y="536173"/>
            <a:ext cx="11004452" cy="461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667" b="1">
                <a:solidFill>
                  <a:srgbClr val="2BC3E1"/>
                </a:solidFill>
                <a:latin typeface="Arial" panose="020B0604020202020204" pitchFamily="34" charset="0"/>
                <a:ea typeface="Roboto Condensed" panose="02000000000000000000" pitchFamily="2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0" name="Title 7"/>
          <p:cNvSpPr txBox="1">
            <a:spLocks/>
          </p:cNvSpPr>
          <p:nvPr userDrawn="1"/>
        </p:nvSpPr>
        <p:spPr>
          <a:xfrm>
            <a:off x="635000" y="6360113"/>
            <a:ext cx="10998200" cy="350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4000" b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cs-CZ" sz="1867">
                <a:solidFill>
                  <a:schemeClr val="bg2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PPUČ</a:t>
            </a:r>
            <a:endParaRPr lang="en-US" sz="1867">
              <a:solidFill>
                <a:schemeClr val="bg2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46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U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469900" y="6286500"/>
            <a:ext cx="0" cy="393700"/>
          </a:xfrm>
          <a:prstGeom prst="line">
            <a:avLst/>
          </a:prstGeom>
          <a:ln w="63500">
            <a:solidFill>
              <a:schemeClr val="bg2">
                <a:lumMod val="8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7"/>
          <p:cNvSpPr txBox="1">
            <a:spLocks/>
          </p:cNvSpPr>
          <p:nvPr userDrawn="1"/>
        </p:nvSpPr>
        <p:spPr>
          <a:xfrm>
            <a:off x="635000" y="6360113"/>
            <a:ext cx="10998200" cy="609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4000" b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67">
                <a:solidFill>
                  <a:schemeClr val="bg2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PPUČ</a:t>
            </a:r>
            <a:endParaRPr lang="en-US" sz="1867">
              <a:solidFill>
                <a:schemeClr val="bg2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67">
              <a:solidFill>
                <a:schemeClr val="bg2">
                  <a:lumMod val="8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080000" y="1651000"/>
            <a:ext cx="1828800" cy="18288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Kliknutím na ikonu přidáte obrázek.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1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RA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/>
          <p:cNvSpPr>
            <a:spLocks noGrp="1"/>
          </p:cNvSpPr>
          <p:nvPr>
            <p:ph type="pic" sz="quarter" idx="12"/>
          </p:nvPr>
        </p:nvSpPr>
        <p:spPr>
          <a:xfrm>
            <a:off x="-3175" y="0"/>
            <a:ext cx="12192000" cy="6858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92242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BRAZEK">
  <p:cSld name="OBRAZE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>
            <a:spLocks noGrp="1"/>
          </p:cNvSpPr>
          <p:nvPr>
            <p:ph type="pic" idx="2"/>
          </p:nvPr>
        </p:nvSpPr>
        <p:spPr>
          <a:xfrm>
            <a:off x="-3175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8" name="Google Shape;68;p1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965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digifolio.rvp.cz/artefact/file/download.php?file=92034&amp;view=13123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digifolio.rvp.cz/artefact/file/download.php?file=92036&amp;view=2935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digifolio.rvp.cz/artefact/file/download.php?file=92035&amp;view=13192" TargetMode="External"/><Relationship Id="rId11" Type="http://schemas.openxmlformats.org/officeDocument/2006/relationships/hyperlink" Target="https://digifolio.rvp.cz/view/view.php?id=13192" TargetMode="External"/><Relationship Id="rId5" Type="http://schemas.openxmlformats.org/officeDocument/2006/relationships/image" Target="../media/image4.emf"/><Relationship Id="rId10" Type="http://schemas.openxmlformats.org/officeDocument/2006/relationships/hyperlink" Target="https://digifolio.rvp.cz/view/view.php?id=13123" TargetMode="External"/><Relationship Id="rId4" Type="http://schemas.openxmlformats.org/officeDocument/2006/relationships/image" Target="../media/image3.emf"/><Relationship Id="rId9" Type="http://schemas.openxmlformats.org/officeDocument/2006/relationships/hyperlink" Target="https://digifolio.rvp.cz/view/view.php?id=2935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cs.wikipedia.org/wiki/Stabiln%C3%AD_katastr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archivnimapy.cuzk.cz/uazk/pohledy/archiv.html" TargetMode="Externa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sever.rozhlas.cz/lide-z-povrlu-zachranili-starou-kovarnu-pred-zbouranim-jde-o-nejstarsi-budovu-v-8253183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://archiv.ucl.cas.cz/index.php?path=RudePravo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kramerius5.nkp.cz/periodical/uuid:4eac74b0-e92c-11dc-9fa1-000d606f5dc6" TargetMode="External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hyperlink" Target="https://www.usti-nad-labem.cz/images/archiv_knihy/MNV_Povrly.pdf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forms.gle/h8KrsLfSoXY3HR2Z7" TargetMode="Externa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docs.google.com/document/d/1Ye8aOwDpFTPQIxO4EiHa1RI8deyepdbfgmn5-NkQNqY/edit?usp=sharing" TargetMode="Externa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timeter.com/s/1dbc8224b6af86713df0dd26bfb4861f/ede91ac4f7c3/edit" TargetMode="External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hyperlink" Target="https://www.mentimeter.com/s/1dbc8224b6af86713df0dd26bfb4861f/ede91ac4f7c3/edit?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forms.gle/C5WEkzGtwdVGwwWy6" TargetMode="Externa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TI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6"/>
          <p:cNvGrpSpPr/>
          <p:nvPr/>
        </p:nvGrpSpPr>
        <p:grpSpPr>
          <a:xfrm>
            <a:off x="1649496" y="2667000"/>
            <a:ext cx="9058236" cy="1211813"/>
            <a:chOff x="4205" y="3032"/>
            <a:chExt cx="3132" cy="419"/>
          </a:xfrm>
        </p:grpSpPr>
        <p:sp>
          <p:nvSpPr>
            <p:cNvPr id="97" name="Google Shape;97;p16"/>
            <p:cNvSpPr/>
            <p:nvPr/>
          </p:nvSpPr>
          <p:spPr>
            <a:xfrm>
              <a:off x="4205" y="3032"/>
              <a:ext cx="3110" cy="4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6"/>
            <p:cNvSpPr/>
            <p:nvPr/>
          </p:nvSpPr>
          <p:spPr>
            <a:xfrm>
              <a:off x="6783" y="3049"/>
              <a:ext cx="366" cy="252"/>
            </a:xfrm>
            <a:custGeom>
              <a:avLst/>
              <a:gdLst/>
              <a:ahLst/>
              <a:cxnLst/>
              <a:rect l="l" t="t" r="r" b="b"/>
              <a:pathLst>
                <a:path w="1597" h="1077" extrusionOk="0">
                  <a:moveTo>
                    <a:pt x="1108" y="588"/>
                  </a:moveTo>
                  <a:lnTo>
                    <a:pt x="1108" y="479"/>
                  </a:lnTo>
                  <a:lnTo>
                    <a:pt x="992" y="479"/>
                  </a:lnTo>
                  <a:lnTo>
                    <a:pt x="897" y="603"/>
                  </a:lnTo>
                  <a:cubicBezTo>
                    <a:pt x="857" y="593"/>
                    <a:pt x="822" y="575"/>
                    <a:pt x="795" y="548"/>
                  </a:cubicBezTo>
                  <a:lnTo>
                    <a:pt x="747" y="566"/>
                  </a:lnTo>
                  <a:cubicBezTo>
                    <a:pt x="778" y="595"/>
                    <a:pt x="824" y="615"/>
                    <a:pt x="878" y="626"/>
                  </a:cubicBezTo>
                  <a:lnTo>
                    <a:pt x="695" y="864"/>
                  </a:lnTo>
                  <a:lnTo>
                    <a:pt x="692" y="864"/>
                  </a:lnTo>
                  <a:lnTo>
                    <a:pt x="394" y="484"/>
                  </a:lnTo>
                  <a:lnTo>
                    <a:pt x="732" y="54"/>
                  </a:lnTo>
                  <a:lnTo>
                    <a:pt x="732" y="471"/>
                  </a:lnTo>
                  <a:lnTo>
                    <a:pt x="831" y="471"/>
                  </a:lnTo>
                  <a:lnTo>
                    <a:pt x="831" y="357"/>
                  </a:lnTo>
                  <a:cubicBezTo>
                    <a:pt x="884" y="378"/>
                    <a:pt x="956" y="391"/>
                    <a:pt x="1029" y="408"/>
                  </a:cubicBezTo>
                  <a:cubicBezTo>
                    <a:pt x="1137" y="431"/>
                    <a:pt x="1169" y="472"/>
                    <a:pt x="1169" y="512"/>
                  </a:cubicBezTo>
                  <a:cubicBezTo>
                    <a:pt x="1169" y="542"/>
                    <a:pt x="1147" y="569"/>
                    <a:pt x="1108" y="588"/>
                  </a:cubicBezTo>
                  <a:close/>
                  <a:moveTo>
                    <a:pt x="1146" y="615"/>
                  </a:moveTo>
                  <a:cubicBezTo>
                    <a:pt x="1217" y="592"/>
                    <a:pt x="1270" y="552"/>
                    <a:pt x="1277" y="497"/>
                  </a:cubicBezTo>
                  <a:cubicBezTo>
                    <a:pt x="1277" y="418"/>
                    <a:pt x="1185" y="387"/>
                    <a:pt x="1094" y="368"/>
                  </a:cubicBezTo>
                  <a:cubicBezTo>
                    <a:pt x="963" y="342"/>
                    <a:pt x="870" y="320"/>
                    <a:pt x="855" y="263"/>
                  </a:cubicBezTo>
                  <a:cubicBezTo>
                    <a:pt x="852" y="256"/>
                    <a:pt x="852" y="251"/>
                    <a:pt x="852" y="245"/>
                  </a:cubicBezTo>
                  <a:cubicBezTo>
                    <a:pt x="855" y="184"/>
                    <a:pt x="941" y="146"/>
                    <a:pt x="1020" y="146"/>
                  </a:cubicBezTo>
                  <a:cubicBezTo>
                    <a:pt x="1100" y="146"/>
                    <a:pt x="1151" y="156"/>
                    <a:pt x="1202" y="204"/>
                  </a:cubicBezTo>
                  <a:lnTo>
                    <a:pt x="1246" y="190"/>
                  </a:lnTo>
                  <a:cubicBezTo>
                    <a:pt x="1189" y="139"/>
                    <a:pt x="1112" y="126"/>
                    <a:pt x="1020" y="126"/>
                  </a:cubicBezTo>
                  <a:cubicBezTo>
                    <a:pt x="944" y="126"/>
                    <a:pt x="878" y="139"/>
                    <a:pt x="831" y="162"/>
                  </a:cubicBezTo>
                  <a:lnTo>
                    <a:pt x="831" y="0"/>
                  </a:lnTo>
                  <a:lnTo>
                    <a:pt x="715" y="0"/>
                  </a:lnTo>
                  <a:lnTo>
                    <a:pt x="418" y="385"/>
                  </a:lnTo>
                  <a:lnTo>
                    <a:pt x="416" y="385"/>
                  </a:lnTo>
                  <a:lnTo>
                    <a:pt x="113" y="0"/>
                  </a:lnTo>
                  <a:lnTo>
                    <a:pt x="0" y="0"/>
                  </a:lnTo>
                  <a:lnTo>
                    <a:pt x="0" y="471"/>
                  </a:lnTo>
                  <a:lnTo>
                    <a:pt x="55" y="471"/>
                  </a:lnTo>
                  <a:lnTo>
                    <a:pt x="55" y="60"/>
                  </a:lnTo>
                  <a:lnTo>
                    <a:pt x="387" y="479"/>
                  </a:lnTo>
                  <a:lnTo>
                    <a:pt x="285" y="479"/>
                  </a:lnTo>
                  <a:lnTo>
                    <a:pt x="285" y="951"/>
                  </a:lnTo>
                  <a:lnTo>
                    <a:pt x="332" y="951"/>
                  </a:lnTo>
                  <a:lnTo>
                    <a:pt x="332" y="539"/>
                  </a:lnTo>
                  <a:lnTo>
                    <a:pt x="668" y="964"/>
                  </a:lnTo>
                  <a:lnTo>
                    <a:pt x="670" y="964"/>
                  </a:lnTo>
                  <a:lnTo>
                    <a:pt x="1009" y="533"/>
                  </a:lnTo>
                  <a:lnTo>
                    <a:pt x="1009" y="951"/>
                  </a:lnTo>
                  <a:lnTo>
                    <a:pt x="1108" y="951"/>
                  </a:lnTo>
                  <a:lnTo>
                    <a:pt x="1108" y="637"/>
                  </a:lnTo>
                  <a:lnTo>
                    <a:pt x="1284" y="637"/>
                  </a:lnTo>
                  <a:lnTo>
                    <a:pt x="1284" y="1077"/>
                  </a:lnTo>
                  <a:lnTo>
                    <a:pt x="1386" y="1077"/>
                  </a:lnTo>
                  <a:lnTo>
                    <a:pt x="1386" y="637"/>
                  </a:lnTo>
                  <a:lnTo>
                    <a:pt x="1597" y="637"/>
                  </a:lnTo>
                  <a:lnTo>
                    <a:pt x="1597" y="615"/>
                  </a:lnTo>
                  <a:lnTo>
                    <a:pt x="1146" y="615"/>
                  </a:lnTo>
                  <a:close/>
                  <a:moveTo>
                    <a:pt x="1068" y="96"/>
                  </a:moveTo>
                  <a:lnTo>
                    <a:pt x="1229" y="0"/>
                  </a:lnTo>
                  <a:lnTo>
                    <a:pt x="1178" y="0"/>
                  </a:lnTo>
                  <a:lnTo>
                    <a:pt x="1030" y="67"/>
                  </a:lnTo>
                  <a:lnTo>
                    <a:pt x="879" y="0"/>
                  </a:lnTo>
                  <a:lnTo>
                    <a:pt x="831" y="0"/>
                  </a:lnTo>
                  <a:lnTo>
                    <a:pt x="994" y="96"/>
                  </a:lnTo>
                  <a:lnTo>
                    <a:pt x="1068" y="96"/>
                  </a:lnTo>
                  <a:close/>
                </a:path>
              </a:pathLst>
            </a:custGeom>
            <a:solidFill>
              <a:srgbClr val="37939B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6"/>
            <p:cNvSpPr/>
            <p:nvPr/>
          </p:nvSpPr>
          <p:spPr>
            <a:xfrm>
              <a:off x="6588" y="3329"/>
              <a:ext cx="39" cy="35"/>
            </a:xfrm>
            <a:custGeom>
              <a:avLst/>
              <a:gdLst/>
              <a:ahLst/>
              <a:cxnLst/>
              <a:rect l="l" t="t" r="r" b="b"/>
              <a:pathLst>
                <a:path w="172" h="149" extrusionOk="0">
                  <a:moveTo>
                    <a:pt x="0" y="0"/>
                  </a:moveTo>
                  <a:lnTo>
                    <a:pt x="23" y="0"/>
                  </a:lnTo>
                  <a:lnTo>
                    <a:pt x="86" y="135"/>
                  </a:lnTo>
                  <a:lnTo>
                    <a:pt x="150" y="0"/>
                  </a:lnTo>
                  <a:lnTo>
                    <a:pt x="172" y="0"/>
                  </a:lnTo>
                  <a:lnTo>
                    <a:pt x="172" y="149"/>
                  </a:lnTo>
                  <a:lnTo>
                    <a:pt x="157" y="149"/>
                  </a:lnTo>
                  <a:lnTo>
                    <a:pt x="158" y="13"/>
                  </a:lnTo>
                  <a:lnTo>
                    <a:pt x="95" y="149"/>
                  </a:lnTo>
                  <a:lnTo>
                    <a:pt x="78" y="149"/>
                  </a:lnTo>
                  <a:lnTo>
                    <a:pt x="13" y="13"/>
                  </a:lnTo>
                  <a:lnTo>
                    <a:pt x="14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6"/>
            <p:cNvSpPr/>
            <p:nvPr/>
          </p:nvSpPr>
          <p:spPr>
            <a:xfrm>
              <a:off x="6640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16"/>
            <p:cNvSpPr/>
            <p:nvPr/>
          </p:nvSpPr>
          <p:spPr>
            <a:xfrm>
              <a:off x="6657" y="3329"/>
              <a:ext cx="31" cy="35"/>
            </a:xfrm>
            <a:custGeom>
              <a:avLst/>
              <a:gdLst/>
              <a:ahLst/>
              <a:cxnLst/>
              <a:rect l="l" t="t" r="r" b="b"/>
              <a:pathLst>
                <a:path w="138" h="149" extrusionOk="0">
                  <a:moveTo>
                    <a:pt x="0" y="0"/>
                  </a:moveTo>
                  <a:lnTo>
                    <a:pt x="19" y="0"/>
                  </a:lnTo>
                  <a:lnTo>
                    <a:pt x="123" y="134"/>
                  </a:lnTo>
                  <a:lnTo>
                    <a:pt x="123" y="0"/>
                  </a:lnTo>
                  <a:lnTo>
                    <a:pt x="138" y="0"/>
                  </a:lnTo>
                  <a:lnTo>
                    <a:pt x="138" y="149"/>
                  </a:lnTo>
                  <a:lnTo>
                    <a:pt x="118" y="149"/>
                  </a:lnTo>
                  <a:lnTo>
                    <a:pt x="15" y="16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16"/>
            <p:cNvSpPr/>
            <p:nvPr/>
          </p:nvSpPr>
          <p:spPr>
            <a:xfrm>
              <a:off x="6701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16"/>
            <p:cNvSpPr/>
            <p:nvPr/>
          </p:nvSpPr>
          <p:spPr>
            <a:xfrm>
              <a:off x="6716" y="3328"/>
              <a:ext cx="29" cy="37"/>
            </a:xfrm>
            <a:custGeom>
              <a:avLst/>
              <a:gdLst/>
              <a:ahLst/>
              <a:cxnLst/>
              <a:rect l="l" t="t" r="r" b="b"/>
              <a:pathLst>
                <a:path w="125" h="156" extrusionOk="0">
                  <a:moveTo>
                    <a:pt x="16" y="103"/>
                  </a:moveTo>
                  <a:lnTo>
                    <a:pt x="16" y="104"/>
                  </a:lnTo>
                  <a:cubicBezTo>
                    <a:pt x="16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2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6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3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6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16"/>
            <p:cNvSpPr/>
            <p:nvPr/>
          </p:nvSpPr>
          <p:spPr>
            <a:xfrm>
              <a:off x="6752" y="3329"/>
              <a:ext cx="30" cy="35"/>
            </a:xfrm>
            <a:custGeom>
              <a:avLst/>
              <a:gdLst/>
              <a:ahLst/>
              <a:cxnLst/>
              <a:rect l="l" t="t" r="r" b="b"/>
              <a:pathLst>
                <a:path w="130" h="149" extrusionOk="0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16"/>
            <p:cNvSpPr/>
            <p:nvPr/>
          </p:nvSpPr>
          <p:spPr>
            <a:xfrm>
              <a:off x="6791" y="3329"/>
              <a:ext cx="26" cy="35"/>
            </a:xfrm>
            <a:custGeom>
              <a:avLst/>
              <a:gdLst/>
              <a:ahLst/>
              <a:cxnLst/>
              <a:rect l="l" t="t" r="r" b="b"/>
              <a:pathLst>
                <a:path w="115" h="149" extrusionOk="0">
                  <a:moveTo>
                    <a:pt x="0" y="0"/>
                  </a:moveTo>
                  <a:lnTo>
                    <a:pt x="115" y="0"/>
                  </a:lnTo>
                  <a:lnTo>
                    <a:pt x="115" y="14"/>
                  </a:lnTo>
                  <a:lnTo>
                    <a:pt x="15" y="14"/>
                  </a:lnTo>
                  <a:lnTo>
                    <a:pt x="15" y="66"/>
                  </a:lnTo>
                  <a:lnTo>
                    <a:pt x="107" y="66"/>
                  </a:lnTo>
                  <a:lnTo>
                    <a:pt x="107" y="80"/>
                  </a:lnTo>
                  <a:lnTo>
                    <a:pt x="15" y="80"/>
                  </a:lnTo>
                  <a:lnTo>
                    <a:pt x="15" y="135"/>
                  </a:lnTo>
                  <a:lnTo>
                    <a:pt x="115" y="135"/>
                  </a:lnTo>
                  <a:lnTo>
                    <a:pt x="1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6"/>
            <p:cNvSpPr/>
            <p:nvPr/>
          </p:nvSpPr>
          <p:spPr>
            <a:xfrm>
              <a:off x="6828" y="3329"/>
              <a:ext cx="30" cy="35"/>
            </a:xfrm>
            <a:custGeom>
              <a:avLst/>
              <a:gdLst/>
              <a:ahLst/>
              <a:cxnLst/>
              <a:rect l="l" t="t" r="r" b="b"/>
              <a:pathLst>
                <a:path w="129" h="149" extrusionOk="0">
                  <a:moveTo>
                    <a:pt x="15" y="14"/>
                  </a:moveTo>
                  <a:lnTo>
                    <a:pt x="15" y="71"/>
                  </a:lnTo>
                  <a:lnTo>
                    <a:pt x="70" y="71"/>
                  </a:lnTo>
                  <a:cubicBezTo>
                    <a:pt x="97" y="71"/>
                    <a:pt x="110" y="64"/>
                    <a:pt x="110" y="43"/>
                  </a:cubicBezTo>
                  <a:cubicBezTo>
                    <a:pt x="110" y="21"/>
                    <a:pt x="97" y="14"/>
                    <a:pt x="68" y="14"/>
                  </a:cubicBezTo>
                  <a:lnTo>
                    <a:pt x="15" y="14"/>
                  </a:lnTo>
                  <a:close/>
                  <a:moveTo>
                    <a:pt x="0" y="0"/>
                  </a:moveTo>
                  <a:lnTo>
                    <a:pt x="72" y="0"/>
                  </a:lnTo>
                  <a:cubicBezTo>
                    <a:pt x="107" y="0"/>
                    <a:pt x="125" y="14"/>
                    <a:pt x="125" y="40"/>
                  </a:cubicBezTo>
                  <a:cubicBezTo>
                    <a:pt x="125" y="60"/>
                    <a:pt x="117" y="72"/>
                    <a:pt x="99" y="78"/>
                  </a:cubicBezTo>
                  <a:cubicBezTo>
                    <a:pt x="116" y="80"/>
                    <a:pt x="120" y="88"/>
                    <a:pt x="122" y="106"/>
                  </a:cubicBezTo>
                  <a:cubicBezTo>
                    <a:pt x="124" y="126"/>
                    <a:pt x="123" y="141"/>
                    <a:pt x="129" y="149"/>
                  </a:cubicBezTo>
                  <a:lnTo>
                    <a:pt x="112" y="149"/>
                  </a:lnTo>
                  <a:cubicBezTo>
                    <a:pt x="108" y="136"/>
                    <a:pt x="109" y="121"/>
                    <a:pt x="107" y="106"/>
                  </a:cubicBezTo>
                  <a:cubicBezTo>
                    <a:pt x="105" y="90"/>
                    <a:pt x="96" y="85"/>
                    <a:pt x="78" y="85"/>
                  </a:cubicBezTo>
                  <a:lnTo>
                    <a:pt x="15" y="85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16"/>
            <p:cNvSpPr/>
            <p:nvPr/>
          </p:nvSpPr>
          <p:spPr>
            <a:xfrm>
              <a:off x="6867" y="3328"/>
              <a:ext cx="29" cy="37"/>
            </a:xfrm>
            <a:custGeom>
              <a:avLst/>
              <a:gdLst/>
              <a:ahLst/>
              <a:cxnLst/>
              <a:rect l="l" t="t" r="r" b="b"/>
              <a:pathLst>
                <a:path w="125" h="156" extrusionOk="0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16"/>
            <p:cNvSpPr/>
            <p:nvPr/>
          </p:nvSpPr>
          <p:spPr>
            <a:xfrm>
              <a:off x="6903" y="3329"/>
              <a:ext cx="30" cy="35"/>
            </a:xfrm>
            <a:custGeom>
              <a:avLst/>
              <a:gdLst/>
              <a:ahLst/>
              <a:cxnLst/>
              <a:rect l="l" t="t" r="r" b="b"/>
              <a:pathLst>
                <a:path w="130" h="149" extrusionOk="0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6"/>
            <p:cNvSpPr/>
            <p:nvPr/>
          </p:nvSpPr>
          <p:spPr>
            <a:xfrm>
              <a:off x="6938" y="3329"/>
              <a:ext cx="35" cy="35"/>
            </a:xfrm>
            <a:custGeom>
              <a:avLst/>
              <a:gdLst/>
              <a:ahLst/>
              <a:cxnLst/>
              <a:rect l="l" t="t" r="r" b="b"/>
              <a:pathLst>
                <a:path w="152" h="149" extrusionOk="0">
                  <a:moveTo>
                    <a:pt x="0" y="0"/>
                  </a:moveTo>
                  <a:lnTo>
                    <a:pt x="16" y="0"/>
                  </a:lnTo>
                  <a:lnTo>
                    <a:pt x="76" y="136"/>
                  </a:lnTo>
                  <a:lnTo>
                    <a:pt x="135" y="0"/>
                  </a:lnTo>
                  <a:lnTo>
                    <a:pt x="152" y="0"/>
                  </a:lnTo>
                  <a:lnTo>
                    <a:pt x="85" y="149"/>
                  </a:lnTo>
                  <a:lnTo>
                    <a:pt x="66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16"/>
            <p:cNvSpPr/>
            <p:nvPr/>
          </p:nvSpPr>
          <p:spPr>
            <a:xfrm>
              <a:off x="6979" y="3328"/>
              <a:ext cx="36" cy="37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9" y="14"/>
                    <a:pt x="15" y="38"/>
                    <a:pt x="15" y="78"/>
                  </a:cubicBezTo>
                  <a:cubicBezTo>
                    <a:pt x="15" y="118"/>
                    <a:pt x="39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6"/>
            <p:cNvSpPr/>
            <p:nvPr/>
          </p:nvSpPr>
          <p:spPr>
            <a:xfrm>
              <a:off x="7045" y="3318"/>
              <a:ext cx="29" cy="47"/>
            </a:xfrm>
            <a:custGeom>
              <a:avLst/>
              <a:gdLst/>
              <a:ahLst/>
              <a:cxnLst/>
              <a:rect l="l" t="t" r="r" b="b"/>
              <a:pathLst>
                <a:path w="125" h="198" extrusionOk="0">
                  <a:moveTo>
                    <a:pt x="83" y="0"/>
                  </a:moveTo>
                  <a:lnTo>
                    <a:pt x="99" y="0"/>
                  </a:lnTo>
                  <a:lnTo>
                    <a:pt x="70" y="30"/>
                  </a:lnTo>
                  <a:lnTo>
                    <a:pt x="53" y="30"/>
                  </a:lnTo>
                  <a:lnTo>
                    <a:pt x="25" y="0"/>
                  </a:lnTo>
                  <a:lnTo>
                    <a:pt x="40" y="0"/>
                  </a:lnTo>
                  <a:lnTo>
                    <a:pt x="62" y="22"/>
                  </a:lnTo>
                  <a:lnTo>
                    <a:pt x="83" y="0"/>
                  </a:lnTo>
                  <a:close/>
                  <a:moveTo>
                    <a:pt x="16" y="145"/>
                  </a:moveTo>
                  <a:lnTo>
                    <a:pt x="16" y="146"/>
                  </a:lnTo>
                  <a:cubicBezTo>
                    <a:pt x="16" y="168"/>
                    <a:pt x="34" y="184"/>
                    <a:pt x="63" y="184"/>
                  </a:cubicBezTo>
                  <a:cubicBezTo>
                    <a:pt x="92" y="184"/>
                    <a:pt x="109" y="171"/>
                    <a:pt x="109" y="153"/>
                  </a:cubicBezTo>
                  <a:cubicBezTo>
                    <a:pt x="109" y="136"/>
                    <a:pt x="97" y="132"/>
                    <a:pt x="72" y="127"/>
                  </a:cubicBezTo>
                  <a:lnTo>
                    <a:pt x="40" y="122"/>
                  </a:lnTo>
                  <a:cubicBezTo>
                    <a:pt x="16" y="118"/>
                    <a:pt x="5" y="105"/>
                    <a:pt x="5" y="85"/>
                  </a:cubicBezTo>
                  <a:cubicBezTo>
                    <a:pt x="5" y="59"/>
                    <a:pt x="26" y="42"/>
                    <a:pt x="61" y="42"/>
                  </a:cubicBezTo>
                  <a:cubicBezTo>
                    <a:pt x="98" y="42"/>
                    <a:pt x="119" y="59"/>
                    <a:pt x="120" y="87"/>
                  </a:cubicBezTo>
                  <a:lnTo>
                    <a:pt x="105" y="87"/>
                  </a:lnTo>
                  <a:cubicBezTo>
                    <a:pt x="103" y="66"/>
                    <a:pt x="89" y="55"/>
                    <a:pt x="62" y="55"/>
                  </a:cubicBezTo>
                  <a:cubicBezTo>
                    <a:pt x="36" y="55"/>
                    <a:pt x="20" y="67"/>
                    <a:pt x="20" y="84"/>
                  </a:cubicBezTo>
                  <a:cubicBezTo>
                    <a:pt x="20" y="99"/>
                    <a:pt x="32" y="105"/>
                    <a:pt x="57" y="109"/>
                  </a:cubicBezTo>
                  <a:lnTo>
                    <a:pt x="85" y="114"/>
                  </a:lnTo>
                  <a:cubicBezTo>
                    <a:pt x="112" y="119"/>
                    <a:pt x="125" y="130"/>
                    <a:pt x="125" y="152"/>
                  </a:cubicBezTo>
                  <a:cubicBezTo>
                    <a:pt x="125" y="181"/>
                    <a:pt x="103" y="198"/>
                    <a:pt x="64" y="198"/>
                  </a:cubicBezTo>
                  <a:cubicBezTo>
                    <a:pt x="24" y="198"/>
                    <a:pt x="0" y="178"/>
                    <a:pt x="0" y="147"/>
                  </a:cubicBezTo>
                  <a:lnTo>
                    <a:pt x="0" y="145"/>
                  </a:lnTo>
                  <a:lnTo>
                    <a:pt x="16" y="1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6"/>
            <p:cNvSpPr/>
            <p:nvPr/>
          </p:nvSpPr>
          <p:spPr>
            <a:xfrm>
              <a:off x="7085" y="3329"/>
              <a:ext cx="29" cy="35"/>
            </a:xfrm>
            <a:custGeom>
              <a:avLst/>
              <a:gdLst/>
              <a:ahLst/>
              <a:cxnLst/>
              <a:rect l="l" t="t" r="r" b="b"/>
              <a:pathLst>
                <a:path w="127" h="149" extrusionOk="0">
                  <a:moveTo>
                    <a:pt x="0" y="0"/>
                  </a:moveTo>
                  <a:lnTo>
                    <a:pt x="15" y="0"/>
                  </a:lnTo>
                  <a:lnTo>
                    <a:pt x="15" y="82"/>
                  </a:lnTo>
                  <a:lnTo>
                    <a:pt x="107" y="0"/>
                  </a:lnTo>
                  <a:lnTo>
                    <a:pt x="127" y="0"/>
                  </a:lnTo>
                  <a:lnTo>
                    <a:pt x="57" y="63"/>
                  </a:lnTo>
                  <a:lnTo>
                    <a:pt x="127" y="149"/>
                  </a:lnTo>
                  <a:lnTo>
                    <a:pt x="108" y="149"/>
                  </a:lnTo>
                  <a:lnTo>
                    <a:pt x="46" y="72"/>
                  </a:lnTo>
                  <a:lnTo>
                    <a:pt x="15" y="100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6"/>
            <p:cNvSpPr/>
            <p:nvPr/>
          </p:nvSpPr>
          <p:spPr>
            <a:xfrm>
              <a:off x="7120" y="3328"/>
              <a:ext cx="36" cy="37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8" y="14"/>
                    <a:pt x="15" y="38"/>
                    <a:pt x="15" y="78"/>
                  </a:cubicBezTo>
                  <a:cubicBezTo>
                    <a:pt x="15" y="118"/>
                    <a:pt x="38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6"/>
            <p:cNvSpPr/>
            <p:nvPr/>
          </p:nvSpPr>
          <p:spPr>
            <a:xfrm>
              <a:off x="7167" y="3329"/>
              <a:ext cx="25" cy="35"/>
            </a:xfrm>
            <a:custGeom>
              <a:avLst/>
              <a:gdLst/>
              <a:ahLst/>
              <a:cxnLst/>
              <a:rect l="l" t="t" r="r" b="b"/>
              <a:pathLst>
                <a:path w="109" h="149" extrusionOk="0">
                  <a:moveTo>
                    <a:pt x="0" y="0"/>
                  </a:moveTo>
                  <a:lnTo>
                    <a:pt x="15" y="0"/>
                  </a:lnTo>
                  <a:lnTo>
                    <a:pt x="15" y="135"/>
                  </a:lnTo>
                  <a:lnTo>
                    <a:pt x="109" y="135"/>
                  </a:lnTo>
                  <a:lnTo>
                    <a:pt x="109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6"/>
            <p:cNvSpPr/>
            <p:nvPr/>
          </p:nvSpPr>
          <p:spPr>
            <a:xfrm>
              <a:off x="7200" y="3328"/>
              <a:ext cx="29" cy="37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4" y="88"/>
                    <a:pt x="124" y="110"/>
                  </a:cubicBezTo>
                  <a:cubicBezTo>
                    <a:pt x="124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6"/>
            <p:cNvSpPr/>
            <p:nvPr/>
          </p:nvSpPr>
          <p:spPr>
            <a:xfrm>
              <a:off x="7237" y="3329"/>
              <a:ext cx="29" cy="35"/>
            </a:xfrm>
            <a:custGeom>
              <a:avLst/>
              <a:gdLst/>
              <a:ahLst/>
              <a:cxnLst/>
              <a:rect l="l" t="t" r="r" b="b"/>
              <a:pathLst>
                <a:path w="129" h="149" extrusionOk="0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29" y="0"/>
                  </a:lnTo>
                  <a:lnTo>
                    <a:pt x="129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6"/>
            <p:cNvSpPr/>
            <p:nvPr/>
          </p:nvSpPr>
          <p:spPr>
            <a:xfrm>
              <a:off x="7271" y="3329"/>
              <a:ext cx="35" cy="35"/>
            </a:xfrm>
            <a:custGeom>
              <a:avLst/>
              <a:gdLst/>
              <a:ahLst/>
              <a:cxnLst/>
              <a:rect l="l" t="t" r="r" b="b"/>
              <a:pathLst>
                <a:path w="153" h="149" extrusionOk="0">
                  <a:moveTo>
                    <a:pt x="0" y="0"/>
                  </a:moveTo>
                  <a:lnTo>
                    <a:pt x="17" y="0"/>
                  </a:lnTo>
                  <a:lnTo>
                    <a:pt x="77" y="136"/>
                  </a:lnTo>
                  <a:lnTo>
                    <a:pt x="136" y="0"/>
                  </a:lnTo>
                  <a:lnTo>
                    <a:pt x="153" y="0"/>
                  </a:lnTo>
                  <a:lnTo>
                    <a:pt x="86" y="149"/>
                  </a:lnTo>
                  <a:lnTo>
                    <a:pt x="67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6"/>
            <p:cNvSpPr/>
            <p:nvPr/>
          </p:nvSpPr>
          <p:spPr>
            <a:xfrm>
              <a:off x="7315" y="3318"/>
              <a:ext cx="9" cy="46"/>
            </a:xfrm>
            <a:custGeom>
              <a:avLst/>
              <a:gdLst/>
              <a:ahLst/>
              <a:cxnLst/>
              <a:rect l="l" t="t" r="r" b="b"/>
              <a:pathLst>
                <a:path w="38" h="194" extrusionOk="0">
                  <a:moveTo>
                    <a:pt x="19" y="0"/>
                  </a:moveTo>
                  <a:lnTo>
                    <a:pt x="38" y="0"/>
                  </a:lnTo>
                  <a:lnTo>
                    <a:pt x="14" y="30"/>
                  </a:lnTo>
                  <a:lnTo>
                    <a:pt x="1" y="30"/>
                  </a:lnTo>
                  <a:lnTo>
                    <a:pt x="19" y="0"/>
                  </a:lnTo>
                  <a:close/>
                  <a:moveTo>
                    <a:pt x="0" y="45"/>
                  </a:moveTo>
                  <a:lnTo>
                    <a:pt x="15" y="45"/>
                  </a:lnTo>
                  <a:lnTo>
                    <a:pt x="15" y="194"/>
                  </a:lnTo>
                  <a:lnTo>
                    <a:pt x="0" y="194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6"/>
            <p:cNvSpPr/>
            <p:nvPr/>
          </p:nvSpPr>
          <p:spPr>
            <a:xfrm>
              <a:off x="7334" y="3359"/>
              <a:ext cx="3" cy="12"/>
            </a:xfrm>
            <a:custGeom>
              <a:avLst/>
              <a:gdLst/>
              <a:ahLst/>
              <a:cxnLst/>
              <a:rect l="l" t="t" r="r" b="b"/>
              <a:pathLst>
                <a:path w="17" h="50" extrusionOk="0">
                  <a:moveTo>
                    <a:pt x="0" y="0"/>
                  </a:moveTo>
                  <a:lnTo>
                    <a:pt x="17" y="0"/>
                  </a:lnTo>
                  <a:lnTo>
                    <a:pt x="17" y="27"/>
                  </a:lnTo>
                  <a:cubicBezTo>
                    <a:pt x="16" y="39"/>
                    <a:pt x="12" y="46"/>
                    <a:pt x="0" y="50"/>
                  </a:cubicBezTo>
                  <a:lnTo>
                    <a:pt x="0" y="41"/>
                  </a:lnTo>
                  <a:cubicBezTo>
                    <a:pt x="5" y="38"/>
                    <a:pt x="7" y="34"/>
                    <a:pt x="7" y="27"/>
                  </a:cubicBezTo>
                  <a:lnTo>
                    <a:pt x="7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16"/>
            <p:cNvSpPr/>
            <p:nvPr/>
          </p:nvSpPr>
          <p:spPr>
            <a:xfrm>
              <a:off x="6646" y="3383"/>
              <a:ext cx="32" cy="29"/>
            </a:xfrm>
            <a:custGeom>
              <a:avLst/>
              <a:gdLst/>
              <a:ahLst/>
              <a:cxnLst/>
              <a:rect l="l" t="t" r="r" b="b"/>
              <a:pathLst>
                <a:path w="142" h="123" extrusionOk="0">
                  <a:moveTo>
                    <a:pt x="0" y="0"/>
                  </a:moveTo>
                  <a:lnTo>
                    <a:pt x="19" y="0"/>
                  </a:lnTo>
                  <a:lnTo>
                    <a:pt x="71" y="112"/>
                  </a:lnTo>
                  <a:lnTo>
                    <a:pt x="124" y="0"/>
                  </a:lnTo>
                  <a:lnTo>
                    <a:pt x="142" y="0"/>
                  </a:lnTo>
                  <a:lnTo>
                    <a:pt x="142" y="123"/>
                  </a:lnTo>
                  <a:lnTo>
                    <a:pt x="130" y="123"/>
                  </a:lnTo>
                  <a:lnTo>
                    <a:pt x="131" y="10"/>
                  </a:lnTo>
                  <a:lnTo>
                    <a:pt x="78" y="123"/>
                  </a:lnTo>
                  <a:lnTo>
                    <a:pt x="64" y="123"/>
                  </a:lnTo>
                  <a:lnTo>
                    <a:pt x="10" y="10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16"/>
            <p:cNvSpPr/>
            <p:nvPr/>
          </p:nvSpPr>
          <p:spPr>
            <a:xfrm>
              <a:off x="6688" y="3383"/>
              <a:ext cx="21" cy="29"/>
            </a:xfrm>
            <a:custGeom>
              <a:avLst/>
              <a:gdLst/>
              <a:ahLst/>
              <a:cxnLst/>
              <a:rect l="l" t="t" r="r" b="b"/>
              <a:pathLst>
                <a:path w="90" h="123" extrusionOk="0">
                  <a:moveTo>
                    <a:pt x="0" y="0"/>
                  </a:moveTo>
                  <a:lnTo>
                    <a:pt x="13" y="0"/>
                  </a:lnTo>
                  <a:lnTo>
                    <a:pt x="13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16"/>
            <p:cNvSpPr/>
            <p:nvPr/>
          </p:nvSpPr>
          <p:spPr>
            <a:xfrm>
              <a:off x="6713" y="3374"/>
              <a:ext cx="30" cy="38"/>
            </a:xfrm>
            <a:custGeom>
              <a:avLst/>
              <a:gdLst/>
              <a:ahLst/>
              <a:cxnLst/>
              <a:rect l="l" t="t" r="r" b="b"/>
              <a:pathLst>
                <a:path w="128" h="161" extrusionOk="0">
                  <a:moveTo>
                    <a:pt x="74" y="0"/>
                  </a:moveTo>
                  <a:lnTo>
                    <a:pt x="89" y="0"/>
                  </a:lnTo>
                  <a:lnTo>
                    <a:pt x="69" y="25"/>
                  </a:lnTo>
                  <a:lnTo>
                    <a:pt x="59" y="25"/>
                  </a:lnTo>
                  <a:lnTo>
                    <a:pt x="74" y="0"/>
                  </a:lnTo>
                  <a:close/>
                  <a:moveTo>
                    <a:pt x="92" y="111"/>
                  </a:moveTo>
                  <a:lnTo>
                    <a:pt x="64" y="48"/>
                  </a:lnTo>
                  <a:lnTo>
                    <a:pt x="36" y="111"/>
                  </a:lnTo>
                  <a:lnTo>
                    <a:pt x="92" y="111"/>
                  </a:lnTo>
                  <a:close/>
                  <a:moveTo>
                    <a:pt x="57" y="38"/>
                  </a:moveTo>
                  <a:lnTo>
                    <a:pt x="71" y="38"/>
                  </a:lnTo>
                  <a:lnTo>
                    <a:pt x="128" y="161"/>
                  </a:lnTo>
                  <a:lnTo>
                    <a:pt x="115" y="161"/>
                  </a:lnTo>
                  <a:lnTo>
                    <a:pt x="98" y="123"/>
                  </a:lnTo>
                  <a:lnTo>
                    <a:pt x="30" y="123"/>
                  </a:lnTo>
                  <a:lnTo>
                    <a:pt x="13" y="161"/>
                  </a:lnTo>
                  <a:lnTo>
                    <a:pt x="0" y="161"/>
                  </a:lnTo>
                  <a:lnTo>
                    <a:pt x="57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16"/>
            <p:cNvSpPr/>
            <p:nvPr/>
          </p:nvSpPr>
          <p:spPr>
            <a:xfrm>
              <a:off x="6749" y="3383"/>
              <a:ext cx="27" cy="29"/>
            </a:xfrm>
            <a:custGeom>
              <a:avLst/>
              <a:gdLst/>
              <a:ahLst/>
              <a:cxnLst/>
              <a:rect l="l" t="t" r="r" b="b"/>
              <a:pathLst>
                <a:path w="116" h="123" extrusionOk="0">
                  <a:moveTo>
                    <a:pt x="13" y="11"/>
                  </a:moveTo>
                  <a:lnTo>
                    <a:pt x="13" y="111"/>
                  </a:lnTo>
                  <a:lnTo>
                    <a:pt x="45" y="111"/>
                  </a:lnTo>
                  <a:cubicBezTo>
                    <a:pt x="63" y="111"/>
                    <a:pt x="76" y="110"/>
                    <a:pt x="86" y="103"/>
                  </a:cubicBezTo>
                  <a:cubicBezTo>
                    <a:pt x="98" y="95"/>
                    <a:pt x="103" y="82"/>
                    <a:pt x="103" y="60"/>
                  </a:cubicBezTo>
                  <a:cubicBezTo>
                    <a:pt x="103" y="40"/>
                    <a:pt x="98" y="26"/>
                    <a:pt x="86" y="18"/>
                  </a:cubicBezTo>
                  <a:cubicBezTo>
                    <a:pt x="76" y="12"/>
                    <a:pt x="62" y="11"/>
                    <a:pt x="43" y="11"/>
                  </a:cubicBezTo>
                  <a:lnTo>
                    <a:pt x="13" y="11"/>
                  </a:lnTo>
                  <a:close/>
                  <a:moveTo>
                    <a:pt x="96" y="11"/>
                  </a:moveTo>
                  <a:cubicBezTo>
                    <a:pt x="110" y="21"/>
                    <a:pt x="116" y="38"/>
                    <a:pt x="116" y="61"/>
                  </a:cubicBezTo>
                  <a:cubicBezTo>
                    <a:pt x="116" y="85"/>
                    <a:pt x="110" y="101"/>
                    <a:pt x="96" y="112"/>
                  </a:cubicBezTo>
                  <a:cubicBezTo>
                    <a:pt x="83" y="122"/>
                    <a:pt x="67" y="123"/>
                    <a:pt x="45" y="123"/>
                  </a:cubicBezTo>
                  <a:lnTo>
                    <a:pt x="0" y="123"/>
                  </a:lnTo>
                  <a:lnTo>
                    <a:pt x="0" y="0"/>
                  </a:lnTo>
                  <a:lnTo>
                    <a:pt x="45" y="0"/>
                  </a:lnTo>
                  <a:cubicBezTo>
                    <a:pt x="67" y="0"/>
                    <a:pt x="83" y="1"/>
                    <a:pt x="96" y="11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16"/>
            <p:cNvSpPr/>
            <p:nvPr/>
          </p:nvSpPr>
          <p:spPr>
            <a:xfrm>
              <a:off x="6784" y="3383"/>
              <a:ext cx="22" cy="29"/>
            </a:xfrm>
            <a:custGeom>
              <a:avLst/>
              <a:gdLst/>
              <a:ahLst/>
              <a:cxnLst/>
              <a:rect l="l" t="t" r="r" b="b"/>
              <a:pathLst>
                <a:path w="95" h="123" extrusionOk="0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16"/>
            <p:cNvSpPr/>
            <p:nvPr/>
          </p:nvSpPr>
          <p:spPr>
            <a:xfrm>
              <a:off x="6812" y="3374"/>
              <a:ext cx="25" cy="38"/>
            </a:xfrm>
            <a:custGeom>
              <a:avLst/>
              <a:gdLst/>
              <a:ahLst/>
              <a:cxnLst/>
              <a:rect l="l" t="t" r="r" b="b"/>
              <a:pathLst>
                <a:path w="108" h="161" extrusionOk="0">
                  <a:moveTo>
                    <a:pt x="78" y="0"/>
                  </a:moveTo>
                  <a:lnTo>
                    <a:pt x="92" y="0"/>
                  </a:lnTo>
                  <a:lnTo>
                    <a:pt x="68" y="25"/>
                  </a:lnTo>
                  <a:lnTo>
                    <a:pt x="54" y="25"/>
                  </a:lnTo>
                  <a:lnTo>
                    <a:pt x="30" y="0"/>
                  </a:lnTo>
                  <a:lnTo>
                    <a:pt x="43" y="0"/>
                  </a:lnTo>
                  <a:lnTo>
                    <a:pt x="61" y="18"/>
                  </a:lnTo>
                  <a:lnTo>
                    <a:pt x="78" y="0"/>
                  </a:lnTo>
                  <a:close/>
                  <a:moveTo>
                    <a:pt x="0" y="149"/>
                  </a:moveTo>
                  <a:lnTo>
                    <a:pt x="91" y="49"/>
                  </a:lnTo>
                  <a:lnTo>
                    <a:pt x="4" y="49"/>
                  </a:lnTo>
                  <a:lnTo>
                    <a:pt x="4" y="38"/>
                  </a:lnTo>
                  <a:lnTo>
                    <a:pt x="108" y="38"/>
                  </a:lnTo>
                  <a:lnTo>
                    <a:pt x="108" y="49"/>
                  </a:lnTo>
                  <a:lnTo>
                    <a:pt x="15" y="149"/>
                  </a:lnTo>
                  <a:lnTo>
                    <a:pt x="108" y="149"/>
                  </a:lnTo>
                  <a:lnTo>
                    <a:pt x="108" y="161"/>
                  </a:lnTo>
                  <a:lnTo>
                    <a:pt x="0" y="161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6"/>
            <p:cNvSpPr/>
            <p:nvPr/>
          </p:nvSpPr>
          <p:spPr>
            <a:xfrm>
              <a:off x="6845" y="3383"/>
              <a:ext cx="22" cy="29"/>
            </a:xfrm>
            <a:custGeom>
              <a:avLst/>
              <a:gdLst/>
              <a:ahLst/>
              <a:cxnLst/>
              <a:rect l="l" t="t" r="r" b="b"/>
              <a:pathLst>
                <a:path w="95" h="123" extrusionOk="0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6"/>
            <p:cNvSpPr/>
            <p:nvPr/>
          </p:nvSpPr>
          <p:spPr>
            <a:xfrm>
              <a:off x="6888" y="3383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27" h="123" extrusionOk="0">
                  <a:moveTo>
                    <a:pt x="92" y="73"/>
                  </a:moveTo>
                  <a:lnTo>
                    <a:pt x="64" y="10"/>
                  </a:lnTo>
                  <a:lnTo>
                    <a:pt x="35" y="73"/>
                  </a:lnTo>
                  <a:lnTo>
                    <a:pt x="92" y="73"/>
                  </a:lnTo>
                  <a:close/>
                  <a:moveTo>
                    <a:pt x="57" y="0"/>
                  </a:moveTo>
                  <a:lnTo>
                    <a:pt x="71" y="0"/>
                  </a:lnTo>
                  <a:lnTo>
                    <a:pt x="127" y="123"/>
                  </a:lnTo>
                  <a:lnTo>
                    <a:pt x="115" y="123"/>
                  </a:lnTo>
                  <a:lnTo>
                    <a:pt x="98" y="85"/>
                  </a:lnTo>
                  <a:lnTo>
                    <a:pt x="30" y="85"/>
                  </a:lnTo>
                  <a:lnTo>
                    <a:pt x="13" y="123"/>
                  </a:lnTo>
                  <a:lnTo>
                    <a:pt x="0" y="123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16"/>
            <p:cNvSpPr/>
            <p:nvPr/>
          </p:nvSpPr>
          <p:spPr>
            <a:xfrm>
              <a:off x="6936" y="3383"/>
              <a:ext cx="25" cy="29"/>
            </a:xfrm>
            <a:custGeom>
              <a:avLst/>
              <a:gdLst/>
              <a:ahLst/>
              <a:cxnLst/>
              <a:rect l="l" t="t" r="r" b="b"/>
              <a:pathLst>
                <a:path w="108" h="123" extrusionOk="0">
                  <a:moveTo>
                    <a:pt x="4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08" y="0"/>
                  </a:lnTo>
                  <a:lnTo>
                    <a:pt x="108" y="11"/>
                  </a:lnTo>
                  <a:lnTo>
                    <a:pt x="60" y="11"/>
                  </a:lnTo>
                  <a:lnTo>
                    <a:pt x="60" y="123"/>
                  </a:lnTo>
                  <a:lnTo>
                    <a:pt x="48" y="123"/>
                  </a:lnTo>
                  <a:lnTo>
                    <a:pt x="48" y="11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16"/>
            <p:cNvSpPr/>
            <p:nvPr/>
          </p:nvSpPr>
          <p:spPr>
            <a:xfrm>
              <a:off x="6967" y="3374"/>
              <a:ext cx="22" cy="38"/>
            </a:xfrm>
            <a:custGeom>
              <a:avLst/>
              <a:gdLst/>
              <a:ahLst/>
              <a:cxnLst/>
              <a:rect l="l" t="t" r="r" b="b"/>
              <a:pathLst>
                <a:path w="95" h="161" extrusionOk="0">
                  <a:moveTo>
                    <a:pt x="66" y="0"/>
                  </a:moveTo>
                  <a:lnTo>
                    <a:pt x="80" y="0"/>
                  </a:lnTo>
                  <a:lnTo>
                    <a:pt x="56" y="25"/>
                  </a:lnTo>
                  <a:lnTo>
                    <a:pt x="42" y="25"/>
                  </a:lnTo>
                  <a:lnTo>
                    <a:pt x="18" y="0"/>
                  </a:lnTo>
                  <a:lnTo>
                    <a:pt x="31" y="0"/>
                  </a:lnTo>
                  <a:lnTo>
                    <a:pt x="49" y="18"/>
                  </a:lnTo>
                  <a:lnTo>
                    <a:pt x="66" y="0"/>
                  </a:lnTo>
                  <a:close/>
                  <a:moveTo>
                    <a:pt x="0" y="38"/>
                  </a:moveTo>
                  <a:lnTo>
                    <a:pt x="95" y="38"/>
                  </a:lnTo>
                  <a:lnTo>
                    <a:pt x="95" y="49"/>
                  </a:lnTo>
                  <a:lnTo>
                    <a:pt x="13" y="49"/>
                  </a:lnTo>
                  <a:lnTo>
                    <a:pt x="13" y="92"/>
                  </a:lnTo>
                  <a:lnTo>
                    <a:pt x="89" y="92"/>
                  </a:lnTo>
                  <a:lnTo>
                    <a:pt x="89" y="104"/>
                  </a:lnTo>
                  <a:lnTo>
                    <a:pt x="13" y="104"/>
                  </a:lnTo>
                  <a:lnTo>
                    <a:pt x="13" y="149"/>
                  </a:lnTo>
                  <a:lnTo>
                    <a:pt x="95" y="149"/>
                  </a:lnTo>
                  <a:lnTo>
                    <a:pt x="95" y="161"/>
                  </a:lnTo>
                  <a:lnTo>
                    <a:pt x="0" y="16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16"/>
            <p:cNvSpPr/>
            <p:nvPr/>
          </p:nvSpPr>
          <p:spPr>
            <a:xfrm>
              <a:off x="6998" y="3383"/>
              <a:ext cx="20" cy="29"/>
            </a:xfrm>
            <a:custGeom>
              <a:avLst/>
              <a:gdLst/>
              <a:ahLst/>
              <a:cxnLst/>
              <a:rect l="l" t="t" r="r" b="b"/>
              <a:pathLst>
                <a:path w="90" h="123" extrusionOk="0">
                  <a:moveTo>
                    <a:pt x="0" y="0"/>
                  </a:moveTo>
                  <a:lnTo>
                    <a:pt x="12" y="0"/>
                  </a:lnTo>
                  <a:lnTo>
                    <a:pt x="12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16"/>
            <p:cNvSpPr/>
            <p:nvPr/>
          </p:nvSpPr>
          <p:spPr>
            <a:xfrm>
              <a:off x="7021" y="3382"/>
              <a:ext cx="30" cy="31"/>
            </a:xfrm>
            <a:custGeom>
              <a:avLst/>
              <a:gdLst/>
              <a:ahLst/>
              <a:cxnLst/>
              <a:rect l="l" t="t" r="r" b="b"/>
              <a:pathLst>
                <a:path w="130" h="130" extrusionOk="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6"/>
            <p:cNvSpPr/>
            <p:nvPr/>
          </p:nvSpPr>
          <p:spPr>
            <a:xfrm>
              <a:off x="7056" y="3383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26" h="123" extrusionOk="0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2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16"/>
            <p:cNvSpPr/>
            <p:nvPr/>
          </p:nvSpPr>
          <p:spPr>
            <a:xfrm>
              <a:off x="7088" y="3374"/>
              <a:ext cx="27" cy="38"/>
            </a:xfrm>
            <a:custGeom>
              <a:avLst/>
              <a:gdLst/>
              <a:ahLst/>
              <a:cxnLst/>
              <a:rect l="l" t="t" r="r" b="b"/>
              <a:pathLst>
                <a:path w="118" h="161" extrusionOk="0">
                  <a:moveTo>
                    <a:pt x="71" y="0"/>
                  </a:moveTo>
                  <a:lnTo>
                    <a:pt x="86" y="0"/>
                  </a:lnTo>
                  <a:lnTo>
                    <a:pt x="66" y="25"/>
                  </a:lnTo>
                  <a:lnTo>
                    <a:pt x="56" y="25"/>
                  </a:lnTo>
                  <a:lnTo>
                    <a:pt x="71" y="0"/>
                  </a:lnTo>
                  <a:close/>
                  <a:moveTo>
                    <a:pt x="53" y="108"/>
                  </a:moveTo>
                  <a:lnTo>
                    <a:pt x="0" y="38"/>
                  </a:lnTo>
                  <a:lnTo>
                    <a:pt x="15" y="38"/>
                  </a:lnTo>
                  <a:lnTo>
                    <a:pt x="59" y="98"/>
                  </a:lnTo>
                  <a:lnTo>
                    <a:pt x="103" y="38"/>
                  </a:lnTo>
                  <a:lnTo>
                    <a:pt x="118" y="38"/>
                  </a:lnTo>
                  <a:lnTo>
                    <a:pt x="65" y="108"/>
                  </a:lnTo>
                  <a:lnTo>
                    <a:pt x="65" y="161"/>
                  </a:lnTo>
                  <a:lnTo>
                    <a:pt x="53" y="161"/>
                  </a:lnTo>
                  <a:lnTo>
                    <a:pt x="53" y="10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16"/>
            <p:cNvSpPr/>
            <p:nvPr/>
          </p:nvSpPr>
          <p:spPr>
            <a:xfrm>
              <a:off x="7121" y="3382"/>
              <a:ext cx="29" cy="31"/>
            </a:xfrm>
            <a:custGeom>
              <a:avLst/>
              <a:gdLst/>
              <a:ahLst/>
              <a:cxnLst/>
              <a:rect l="l" t="t" r="r" b="b"/>
              <a:pathLst>
                <a:path w="124" h="130" extrusionOk="0">
                  <a:moveTo>
                    <a:pt x="64" y="12"/>
                  </a:moveTo>
                  <a:cubicBezTo>
                    <a:pt x="32" y="12"/>
                    <a:pt x="12" y="32"/>
                    <a:pt x="12" y="65"/>
                  </a:cubicBezTo>
                  <a:cubicBezTo>
                    <a:pt x="12" y="98"/>
                    <a:pt x="32" y="118"/>
                    <a:pt x="62" y="118"/>
                  </a:cubicBezTo>
                  <a:cubicBezTo>
                    <a:pt x="87" y="118"/>
                    <a:pt x="106" y="104"/>
                    <a:pt x="111" y="81"/>
                  </a:cubicBezTo>
                  <a:lnTo>
                    <a:pt x="124" y="81"/>
                  </a:lnTo>
                  <a:cubicBezTo>
                    <a:pt x="118" y="111"/>
                    <a:pt x="95" y="130"/>
                    <a:pt x="62" y="130"/>
                  </a:cubicBezTo>
                  <a:cubicBezTo>
                    <a:pt x="25" y="130"/>
                    <a:pt x="0" y="105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97" y="0"/>
                    <a:pt x="118" y="17"/>
                    <a:pt x="122" y="44"/>
                  </a:cubicBezTo>
                  <a:lnTo>
                    <a:pt x="109" y="44"/>
                  </a:lnTo>
                  <a:cubicBezTo>
                    <a:pt x="105" y="24"/>
                    <a:pt x="89" y="12"/>
                    <a:pt x="64" y="12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16"/>
            <p:cNvSpPr/>
            <p:nvPr/>
          </p:nvSpPr>
          <p:spPr>
            <a:xfrm>
              <a:off x="7157" y="3383"/>
              <a:ext cx="24" cy="29"/>
            </a:xfrm>
            <a:custGeom>
              <a:avLst/>
              <a:gdLst/>
              <a:ahLst/>
              <a:cxnLst/>
              <a:rect l="l" t="t" r="r" b="b"/>
              <a:pathLst>
                <a:path w="105" h="123" extrusionOk="0">
                  <a:moveTo>
                    <a:pt x="0" y="0"/>
                  </a:moveTo>
                  <a:lnTo>
                    <a:pt x="12" y="0"/>
                  </a:lnTo>
                  <a:lnTo>
                    <a:pt x="12" y="51"/>
                  </a:lnTo>
                  <a:lnTo>
                    <a:pt x="93" y="51"/>
                  </a:lnTo>
                  <a:lnTo>
                    <a:pt x="93" y="0"/>
                  </a:lnTo>
                  <a:lnTo>
                    <a:pt x="105" y="0"/>
                  </a:lnTo>
                  <a:lnTo>
                    <a:pt x="105" y="123"/>
                  </a:lnTo>
                  <a:lnTo>
                    <a:pt x="93" y="123"/>
                  </a:lnTo>
                  <a:lnTo>
                    <a:pt x="93" y="63"/>
                  </a:lnTo>
                  <a:lnTo>
                    <a:pt x="12" y="63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16"/>
            <p:cNvSpPr/>
            <p:nvPr/>
          </p:nvSpPr>
          <p:spPr>
            <a:xfrm>
              <a:off x="7190" y="3382"/>
              <a:ext cx="30" cy="31"/>
            </a:xfrm>
            <a:custGeom>
              <a:avLst/>
              <a:gdLst/>
              <a:ahLst/>
              <a:cxnLst/>
              <a:rect l="l" t="t" r="r" b="b"/>
              <a:pathLst>
                <a:path w="130" h="130" extrusionOk="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6"/>
            <p:cNvSpPr/>
            <p:nvPr/>
          </p:nvSpPr>
          <p:spPr>
            <a:xfrm>
              <a:off x="7224" y="3383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26" h="123" extrusionOk="0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3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16"/>
            <p:cNvSpPr/>
            <p:nvPr/>
          </p:nvSpPr>
          <p:spPr>
            <a:xfrm>
              <a:off x="7257" y="3383"/>
              <a:ext cx="27" cy="29"/>
            </a:xfrm>
            <a:custGeom>
              <a:avLst/>
              <a:gdLst/>
              <a:ahLst/>
              <a:cxnLst/>
              <a:rect l="l" t="t" r="r" b="b"/>
              <a:pathLst>
                <a:path w="118" h="123" extrusionOk="0">
                  <a:moveTo>
                    <a:pt x="53" y="70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59" y="60"/>
                  </a:lnTo>
                  <a:lnTo>
                    <a:pt x="103" y="0"/>
                  </a:lnTo>
                  <a:lnTo>
                    <a:pt x="118" y="0"/>
                  </a:lnTo>
                  <a:lnTo>
                    <a:pt x="65" y="70"/>
                  </a:lnTo>
                  <a:lnTo>
                    <a:pt x="65" y="123"/>
                  </a:lnTo>
                  <a:lnTo>
                    <a:pt x="53" y="123"/>
                  </a:lnTo>
                  <a:lnTo>
                    <a:pt x="53" y="7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16"/>
            <p:cNvSpPr/>
            <p:nvPr/>
          </p:nvSpPr>
          <p:spPr>
            <a:xfrm>
              <a:off x="4205" y="3032"/>
              <a:ext cx="604" cy="419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16"/>
            <p:cNvSpPr/>
            <p:nvPr/>
          </p:nvSpPr>
          <p:spPr>
            <a:xfrm>
              <a:off x="4217" y="3043"/>
              <a:ext cx="580" cy="396"/>
            </a:xfrm>
            <a:prstGeom prst="rect">
              <a:avLst/>
            </a:prstGeom>
            <a:solidFill>
              <a:srgbClr val="044DA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16"/>
            <p:cNvSpPr/>
            <p:nvPr/>
          </p:nvSpPr>
          <p:spPr>
            <a:xfrm>
              <a:off x="4487" y="3091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4" h="166" extrusionOk="0">
                  <a:moveTo>
                    <a:pt x="33" y="166"/>
                  </a:move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3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16"/>
            <p:cNvSpPr/>
            <p:nvPr/>
          </p:nvSpPr>
          <p:spPr>
            <a:xfrm>
              <a:off x="4423" y="3108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34" y="166"/>
                  </a:move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16"/>
            <p:cNvSpPr/>
            <p:nvPr/>
          </p:nvSpPr>
          <p:spPr>
            <a:xfrm>
              <a:off x="4377" y="3156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88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16"/>
            <p:cNvSpPr/>
            <p:nvPr/>
          </p:nvSpPr>
          <p:spPr>
            <a:xfrm>
              <a:off x="4360" y="3221"/>
              <a:ext cx="40" cy="38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88" y="127"/>
                  </a:move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8" y="127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16"/>
            <p:cNvSpPr/>
            <p:nvPr/>
          </p:nvSpPr>
          <p:spPr>
            <a:xfrm>
              <a:off x="4377" y="3285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08" y="64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6"/>
            <p:cNvSpPr/>
            <p:nvPr/>
          </p:nvSpPr>
          <p:spPr>
            <a:xfrm>
              <a:off x="4423" y="3333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08" y="63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5" y="102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16"/>
            <p:cNvSpPr/>
            <p:nvPr/>
          </p:nvSpPr>
          <p:spPr>
            <a:xfrm>
              <a:off x="4487" y="3350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4" h="166" extrusionOk="0">
                  <a:moveTo>
                    <a:pt x="107" y="64"/>
                  </a:move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16"/>
            <p:cNvSpPr/>
            <p:nvPr/>
          </p:nvSpPr>
          <p:spPr>
            <a:xfrm>
              <a:off x="4550" y="3333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08" y="63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16"/>
            <p:cNvSpPr/>
            <p:nvPr/>
          </p:nvSpPr>
          <p:spPr>
            <a:xfrm>
              <a:off x="4596" y="3285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4" h="166" extrusionOk="0">
                  <a:moveTo>
                    <a:pt x="108" y="64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16"/>
            <p:cNvSpPr/>
            <p:nvPr/>
          </p:nvSpPr>
          <p:spPr>
            <a:xfrm>
              <a:off x="4613" y="3220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75" y="64"/>
                  </a:moveTo>
                  <a:lnTo>
                    <a:pt x="108" y="64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6"/>
            <p:cNvSpPr/>
            <p:nvPr/>
          </p:nvSpPr>
          <p:spPr>
            <a:xfrm>
              <a:off x="4596" y="3156"/>
              <a:ext cx="40" cy="38"/>
            </a:xfrm>
            <a:custGeom>
              <a:avLst/>
              <a:gdLst/>
              <a:ahLst/>
              <a:cxnLst/>
              <a:rect l="l" t="t" r="r" b="b"/>
              <a:pathLst>
                <a:path w="174" h="165" extrusionOk="0">
                  <a:moveTo>
                    <a:pt x="34" y="165"/>
                  </a:moveTo>
                  <a:lnTo>
                    <a:pt x="87" y="126"/>
                  </a:lnTo>
                  <a:lnTo>
                    <a:pt x="141" y="165"/>
                  </a:lnTo>
                  <a:lnTo>
                    <a:pt x="120" y="102"/>
                  </a:lnTo>
                  <a:lnTo>
                    <a:pt x="174" y="63"/>
                  </a:lnTo>
                  <a:lnTo>
                    <a:pt x="108" y="63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5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6"/>
            <p:cNvSpPr/>
            <p:nvPr/>
          </p:nvSpPr>
          <p:spPr>
            <a:xfrm>
              <a:off x="4550" y="3108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87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7" y="64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6"/>
            <p:cNvSpPr/>
            <p:nvPr/>
          </p:nvSpPr>
          <p:spPr>
            <a:xfrm>
              <a:off x="4859" y="3103"/>
              <a:ext cx="38" cy="56"/>
            </a:xfrm>
            <a:custGeom>
              <a:avLst/>
              <a:gdLst/>
              <a:ahLst/>
              <a:cxnLst/>
              <a:rect l="l" t="t" r="r" b="b"/>
              <a:pathLst>
                <a:path w="166" h="240" extrusionOk="0">
                  <a:moveTo>
                    <a:pt x="38" y="29"/>
                  </a:moveTo>
                  <a:lnTo>
                    <a:pt x="38" y="96"/>
                  </a:lnTo>
                  <a:lnTo>
                    <a:pt x="130" y="96"/>
                  </a:lnTo>
                  <a:lnTo>
                    <a:pt x="130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6"/>
            <p:cNvSpPr/>
            <p:nvPr/>
          </p:nvSpPr>
          <p:spPr>
            <a:xfrm>
              <a:off x="4901" y="3103"/>
              <a:ext cx="51" cy="57"/>
            </a:xfrm>
            <a:custGeom>
              <a:avLst/>
              <a:gdLst/>
              <a:ahLst/>
              <a:cxnLst/>
              <a:rect l="l" t="t" r="r" b="b"/>
              <a:pathLst>
                <a:path w="223" h="244" extrusionOk="0">
                  <a:moveTo>
                    <a:pt x="123" y="244"/>
                  </a:moveTo>
                  <a:lnTo>
                    <a:pt x="104" y="244"/>
                  </a:lnTo>
                  <a:lnTo>
                    <a:pt x="0" y="0"/>
                  </a:lnTo>
                  <a:lnTo>
                    <a:pt x="42" y="0"/>
                  </a:lnTo>
                  <a:lnTo>
                    <a:pt x="114" y="177"/>
                  </a:lnTo>
                  <a:lnTo>
                    <a:pt x="183" y="0"/>
                  </a:lnTo>
                  <a:lnTo>
                    <a:pt x="223" y="0"/>
                  </a:lnTo>
                  <a:lnTo>
                    <a:pt x="123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6"/>
            <p:cNvSpPr/>
            <p:nvPr/>
          </p:nvSpPr>
          <p:spPr>
            <a:xfrm>
              <a:off x="4960" y="3102"/>
              <a:ext cx="45" cy="57"/>
            </a:xfrm>
            <a:custGeom>
              <a:avLst/>
              <a:gdLst/>
              <a:ahLst/>
              <a:cxnLst/>
              <a:rect l="l" t="t" r="r" b="b"/>
              <a:pathLst>
                <a:path w="196" h="243" extrusionOk="0">
                  <a:moveTo>
                    <a:pt x="152" y="243"/>
                  </a:moveTo>
                  <a:lnTo>
                    <a:pt x="78" y="140"/>
                  </a:lnTo>
                  <a:cubicBezTo>
                    <a:pt x="70" y="140"/>
                    <a:pt x="56" y="140"/>
                    <a:pt x="38" y="138"/>
                  </a:cubicBezTo>
                  <a:lnTo>
                    <a:pt x="38" y="243"/>
                  </a:lnTo>
                  <a:lnTo>
                    <a:pt x="0" y="243"/>
                  </a:lnTo>
                  <a:lnTo>
                    <a:pt x="0" y="3"/>
                  </a:lnTo>
                  <a:cubicBezTo>
                    <a:pt x="1" y="3"/>
                    <a:pt x="11" y="2"/>
                    <a:pt x="30" y="2"/>
                  </a:cubicBezTo>
                  <a:cubicBezTo>
                    <a:pt x="48" y="1"/>
                    <a:pt x="61" y="0"/>
                    <a:pt x="69" y="0"/>
                  </a:cubicBezTo>
                  <a:cubicBezTo>
                    <a:pt x="136" y="0"/>
                    <a:pt x="169" y="23"/>
                    <a:pt x="169" y="69"/>
                  </a:cubicBezTo>
                  <a:cubicBezTo>
                    <a:pt x="169" y="84"/>
                    <a:pt x="164" y="98"/>
                    <a:pt x="153" y="110"/>
                  </a:cubicBezTo>
                  <a:cubicBezTo>
                    <a:pt x="143" y="122"/>
                    <a:pt x="130" y="130"/>
                    <a:pt x="115" y="133"/>
                  </a:cubicBezTo>
                  <a:lnTo>
                    <a:pt x="196" y="243"/>
                  </a:lnTo>
                  <a:lnTo>
                    <a:pt x="152" y="243"/>
                  </a:lnTo>
                  <a:close/>
                  <a:moveTo>
                    <a:pt x="38" y="32"/>
                  </a:moveTo>
                  <a:lnTo>
                    <a:pt x="38" y="111"/>
                  </a:lnTo>
                  <a:cubicBezTo>
                    <a:pt x="47" y="112"/>
                    <a:pt x="56" y="112"/>
                    <a:pt x="65" y="112"/>
                  </a:cubicBezTo>
                  <a:cubicBezTo>
                    <a:pt x="87" y="112"/>
                    <a:pt x="104" y="109"/>
                    <a:pt x="114" y="103"/>
                  </a:cubicBezTo>
                  <a:cubicBezTo>
                    <a:pt x="125" y="96"/>
                    <a:pt x="130" y="85"/>
                    <a:pt x="130" y="69"/>
                  </a:cubicBezTo>
                  <a:cubicBezTo>
                    <a:pt x="130" y="55"/>
                    <a:pt x="124" y="46"/>
                    <a:pt x="113" y="40"/>
                  </a:cubicBezTo>
                  <a:cubicBezTo>
                    <a:pt x="102" y="34"/>
                    <a:pt x="84" y="31"/>
                    <a:pt x="60" y="31"/>
                  </a:cubicBezTo>
                  <a:cubicBezTo>
                    <a:pt x="57" y="31"/>
                    <a:pt x="49" y="31"/>
                    <a:pt x="38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6"/>
            <p:cNvSpPr/>
            <p:nvPr/>
          </p:nvSpPr>
          <p:spPr>
            <a:xfrm>
              <a:off x="5008" y="3102"/>
              <a:ext cx="53" cy="58"/>
            </a:xfrm>
            <a:custGeom>
              <a:avLst/>
              <a:gdLst/>
              <a:ahLst/>
              <a:cxnLst/>
              <a:rect l="l" t="t" r="r" b="b"/>
              <a:pathLst>
                <a:path w="231" h="248" extrusionOk="0">
                  <a:moveTo>
                    <a:pt x="0" y="122"/>
                  </a:moveTo>
                  <a:cubicBezTo>
                    <a:pt x="0" y="87"/>
                    <a:pt x="10" y="58"/>
                    <a:pt x="30" y="35"/>
                  </a:cubicBezTo>
                  <a:cubicBezTo>
                    <a:pt x="50" y="11"/>
                    <a:pt x="77" y="0"/>
                    <a:pt x="112" y="0"/>
                  </a:cubicBezTo>
                  <a:cubicBezTo>
                    <a:pt x="150" y="0"/>
                    <a:pt x="180" y="10"/>
                    <a:pt x="200" y="32"/>
                  </a:cubicBezTo>
                  <a:cubicBezTo>
                    <a:pt x="221" y="53"/>
                    <a:pt x="231" y="84"/>
                    <a:pt x="231" y="122"/>
                  </a:cubicBezTo>
                  <a:cubicBezTo>
                    <a:pt x="231" y="162"/>
                    <a:pt x="221" y="193"/>
                    <a:pt x="200" y="215"/>
                  </a:cubicBezTo>
                  <a:cubicBezTo>
                    <a:pt x="179" y="237"/>
                    <a:pt x="150" y="248"/>
                    <a:pt x="112" y="248"/>
                  </a:cubicBezTo>
                  <a:cubicBezTo>
                    <a:pt x="77" y="248"/>
                    <a:pt x="49" y="237"/>
                    <a:pt x="29" y="213"/>
                  </a:cubicBezTo>
                  <a:cubicBezTo>
                    <a:pt x="10" y="189"/>
                    <a:pt x="0" y="159"/>
                    <a:pt x="0" y="122"/>
                  </a:cubicBezTo>
                  <a:close/>
                  <a:moveTo>
                    <a:pt x="40" y="122"/>
                  </a:moveTo>
                  <a:cubicBezTo>
                    <a:pt x="40" y="150"/>
                    <a:pt x="46" y="173"/>
                    <a:pt x="58" y="191"/>
                  </a:cubicBezTo>
                  <a:cubicBezTo>
                    <a:pt x="71" y="210"/>
                    <a:pt x="89" y="219"/>
                    <a:pt x="112" y="219"/>
                  </a:cubicBezTo>
                  <a:cubicBezTo>
                    <a:pt x="137" y="219"/>
                    <a:pt x="157" y="210"/>
                    <a:pt x="171" y="193"/>
                  </a:cubicBezTo>
                  <a:cubicBezTo>
                    <a:pt x="184" y="177"/>
                    <a:pt x="191" y="153"/>
                    <a:pt x="191" y="122"/>
                  </a:cubicBezTo>
                  <a:cubicBezTo>
                    <a:pt x="191" y="60"/>
                    <a:pt x="165" y="29"/>
                    <a:pt x="112" y="29"/>
                  </a:cubicBezTo>
                  <a:cubicBezTo>
                    <a:pt x="88" y="29"/>
                    <a:pt x="70" y="37"/>
                    <a:pt x="58" y="54"/>
                  </a:cubicBezTo>
                  <a:cubicBezTo>
                    <a:pt x="46" y="71"/>
                    <a:pt x="40" y="93"/>
                    <a:pt x="40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6"/>
            <p:cNvSpPr/>
            <p:nvPr/>
          </p:nvSpPr>
          <p:spPr>
            <a:xfrm>
              <a:off x="5071" y="3103"/>
              <a:ext cx="39" cy="56"/>
            </a:xfrm>
            <a:custGeom>
              <a:avLst/>
              <a:gdLst/>
              <a:ahLst/>
              <a:cxnLst/>
              <a:rect l="l" t="t" r="r" b="b"/>
              <a:pathLst>
                <a:path w="173" h="242" extrusionOk="0">
                  <a:moveTo>
                    <a:pt x="38" y="150"/>
                  </a:moveTo>
                  <a:lnTo>
                    <a:pt x="38" y="242"/>
                  </a:lnTo>
                  <a:lnTo>
                    <a:pt x="0" y="242"/>
                  </a:lnTo>
                  <a:lnTo>
                    <a:pt x="0" y="2"/>
                  </a:lnTo>
                  <a:cubicBezTo>
                    <a:pt x="29" y="1"/>
                    <a:pt x="46" y="0"/>
                    <a:pt x="52" y="0"/>
                  </a:cubicBezTo>
                  <a:cubicBezTo>
                    <a:pt x="133" y="0"/>
                    <a:pt x="173" y="24"/>
                    <a:pt x="173" y="70"/>
                  </a:cubicBezTo>
                  <a:cubicBezTo>
                    <a:pt x="173" y="124"/>
                    <a:pt x="138" y="151"/>
                    <a:pt x="66" y="151"/>
                  </a:cubicBezTo>
                  <a:cubicBezTo>
                    <a:pt x="62" y="151"/>
                    <a:pt x="53" y="151"/>
                    <a:pt x="38" y="150"/>
                  </a:cubicBezTo>
                  <a:close/>
                  <a:moveTo>
                    <a:pt x="38" y="31"/>
                  </a:moveTo>
                  <a:lnTo>
                    <a:pt x="38" y="120"/>
                  </a:lnTo>
                  <a:cubicBezTo>
                    <a:pt x="54" y="121"/>
                    <a:pt x="63" y="122"/>
                    <a:pt x="64" y="122"/>
                  </a:cubicBezTo>
                  <a:cubicBezTo>
                    <a:pt x="111" y="122"/>
                    <a:pt x="134" y="106"/>
                    <a:pt x="134" y="74"/>
                  </a:cubicBezTo>
                  <a:cubicBezTo>
                    <a:pt x="134" y="44"/>
                    <a:pt x="109" y="30"/>
                    <a:pt x="59" y="30"/>
                  </a:cubicBezTo>
                  <a:cubicBezTo>
                    <a:pt x="54" y="30"/>
                    <a:pt x="47" y="30"/>
                    <a:pt x="38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6"/>
            <p:cNvSpPr/>
            <p:nvPr/>
          </p:nvSpPr>
          <p:spPr>
            <a:xfrm>
              <a:off x="5118" y="3102"/>
              <a:ext cx="35" cy="58"/>
            </a:xfrm>
            <a:custGeom>
              <a:avLst/>
              <a:gdLst/>
              <a:ahLst/>
              <a:cxnLst/>
              <a:rect l="l" t="t" r="r" b="b"/>
              <a:pathLst>
                <a:path w="156" h="248" extrusionOk="0">
                  <a:moveTo>
                    <a:pt x="0" y="233"/>
                  </a:moveTo>
                  <a:lnTo>
                    <a:pt x="14" y="203"/>
                  </a:lnTo>
                  <a:cubicBezTo>
                    <a:pt x="21" y="208"/>
                    <a:pt x="30" y="211"/>
                    <a:pt x="41" y="214"/>
                  </a:cubicBezTo>
                  <a:cubicBezTo>
                    <a:pt x="51" y="217"/>
                    <a:pt x="61" y="219"/>
                    <a:pt x="69" y="219"/>
                  </a:cubicBezTo>
                  <a:cubicBezTo>
                    <a:pt x="84" y="219"/>
                    <a:pt x="96" y="215"/>
                    <a:pt x="105" y="208"/>
                  </a:cubicBezTo>
                  <a:cubicBezTo>
                    <a:pt x="114" y="201"/>
                    <a:pt x="118" y="192"/>
                    <a:pt x="118" y="182"/>
                  </a:cubicBezTo>
                  <a:cubicBezTo>
                    <a:pt x="118" y="174"/>
                    <a:pt x="116" y="166"/>
                    <a:pt x="111" y="159"/>
                  </a:cubicBezTo>
                  <a:cubicBezTo>
                    <a:pt x="106" y="152"/>
                    <a:pt x="93" y="145"/>
                    <a:pt x="73" y="136"/>
                  </a:cubicBezTo>
                  <a:lnTo>
                    <a:pt x="51" y="127"/>
                  </a:lnTo>
                  <a:cubicBezTo>
                    <a:pt x="32" y="120"/>
                    <a:pt x="18" y="111"/>
                    <a:pt x="11" y="100"/>
                  </a:cubicBezTo>
                  <a:cubicBezTo>
                    <a:pt x="3" y="90"/>
                    <a:pt x="0" y="77"/>
                    <a:pt x="0" y="62"/>
                  </a:cubicBezTo>
                  <a:cubicBezTo>
                    <a:pt x="0" y="44"/>
                    <a:pt x="7" y="29"/>
                    <a:pt x="22" y="17"/>
                  </a:cubicBezTo>
                  <a:cubicBezTo>
                    <a:pt x="36" y="6"/>
                    <a:pt x="55" y="0"/>
                    <a:pt x="78" y="0"/>
                  </a:cubicBezTo>
                  <a:cubicBezTo>
                    <a:pt x="109" y="0"/>
                    <a:pt x="130" y="4"/>
                    <a:pt x="142" y="13"/>
                  </a:cubicBezTo>
                  <a:lnTo>
                    <a:pt x="131" y="41"/>
                  </a:lnTo>
                  <a:cubicBezTo>
                    <a:pt x="126" y="38"/>
                    <a:pt x="118" y="35"/>
                    <a:pt x="108" y="32"/>
                  </a:cubicBezTo>
                  <a:cubicBezTo>
                    <a:pt x="97" y="29"/>
                    <a:pt x="88" y="28"/>
                    <a:pt x="79" y="28"/>
                  </a:cubicBezTo>
                  <a:cubicBezTo>
                    <a:pt x="66" y="28"/>
                    <a:pt x="56" y="31"/>
                    <a:pt x="49" y="37"/>
                  </a:cubicBezTo>
                  <a:cubicBezTo>
                    <a:pt x="41" y="44"/>
                    <a:pt x="37" y="52"/>
                    <a:pt x="37" y="62"/>
                  </a:cubicBezTo>
                  <a:cubicBezTo>
                    <a:pt x="37" y="68"/>
                    <a:pt x="39" y="73"/>
                    <a:pt x="41" y="78"/>
                  </a:cubicBezTo>
                  <a:cubicBezTo>
                    <a:pt x="44" y="83"/>
                    <a:pt x="48" y="88"/>
                    <a:pt x="53" y="91"/>
                  </a:cubicBezTo>
                  <a:cubicBezTo>
                    <a:pt x="57" y="94"/>
                    <a:pt x="67" y="99"/>
                    <a:pt x="82" y="105"/>
                  </a:cubicBezTo>
                  <a:lnTo>
                    <a:pt x="104" y="115"/>
                  </a:lnTo>
                  <a:cubicBezTo>
                    <a:pt x="123" y="122"/>
                    <a:pt x="137" y="132"/>
                    <a:pt x="144" y="142"/>
                  </a:cubicBezTo>
                  <a:cubicBezTo>
                    <a:pt x="152" y="153"/>
                    <a:pt x="156" y="167"/>
                    <a:pt x="156" y="184"/>
                  </a:cubicBezTo>
                  <a:cubicBezTo>
                    <a:pt x="156" y="202"/>
                    <a:pt x="147" y="217"/>
                    <a:pt x="131" y="230"/>
                  </a:cubicBezTo>
                  <a:cubicBezTo>
                    <a:pt x="114" y="242"/>
                    <a:pt x="91" y="248"/>
                    <a:pt x="63" y="248"/>
                  </a:cubicBezTo>
                  <a:cubicBezTo>
                    <a:pt x="39" y="248"/>
                    <a:pt x="18" y="243"/>
                    <a:pt x="0" y="2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6"/>
            <p:cNvSpPr/>
            <p:nvPr/>
          </p:nvSpPr>
          <p:spPr>
            <a:xfrm>
              <a:off x="5163" y="3103"/>
              <a:ext cx="45" cy="56"/>
            </a:xfrm>
            <a:custGeom>
              <a:avLst/>
              <a:gdLst/>
              <a:ahLst/>
              <a:cxnLst/>
              <a:rect l="l" t="t" r="r" b="b"/>
              <a:pathLst>
                <a:path w="195" h="240" extrusionOk="0">
                  <a:moveTo>
                    <a:pt x="154" y="240"/>
                  </a:moveTo>
                  <a:lnTo>
                    <a:pt x="75" y="130"/>
                  </a:lnTo>
                  <a:lnTo>
                    <a:pt x="38" y="175"/>
                  </a:lnTo>
                  <a:lnTo>
                    <a:pt x="38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131"/>
                  </a:lnTo>
                  <a:lnTo>
                    <a:pt x="141" y="0"/>
                  </a:lnTo>
                  <a:lnTo>
                    <a:pt x="184" y="0"/>
                  </a:lnTo>
                  <a:lnTo>
                    <a:pt x="101" y="104"/>
                  </a:lnTo>
                  <a:lnTo>
                    <a:pt x="195" y="240"/>
                  </a:lnTo>
                  <a:lnTo>
                    <a:pt x="154" y="2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6"/>
            <p:cNvSpPr/>
            <p:nvPr/>
          </p:nvSpPr>
          <p:spPr>
            <a:xfrm>
              <a:off x="5208" y="3086"/>
              <a:ext cx="52" cy="73"/>
            </a:xfrm>
            <a:custGeom>
              <a:avLst/>
              <a:gdLst/>
              <a:ahLst/>
              <a:cxnLst/>
              <a:rect l="l" t="t" r="r" b="b"/>
              <a:pathLst>
                <a:path w="228" h="315" extrusionOk="0">
                  <a:moveTo>
                    <a:pt x="185" y="315"/>
                  </a:moveTo>
                  <a:lnTo>
                    <a:pt x="166" y="265"/>
                  </a:lnTo>
                  <a:lnTo>
                    <a:pt x="63" y="265"/>
                  </a:lnTo>
                  <a:lnTo>
                    <a:pt x="43" y="315"/>
                  </a:lnTo>
                  <a:lnTo>
                    <a:pt x="0" y="315"/>
                  </a:lnTo>
                  <a:lnTo>
                    <a:pt x="113" y="72"/>
                  </a:lnTo>
                  <a:lnTo>
                    <a:pt x="123" y="72"/>
                  </a:lnTo>
                  <a:lnTo>
                    <a:pt x="228" y="315"/>
                  </a:lnTo>
                  <a:lnTo>
                    <a:pt x="185" y="315"/>
                  </a:lnTo>
                  <a:close/>
                  <a:moveTo>
                    <a:pt x="116" y="135"/>
                  </a:moveTo>
                  <a:lnTo>
                    <a:pt x="73" y="240"/>
                  </a:lnTo>
                  <a:lnTo>
                    <a:pt x="156" y="240"/>
                  </a:lnTo>
                  <a:lnTo>
                    <a:pt x="116" y="135"/>
                  </a:lnTo>
                  <a:close/>
                  <a:moveTo>
                    <a:pt x="162" y="0"/>
                  </a:moveTo>
                  <a:lnTo>
                    <a:pt x="119" y="55"/>
                  </a:lnTo>
                  <a:lnTo>
                    <a:pt x="93" y="55"/>
                  </a:lnTo>
                  <a:lnTo>
                    <a:pt x="125" y="0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16"/>
            <p:cNvSpPr/>
            <p:nvPr/>
          </p:nvSpPr>
          <p:spPr>
            <a:xfrm>
              <a:off x="5294" y="3103"/>
              <a:ext cx="44" cy="57"/>
            </a:xfrm>
            <a:custGeom>
              <a:avLst/>
              <a:gdLst/>
              <a:ahLst/>
              <a:cxnLst/>
              <a:rect l="l" t="t" r="r" b="b"/>
              <a:pathLst>
                <a:path w="194" h="244" extrusionOk="0">
                  <a:moveTo>
                    <a:pt x="0" y="0"/>
                  </a:moveTo>
                  <a:lnTo>
                    <a:pt x="38" y="0"/>
                  </a:lnTo>
                  <a:lnTo>
                    <a:pt x="38" y="164"/>
                  </a:lnTo>
                  <a:cubicBezTo>
                    <a:pt x="38" y="179"/>
                    <a:pt x="43" y="191"/>
                    <a:pt x="54" y="201"/>
                  </a:cubicBezTo>
                  <a:cubicBezTo>
                    <a:pt x="64" y="210"/>
                    <a:pt x="79" y="215"/>
                    <a:pt x="96" y="215"/>
                  </a:cubicBezTo>
                  <a:cubicBezTo>
                    <a:pt x="115" y="215"/>
                    <a:pt x="130" y="210"/>
                    <a:pt x="140" y="201"/>
                  </a:cubicBezTo>
                  <a:cubicBezTo>
                    <a:pt x="151" y="192"/>
                    <a:pt x="156" y="179"/>
                    <a:pt x="156" y="164"/>
                  </a:cubicBezTo>
                  <a:lnTo>
                    <a:pt x="156" y="0"/>
                  </a:lnTo>
                  <a:lnTo>
                    <a:pt x="194" y="0"/>
                  </a:lnTo>
                  <a:lnTo>
                    <a:pt x="194" y="167"/>
                  </a:lnTo>
                  <a:cubicBezTo>
                    <a:pt x="194" y="191"/>
                    <a:pt x="186" y="210"/>
                    <a:pt x="168" y="224"/>
                  </a:cubicBezTo>
                  <a:cubicBezTo>
                    <a:pt x="151" y="238"/>
                    <a:pt x="127" y="244"/>
                    <a:pt x="97" y="244"/>
                  </a:cubicBezTo>
                  <a:cubicBezTo>
                    <a:pt x="66" y="244"/>
                    <a:pt x="42" y="238"/>
                    <a:pt x="25" y="224"/>
                  </a:cubicBezTo>
                  <a:cubicBezTo>
                    <a:pt x="8" y="211"/>
                    <a:pt x="0" y="192"/>
                    <a:pt x="0" y="1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6"/>
            <p:cNvSpPr/>
            <p:nvPr/>
          </p:nvSpPr>
          <p:spPr>
            <a:xfrm>
              <a:off x="5351" y="3103"/>
              <a:ext cx="44" cy="57"/>
            </a:xfrm>
            <a:custGeom>
              <a:avLst/>
              <a:gdLst/>
              <a:ahLst/>
              <a:cxnLst/>
              <a:rect l="l" t="t" r="r" b="b"/>
              <a:pathLst>
                <a:path w="191" h="244" extrusionOk="0">
                  <a:moveTo>
                    <a:pt x="180" y="244"/>
                  </a:moveTo>
                  <a:lnTo>
                    <a:pt x="36" y="68"/>
                  </a:lnTo>
                  <a:lnTo>
                    <a:pt x="36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5" y="166"/>
                  </a:lnTo>
                  <a:lnTo>
                    <a:pt x="155" y="0"/>
                  </a:lnTo>
                  <a:lnTo>
                    <a:pt x="191" y="0"/>
                  </a:lnTo>
                  <a:lnTo>
                    <a:pt x="191" y="244"/>
                  </a:lnTo>
                  <a:lnTo>
                    <a:pt x="180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16"/>
            <p:cNvSpPr/>
            <p:nvPr/>
          </p:nvSpPr>
          <p:spPr>
            <a:xfrm>
              <a:off x="5410" y="3103"/>
              <a:ext cx="8" cy="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16"/>
            <p:cNvSpPr/>
            <p:nvPr/>
          </p:nvSpPr>
          <p:spPr>
            <a:xfrm>
              <a:off x="5433" y="3103"/>
              <a:ext cx="38" cy="56"/>
            </a:xfrm>
            <a:custGeom>
              <a:avLst/>
              <a:gdLst/>
              <a:ahLst/>
              <a:cxnLst/>
              <a:rect l="l" t="t" r="r" b="b"/>
              <a:pathLst>
                <a:path w="166" h="240" extrusionOk="0">
                  <a:moveTo>
                    <a:pt x="38" y="29"/>
                  </a:moveTo>
                  <a:lnTo>
                    <a:pt x="38" y="96"/>
                  </a:lnTo>
                  <a:lnTo>
                    <a:pt x="129" y="96"/>
                  </a:lnTo>
                  <a:lnTo>
                    <a:pt x="129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16"/>
            <p:cNvSpPr/>
            <p:nvPr/>
          </p:nvSpPr>
          <p:spPr>
            <a:xfrm>
              <a:off x="4859" y="3198"/>
              <a:ext cx="32" cy="56"/>
            </a:xfrm>
            <a:custGeom>
              <a:avLst/>
              <a:gdLst/>
              <a:ahLst/>
              <a:cxnLst/>
              <a:rect l="l" t="t" r="r" b="b"/>
              <a:pathLst>
                <a:path w="143" h="240" extrusionOk="0">
                  <a:moveTo>
                    <a:pt x="33" y="29"/>
                  </a:moveTo>
                  <a:lnTo>
                    <a:pt x="33" y="96"/>
                  </a:lnTo>
                  <a:lnTo>
                    <a:pt x="112" y="96"/>
                  </a:lnTo>
                  <a:lnTo>
                    <a:pt x="112" y="124"/>
                  </a:lnTo>
                  <a:lnTo>
                    <a:pt x="33" y="124"/>
                  </a:lnTo>
                  <a:lnTo>
                    <a:pt x="33" y="211"/>
                  </a:lnTo>
                  <a:lnTo>
                    <a:pt x="142" y="211"/>
                  </a:lnTo>
                  <a:lnTo>
                    <a:pt x="142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43" y="0"/>
                  </a:lnTo>
                  <a:lnTo>
                    <a:pt x="143" y="29"/>
                  </a:lnTo>
                  <a:lnTo>
                    <a:pt x="33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16"/>
            <p:cNvSpPr/>
            <p:nvPr/>
          </p:nvSpPr>
          <p:spPr>
            <a:xfrm>
              <a:off x="4894" y="3213"/>
              <a:ext cx="36" cy="42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6"/>
            <p:cNvSpPr/>
            <p:nvPr/>
          </p:nvSpPr>
          <p:spPr>
            <a:xfrm>
              <a:off x="4935" y="3212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79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16"/>
            <p:cNvSpPr/>
            <p:nvPr/>
          </p:nvSpPr>
          <p:spPr>
            <a:xfrm>
              <a:off x="4961" y="3212"/>
              <a:ext cx="36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6" y="0"/>
                    <a:pt x="80" y="0"/>
                  </a:cubicBezTo>
                  <a:cubicBezTo>
                    <a:pt x="105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3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8" y="157"/>
                    <a:pt x="80" y="157"/>
                  </a:cubicBezTo>
                  <a:cubicBezTo>
                    <a:pt x="94" y="157"/>
                    <a:pt x="106" y="151"/>
                    <a:pt x="114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1" y="26"/>
                    <a:pt x="80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16"/>
            <p:cNvSpPr/>
            <p:nvPr/>
          </p:nvSpPr>
          <p:spPr>
            <a:xfrm>
              <a:off x="5003" y="3212"/>
              <a:ext cx="36" cy="58"/>
            </a:xfrm>
            <a:custGeom>
              <a:avLst/>
              <a:gdLst/>
              <a:ahLst/>
              <a:cxnLst/>
              <a:rect l="l" t="t" r="r" b="b"/>
              <a:pathLst>
                <a:path w="154" h="248" extrusionOk="0">
                  <a:moveTo>
                    <a:pt x="32" y="170"/>
                  </a:moveTo>
                  <a:lnTo>
                    <a:pt x="32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18"/>
                  </a:lnTo>
                  <a:cubicBezTo>
                    <a:pt x="43" y="6"/>
                    <a:pt x="58" y="0"/>
                    <a:pt x="74" y="0"/>
                  </a:cubicBezTo>
                  <a:cubicBezTo>
                    <a:pt x="99" y="0"/>
                    <a:pt x="119" y="8"/>
                    <a:pt x="133" y="24"/>
                  </a:cubicBezTo>
                  <a:cubicBezTo>
                    <a:pt x="147" y="39"/>
                    <a:pt x="154" y="62"/>
                    <a:pt x="154" y="92"/>
                  </a:cubicBezTo>
                  <a:cubicBezTo>
                    <a:pt x="154" y="119"/>
                    <a:pt x="147" y="140"/>
                    <a:pt x="133" y="157"/>
                  </a:cubicBezTo>
                  <a:cubicBezTo>
                    <a:pt x="119" y="174"/>
                    <a:pt x="98" y="183"/>
                    <a:pt x="72" y="183"/>
                  </a:cubicBezTo>
                  <a:cubicBezTo>
                    <a:pt x="64" y="183"/>
                    <a:pt x="56" y="181"/>
                    <a:pt x="48" y="179"/>
                  </a:cubicBezTo>
                  <a:cubicBezTo>
                    <a:pt x="39" y="176"/>
                    <a:pt x="34" y="173"/>
                    <a:pt x="32" y="170"/>
                  </a:cubicBezTo>
                  <a:close/>
                  <a:moveTo>
                    <a:pt x="32" y="42"/>
                  </a:moveTo>
                  <a:lnTo>
                    <a:pt x="32" y="144"/>
                  </a:lnTo>
                  <a:cubicBezTo>
                    <a:pt x="34" y="147"/>
                    <a:pt x="38" y="150"/>
                    <a:pt x="44" y="152"/>
                  </a:cubicBezTo>
                  <a:cubicBezTo>
                    <a:pt x="50" y="155"/>
                    <a:pt x="57" y="156"/>
                    <a:pt x="63" y="156"/>
                  </a:cubicBezTo>
                  <a:cubicBezTo>
                    <a:pt x="101" y="156"/>
                    <a:pt x="121" y="135"/>
                    <a:pt x="121" y="91"/>
                  </a:cubicBezTo>
                  <a:cubicBezTo>
                    <a:pt x="121" y="69"/>
                    <a:pt x="116" y="52"/>
                    <a:pt x="107" y="42"/>
                  </a:cubicBezTo>
                  <a:cubicBezTo>
                    <a:pt x="98" y="32"/>
                    <a:pt x="83" y="27"/>
                    <a:pt x="63" y="27"/>
                  </a:cubicBezTo>
                  <a:cubicBezTo>
                    <a:pt x="58" y="27"/>
                    <a:pt x="53" y="28"/>
                    <a:pt x="47" y="31"/>
                  </a:cubicBezTo>
                  <a:cubicBezTo>
                    <a:pt x="40" y="34"/>
                    <a:pt x="35" y="38"/>
                    <a:pt x="32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16"/>
            <p:cNvSpPr/>
            <p:nvPr/>
          </p:nvSpPr>
          <p:spPr>
            <a:xfrm>
              <a:off x="5042" y="3212"/>
              <a:ext cx="27" cy="43"/>
            </a:xfrm>
            <a:custGeom>
              <a:avLst/>
              <a:gdLst/>
              <a:ahLst/>
              <a:cxnLst/>
              <a:rect l="l" t="t" r="r" b="b"/>
              <a:pathLst>
                <a:path w="115" h="183" extrusionOk="0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6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1" y="32"/>
                  </a:cubicBezTo>
                  <a:cubicBezTo>
                    <a:pt x="36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5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16"/>
            <p:cNvSpPr/>
            <p:nvPr/>
          </p:nvSpPr>
          <p:spPr>
            <a:xfrm>
              <a:off x="5075" y="3196"/>
              <a:ext cx="34" cy="58"/>
            </a:xfrm>
            <a:custGeom>
              <a:avLst/>
              <a:gdLst/>
              <a:ahLst/>
              <a:cxnLst/>
              <a:rect l="l" t="t" r="r" b="b"/>
              <a:pathLst>
                <a:path w="147" h="248" extrusionOk="0">
                  <a:moveTo>
                    <a:pt x="114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9" y="73"/>
                  </a:lnTo>
                  <a:lnTo>
                    <a:pt x="135" y="73"/>
                  </a:lnTo>
                  <a:lnTo>
                    <a:pt x="79" y="139"/>
                  </a:lnTo>
                  <a:lnTo>
                    <a:pt x="147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16"/>
            <p:cNvSpPr/>
            <p:nvPr/>
          </p:nvSpPr>
          <p:spPr>
            <a:xfrm>
              <a:off x="5110" y="3192"/>
              <a:ext cx="37" cy="63"/>
            </a:xfrm>
            <a:custGeom>
              <a:avLst/>
              <a:gdLst/>
              <a:ahLst/>
              <a:cxnLst/>
              <a:rect l="l" t="t" r="r" b="b"/>
              <a:pathLst>
                <a:path w="162" h="269" extrusionOk="0">
                  <a:moveTo>
                    <a:pt x="159" y="181"/>
                  </a:moveTo>
                  <a:lnTo>
                    <a:pt x="33" y="181"/>
                  </a:lnTo>
                  <a:cubicBezTo>
                    <a:pt x="33" y="201"/>
                    <a:pt x="38" y="217"/>
                    <a:pt x="49" y="228"/>
                  </a:cubicBezTo>
                  <a:cubicBezTo>
                    <a:pt x="59" y="238"/>
                    <a:pt x="72" y="242"/>
                    <a:pt x="88" y="242"/>
                  </a:cubicBezTo>
                  <a:cubicBezTo>
                    <a:pt x="106" y="242"/>
                    <a:pt x="121" y="237"/>
                    <a:pt x="133" y="227"/>
                  </a:cubicBezTo>
                  <a:lnTo>
                    <a:pt x="146" y="249"/>
                  </a:lnTo>
                  <a:cubicBezTo>
                    <a:pt x="141" y="254"/>
                    <a:pt x="133" y="258"/>
                    <a:pt x="124" y="262"/>
                  </a:cubicBezTo>
                  <a:cubicBezTo>
                    <a:pt x="111" y="266"/>
                    <a:pt x="97" y="269"/>
                    <a:pt x="82" y="269"/>
                  </a:cubicBezTo>
                  <a:cubicBezTo>
                    <a:pt x="60" y="269"/>
                    <a:pt x="41" y="261"/>
                    <a:pt x="25" y="246"/>
                  </a:cubicBezTo>
                  <a:cubicBezTo>
                    <a:pt x="8" y="230"/>
                    <a:pt x="0" y="207"/>
                    <a:pt x="0" y="180"/>
                  </a:cubicBezTo>
                  <a:cubicBezTo>
                    <a:pt x="0" y="151"/>
                    <a:pt x="9" y="127"/>
                    <a:pt x="26" y="110"/>
                  </a:cubicBezTo>
                  <a:cubicBezTo>
                    <a:pt x="42" y="94"/>
                    <a:pt x="61" y="86"/>
                    <a:pt x="82" y="86"/>
                  </a:cubicBezTo>
                  <a:cubicBezTo>
                    <a:pt x="107" y="86"/>
                    <a:pt x="127" y="93"/>
                    <a:pt x="141" y="108"/>
                  </a:cubicBezTo>
                  <a:cubicBezTo>
                    <a:pt x="155" y="121"/>
                    <a:pt x="162" y="139"/>
                    <a:pt x="162" y="161"/>
                  </a:cubicBezTo>
                  <a:cubicBezTo>
                    <a:pt x="162" y="168"/>
                    <a:pt x="161" y="175"/>
                    <a:pt x="159" y="181"/>
                  </a:cubicBezTo>
                  <a:close/>
                  <a:moveTo>
                    <a:pt x="84" y="113"/>
                  </a:moveTo>
                  <a:cubicBezTo>
                    <a:pt x="70" y="113"/>
                    <a:pt x="58" y="117"/>
                    <a:pt x="49" y="126"/>
                  </a:cubicBezTo>
                  <a:cubicBezTo>
                    <a:pt x="40" y="135"/>
                    <a:pt x="35" y="145"/>
                    <a:pt x="33" y="158"/>
                  </a:cubicBezTo>
                  <a:lnTo>
                    <a:pt x="131" y="158"/>
                  </a:lnTo>
                  <a:cubicBezTo>
                    <a:pt x="131" y="145"/>
                    <a:pt x="127" y="135"/>
                    <a:pt x="119" y="126"/>
                  </a:cubicBezTo>
                  <a:cubicBezTo>
                    <a:pt x="110" y="117"/>
                    <a:pt x="99" y="113"/>
                    <a:pt x="84" y="113"/>
                  </a:cubicBezTo>
                  <a:close/>
                  <a:moveTo>
                    <a:pt x="124" y="0"/>
                  </a:moveTo>
                  <a:lnTo>
                    <a:pt x="87" y="54"/>
                  </a:lnTo>
                  <a:lnTo>
                    <a:pt x="64" y="54"/>
                  </a:lnTo>
                  <a:lnTo>
                    <a:pt x="92" y="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16"/>
            <p:cNvSpPr/>
            <p:nvPr/>
          </p:nvSpPr>
          <p:spPr>
            <a:xfrm>
              <a:off x="5174" y="3212"/>
              <a:ext cx="26" cy="43"/>
            </a:xfrm>
            <a:custGeom>
              <a:avLst/>
              <a:gdLst/>
              <a:ahLst/>
              <a:cxnLst/>
              <a:rect l="l" t="t" r="r" b="b"/>
              <a:pathLst>
                <a:path w="115" h="183" extrusionOk="0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16"/>
            <p:cNvSpPr/>
            <p:nvPr/>
          </p:nvSpPr>
          <p:spPr>
            <a:xfrm>
              <a:off x="5204" y="3202"/>
              <a:ext cx="26" cy="53"/>
            </a:xfrm>
            <a:custGeom>
              <a:avLst/>
              <a:gdLst/>
              <a:ahLst/>
              <a:cxnLst/>
              <a:rect l="l" t="t" r="r" b="b"/>
              <a:pathLst>
                <a:path w="112" h="228" extrusionOk="0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8" y="195"/>
                  </a:cubicBezTo>
                  <a:lnTo>
                    <a:pt x="112" y="223"/>
                  </a:lnTo>
                  <a:cubicBezTo>
                    <a:pt x="100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5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16"/>
            <p:cNvSpPr/>
            <p:nvPr/>
          </p:nvSpPr>
          <p:spPr>
            <a:xfrm>
              <a:off x="5236" y="3212"/>
              <a:ext cx="25" cy="42"/>
            </a:xfrm>
            <a:custGeom>
              <a:avLst/>
              <a:gdLst/>
              <a:ahLst/>
              <a:cxnLst/>
              <a:rect l="l" t="t" r="r" b="b"/>
              <a:pathLst>
                <a:path w="106" h="179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16"/>
            <p:cNvSpPr/>
            <p:nvPr/>
          </p:nvSpPr>
          <p:spPr>
            <a:xfrm>
              <a:off x="5264" y="3213"/>
              <a:ext cx="33" cy="42"/>
            </a:xfrm>
            <a:custGeom>
              <a:avLst/>
              <a:gdLst/>
              <a:ahLst/>
              <a:cxnLst/>
              <a:rect l="l" t="t" r="r" b="b"/>
              <a:pathLst>
                <a:path w="143" h="179" extrusionOk="0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6" y="152"/>
                  </a:cubicBezTo>
                  <a:cubicBezTo>
                    <a:pt x="76" y="152"/>
                    <a:pt x="86" y="149"/>
                    <a:pt x="94" y="144"/>
                  </a:cubicBezTo>
                  <a:cubicBezTo>
                    <a:pt x="103" y="138"/>
                    <a:pt x="109" y="131"/>
                    <a:pt x="111" y="123"/>
                  </a:cubicBezTo>
                  <a:lnTo>
                    <a:pt x="111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1" y="175"/>
                  </a:lnTo>
                  <a:lnTo>
                    <a:pt x="111" y="151"/>
                  </a:lnTo>
                  <a:cubicBezTo>
                    <a:pt x="108" y="158"/>
                    <a:pt x="101" y="164"/>
                    <a:pt x="90" y="170"/>
                  </a:cubicBezTo>
                  <a:cubicBezTo>
                    <a:pt x="80" y="176"/>
                    <a:pt x="69" y="179"/>
                    <a:pt x="59" y="179"/>
                  </a:cubicBezTo>
                  <a:cubicBezTo>
                    <a:pt x="40" y="179"/>
                    <a:pt x="25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16"/>
            <p:cNvSpPr/>
            <p:nvPr/>
          </p:nvSpPr>
          <p:spPr>
            <a:xfrm>
              <a:off x="5305" y="3196"/>
              <a:ext cx="34" cy="58"/>
            </a:xfrm>
            <a:custGeom>
              <a:avLst/>
              <a:gdLst/>
              <a:ahLst/>
              <a:cxnLst/>
              <a:rect l="l" t="t" r="r" b="b"/>
              <a:pathLst>
                <a:path w="147" h="248" extrusionOk="0">
                  <a:moveTo>
                    <a:pt x="113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8" y="73"/>
                  </a:lnTo>
                  <a:lnTo>
                    <a:pt x="135" y="73"/>
                  </a:lnTo>
                  <a:lnTo>
                    <a:pt x="78" y="139"/>
                  </a:lnTo>
                  <a:lnTo>
                    <a:pt x="147" y="248"/>
                  </a:lnTo>
                  <a:lnTo>
                    <a:pt x="113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16"/>
            <p:cNvSpPr/>
            <p:nvPr/>
          </p:nvSpPr>
          <p:spPr>
            <a:xfrm>
              <a:off x="5341" y="3202"/>
              <a:ext cx="25" cy="53"/>
            </a:xfrm>
            <a:custGeom>
              <a:avLst/>
              <a:gdLst/>
              <a:ahLst/>
              <a:cxnLst/>
              <a:rect l="l" t="t" r="r" b="b"/>
              <a:pathLst>
                <a:path w="112" h="228" extrusionOk="0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1" y="0"/>
                  </a:lnTo>
                  <a:lnTo>
                    <a:pt x="51" y="49"/>
                  </a:lnTo>
                  <a:lnTo>
                    <a:pt x="99" y="49"/>
                  </a:lnTo>
                  <a:lnTo>
                    <a:pt x="99" y="73"/>
                  </a:lnTo>
                  <a:lnTo>
                    <a:pt x="51" y="73"/>
                  </a:lnTo>
                  <a:lnTo>
                    <a:pt x="51" y="161"/>
                  </a:lnTo>
                  <a:cubicBezTo>
                    <a:pt x="51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7" y="195"/>
                  </a:cubicBezTo>
                  <a:lnTo>
                    <a:pt x="112" y="223"/>
                  </a:lnTo>
                  <a:cubicBezTo>
                    <a:pt x="99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4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16"/>
            <p:cNvSpPr/>
            <p:nvPr/>
          </p:nvSpPr>
          <p:spPr>
            <a:xfrm>
              <a:off x="5372" y="3213"/>
              <a:ext cx="33" cy="42"/>
            </a:xfrm>
            <a:custGeom>
              <a:avLst/>
              <a:gdLst/>
              <a:ahLst/>
              <a:cxnLst/>
              <a:rect l="l" t="t" r="r" b="b"/>
              <a:pathLst>
                <a:path w="143" h="179" extrusionOk="0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7" y="152"/>
                  </a:cubicBezTo>
                  <a:cubicBezTo>
                    <a:pt x="77" y="152"/>
                    <a:pt x="86" y="149"/>
                    <a:pt x="95" y="144"/>
                  </a:cubicBezTo>
                  <a:cubicBezTo>
                    <a:pt x="103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2" y="175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0" y="179"/>
                    <a:pt x="26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16"/>
            <p:cNvSpPr/>
            <p:nvPr/>
          </p:nvSpPr>
          <p:spPr>
            <a:xfrm>
              <a:off x="5413" y="3212"/>
              <a:ext cx="25" cy="42"/>
            </a:xfrm>
            <a:custGeom>
              <a:avLst/>
              <a:gdLst/>
              <a:ahLst/>
              <a:cxnLst/>
              <a:rect l="l" t="t" r="r" b="b"/>
              <a:pathLst>
                <a:path w="107" h="179" extrusionOk="0">
                  <a:moveTo>
                    <a:pt x="94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2" y="64"/>
                    <a:pt x="32" y="79"/>
                  </a:cubicBezTo>
                  <a:lnTo>
                    <a:pt x="32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7" y="3"/>
                  </a:cubicBezTo>
                  <a:lnTo>
                    <a:pt x="94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16"/>
            <p:cNvSpPr/>
            <p:nvPr/>
          </p:nvSpPr>
          <p:spPr>
            <a:xfrm>
              <a:off x="5440" y="3192"/>
              <a:ext cx="34" cy="63"/>
            </a:xfrm>
            <a:custGeom>
              <a:avLst/>
              <a:gdLst/>
              <a:ahLst/>
              <a:cxnLst/>
              <a:rect l="l" t="t" r="r" b="b"/>
              <a:pathLst>
                <a:path w="151" h="269" extrusionOk="0">
                  <a:moveTo>
                    <a:pt x="109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6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3"/>
                    <a:pt x="24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6" y="157"/>
                  </a:cubicBezTo>
                  <a:cubicBezTo>
                    <a:pt x="106" y="128"/>
                    <a:pt x="93" y="114"/>
                    <a:pt x="68" y="114"/>
                  </a:cubicBezTo>
                  <a:cubicBezTo>
                    <a:pt x="48" y="114"/>
                    <a:pt x="33" y="119"/>
                    <a:pt x="23" y="130"/>
                  </a:cubicBezTo>
                  <a:lnTo>
                    <a:pt x="9" y="104"/>
                  </a:lnTo>
                  <a:cubicBezTo>
                    <a:pt x="15" y="99"/>
                    <a:pt x="24" y="95"/>
                    <a:pt x="34" y="91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20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1" y="253"/>
                  </a:cubicBezTo>
                  <a:lnTo>
                    <a:pt x="151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9" y="245"/>
                  </a:cubicBezTo>
                  <a:close/>
                  <a:moveTo>
                    <a:pt x="106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6" y="222"/>
                  </a:cubicBezTo>
                  <a:lnTo>
                    <a:pt x="106" y="179"/>
                  </a:lnTo>
                  <a:close/>
                  <a:moveTo>
                    <a:pt x="113" y="0"/>
                  </a:moveTo>
                  <a:lnTo>
                    <a:pt x="76" y="54"/>
                  </a:lnTo>
                  <a:lnTo>
                    <a:pt x="53" y="54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16"/>
            <p:cNvSpPr/>
            <p:nvPr/>
          </p:nvSpPr>
          <p:spPr>
            <a:xfrm>
              <a:off x="5481" y="3196"/>
              <a:ext cx="14" cy="59"/>
            </a:xfrm>
            <a:custGeom>
              <a:avLst/>
              <a:gdLst/>
              <a:ahLst/>
              <a:cxnLst/>
              <a:rect l="l" t="t" r="r" b="b"/>
              <a:pathLst>
                <a:path w="61" h="252" extrusionOk="0">
                  <a:moveTo>
                    <a:pt x="0" y="199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3"/>
                    <a:pt x="34" y="210"/>
                    <a:pt x="39" y="216"/>
                  </a:cubicBezTo>
                  <a:cubicBezTo>
                    <a:pt x="45" y="221"/>
                    <a:pt x="52" y="224"/>
                    <a:pt x="61" y="224"/>
                  </a:cubicBezTo>
                  <a:lnTo>
                    <a:pt x="61" y="252"/>
                  </a:lnTo>
                  <a:cubicBezTo>
                    <a:pt x="20" y="252"/>
                    <a:pt x="0" y="234"/>
                    <a:pt x="0" y="1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16"/>
            <p:cNvSpPr/>
            <p:nvPr/>
          </p:nvSpPr>
          <p:spPr>
            <a:xfrm>
              <a:off x="5502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40" h="179" extrusionOk="0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16"/>
            <p:cNvSpPr/>
            <p:nvPr/>
          </p:nvSpPr>
          <p:spPr>
            <a:xfrm>
              <a:off x="5541" y="3192"/>
              <a:ext cx="17" cy="62"/>
            </a:xfrm>
            <a:custGeom>
              <a:avLst/>
              <a:gdLst/>
              <a:ahLst/>
              <a:cxnLst/>
              <a:rect l="l" t="t" r="r" b="b"/>
              <a:pathLst>
                <a:path w="76" h="265" extrusionOk="0">
                  <a:moveTo>
                    <a:pt x="25" y="265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5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16"/>
            <p:cNvSpPr/>
            <p:nvPr/>
          </p:nvSpPr>
          <p:spPr>
            <a:xfrm>
              <a:off x="5585" y="3212"/>
              <a:ext cx="35" cy="43"/>
            </a:xfrm>
            <a:custGeom>
              <a:avLst/>
              <a:gdLst/>
              <a:ahLst/>
              <a:cxnLst/>
              <a:rect l="l" t="t" r="r" b="b"/>
              <a:pathLst>
                <a:path w="151" h="183" extrusionOk="0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7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2"/>
                    <a:pt x="93" y="28"/>
                    <a:pt x="68" y="28"/>
                  </a:cubicBezTo>
                  <a:cubicBezTo>
                    <a:pt x="48" y="28"/>
                    <a:pt x="33" y="33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4" y="9"/>
                    <a:pt x="34" y="5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16"/>
            <p:cNvSpPr/>
            <p:nvPr/>
          </p:nvSpPr>
          <p:spPr>
            <a:xfrm>
              <a:off x="5648" y="3198"/>
              <a:ext cx="13" cy="56"/>
            </a:xfrm>
            <a:custGeom>
              <a:avLst/>
              <a:gdLst/>
              <a:ahLst/>
              <a:cxnLst/>
              <a:rect l="l" t="t" r="r" b="b"/>
              <a:pathLst>
                <a:path w="60" h="242" extrusionOk="0">
                  <a:moveTo>
                    <a:pt x="41" y="0"/>
                  </a:moveTo>
                  <a:cubicBezTo>
                    <a:pt x="46" y="0"/>
                    <a:pt x="51" y="2"/>
                    <a:pt x="55" y="6"/>
                  </a:cubicBezTo>
                  <a:cubicBezTo>
                    <a:pt x="59" y="10"/>
                    <a:pt x="60" y="14"/>
                    <a:pt x="60" y="19"/>
                  </a:cubicBezTo>
                  <a:cubicBezTo>
                    <a:pt x="60" y="25"/>
                    <a:pt x="59" y="29"/>
                    <a:pt x="55" y="33"/>
                  </a:cubicBezTo>
                  <a:cubicBezTo>
                    <a:pt x="51" y="37"/>
                    <a:pt x="46" y="39"/>
                    <a:pt x="41" y="39"/>
                  </a:cubicBezTo>
                  <a:cubicBezTo>
                    <a:pt x="36" y="39"/>
                    <a:pt x="31" y="37"/>
                    <a:pt x="27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7" y="6"/>
                  </a:cubicBezTo>
                  <a:cubicBezTo>
                    <a:pt x="31" y="2"/>
                    <a:pt x="36" y="0"/>
                    <a:pt x="41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5" y="67"/>
                  </a:lnTo>
                  <a:lnTo>
                    <a:pt x="55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16"/>
            <p:cNvSpPr/>
            <p:nvPr/>
          </p:nvSpPr>
          <p:spPr>
            <a:xfrm>
              <a:off x="5670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40" h="179" extrusionOk="0">
                  <a:moveTo>
                    <a:pt x="109" y="179"/>
                  </a:moveTo>
                  <a:lnTo>
                    <a:pt x="109" y="77"/>
                  </a:lnTo>
                  <a:cubicBezTo>
                    <a:pt x="109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9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16"/>
            <p:cNvSpPr/>
            <p:nvPr/>
          </p:nvSpPr>
          <p:spPr>
            <a:xfrm>
              <a:off x="5706" y="3213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5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16"/>
            <p:cNvSpPr/>
            <p:nvPr/>
          </p:nvSpPr>
          <p:spPr>
            <a:xfrm>
              <a:off x="5745" y="3212"/>
              <a:ext cx="37" cy="43"/>
            </a:xfrm>
            <a:custGeom>
              <a:avLst/>
              <a:gdLst/>
              <a:ahLst/>
              <a:cxnLst/>
              <a:rect l="l" t="t" r="r" b="b"/>
              <a:pathLst>
                <a:path w="162" h="183" extrusionOk="0">
                  <a:moveTo>
                    <a:pt x="160" y="95"/>
                  </a:moveTo>
                  <a:lnTo>
                    <a:pt x="33" y="95"/>
                  </a:lnTo>
                  <a:cubicBezTo>
                    <a:pt x="33" y="115"/>
                    <a:pt x="39" y="131"/>
                    <a:pt x="50" y="142"/>
                  </a:cubicBezTo>
                  <a:cubicBezTo>
                    <a:pt x="60" y="152"/>
                    <a:pt x="73" y="156"/>
                    <a:pt x="88" y="156"/>
                  </a:cubicBezTo>
                  <a:cubicBezTo>
                    <a:pt x="106" y="156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2" y="180"/>
                    <a:pt x="98" y="183"/>
                    <a:pt x="82" y="183"/>
                  </a:cubicBezTo>
                  <a:cubicBezTo>
                    <a:pt x="60" y="183"/>
                    <a:pt x="42" y="175"/>
                    <a:pt x="26" y="160"/>
                  </a:cubicBezTo>
                  <a:cubicBezTo>
                    <a:pt x="9" y="144"/>
                    <a:pt x="0" y="121"/>
                    <a:pt x="0" y="94"/>
                  </a:cubicBezTo>
                  <a:cubicBezTo>
                    <a:pt x="0" y="65"/>
                    <a:pt x="9" y="41"/>
                    <a:pt x="27" y="24"/>
                  </a:cubicBezTo>
                  <a:cubicBezTo>
                    <a:pt x="42" y="8"/>
                    <a:pt x="61" y="0"/>
                    <a:pt x="83" y="0"/>
                  </a:cubicBezTo>
                  <a:cubicBezTo>
                    <a:pt x="108" y="0"/>
                    <a:pt x="127" y="7"/>
                    <a:pt x="142" y="22"/>
                  </a:cubicBezTo>
                  <a:cubicBezTo>
                    <a:pt x="155" y="35"/>
                    <a:pt x="162" y="53"/>
                    <a:pt x="162" y="75"/>
                  </a:cubicBezTo>
                  <a:cubicBezTo>
                    <a:pt x="162" y="82"/>
                    <a:pt x="162" y="89"/>
                    <a:pt x="160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9" y="31"/>
                    <a:pt x="49" y="40"/>
                  </a:cubicBezTo>
                  <a:cubicBezTo>
                    <a:pt x="40" y="49"/>
                    <a:pt x="35" y="59"/>
                    <a:pt x="34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20" y="40"/>
                  </a:cubicBezTo>
                  <a:cubicBezTo>
                    <a:pt x="111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16"/>
            <p:cNvSpPr/>
            <p:nvPr/>
          </p:nvSpPr>
          <p:spPr>
            <a:xfrm>
              <a:off x="5786" y="3212"/>
              <a:ext cx="26" cy="43"/>
            </a:xfrm>
            <a:custGeom>
              <a:avLst/>
              <a:gdLst/>
              <a:ahLst/>
              <a:cxnLst/>
              <a:rect l="l" t="t" r="r" b="b"/>
              <a:pathLst>
                <a:path w="115" h="183" extrusionOk="0">
                  <a:moveTo>
                    <a:pt x="0" y="169"/>
                  </a:moveTo>
                  <a:lnTo>
                    <a:pt x="11" y="139"/>
                  </a:lnTo>
                  <a:cubicBezTo>
                    <a:pt x="29" y="151"/>
                    <a:pt x="43" y="156"/>
                    <a:pt x="53" y="156"/>
                  </a:cubicBezTo>
                  <a:cubicBezTo>
                    <a:pt x="73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9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7" y="21"/>
                    <a:pt x="17" y="12"/>
                  </a:cubicBezTo>
                  <a:cubicBezTo>
                    <a:pt x="28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6" y="31"/>
                    <a:pt x="73" y="27"/>
                    <a:pt x="61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1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6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10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7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6"/>
            <p:cNvSpPr/>
            <p:nvPr/>
          </p:nvSpPr>
          <p:spPr>
            <a:xfrm>
              <a:off x="5816" y="3202"/>
              <a:ext cx="26" cy="53"/>
            </a:xfrm>
            <a:custGeom>
              <a:avLst/>
              <a:gdLst/>
              <a:ahLst/>
              <a:cxnLst/>
              <a:rect l="l" t="t" r="r" b="b"/>
              <a:pathLst>
                <a:path w="113" h="228" extrusionOk="0">
                  <a:moveTo>
                    <a:pt x="21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1" y="49"/>
                  </a:lnTo>
                  <a:lnTo>
                    <a:pt x="21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100" y="199"/>
                    <a:pt x="108" y="195"/>
                  </a:cubicBezTo>
                  <a:lnTo>
                    <a:pt x="113" y="223"/>
                  </a:lnTo>
                  <a:cubicBezTo>
                    <a:pt x="100" y="226"/>
                    <a:pt x="86" y="228"/>
                    <a:pt x="70" y="228"/>
                  </a:cubicBezTo>
                  <a:cubicBezTo>
                    <a:pt x="56" y="228"/>
                    <a:pt x="45" y="223"/>
                    <a:pt x="35" y="212"/>
                  </a:cubicBezTo>
                  <a:cubicBezTo>
                    <a:pt x="25" y="202"/>
                    <a:pt x="21" y="189"/>
                    <a:pt x="21" y="173"/>
                  </a:cubicBezTo>
                  <a:lnTo>
                    <a:pt x="21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6"/>
            <p:cNvSpPr/>
            <p:nvPr/>
          </p:nvSpPr>
          <p:spPr>
            <a:xfrm>
              <a:off x="5845" y="3198"/>
              <a:ext cx="14" cy="56"/>
            </a:xfrm>
            <a:custGeom>
              <a:avLst/>
              <a:gdLst/>
              <a:ahLst/>
              <a:cxnLst/>
              <a:rect l="l" t="t" r="r" b="b"/>
              <a:pathLst>
                <a:path w="61" h="242" extrusionOk="0">
                  <a:moveTo>
                    <a:pt x="42" y="0"/>
                  </a:moveTo>
                  <a:cubicBezTo>
                    <a:pt x="47" y="0"/>
                    <a:pt x="51" y="2"/>
                    <a:pt x="55" y="6"/>
                  </a:cubicBezTo>
                  <a:cubicBezTo>
                    <a:pt x="59" y="10"/>
                    <a:pt x="61" y="14"/>
                    <a:pt x="61" y="19"/>
                  </a:cubicBezTo>
                  <a:cubicBezTo>
                    <a:pt x="61" y="25"/>
                    <a:pt x="59" y="29"/>
                    <a:pt x="55" y="33"/>
                  </a:cubicBezTo>
                  <a:cubicBezTo>
                    <a:pt x="51" y="37"/>
                    <a:pt x="47" y="39"/>
                    <a:pt x="42" y="39"/>
                  </a:cubicBezTo>
                  <a:cubicBezTo>
                    <a:pt x="36" y="39"/>
                    <a:pt x="32" y="37"/>
                    <a:pt x="28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8" y="6"/>
                  </a:cubicBezTo>
                  <a:cubicBezTo>
                    <a:pt x="32" y="2"/>
                    <a:pt x="36" y="0"/>
                    <a:pt x="42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6" y="67"/>
                  </a:lnTo>
                  <a:lnTo>
                    <a:pt x="56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16"/>
            <p:cNvSpPr/>
            <p:nvPr/>
          </p:nvSpPr>
          <p:spPr>
            <a:xfrm>
              <a:off x="5866" y="3192"/>
              <a:ext cx="33" cy="63"/>
            </a:xfrm>
            <a:custGeom>
              <a:avLst/>
              <a:gdLst/>
              <a:ahLst/>
              <a:cxnLst/>
              <a:rect l="l" t="t" r="r" b="b"/>
              <a:pathLst>
                <a:path w="145" h="270" extrusionOk="0">
                  <a:moveTo>
                    <a:pt x="145" y="105"/>
                  </a:moveTo>
                  <a:lnTo>
                    <a:pt x="129" y="127"/>
                  </a:lnTo>
                  <a:cubicBezTo>
                    <a:pt x="126" y="124"/>
                    <a:pt x="120" y="121"/>
                    <a:pt x="112" y="118"/>
                  </a:cubicBezTo>
                  <a:cubicBezTo>
                    <a:pt x="104" y="115"/>
                    <a:pt x="96" y="114"/>
                    <a:pt x="89" y="114"/>
                  </a:cubicBezTo>
                  <a:cubicBezTo>
                    <a:pt x="72" y="114"/>
                    <a:pt x="58" y="119"/>
                    <a:pt x="48" y="131"/>
                  </a:cubicBezTo>
                  <a:cubicBezTo>
                    <a:pt x="38" y="143"/>
                    <a:pt x="33" y="160"/>
                    <a:pt x="33" y="180"/>
                  </a:cubicBezTo>
                  <a:cubicBezTo>
                    <a:pt x="33" y="201"/>
                    <a:pt x="38" y="217"/>
                    <a:pt x="48" y="227"/>
                  </a:cubicBezTo>
                  <a:cubicBezTo>
                    <a:pt x="59" y="238"/>
                    <a:pt x="73" y="243"/>
                    <a:pt x="91" y="243"/>
                  </a:cubicBezTo>
                  <a:cubicBezTo>
                    <a:pt x="105" y="243"/>
                    <a:pt x="119" y="238"/>
                    <a:pt x="133" y="227"/>
                  </a:cubicBezTo>
                  <a:lnTo>
                    <a:pt x="145" y="253"/>
                  </a:lnTo>
                  <a:cubicBezTo>
                    <a:pt x="129" y="264"/>
                    <a:pt x="108" y="270"/>
                    <a:pt x="83" y="270"/>
                  </a:cubicBezTo>
                  <a:cubicBezTo>
                    <a:pt x="59" y="270"/>
                    <a:pt x="39" y="262"/>
                    <a:pt x="24" y="246"/>
                  </a:cubicBezTo>
                  <a:cubicBezTo>
                    <a:pt x="8" y="230"/>
                    <a:pt x="0" y="208"/>
                    <a:pt x="0" y="180"/>
                  </a:cubicBezTo>
                  <a:cubicBezTo>
                    <a:pt x="0" y="152"/>
                    <a:pt x="8" y="130"/>
                    <a:pt x="25" y="113"/>
                  </a:cubicBezTo>
                  <a:cubicBezTo>
                    <a:pt x="41" y="96"/>
                    <a:pt x="63" y="87"/>
                    <a:pt x="91" y="87"/>
                  </a:cubicBezTo>
                  <a:cubicBezTo>
                    <a:pt x="101" y="87"/>
                    <a:pt x="110" y="89"/>
                    <a:pt x="121" y="93"/>
                  </a:cubicBezTo>
                  <a:cubicBezTo>
                    <a:pt x="132" y="97"/>
                    <a:pt x="139" y="101"/>
                    <a:pt x="145" y="105"/>
                  </a:cubicBezTo>
                  <a:close/>
                  <a:moveTo>
                    <a:pt x="141" y="1"/>
                  </a:moveTo>
                  <a:lnTo>
                    <a:pt x="90" y="55"/>
                  </a:lnTo>
                  <a:lnTo>
                    <a:pt x="73" y="55"/>
                  </a:lnTo>
                  <a:lnTo>
                    <a:pt x="24" y="0"/>
                  </a:lnTo>
                  <a:lnTo>
                    <a:pt x="52" y="0"/>
                  </a:lnTo>
                  <a:lnTo>
                    <a:pt x="81" y="31"/>
                  </a:lnTo>
                  <a:lnTo>
                    <a:pt x="108" y="1"/>
                  </a:lnTo>
                  <a:lnTo>
                    <a:pt x="14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16"/>
            <p:cNvSpPr/>
            <p:nvPr/>
          </p:nvSpPr>
          <p:spPr>
            <a:xfrm>
              <a:off x="5905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79" extrusionOk="0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5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16"/>
            <p:cNvSpPr/>
            <p:nvPr/>
          </p:nvSpPr>
          <p:spPr>
            <a:xfrm>
              <a:off x="5944" y="3192"/>
              <a:ext cx="17" cy="62"/>
            </a:xfrm>
            <a:custGeom>
              <a:avLst/>
              <a:gdLst/>
              <a:ahLst/>
              <a:cxnLst/>
              <a:rect l="l" t="t" r="r" b="b"/>
              <a:pathLst>
                <a:path w="76" h="265" extrusionOk="0">
                  <a:moveTo>
                    <a:pt x="24" y="265"/>
                  </a:moveTo>
                  <a:lnTo>
                    <a:pt x="24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4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3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16"/>
            <p:cNvSpPr/>
            <p:nvPr/>
          </p:nvSpPr>
          <p:spPr>
            <a:xfrm>
              <a:off x="5987" y="3196"/>
              <a:ext cx="27" cy="58"/>
            </a:xfrm>
            <a:custGeom>
              <a:avLst/>
              <a:gdLst/>
              <a:ahLst/>
              <a:cxnLst/>
              <a:rect l="l" t="t" r="r" b="b"/>
              <a:pathLst>
                <a:path w="116" h="248" extrusionOk="0">
                  <a:moveTo>
                    <a:pt x="107" y="28"/>
                  </a:moveTo>
                  <a:cubicBezTo>
                    <a:pt x="101" y="26"/>
                    <a:pt x="95" y="25"/>
                    <a:pt x="89" y="25"/>
                  </a:cubicBezTo>
                  <a:cubicBezTo>
                    <a:pt x="80" y="25"/>
                    <a:pt x="72" y="29"/>
                    <a:pt x="66" y="36"/>
                  </a:cubicBezTo>
                  <a:cubicBezTo>
                    <a:pt x="60" y="43"/>
                    <a:pt x="56" y="52"/>
                    <a:pt x="56" y="63"/>
                  </a:cubicBezTo>
                  <a:cubicBezTo>
                    <a:pt x="56" y="66"/>
                    <a:pt x="57" y="69"/>
                    <a:pt x="57" y="73"/>
                  </a:cubicBezTo>
                  <a:lnTo>
                    <a:pt x="93" y="73"/>
                  </a:lnTo>
                  <a:lnTo>
                    <a:pt x="93" y="99"/>
                  </a:lnTo>
                  <a:lnTo>
                    <a:pt x="57" y="99"/>
                  </a:lnTo>
                  <a:lnTo>
                    <a:pt x="57" y="248"/>
                  </a:lnTo>
                  <a:lnTo>
                    <a:pt x="26" y="248"/>
                  </a:lnTo>
                  <a:lnTo>
                    <a:pt x="26" y="99"/>
                  </a:lnTo>
                  <a:lnTo>
                    <a:pt x="0" y="99"/>
                  </a:lnTo>
                  <a:lnTo>
                    <a:pt x="0" y="73"/>
                  </a:lnTo>
                  <a:lnTo>
                    <a:pt x="26" y="73"/>
                  </a:lnTo>
                  <a:cubicBezTo>
                    <a:pt x="26" y="50"/>
                    <a:pt x="32" y="32"/>
                    <a:pt x="43" y="20"/>
                  </a:cubicBezTo>
                  <a:cubicBezTo>
                    <a:pt x="54" y="7"/>
                    <a:pt x="68" y="0"/>
                    <a:pt x="87" y="0"/>
                  </a:cubicBezTo>
                  <a:cubicBezTo>
                    <a:pt x="96" y="0"/>
                    <a:pt x="105" y="2"/>
                    <a:pt x="116" y="5"/>
                  </a:cubicBezTo>
                  <a:lnTo>
                    <a:pt x="107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16"/>
            <p:cNvSpPr/>
            <p:nvPr/>
          </p:nvSpPr>
          <p:spPr>
            <a:xfrm>
              <a:off x="6014" y="3212"/>
              <a:ext cx="37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4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2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6"/>
            <p:cNvSpPr/>
            <p:nvPr/>
          </p:nvSpPr>
          <p:spPr>
            <a:xfrm>
              <a:off x="6057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79" extrusionOk="0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16"/>
            <p:cNvSpPr/>
            <p:nvPr/>
          </p:nvSpPr>
          <p:spPr>
            <a:xfrm>
              <a:off x="6096" y="3196"/>
              <a:ext cx="35" cy="59"/>
            </a:xfrm>
            <a:custGeom>
              <a:avLst/>
              <a:gdLst/>
              <a:ahLst/>
              <a:cxnLst/>
              <a:rect l="l" t="t" r="r" b="b"/>
              <a:pathLst>
                <a:path w="153" h="252" extrusionOk="0">
                  <a:moveTo>
                    <a:pt x="122" y="248"/>
                  </a:moveTo>
                  <a:lnTo>
                    <a:pt x="122" y="235"/>
                  </a:lnTo>
                  <a:cubicBezTo>
                    <a:pt x="111" y="246"/>
                    <a:pt x="95" y="252"/>
                    <a:pt x="74" y="252"/>
                  </a:cubicBezTo>
                  <a:cubicBezTo>
                    <a:pt x="52" y="252"/>
                    <a:pt x="34" y="244"/>
                    <a:pt x="21" y="228"/>
                  </a:cubicBezTo>
                  <a:cubicBezTo>
                    <a:pt x="7" y="212"/>
                    <a:pt x="0" y="191"/>
                    <a:pt x="0" y="165"/>
                  </a:cubicBezTo>
                  <a:cubicBezTo>
                    <a:pt x="0" y="138"/>
                    <a:pt x="8" y="116"/>
                    <a:pt x="24" y="97"/>
                  </a:cubicBezTo>
                  <a:cubicBezTo>
                    <a:pt x="40" y="79"/>
                    <a:pt x="58" y="69"/>
                    <a:pt x="80" y="69"/>
                  </a:cubicBezTo>
                  <a:cubicBezTo>
                    <a:pt x="98" y="69"/>
                    <a:pt x="112" y="74"/>
                    <a:pt x="122" y="82"/>
                  </a:cubicBezTo>
                  <a:lnTo>
                    <a:pt x="122" y="0"/>
                  </a:lnTo>
                  <a:lnTo>
                    <a:pt x="153" y="0"/>
                  </a:lnTo>
                  <a:lnTo>
                    <a:pt x="153" y="248"/>
                  </a:lnTo>
                  <a:lnTo>
                    <a:pt x="122" y="248"/>
                  </a:lnTo>
                  <a:close/>
                  <a:moveTo>
                    <a:pt x="122" y="113"/>
                  </a:moveTo>
                  <a:cubicBezTo>
                    <a:pt x="114" y="101"/>
                    <a:pt x="103" y="96"/>
                    <a:pt x="89" y="96"/>
                  </a:cubicBezTo>
                  <a:cubicBezTo>
                    <a:pt x="73" y="96"/>
                    <a:pt x="59" y="102"/>
                    <a:pt x="49" y="114"/>
                  </a:cubicBezTo>
                  <a:cubicBezTo>
                    <a:pt x="38" y="127"/>
                    <a:pt x="33" y="143"/>
                    <a:pt x="33" y="162"/>
                  </a:cubicBezTo>
                  <a:cubicBezTo>
                    <a:pt x="33" y="204"/>
                    <a:pt x="52" y="225"/>
                    <a:pt x="91" y="225"/>
                  </a:cubicBezTo>
                  <a:cubicBezTo>
                    <a:pt x="96" y="225"/>
                    <a:pt x="102" y="224"/>
                    <a:pt x="109" y="221"/>
                  </a:cubicBezTo>
                  <a:cubicBezTo>
                    <a:pt x="116" y="218"/>
                    <a:pt x="120" y="214"/>
                    <a:pt x="122" y="211"/>
                  </a:cubicBezTo>
                  <a:lnTo>
                    <a:pt x="122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16"/>
            <p:cNvSpPr/>
            <p:nvPr/>
          </p:nvSpPr>
          <p:spPr>
            <a:xfrm>
              <a:off x="6135" y="3213"/>
              <a:ext cx="37" cy="57"/>
            </a:xfrm>
            <a:custGeom>
              <a:avLst/>
              <a:gdLst/>
              <a:ahLst/>
              <a:cxnLst/>
              <a:rect l="l" t="t" r="r" b="b"/>
              <a:pathLst>
                <a:path w="162" h="244" extrusionOk="0">
                  <a:moveTo>
                    <a:pt x="87" y="205"/>
                  </a:moveTo>
                  <a:cubicBezTo>
                    <a:pt x="83" y="216"/>
                    <a:pt x="75" y="226"/>
                    <a:pt x="62" y="233"/>
                  </a:cubicBezTo>
                  <a:cubicBezTo>
                    <a:pt x="49" y="241"/>
                    <a:pt x="34" y="244"/>
                    <a:pt x="18" y="244"/>
                  </a:cubicBezTo>
                  <a:lnTo>
                    <a:pt x="18" y="216"/>
                  </a:lnTo>
                  <a:cubicBezTo>
                    <a:pt x="31" y="216"/>
                    <a:pt x="42" y="213"/>
                    <a:pt x="52" y="207"/>
                  </a:cubicBezTo>
                  <a:cubicBezTo>
                    <a:pt x="61" y="201"/>
                    <a:pt x="66" y="194"/>
                    <a:pt x="66" y="185"/>
                  </a:cubicBezTo>
                  <a:cubicBezTo>
                    <a:pt x="66" y="176"/>
                    <a:pt x="64" y="166"/>
                    <a:pt x="61" y="157"/>
                  </a:cubicBezTo>
                  <a:cubicBezTo>
                    <a:pt x="57" y="147"/>
                    <a:pt x="53" y="136"/>
                    <a:pt x="47" y="122"/>
                  </a:cubicBezTo>
                  <a:lnTo>
                    <a:pt x="0" y="0"/>
                  </a:lnTo>
                  <a:lnTo>
                    <a:pt x="32" y="0"/>
                  </a:lnTo>
                  <a:lnTo>
                    <a:pt x="83" y="136"/>
                  </a:lnTo>
                  <a:lnTo>
                    <a:pt x="130" y="0"/>
                  </a:lnTo>
                  <a:lnTo>
                    <a:pt x="162" y="0"/>
                  </a:lnTo>
                  <a:lnTo>
                    <a:pt x="87" y="2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16"/>
            <p:cNvSpPr/>
            <p:nvPr/>
          </p:nvSpPr>
          <p:spPr>
            <a:xfrm>
              <a:off x="4856" y="3292"/>
              <a:ext cx="46" cy="58"/>
            </a:xfrm>
            <a:custGeom>
              <a:avLst/>
              <a:gdLst/>
              <a:ahLst/>
              <a:cxnLst/>
              <a:rect l="l" t="t" r="r" b="b"/>
              <a:pathLst>
                <a:path w="201" h="249" extrusionOk="0">
                  <a:moveTo>
                    <a:pt x="0" y="122"/>
                  </a:moveTo>
                  <a:cubicBezTo>
                    <a:pt x="0" y="87"/>
                    <a:pt x="9" y="58"/>
                    <a:pt x="26" y="35"/>
                  </a:cubicBezTo>
                  <a:cubicBezTo>
                    <a:pt x="44" y="11"/>
                    <a:pt x="67" y="0"/>
                    <a:pt x="97" y="0"/>
                  </a:cubicBezTo>
                  <a:cubicBezTo>
                    <a:pt x="131" y="0"/>
                    <a:pt x="156" y="10"/>
                    <a:pt x="174" y="32"/>
                  </a:cubicBezTo>
                  <a:cubicBezTo>
                    <a:pt x="192" y="54"/>
                    <a:pt x="201" y="84"/>
                    <a:pt x="201" y="122"/>
                  </a:cubicBezTo>
                  <a:cubicBezTo>
                    <a:pt x="201" y="162"/>
                    <a:pt x="192" y="193"/>
                    <a:pt x="174" y="215"/>
                  </a:cubicBezTo>
                  <a:cubicBezTo>
                    <a:pt x="156" y="237"/>
                    <a:pt x="130" y="249"/>
                    <a:pt x="97" y="249"/>
                  </a:cubicBezTo>
                  <a:cubicBezTo>
                    <a:pt x="67" y="249"/>
                    <a:pt x="43" y="237"/>
                    <a:pt x="26" y="213"/>
                  </a:cubicBezTo>
                  <a:cubicBezTo>
                    <a:pt x="9" y="190"/>
                    <a:pt x="0" y="159"/>
                    <a:pt x="0" y="122"/>
                  </a:cubicBezTo>
                  <a:close/>
                  <a:moveTo>
                    <a:pt x="35" y="122"/>
                  </a:moveTo>
                  <a:cubicBezTo>
                    <a:pt x="35" y="150"/>
                    <a:pt x="40" y="173"/>
                    <a:pt x="51" y="191"/>
                  </a:cubicBezTo>
                  <a:cubicBezTo>
                    <a:pt x="62" y="210"/>
                    <a:pt x="77" y="219"/>
                    <a:pt x="97" y="219"/>
                  </a:cubicBezTo>
                  <a:cubicBezTo>
                    <a:pt x="119" y="219"/>
                    <a:pt x="137" y="211"/>
                    <a:pt x="148" y="194"/>
                  </a:cubicBezTo>
                  <a:cubicBezTo>
                    <a:pt x="160" y="177"/>
                    <a:pt x="166" y="153"/>
                    <a:pt x="166" y="122"/>
                  </a:cubicBezTo>
                  <a:cubicBezTo>
                    <a:pt x="166" y="60"/>
                    <a:pt x="143" y="29"/>
                    <a:pt x="97" y="29"/>
                  </a:cubicBezTo>
                  <a:cubicBezTo>
                    <a:pt x="77" y="29"/>
                    <a:pt x="61" y="38"/>
                    <a:pt x="51" y="54"/>
                  </a:cubicBezTo>
                  <a:cubicBezTo>
                    <a:pt x="40" y="71"/>
                    <a:pt x="35" y="94"/>
                    <a:pt x="35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4910" y="3307"/>
              <a:ext cx="35" cy="58"/>
            </a:xfrm>
            <a:custGeom>
              <a:avLst/>
              <a:gdLst/>
              <a:ahLst/>
              <a:cxnLst/>
              <a:rect l="l" t="t" r="r" b="b"/>
              <a:pathLst>
                <a:path w="153" h="248" extrusionOk="0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4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6" y="52"/>
                    <a:pt x="106" y="42"/>
                  </a:cubicBezTo>
                  <a:cubicBezTo>
                    <a:pt x="97" y="32"/>
                    <a:pt x="83" y="27"/>
                    <a:pt x="62" y="27"/>
                  </a:cubicBezTo>
                  <a:cubicBezTo>
                    <a:pt x="58" y="27"/>
                    <a:pt x="53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4949" y="3307"/>
              <a:ext cx="38" cy="43"/>
            </a:xfrm>
            <a:custGeom>
              <a:avLst/>
              <a:gdLst/>
              <a:ahLst/>
              <a:cxnLst/>
              <a:rect l="l" t="t" r="r" b="b"/>
              <a:pathLst>
                <a:path w="162" h="183" extrusionOk="0">
                  <a:moveTo>
                    <a:pt x="159" y="95"/>
                  </a:moveTo>
                  <a:lnTo>
                    <a:pt x="33" y="95"/>
                  </a:lnTo>
                  <a:cubicBezTo>
                    <a:pt x="33" y="115"/>
                    <a:pt x="38" y="131"/>
                    <a:pt x="50" y="142"/>
                  </a:cubicBezTo>
                  <a:cubicBezTo>
                    <a:pt x="60" y="152"/>
                    <a:pt x="72" y="157"/>
                    <a:pt x="88" y="157"/>
                  </a:cubicBezTo>
                  <a:cubicBezTo>
                    <a:pt x="106" y="157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1" y="181"/>
                    <a:pt x="97" y="183"/>
                    <a:pt x="82" y="183"/>
                  </a:cubicBezTo>
                  <a:cubicBezTo>
                    <a:pt x="60" y="183"/>
                    <a:pt x="41" y="175"/>
                    <a:pt x="26" y="160"/>
                  </a:cubicBezTo>
                  <a:cubicBezTo>
                    <a:pt x="8" y="144"/>
                    <a:pt x="0" y="122"/>
                    <a:pt x="0" y="94"/>
                  </a:cubicBezTo>
                  <a:cubicBezTo>
                    <a:pt x="0" y="65"/>
                    <a:pt x="9" y="41"/>
                    <a:pt x="26" y="24"/>
                  </a:cubicBezTo>
                  <a:cubicBezTo>
                    <a:pt x="42" y="8"/>
                    <a:pt x="61" y="0"/>
                    <a:pt x="82" y="0"/>
                  </a:cubicBezTo>
                  <a:cubicBezTo>
                    <a:pt x="107" y="0"/>
                    <a:pt x="127" y="7"/>
                    <a:pt x="141" y="22"/>
                  </a:cubicBezTo>
                  <a:cubicBezTo>
                    <a:pt x="155" y="35"/>
                    <a:pt x="162" y="53"/>
                    <a:pt x="162" y="76"/>
                  </a:cubicBezTo>
                  <a:cubicBezTo>
                    <a:pt x="162" y="83"/>
                    <a:pt x="161" y="89"/>
                    <a:pt x="159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8" y="31"/>
                    <a:pt x="49" y="40"/>
                  </a:cubicBezTo>
                  <a:cubicBezTo>
                    <a:pt x="40" y="49"/>
                    <a:pt x="35" y="59"/>
                    <a:pt x="33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19" y="40"/>
                  </a:cubicBezTo>
                  <a:cubicBezTo>
                    <a:pt x="110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16"/>
            <p:cNvSpPr/>
            <p:nvPr/>
          </p:nvSpPr>
          <p:spPr>
            <a:xfrm>
              <a:off x="4994" y="3307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80" extrusionOk="0">
                  <a:moveTo>
                    <a:pt x="93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16"/>
            <p:cNvSpPr/>
            <p:nvPr/>
          </p:nvSpPr>
          <p:spPr>
            <a:xfrm>
              <a:off x="5021" y="3307"/>
              <a:ext cx="34" cy="43"/>
            </a:xfrm>
            <a:custGeom>
              <a:avLst/>
              <a:gdLst/>
              <a:ahLst/>
              <a:cxnLst/>
              <a:rect l="l" t="t" r="r" b="b"/>
              <a:pathLst>
                <a:path w="151" h="183" extrusionOk="0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6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8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10" y="18"/>
                  </a:lnTo>
                  <a:cubicBezTo>
                    <a:pt x="16" y="13"/>
                    <a:pt x="24" y="9"/>
                    <a:pt x="34" y="6"/>
                  </a:cubicBezTo>
                  <a:cubicBezTo>
                    <a:pt x="45" y="2"/>
                    <a:pt x="55" y="0"/>
                    <a:pt x="64" y="0"/>
                  </a:cubicBezTo>
                  <a:cubicBezTo>
                    <a:pt x="90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2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9" y="181"/>
                    <a:pt x="122" y="177"/>
                  </a:cubicBezTo>
                  <a:cubicBezTo>
                    <a:pt x="116" y="174"/>
                    <a:pt x="112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7" y="102"/>
                  </a:cubicBezTo>
                  <a:cubicBezTo>
                    <a:pt x="37" y="110"/>
                    <a:pt x="32" y="120"/>
                    <a:pt x="32" y="131"/>
                  </a:cubicBezTo>
                  <a:cubicBezTo>
                    <a:pt x="32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16"/>
            <p:cNvSpPr/>
            <p:nvPr/>
          </p:nvSpPr>
          <p:spPr>
            <a:xfrm>
              <a:off x="5060" y="3287"/>
              <a:ext cx="34" cy="63"/>
            </a:xfrm>
            <a:custGeom>
              <a:avLst/>
              <a:gdLst/>
              <a:ahLst/>
              <a:cxnLst/>
              <a:rect l="l" t="t" r="r" b="b"/>
              <a:pathLst>
                <a:path w="145" h="270" extrusionOk="0">
                  <a:moveTo>
                    <a:pt x="144" y="105"/>
                  </a:moveTo>
                  <a:lnTo>
                    <a:pt x="128" y="127"/>
                  </a:lnTo>
                  <a:cubicBezTo>
                    <a:pt x="125" y="124"/>
                    <a:pt x="120" y="121"/>
                    <a:pt x="112" y="118"/>
                  </a:cubicBezTo>
                  <a:cubicBezTo>
                    <a:pt x="103" y="115"/>
                    <a:pt x="96" y="114"/>
                    <a:pt x="88" y="114"/>
                  </a:cubicBezTo>
                  <a:cubicBezTo>
                    <a:pt x="71" y="114"/>
                    <a:pt x="57" y="120"/>
                    <a:pt x="47" y="131"/>
                  </a:cubicBezTo>
                  <a:cubicBezTo>
                    <a:pt x="37" y="143"/>
                    <a:pt x="32" y="160"/>
                    <a:pt x="32" y="180"/>
                  </a:cubicBezTo>
                  <a:cubicBezTo>
                    <a:pt x="32" y="201"/>
                    <a:pt x="38" y="217"/>
                    <a:pt x="48" y="227"/>
                  </a:cubicBezTo>
                  <a:cubicBezTo>
                    <a:pt x="58" y="238"/>
                    <a:pt x="72" y="244"/>
                    <a:pt x="90" y="244"/>
                  </a:cubicBezTo>
                  <a:cubicBezTo>
                    <a:pt x="104" y="244"/>
                    <a:pt x="118" y="238"/>
                    <a:pt x="132" y="227"/>
                  </a:cubicBezTo>
                  <a:lnTo>
                    <a:pt x="145" y="254"/>
                  </a:lnTo>
                  <a:cubicBezTo>
                    <a:pt x="128" y="264"/>
                    <a:pt x="107" y="270"/>
                    <a:pt x="83" y="270"/>
                  </a:cubicBezTo>
                  <a:cubicBezTo>
                    <a:pt x="59" y="270"/>
                    <a:pt x="39" y="262"/>
                    <a:pt x="23" y="246"/>
                  </a:cubicBezTo>
                  <a:cubicBezTo>
                    <a:pt x="7" y="230"/>
                    <a:pt x="0" y="208"/>
                    <a:pt x="0" y="180"/>
                  </a:cubicBezTo>
                  <a:cubicBezTo>
                    <a:pt x="0" y="152"/>
                    <a:pt x="8" y="130"/>
                    <a:pt x="24" y="113"/>
                  </a:cubicBezTo>
                  <a:cubicBezTo>
                    <a:pt x="40" y="96"/>
                    <a:pt x="63" y="87"/>
                    <a:pt x="91" y="87"/>
                  </a:cubicBezTo>
                  <a:cubicBezTo>
                    <a:pt x="100" y="87"/>
                    <a:pt x="110" y="89"/>
                    <a:pt x="120" y="93"/>
                  </a:cubicBezTo>
                  <a:cubicBezTo>
                    <a:pt x="131" y="97"/>
                    <a:pt x="139" y="101"/>
                    <a:pt x="144" y="105"/>
                  </a:cubicBezTo>
                  <a:close/>
                  <a:moveTo>
                    <a:pt x="140" y="1"/>
                  </a:moveTo>
                  <a:lnTo>
                    <a:pt x="90" y="56"/>
                  </a:lnTo>
                  <a:lnTo>
                    <a:pt x="72" y="56"/>
                  </a:lnTo>
                  <a:lnTo>
                    <a:pt x="23" y="0"/>
                  </a:lnTo>
                  <a:lnTo>
                    <a:pt x="52" y="0"/>
                  </a:lnTo>
                  <a:lnTo>
                    <a:pt x="81" y="32"/>
                  </a:lnTo>
                  <a:lnTo>
                    <a:pt x="108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5101" y="3307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80" extrusionOk="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99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16"/>
            <p:cNvSpPr/>
            <p:nvPr/>
          </p:nvSpPr>
          <p:spPr>
            <a:xfrm>
              <a:off x="5140" y="3287"/>
              <a:ext cx="18" cy="62"/>
            </a:xfrm>
            <a:custGeom>
              <a:avLst/>
              <a:gdLst/>
              <a:ahLst/>
              <a:cxnLst/>
              <a:rect l="l" t="t" r="r" b="b"/>
              <a:pathLst>
                <a:path w="76" h="266" extrusionOk="0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16"/>
            <p:cNvSpPr/>
            <p:nvPr/>
          </p:nvSpPr>
          <p:spPr>
            <a:xfrm>
              <a:off x="5187" y="3307"/>
              <a:ext cx="35" cy="58"/>
            </a:xfrm>
            <a:custGeom>
              <a:avLst/>
              <a:gdLst/>
              <a:ahLst/>
              <a:cxnLst/>
              <a:rect l="l" t="t" r="r" b="b"/>
              <a:pathLst>
                <a:path w="153" h="248" extrusionOk="0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3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5" y="52"/>
                    <a:pt x="106" y="42"/>
                  </a:cubicBezTo>
                  <a:cubicBezTo>
                    <a:pt x="97" y="32"/>
                    <a:pt x="82" y="27"/>
                    <a:pt x="62" y="27"/>
                  </a:cubicBezTo>
                  <a:cubicBezTo>
                    <a:pt x="58" y="27"/>
                    <a:pt x="52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16"/>
            <p:cNvSpPr/>
            <p:nvPr/>
          </p:nvSpPr>
          <p:spPr>
            <a:xfrm>
              <a:off x="5230" y="3307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80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16"/>
            <p:cNvSpPr/>
            <p:nvPr/>
          </p:nvSpPr>
          <p:spPr>
            <a:xfrm>
              <a:off x="5256" y="3307"/>
              <a:ext cx="37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8" y="158"/>
                  </a:cubicBezTo>
                  <a:cubicBezTo>
                    <a:pt x="124" y="175"/>
                    <a:pt x="105" y="183"/>
                    <a:pt x="80" y="183"/>
                  </a:cubicBezTo>
                  <a:cubicBezTo>
                    <a:pt x="55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3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16"/>
            <p:cNvSpPr/>
            <p:nvPr/>
          </p:nvSpPr>
          <p:spPr>
            <a:xfrm>
              <a:off x="5298" y="3305"/>
              <a:ext cx="33" cy="60"/>
            </a:xfrm>
            <a:custGeom>
              <a:avLst/>
              <a:gdLst/>
              <a:ahLst/>
              <a:cxnLst/>
              <a:rect l="l" t="t" r="r" b="b"/>
              <a:pathLst>
                <a:path w="146" h="256" extrusionOk="0">
                  <a:moveTo>
                    <a:pt x="3" y="236"/>
                  </a:moveTo>
                  <a:lnTo>
                    <a:pt x="20" y="211"/>
                  </a:lnTo>
                  <a:cubicBezTo>
                    <a:pt x="38" y="223"/>
                    <a:pt x="55" y="229"/>
                    <a:pt x="70" y="229"/>
                  </a:cubicBezTo>
                  <a:cubicBezTo>
                    <a:pt x="84" y="229"/>
                    <a:pt x="95" y="226"/>
                    <a:pt x="104" y="222"/>
                  </a:cubicBezTo>
                  <a:cubicBezTo>
                    <a:pt x="112" y="217"/>
                    <a:pt x="116" y="211"/>
                    <a:pt x="116" y="203"/>
                  </a:cubicBezTo>
                  <a:cubicBezTo>
                    <a:pt x="116" y="189"/>
                    <a:pt x="105" y="182"/>
                    <a:pt x="85" y="182"/>
                  </a:cubicBezTo>
                  <a:cubicBezTo>
                    <a:pt x="81" y="182"/>
                    <a:pt x="75" y="183"/>
                    <a:pt x="66" y="185"/>
                  </a:cubicBezTo>
                  <a:cubicBezTo>
                    <a:pt x="57" y="186"/>
                    <a:pt x="49" y="187"/>
                    <a:pt x="44" y="187"/>
                  </a:cubicBezTo>
                  <a:cubicBezTo>
                    <a:pt x="19" y="187"/>
                    <a:pt x="7" y="178"/>
                    <a:pt x="7" y="159"/>
                  </a:cubicBezTo>
                  <a:cubicBezTo>
                    <a:pt x="7" y="153"/>
                    <a:pt x="10" y="148"/>
                    <a:pt x="16" y="143"/>
                  </a:cubicBezTo>
                  <a:cubicBezTo>
                    <a:pt x="22" y="139"/>
                    <a:pt x="29" y="135"/>
                    <a:pt x="37" y="133"/>
                  </a:cubicBezTo>
                  <a:cubicBezTo>
                    <a:pt x="13" y="122"/>
                    <a:pt x="0" y="101"/>
                    <a:pt x="0" y="73"/>
                  </a:cubicBezTo>
                  <a:cubicBezTo>
                    <a:pt x="0" y="54"/>
                    <a:pt x="7" y="39"/>
                    <a:pt x="20" y="27"/>
                  </a:cubicBezTo>
                  <a:cubicBezTo>
                    <a:pt x="32" y="15"/>
                    <a:pt x="48" y="8"/>
                    <a:pt x="67" y="8"/>
                  </a:cubicBezTo>
                  <a:cubicBezTo>
                    <a:pt x="84" y="8"/>
                    <a:pt x="98" y="12"/>
                    <a:pt x="108" y="19"/>
                  </a:cubicBezTo>
                  <a:lnTo>
                    <a:pt x="123" y="0"/>
                  </a:lnTo>
                  <a:lnTo>
                    <a:pt x="144" y="20"/>
                  </a:lnTo>
                  <a:lnTo>
                    <a:pt x="125" y="34"/>
                  </a:lnTo>
                  <a:cubicBezTo>
                    <a:pt x="133" y="44"/>
                    <a:pt x="137" y="58"/>
                    <a:pt x="137" y="74"/>
                  </a:cubicBezTo>
                  <a:cubicBezTo>
                    <a:pt x="137" y="92"/>
                    <a:pt x="131" y="107"/>
                    <a:pt x="120" y="119"/>
                  </a:cubicBezTo>
                  <a:cubicBezTo>
                    <a:pt x="109" y="131"/>
                    <a:pt x="95" y="138"/>
                    <a:pt x="77" y="140"/>
                  </a:cubicBezTo>
                  <a:lnTo>
                    <a:pt x="51" y="142"/>
                  </a:lnTo>
                  <a:cubicBezTo>
                    <a:pt x="48" y="143"/>
                    <a:pt x="44" y="144"/>
                    <a:pt x="39" y="146"/>
                  </a:cubicBezTo>
                  <a:cubicBezTo>
                    <a:pt x="33" y="148"/>
                    <a:pt x="31" y="151"/>
                    <a:pt x="31" y="154"/>
                  </a:cubicBezTo>
                  <a:cubicBezTo>
                    <a:pt x="31" y="158"/>
                    <a:pt x="36" y="161"/>
                    <a:pt x="47" y="161"/>
                  </a:cubicBezTo>
                  <a:cubicBezTo>
                    <a:pt x="52" y="161"/>
                    <a:pt x="59" y="160"/>
                    <a:pt x="69" y="158"/>
                  </a:cubicBezTo>
                  <a:cubicBezTo>
                    <a:pt x="79" y="156"/>
                    <a:pt x="86" y="156"/>
                    <a:pt x="91" y="156"/>
                  </a:cubicBezTo>
                  <a:cubicBezTo>
                    <a:pt x="108" y="156"/>
                    <a:pt x="122" y="160"/>
                    <a:pt x="132" y="168"/>
                  </a:cubicBezTo>
                  <a:cubicBezTo>
                    <a:pt x="141" y="176"/>
                    <a:pt x="146" y="188"/>
                    <a:pt x="146" y="202"/>
                  </a:cubicBezTo>
                  <a:cubicBezTo>
                    <a:pt x="146" y="219"/>
                    <a:pt x="139" y="232"/>
                    <a:pt x="124" y="242"/>
                  </a:cubicBezTo>
                  <a:cubicBezTo>
                    <a:pt x="110" y="252"/>
                    <a:pt x="92" y="256"/>
                    <a:pt x="69" y="256"/>
                  </a:cubicBezTo>
                  <a:cubicBezTo>
                    <a:pt x="58" y="256"/>
                    <a:pt x="46" y="254"/>
                    <a:pt x="33" y="250"/>
                  </a:cubicBezTo>
                  <a:cubicBezTo>
                    <a:pt x="21" y="246"/>
                    <a:pt x="11" y="241"/>
                    <a:pt x="3" y="236"/>
                  </a:cubicBezTo>
                  <a:close/>
                  <a:moveTo>
                    <a:pt x="69" y="34"/>
                  </a:moveTo>
                  <a:cubicBezTo>
                    <a:pt x="58" y="34"/>
                    <a:pt x="49" y="37"/>
                    <a:pt x="43" y="45"/>
                  </a:cubicBezTo>
                  <a:cubicBezTo>
                    <a:pt x="36" y="53"/>
                    <a:pt x="32" y="62"/>
                    <a:pt x="32" y="73"/>
                  </a:cubicBezTo>
                  <a:cubicBezTo>
                    <a:pt x="32" y="85"/>
                    <a:pt x="36" y="95"/>
                    <a:pt x="42" y="103"/>
                  </a:cubicBezTo>
                  <a:cubicBezTo>
                    <a:pt x="49" y="111"/>
                    <a:pt x="58" y="115"/>
                    <a:pt x="69" y="115"/>
                  </a:cubicBezTo>
                  <a:cubicBezTo>
                    <a:pt x="80" y="115"/>
                    <a:pt x="89" y="112"/>
                    <a:pt x="95" y="104"/>
                  </a:cubicBezTo>
                  <a:cubicBezTo>
                    <a:pt x="101" y="96"/>
                    <a:pt x="104" y="86"/>
                    <a:pt x="104" y="73"/>
                  </a:cubicBezTo>
                  <a:cubicBezTo>
                    <a:pt x="104" y="62"/>
                    <a:pt x="101" y="53"/>
                    <a:pt x="94" y="45"/>
                  </a:cubicBezTo>
                  <a:cubicBezTo>
                    <a:pt x="88" y="37"/>
                    <a:pt x="79" y="34"/>
                    <a:pt x="69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16"/>
            <p:cNvSpPr/>
            <p:nvPr/>
          </p:nvSpPr>
          <p:spPr>
            <a:xfrm>
              <a:off x="5339" y="3307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80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2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16"/>
            <p:cNvSpPr/>
            <p:nvPr/>
          </p:nvSpPr>
          <p:spPr>
            <a:xfrm>
              <a:off x="5366" y="3307"/>
              <a:ext cx="34" cy="43"/>
            </a:xfrm>
            <a:custGeom>
              <a:avLst/>
              <a:gdLst/>
              <a:ahLst/>
              <a:cxnLst/>
              <a:rect l="l" t="t" r="r" b="b"/>
              <a:pathLst>
                <a:path w="150" h="183" extrusionOk="0">
                  <a:moveTo>
                    <a:pt x="108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3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5" y="71"/>
                  </a:cubicBezTo>
                  <a:cubicBezTo>
                    <a:pt x="105" y="43"/>
                    <a:pt x="93" y="28"/>
                    <a:pt x="67" y="28"/>
                  </a:cubicBezTo>
                  <a:cubicBezTo>
                    <a:pt x="48" y="28"/>
                    <a:pt x="33" y="34"/>
                    <a:pt x="22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0" y="167"/>
                  </a:cubicBezTo>
                  <a:lnTo>
                    <a:pt x="150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8" y="159"/>
                  </a:cubicBezTo>
                  <a:close/>
                  <a:moveTo>
                    <a:pt x="105" y="93"/>
                  </a:moveTo>
                  <a:cubicBezTo>
                    <a:pt x="95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3" y="158"/>
                  </a:cubicBezTo>
                  <a:cubicBezTo>
                    <a:pt x="79" y="158"/>
                    <a:pt x="93" y="151"/>
                    <a:pt x="105" y="136"/>
                  </a:cubicBezTo>
                  <a:lnTo>
                    <a:pt x="105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16"/>
            <p:cNvSpPr/>
            <p:nvPr/>
          </p:nvSpPr>
          <p:spPr>
            <a:xfrm>
              <a:off x="5408" y="3307"/>
              <a:ext cx="53" cy="42"/>
            </a:xfrm>
            <a:custGeom>
              <a:avLst/>
              <a:gdLst/>
              <a:ahLst/>
              <a:cxnLst/>
              <a:rect l="l" t="t" r="r" b="b"/>
              <a:pathLst>
                <a:path w="234" h="180" extrusionOk="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6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16"/>
            <p:cNvSpPr/>
            <p:nvPr/>
          </p:nvSpPr>
          <p:spPr>
            <a:xfrm>
              <a:off x="5490" y="3293"/>
              <a:ext cx="44" cy="57"/>
            </a:xfrm>
            <a:custGeom>
              <a:avLst/>
              <a:gdLst/>
              <a:ahLst/>
              <a:cxnLst/>
              <a:rect l="l" t="t" r="r" b="b"/>
              <a:pathLst>
                <a:path w="193" h="244" extrusionOk="0">
                  <a:moveTo>
                    <a:pt x="106" y="244"/>
                  </a:moveTo>
                  <a:lnTo>
                    <a:pt x="90" y="244"/>
                  </a:lnTo>
                  <a:lnTo>
                    <a:pt x="0" y="0"/>
                  </a:lnTo>
                  <a:lnTo>
                    <a:pt x="37" y="0"/>
                  </a:lnTo>
                  <a:lnTo>
                    <a:pt x="98" y="177"/>
                  </a:lnTo>
                  <a:lnTo>
                    <a:pt x="158" y="0"/>
                  </a:lnTo>
                  <a:lnTo>
                    <a:pt x="193" y="0"/>
                  </a:lnTo>
                  <a:lnTo>
                    <a:pt x="106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16"/>
            <p:cNvSpPr/>
            <p:nvPr/>
          </p:nvSpPr>
          <p:spPr>
            <a:xfrm>
              <a:off x="5534" y="3287"/>
              <a:ext cx="37" cy="78"/>
            </a:xfrm>
            <a:custGeom>
              <a:avLst/>
              <a:gdLst/>
              <a:ahLst/>
              <a:cxnLst/>
              <a:rect l="l" t="t" r="r" b="b"/>
              <a:pathLst>
                <a:path w="162" h="334" extrusionOk="0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3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16"/>
            <p:cNvSpPr/>
            <p:nvPr/>
          </p:nvSpPr>
          <p:spPr>
            <a:xfrm>
              <a:off x="5573" y="3308"/>
              <a:ext cx="34" cy="41"/>
            </a:xfrm>
            <a:custGeom>
              <a:avLst/>
              <a:gdLst/>
              <a:ahLst/>
              <a:cxnLst/>
              <a:rect l="l" t="t" r="r" b="b"/>
              <a:pathLst>
                <a:path w="146" h="176" extrusionOk="0">
                  <a:moveTo>
                    <a:pt x="49" y="148"/>
                  </a:moveTo>
                  <a:lnTo>
                    <a:pt x="146" y="148"/>
                  </a:lnTo>
                  <a:lnTo>
                    <a:pt x="146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5" y="0"/>
                  </a:lnTo>
                  <a:lnTo>
                    <a:pt x="145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16"/>
            <p:cNvSpPr/>
            <p:nvPr/>
          </p:nvSpPr>
          <p:spPr>
            <a:xfrm>
              <a:off x="5613" y="3291"/>
              <a:ext cx="34" cy="58"/>
            </a:xfrm>
            <a:custGeom>
              <a:avLst/>
              <a:gdLst/>
              <a:ahLst/>
              <a:cxnLst/>
              <a:rect l="l" t="t" r="r" b="b"/>
              <a:pathLst>
                <a:path w="148" h="248" extrusionOk="0">
                  <a:moveTo>
                    <a:pt x="114" y="248"/>
                  </a:moveTo>
                  <a:lnTo>
                    <a:pt x="59" y="160"/>
                  </a:lnTo>
                  <a:lnTo>
                    <a:pt x="31" y="188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3"/>
                  </a:lnTo>
                  <a:lnTo>
                    <a:pt x="99" y="72"/>
                  </a:lnTo>
                  <a:lnTo>
                    <a:pt x="135" y="72"/>
                  </a:lnTo>
                  <a:lnTo>
                    <a:pt x="79" y="139"/>
                  </a:lnTo>
                  <a:lnTo>
                    <a:pt x="148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16"/>
            <p:cNvSpPr/>
            <p:nvPr/>
          </p:nvSpPr>
          <p:spPr>
            <a:xfrm>
              <a:off x="5651" y="3308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43" h="179" extrusionOk="0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3"/>
                    <a:pt x="67" y="153"/>
                  </a:cubicBezTo>
                  <a:cubicBezTo>
                    <a:pt x="77" y="153"/>
                    <a:pt x="86" y="150"/>
                    <a:pt x="95" y="144"/>
                  </a:cubicBezTo>
                  <a:cubicBezTo>
                    <a:pt x="104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6"/>
                  </a:lnTo>
                  <a:lnTo>
                    <a:pt x="112" y="176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1" y="179"/>
                    <a:pt x="26" y="173"/>
                    <a:pt x="16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16"/>
            <p:cNvSpPr/>
            <p:nvPr/>
          </p:nvSpPr>
          <p:spPr>
            <a:xfrm>
              <a:off x="5693" y="3307"/>
              <a:ext cx="53" cy="42"/>
            </a:xfrm>
            <a:custGeom>
              <a:avLst/>
              <a:gdLst/>
              <a:ahLst/>
              <a:cxnLst/>
              <a:rect l="l" t="t" r="r" b="b"/>
              <a:pathLst>
                <a:path w="234" h="180" extrusionOk="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5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16"/>
            <p:cNvSpPr/>
            <p:nvPr/>
          </p:nvSpPr>
          <p:spPr>
            <a:xfrm>
              <a:off x="5758" y="3339"/>
              <a:ext cx="13" cy="24"/>
            </a:xfrm>
            <a:custGeom>
              <a:avLst/>
              <a:gdLst/>
              <a:ahLst/>
              <a:cxnLst/>
              <a:rect l="l" t="t" r="r" b="b"/>
              <a:pathLst>
                <a:path w="56" h="105" extrusionOk="0">
                  <a:moveTo>
                    <a:pt x="8" y="105"/>
                  </a:moveTo>
                  <a:lnTo>
                    <a:pt x="0" y="93"/>
                  </a:lnTo>
                  <a:cubicBezTo>
                    <a:pt x="19" y="78"/>
                    <a:pt x="28" y="65"/>
                    <a:pt x="28" y="54"/>
                  </a:cubicBezTo>
                  <a:cubicBezTo>
                    <a:pt x="28" y="49"/>
                    <a:pt x="27" y="44"/>
                    <a:pt x="23" y="39"/>
                  </a:cubicBezTo>
                  <a:cubicBezTo>
                    <a:pt x="14" y="35"/>
                    <a:pt x="9" y="28"/>
                    <a:pt x="9" y="20"/>
                  </a:cubicBezTo>
                  <a:cubicBezTo>
                    <a:pt x="9" y="14"/>
                    <a:pt x="11" y="9"/>
                    <a:pt x="16" y="6"/>
                  </a:cubicBezTo>
                  <a:cubicBezTo>
                    <a:pt x="20" y="2"/>
                    <a:pt x="26" y="0"/>
                    <a:pt x="33" y="0"/>
                  </a:cubicBezTo>
                  <a:cubicBezTo>
                    <a:pt x="39" y="0"/>
                    <a:pt x="44" y="3"/>
                    <a:pt x="49" y="8"/>
                  </a:cubicBezTo>
                  <a:cubicBezTo>
                    <a:pt x="54" y="13"/>
                    <a:pt x="56" y="19"/>
                    <a:pt x="56" y="26"/>
                  </a:cubicBezTo>
                  <a:cubicBezTo>
                    <a:pt x="56" y="41"/>
                    <a:pt x="53" y="54"/>
                    <a:pt x="47" y="66"/>
                  </a:cubicBezTo>
                  <a:cubicBezTo>
                    <a:pt x="41" y="77"/>
                    <a:pt x="28" y="90"/>
                    <a:pt x="8" y="1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6"/>
            <p:cNvSpPr/>
            <p:nvPr/>
          </p:nvSpPr>
          <p:spPr>
            <a:xfrm>
              <a:off x="5790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5828" y="3287"/>
              <a:ext cx="37" cy="78"/>
            </a:xfrm>
            <a:custGeom>
              <a:avLst/>
              <a:gdLst/>
              <a:ahLst/>
              <a:cxnLst/>
              <a:rect l="l" t="t" r="r" b="b"/>
              <a:pathLst>
                <a:path w="162" h="334" extrusionOk="0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2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5865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16"/>
            <p:cNvSpPr/>
            <p:nvPr/>
          </p:nvSpPr>
          <p:spPr>
            <a:xfrm>
              <a:off x="5905" y="3307"/>
              <a:ext cx="36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5" y="0"/>
                    <a:pt x="79" y="0"/>
                  </a:cubicBezTo>
                  <a:cubicBezTo>
                    <a:pt x="104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7" y="158"/>
                  </a:cubicBezTo>
                  <a:cubicBezTo>
                    <a:pt x="123" y="175"/>
                    <a:pt x="104" y="183"/>
                    <a:pt x="79" y="183"/>
                  </a:cubicBezTo>
                  <a:cubicBezTo>
                    <a:pt x="54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2" y="91"/>
                  </a:moveTo>
                  <a:cubicBezTo>
                    <a:pt x="32" y="135"/>
                    <a:pt x="48" y="157"/>
                    <a:pt x="79" y="157"/>
                  </a:cubicBezTo>
                  <a:cubicBezTo>
                    <a:pt x="94" y="157"/>
                    <a:pt x="105" y="151"/>
                    <a:pt x="113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0" y="26"/>
                    <a:pt x="79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2" y="71"/>
                    <a:pt x="32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16"/>
            <p:cNvSpPr/>
            <p:nvPr/>
          </p:nvSpPr>
          <p:spPr>
            <a:xfrm>
              <a:off x="5943" y="3292"/>
              <a:ext cx="21" cy="73"/>
            </a:xfrm>
            <a:custGeom>
              <a:avLst/>
              <a:gdLst/>
              <a:ahLst/>
              <a:cxnLst/>
              <a:rect l="l" t="t" r="r" b="b"/>
              <a:pathLst>
                <a:path w="88" h="311" extrusionOk="0">
                  <a:moveTo>
                    <a:pt x="68" y="0"/>
                  </a:moveTo>
                  <a:cubicBezTo>
                    <a:pt x="73" y="0"/>
                    <a:pt x="78" y="2"/>
                    <a:pt x="81" y="6"/>
                  </a:cubicBezTo>
                  <a:cubicBezTo>
                    <a:pt x="85" y="10"/>
                    <a:pt x="87" y="14"/>
                    <a:pt x="87" y="19"/>
                  </a:cubicBezTo>
                  <a:cubicBezTo>
                    <a:pt x="87" y="25"/>
                    <a:pt x="85" y="29"/>
                    <a:pt x="81" y="33"/>
                  </a:cubicBezTo>
                  <a:cubicBezTo>
                    <a:pt x="78" y="37"/>
                    <a:pt x="73" y="39"/>
                    <a:pt x="68" y="39"/>
                  </a:cubicBezTo>
                  <a:cubicBezTo>
                    <a:pt x="62" y="39"/>
                    <a:pt x="58" y="37"/>
                    <a:pt x="54" y="33"/>
                  </a:cubicBezTo>
                  <a:cubicBezTo>
                    <a:pt x="50" y="29"/>
                    <a:pt x="49" y="25"/>
                    <a:pt x="49" y="19"/>
                  </a:cubicBezTo>
                  <a:cubicBezTo>
                    <a:pt x="49" y="14"/>
                    <a:pt x="50" y="9"/>
                    <a:pt x="54" y="6"/>
                  </a:cubicBezTo>
                  <a:cubicBezTo>
                    <a:pt x="58" y="2"/>
                    <a:pt x="62" y="0"/>
                    <a:pt x="68" y="0"/>
                  </a:cubicBezTo>
                  <a:close/>
                  <a:moveTo>
                    <a:pt x="0" y="311"/>
                  </a:moveTo>
                  <a:lnTo>
                    <a:pt x="0" y="284"/>
                  </a:lnTo>
                  <a:cubicBezTo>
                    <a:pt x="22" y="284"/>
                    <a:pt x="37" y="280"/>
                    <a:pt x="44" y="274"/>
                  </a:cubicBezTo>
                  <a:cubicBezTo>
                    <a:pt x="52" y="267"/>
                    <a:pt x="56" y="257"/>
                    <a:pt x="56" y="242"/>
                  </a:cubicBezTo>
                  <a:lnTo>
                    <a:pt x="56" y="93"/>
                  </a:lnTo>
                  <a:lnTo>
                    <a:pt x="21" y="93"/>
                  </a:lnTo>
                  <a:lnTo>
                    <a:pt x="21" y="67"/>
                  </a:lnTo>
                  <a:lnTo>
                    <a:pt x="88" y="67"/>
                  </a:lnTo>
                  <a:lnTo>
                    <a:pt x="88" y="241"/>
                  </a:lnTo>
                  <a:cubicBezTo>
                    <a:pt x="88" y="265"/>
                    <a:pt x="80" y="283"/>
                    <a:pt x="66" y="294"/>
                  </a:cubicBezTo>
                  <a:cubicBezTo>
                    <a:pt x="52" y="306"/>
                    <a:pt x="30" y="311"/>
                    <a:pt x="0" y="3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5986" y="3307"/>
              <a:ext cx="35" cy="43"/>
            </a:xfrm>
            <a:custGeom>
              <a:avLst/>
              <a:gdLst/>
              <a:ahLst/>
              <a:cxnLst/>
              <a:rect l="l" t="t" r="r" b="b"/>
              <a:pathLst>
                <a:path w="151" h="183" extrusionOk="0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79" y="158"/>
                    <a:pt x="93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6047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16"/>
            <p:cNvSpPr/>
            <p:nvPr/>
          </p:nvSpPr>
          <p:spPr>
            <a:xfrm>
              <a:off x="6085" y="3308"/>
              <a:ext cx="34" cy="41"/>
            </a:xfrm>
            <a:custGeom>
              <a:avLst/>
              <a:gdLst/>
              <a:ahLst/>
              <a:cxnLst/>
              <a:rect l="l" t="t" r="r" b="b"/>
              <a:pathLst>
                <a:path w="147" h="176" extrusionOk="0">
                  <a:moveTo>
                    <a:pt x="49" y="148"/>
                  </a:moveTo>
                  <a:lnTo>
                    <a:pt x="147" y="148"/>
                  </a:lnTo>
                  <a:lnTo>
                    <a:pt x="147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6" y="0"/>
                  </a:lnTo>
                  <a:lnTo>
                    <a:pt x="146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16"/>
            <p:cNvSpPr/>
            <p:nvPr/>
          </p:nvSpPr>
          <p:spPr>
            <a:xfrm>
              <a:off x="6123" y="3291"/>
              <a:ext cx="34" cy="59"/>
            </a:xfrm>
            <a:custGeom>
              <a:avLst/>
              <a:gdLst/>
              <a:ahLst/>
              <a:cxnLst/>
              <a:rect l="l" t="t" r="r" b="b"/>
              <a:pathLst>
                <a:path w="152" h="251" extrusionOk="0">
                  <a:moveTo>
                    <a:pt x="121" y="247"/>
                  </a:moveTo>
                  <a:lnTo>
                    <a:pt x="121" y="234"/>
                  </a:lnTo>
                  <a:cubicBezTo>
                    <a:pt x="110" y="245"/>
                    <a:pt x="95" y="251"/>
                    <a:pt x="74" y="251"/>
                  </a:cubicBezTo>
                  <a:cubicBezTo>
                    <a:pt x="52" y="251"/>
                    <a:pt x="34" y="243"/>
                    <a:pt x="20" y="227"/>
                  </a:cubicBezTo>
                  <a:cubicBezTo>
                    <a:pt x="7" y="211"/>
                    <a:pt x="0" y="190"/>
                    <a:pt x="0" y="164"/>
                  </a:cubicBezTo>
                  <a:cubicBezTo>
                    <a:pt x="0" y="138"/>
                    <a:pt x="8" y="115"/>
                    <a:pt x="23" y="96"/>
                  </a:cubicBezTo>
                  <a:cubicBezTo>
                    <a:pt x="39" y="78"/>
                    <a:pt x="58" y="68"/>
                    <a:pt x="80" y="68"/>
                  </a:cubicBezTo>
                  <a:cubicBezTo>
                    <a:pt x="98" y="68"/>
                    <a:pt x="112" y="73"/>
                    <a:pt x="121" y="81"/>
                  </a:cubicBezTo>
                  <a:lnTo>
                    <a:pt x="121" y="0"/>
                  </a:lnTo>
                  <a:lnTo>
                    <a:pt x="152" y="0"/>
                  </a:lnTo>
                  <a:lnTo>
                    <a:pt x="152" y="247"/>
                  </a:lnTo>
                  <a:lnTo>
                    <a:pt x="121" y="247"/>
                  </a:lnTo>
                  <a:close/>
                  <a:moveTo>
                    <a:pt x="121" y="112"/>
                  </a:moveTo>
                  <a:cubicBezTo>
                    <a:pt x="113" y="101"/>
                    <a:pt x="102" y="95"/>
                    <a:pt x="89" y="95"/>
                  </a:cubicBezTo>
                  <a:cubicBezTo>
                    <a:pt x="72" y="95"/>
                    <a:pt x="58" y="101"/>
                    <a:pt x="48" y="113"/>
                  </a:cubicBezTo>
                  <a:cubicBezTo>
                    <a:pt x="38" y="126"/>
                    <a:pt x="33" y="142"/>
                    <a:pt x="33" y="161"/>
                  </a:cubicBezTo>
                  <a:cubicBezTo>
                    <a:pt x="33" y="203"/>
                    <a:pt x="52" y="225"/>
                    <a:pt x="90" y="225"/>
                  </a:cubicBezTo>
                  <a:cubicBezTo>
                    <a:pt x="95" y="225"/>
                    <a:pt x="101" y="223"/>
                    <a:pt x="108" y="220"/>
                  </a:cubicBezTo>
                  <a:cubicBezTo>
                    <a:pt x="115" y="217"/>
                    <a:pt x="119" y="213"/>
                    <a:pt x="121" y="210"/>
                  </a:cubicBezTo>
                  <a:lnTo>
                    <a:pt x="121" y="1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16"/>
            <p:cNvSpPr/>
            <p:nvPr/>
          </p:nvSpPr>
          <p:spPr>
            <a:xfrm>
              <a:off x="6164" y="3287"/>
              <a:ext cx="38" cy="63"/>
            </a:xfrm>
            <a:custGeom>
              <a:avLst/>
              <a:gdLst/>
              <a:ahLst/>
              <a:cxnLst/>
              <a:rect l="l" t="t" r="r" b="b"/>
              <a:pathLst>
                <a:path w="163" h="270" extrusionOk="0">
                  <a:moveTo>
                    <a:pt x="160" y="182"/>
                  </a:moveTo>
                  <a:lnTo>
                    <a:pt x="33" y="182"/>
                  </a:lnTo>
                  <a:cubicBezTo>
                    <a:pt x="33" y="202"/>
                    <a:pt x="39" y="218"/>
                    <a:pt x="50" y="229"/>
                  </a:cubicBezTo>
                  <a:cubicBezTo>
                    <a:pt x="60" y="239"/>
                    <a:pt x="73" y="244"/>
                    <a:pt x="89" y="244"/>
                  </a:cubicBezTo>
                  <a:cubicBezTo>
                    <a:pt x="107" y="244"/>
                    <a:pt x="121" y="238"/>
                    <a:pt x="133" y="228"/>
                  </a:cubicBezTo>
                  <a:lnTo>
                    <a:pt x="147" y="250"/>
                  </a:lnTo>
                  <a:cubicBezTo>
                    <a:pt x="142" y="255"/>
                    <a:pt x="134" y="259"/>
                    <a:pt x="124" y="263"/>
                  </a:cubicBezTo>
                  <a:cubicBezTo>
                    <a:pt x="112" y="268"/>
                    <a:pt x="98" y="270"/>
                    <a:pt x="83" y="270"/>
                  </a:cubicBezTo>
                  <a:cubicBezTo>
                    <a:pt x="60" y="270"/>
                    <a:pt x="42" y="262"/>
                    <a:pt x="26" y="247"/>
                  </a:cubicBezTo>
                  <a:cubicBezTo>
                    <a:pt x="9" y="231"/>
                    <a:pt x="0" y="209"/>
                    <a:pt x="0" y="181"/>
                  </a:cubicBezTo>
                  <a:cubicBezTo>
                    <a:pt x="0" y="152"/>
                    <a:pt x="9" y="128"/>
                    <a:pt x="27" y="111"/>
                  </a:cubicBezTo>
                  <a:cubicBezTo>
                    <a:pt x="43" y="95"/>
                    <a:pt x="61" y="87"/>
                    <a:pt x="83" y="87"/>
                  </a:cubicBezTo>
                  <a:cubicBezTo>
                    <a:pt x="108" y="87"/>
                    <a:pt x="128" y="94"/>
                    <a:pt x="142" y="109"/>
                  </a:cubicBezTo>
                  <a:cubicBezTo>
                    <a:pt x="156" y="122"/>
                    <a:pt x="163" y="140"/>
                    <a:pt x="163" y="163"/>
                  </a:cubicBezTo>
                  <a:cubicBezTo>
                    <a:pt x="163" y="170"/>
                    <a:pt x="162" y="176"/>
                    <a:pt x="160" y="182"/>
                  </a:cubicBezTo>
                  <a:close/>
                  <a:moveTo>
                    <a:pt x="84" y="114"/>
                  </a:moveTo>
                  <a:cubicBezTo>
                    <a:pt x="71" y="114"/>
                    <a:pt x="59" y="118"/>
                    <a:pt x="49" y="127"/>
                  </a:cubicBezTo>
                  <a:cubicBezTo>
                    <a:pt x="40" y="136"/>
                    <a:pt x="35" y="146"/>
                    <a:pt x="34" y="159"/>
                  </a:cubicBezTo>
                  <a:lnTo>
                    <a:pt x="132" y="159"/>
                  </a:lnTo>
                  <a:cubicBezTo>
                    <a:pt x="132" y="146"/>
                    <a:pt x="128" y="136"/>
                    <a:pt x="120" y="127"/>
                  </a:cubicBezTo>
                  <a:cubicBezTo>
                    <a:pt x="111" y="118"/>
                    <a:pt x="99" y="114"/>
                    <a:pt x="84" y="114"/>
                  </a:cubicBezTo>
                  <a:close/>
                  <a:moveTo>
                    <a:pt x="139" y="1"/>
                  </a:moveTo>
                  <a:lnTo>
                    <a:pt x="89" y="56"/>
                  </a:lnTo>
                  <a:lnTo>
                    <a:pt x="71" y="56"/>
                  </a:lnTo>
                  <a:lnTo>
                    <a:pt x="23" y="0"/>
                  </a:lnTo>
                  <a:lnTo>
                    <a:pt x="51" y="0"/>
                  </a:lnTo>
                  <a:lnTo>
                    <a:pt x="80" y="32"/>
                  </a:lnTo>
                  <a:lnTo>
                    <a:pt x="107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16"/>
            <p:cNvSpPr/>
            <p:nvPr/>
          </p:nvSpPr>
          <p:spPr>
            <a:xfrm>
              <a:off x="6209" y="3291"/>
              <a:ext cx="14" cy="59"/>
            </a:xfrm>
            <a:custGeom>
              <a:avLst/>
              <a:gdLst/>
              <a:ahLst/>
              <a:cxnLst/>
              <a:rect l="l" t="t" r="r" b="b"/>
              <a:pathLst>
                <a:path w="61" h="251" extrusionOk="0">
                  <a:moveTo>
                    <a:pt x="0" y="198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2"/>
                    <a:pt x="34" y="209"/>
                    <a:pt x="39" y="215"/>
                  </a:cubicBezTo>
                  <a:cubicBezTo>
                    <a:pt x="45" y="220"/>
                    <a:pt x="52" y="223"/>
                    <a:pt x="61" y="223"/>
                  </a:cubicBezTo>
                  <a:lnTo>
                    <a:pt x="61" y="251"/>
                  </a:lnTo>
                  <a:cubicBezTo>
                    <a:pt x="20" y="251"/>
                    <a:pt x="0" y="233"/>
                    <a:pt x="0" y="1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16"/>
            <p:cNvSpPr/>
            <p:nvPr/>
          </p:nvSpPr>
          <p:spPr>
            <a:xfrm>
              <a:off x="6229" y="3287"/>
              <a:ext cx="34" cy="63"/>
            </a:xfrm>
            <a:custGeom>
              <a:avLst/>
              <a:gdLst/>
              <a:ahLst/>
              <a:cxnLst/>
              <a:rect l="l" t="t" r="r" b="b"/>
              <a:pathLst>
                <a:path w="150" h="269" extrusionOk="0">
                  <a:moveTo>
                    <a:pt x="108" y="245"/>
                  </a:moveTo>
                  <a:cubicBezTo>
                    <a:pt x="96" y="261"/>
                    <a:pt x="76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7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89" y="153"/>
                    <a:pt x="97" y="154"/>
                    <a:pt x="105" y="157"/>
                  </a:cubicBezTo>
                  <a:cubicBezTo>
                    <a:pt x="105" y="129"/>
                    <a:pt x="92" y="114"/>
                    <a:pt x="67" y="114"/>
                  </a:cubicBezTo>
                  <a:cubicBezTo>
                    <a:pt x="47" y="114"/>
                    <a:pt x="32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3" y="92"/>
                  </a:cubicBezTo>
                  <a:cubicBezTo>
                    <a:pt x="44" y="88"/>
                    <a:pt x="54" y="86"/>
                    <a:pt x="63" y="86"/>
                  </a:cubicBezTo>
                  <a:cubicBezTo>
                    <a:pt x="89" y="86"/>
                    <a:pt x="107" y="92"/>
                    <a:pt x="119" y="104"/>
                  </a:cubicBezTo>
                  <a:cubicBezTo>
                    <a:pt x="131" y="115"/>
                    <a:pt x="136" y="134"/>
                    <a:pt x="136" y="159"/>
                  </a:cubicBezTo>
                  <a:lnTo>
                    <a:pt x="136" y="222"/>
                  </a:lnTo>
                  <a:cubicBezTo>
                    <a:pt x="136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7" y="269"/>
                    <a:pt x="128" y="267"/>
                    <a:pt x="122" y="263"/>
                  </a:cubicBezTo>
                  <a:cubicBezTo>
                    <a:pt x="115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5" y="177"/>
                    <a:pt x="88" y="176"/>
                    <a:pt x="84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3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2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16"/>
            <p:cNvSpPr/>
            <p:nvPr/>
          </p:nvSpPr>
          <p:spPr>
            <a:xfrm>
              <a:off x="6266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16"/>
            <p:cNvSpPr/>
            <p:nvPr/>
          </p:nvSpPr>
          <p:spPr>
            <a:xfrm>
              <a:off x="6306" y="3287"/>
              <a:ext cx="35" cy="63"/>
            </a:xfrm>
            <a:custGeom>
              <a:avLst/>
              <a:gdLst/>
              <a:ahLst/>
              <a:cxnLst/>
              <a:rect l="l" t="t" r="r" b="b"/>
              <a:pathLst>
                <a:path w="150" h="269" extrusionOk="0">
                  <a:moveTo>
                    <a:pt x="108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5" y="157"/>
                  </a:cubicBezTo>
                  <a:cubicBezTo>
                    <a:pt x="105" y="129"/>
                    <a:pt x="93" y="114"/>
                    <a:pt x="67" y="114"/>
                  </a:cubicBezTo>
                  <a:cubicBezTo>
                    <a:pt x="48" y="114"/>
                    <a:pt x="33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4" y="92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19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3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16"/>
            <p:cNvSpPr/>
            <p:nvPr/>
          </p:nvSpPr>
          <p:spPr>
            <a:xfrm>
              <a:off x="6348" y="3307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80" extrusionOk="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16"/>
            <p:cNvSpPr/>
            <p:nvPr/>
          </p:nvSpPr>
          <p:spPr>
            <a:xfrm>
              <a:off x="6388" y="3287"/>
              <a:ext cx="17" cy="62"/>
            </a:xfrm>
            <a:custGeom>
              <a:avLst/>
              <a:gdLst/>
              <a:ahLst/>
              <a:cxnLst/>
              <a:rect l="l" t="t" r="r" b="b"/>
              <a:pathLst>
                <a:path w="76" h="266" extrusionOk="0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268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Gramotnosti a kontinua formulovaná PPUČ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46986"/>
            <a:ext cx="1898813" cy="72854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65822" y="1014530"/>
            <a:ext cx="1942191" cy="252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0119" y="1306086"/>
            <a:ext cx="1807894" cy="1934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23"/>
          <p:cNvSpPr txBox="1"/>
          <p:nvPr/>
        </p:nvSpPr>
        <p:spPr>
          <a:xfrm>
            <a:off x="496961" y="1538567"/>
            <a:ext cx="11268026" cy="3924344"/>
          </a:xfrm>
          <a:prstGeom prst="rect">
            <a:avLst/>
          </a:prstGeom>
          <a:noFill/>
        </p:spPr>
        <p:txBody>
          <a:bodyPr wrap="square" lIns="60960" tIns="30480" rIns="60960" bIns="30480" rtlCol="0" anchor="t">
            <a:spAutoFit/>
          </a:bodyPr>
          <a:lstStyle/>
          <a:p>
            <a:pPr marL="342900" indent="-342900" defTabSz="914446">
              <a:lnSpc>
                <a:spcPct val="130000"/>
              </a:lnSpc>
              <a:buClrTx/>
              <a:buFont typeface="Arial" panose="020B0604020202020204" pitchFamily="34" charset="0"/>
              <a:buChar char="•"/>
            </a:pP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  <a:hlinkClick r:id="rId6"/>
              </a:rPr>
              <a:t>Matematická gramotnost jako cíl učení žáka</a:t>
            </a:r>
            <a:endParaRPr lang="cs-CZ" sz="2800" kern="1200" dirty="0" smtClean="0">
              <a:solidFill>
                <a:srgbClr val="858591">
                  <a:lumMod val="75000"/>
                </a:srgbClr>
              </a:solidFill>
              <a:ea typeface="+mn-ea"/>
            </a:endParaRPr>
          </a:p>
          <a:p>
            <a:pPr marL="342900" indent="-342900" defTabSz="914446">
              <a:lnSpc>
                <a:spcPct val="130000"/>
              </a:lnSpc>
              <a:buClrTx/>
              <a:buFont typeface="Arial" panose="020B0604020202020204" pitchFamily="34" charset="0"/>
              <a:buChar char="•"/>
            </a:pP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hlinkClick r:id="rId7"/>
              </a:rPr>
              <a:t>Čtenářská </a:t>
            </a:r>
            <a:r>
              <a:rPr lang="cs-CZ" sz="2800" kern="1200" dirty="0">
                <a:solidFill>
                  <a:srgbClr val="858591">
                    <a:lumMod val="75000"/>
                  </a:srgbClr>
                </a:solidFill>
                <a:hlinkClick r:id="rId7"/>
              </a:rPr>
              <a:t>gramotnost jako cíl učení žáka</a:t>
            </a:r>
            <a:endParaRPr lang="cs-CZ" sz="2800" kern="1200" dirty="0">
              <a:solidFill>
                <a:srgbClr val="858591">
                  <a:lumMod val="75000"/>
                </a:srgbClr>
              </a:solidFill>
            </a:endParaRPr>
          </a:p>
          <a:p>
            <a:pPr marL="342900" indent="-342900" defTabSz="914446">
              <a:lnSpc>
                <a:spcPct val="130000"/>
              </a:lnSpc>
              <a:buClrTx/>
              <a:buFont typeface="Arial" panose="020B0604020202020204" pitchFamily="34" charset="0"/>
              <a:buChar char="•"/>
            </a:pP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hlinkClick r:id="rId8"/>
              </a:rPr>
              <a:t>Digitální </a:t>
            </a:r>
            <a:r>
              <a:rPr lang="cs-CZ" sz="2800" kern="1200" dirty="0">
                <a:solidFill>
                  <a:srgbClr val="858591">
                    <a:lumMod val="75000"/>
                  </a:srgbClr>
                </a:solidFill>
                <a:hlinkClick r:id="rId8"/>
              </a:rPr>
              <a:t>gramotnost jako cíl učení </a:t>
            </a: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hlinkClick r:id="rId8"/>
              </a:rPr>
              <a:t>žáka</a:t>
            </a:r>
            <a:endParaRPr lang="cs-CZ" sz="2800" kern="1200" dirty="0" smtClean="0">
              <a:solidFill>
                <a:srgbClr val="858591">
                  <a:lumMod val="75000"/>
                </a:srgbClr>
              </a:solidFill>
            </a:endParaRPr>
          </a:p>
          <a:p>
            <a:pPr defTabSz="914446">
              <a:lnSpc>
                <a:spcPct val="130000"/>
              </a:lnSpc>
              <a:buClrTx/>
            </a:pP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</a:rPr>
              <a:t>Webové speciály odborných panelů:</a:t>
            </a:r>
          </a:p>
          <a:p>
            <a:pPr marL="514350" lvl="4" indent="-514350" defTabSz="914446">
              <a:lnSpc>
                <a:spcPct val="130000"/>
              </a:lnSpc>
              <a:buClrTx/>
              <a:buFont typeface="+mj-lt"/>
              <a:buAutoNum type="arabicPeriod"/>
            </a:pP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hlinkClick r:id="rId9"/>
              </a:rPr>
              <a:t>Gramotnosti.pro/</a:t>
            </a:r>
            <a:r>
              <a:rPr lang="cs-CZ" sz="2800" kern="1200" dirty="0" err="1" smtClean="0">
                <a:solidFill>
                  <a:srgbClr val="858591">
                    <a:lumMod val="75000"/>
                  </a:srgbClr>
                </a:solidFill>
                <a:hlinkClick r:id="rId9"/>
              </a:rPr>
              <a:t>ctenarskagramotnost</a:t>
            </a:r>
            <a:endParaRPr lang="cs-CZ" sz="2800" kern="1200" dirty="0" smtClean="0">
              <a:solidFill>
                <a:srgbClr val="858591">
                  <a:lumMod val="75000"/>
                </a:srgbClr>
              </a:solidFill>
            </a:endParaRPr>
          </a:p>
          <a:p>
            <a:pPr marL="514350" lvl="4" indent="-514350" defTabSz="914446">
              <a:lnSpc>
                <a:spcPct val="130000"/>
              </a:lnSpc>
              <a:buClrTx/>
              <a:buFont typeface="+mj-lt"/>
              <a:buAutoNum type="arabicPeriod"/>
            </a:pP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hlinkClick r:id="rId10"/>
              </a:rPr>
              <a:t>Digitální gramotnost</a:t>
            </a:r>
            <a:endParaRPr lang="cs-CZ" sz="2800" kern="1200" dirty="0" smtClean="0">
              <a:solidFill>
                <a:srgbClr val="858591">
                  <a:lumMod val="75000"/>
                </a:srgbClr>
              </a:solidFill>
            </a:endParaRPr>
          </a:p>
          <a:p>
            <a:pPr marL="514350" lvl="4" indent="-514350" defTabSz="914446">
              <a:lnSpc>
                <a:spcPct val="130000"/>
              </a:lnSpc>
              <a:buClrTx/>
              <a:buFont typeface="+mj-lt"/>
              <a:buAutoNum type="arabicPeriod"/>
            </a:pP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hlinkClick r:id="rId11"/>
              </a:rPr>
              <a:t>Matematická gramotnost</a:t>
            </a:r>
            <a:endParaRPr lang="cs-CZ" sz="2800" kern="1200" dirty="0">
              <a:solidFill>
                <a:srgbClr val="858591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98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22000" y="533299"/>
            <a:ext cx="11004452" cy="461729"/>
          </a:xfrm>
        </p:spPr>
        <p:txBody>
          <a:bodyPr/>
          <a:lstStyle/>
          <a:p>
            <a:r>
              <a:rPr lang="cs-CZ" dirty="0"/>
              <a:t>Oblasti historického myšlení a </a:t>
            </a:r>
            <a:r>
              <a:rPr lang="cs-CZ" dirty="0" smtClean="0"/>
              <a:t>gramotnosti?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46986"/>
            <a:ext cx="1898813" cy="72854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65822" y="1014530"/>
            <a:ext cx="1942191" cy="252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0119" y="1306086"/>
            <a:ext cx="1807894" cy="19347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23"/>
          <p:cNvSpPr txBox="1"/>
          <p:nvPr/>
        </p:nvSpPr>
        <p:spPr>
          <a:xfrm>
            <a:off x="739987" y="1538567"/>
            <a:ext cx="11268026" cy="4801314"/>
          </a:xfrm>
          <a:prstGeom prst="rect">
            <a:avLst/>
          </a:prstGeom>
          <a:noFill/>
        </p:spPr>
        <p:txBody>
          <a:bodyPr wrap="square" lIns="60960" tIns="30480" rIns="60960" bIns="30480" rtlCol="0" anchor="t">
            <a:spAutoFit/>
          </a:bodyPr>
          <a:lstStyle/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Pojďme si u každé dovednosti naznačit, jaká gramotnost je k ní nezbytná, na čem v týmu učitelů spolupracovat?</a:t>
            </a:r>
          </a:p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Jak víme, že je to důležité? (identifikace </a:t>
            </a:r>
            <a:r>
              <a:rPr lang="cs-CZ" sz="2800" b="1" kern="1200" dirty="0" smtClean="0">
                <a:solidFill>
                  <a:srgbClr val="0E4222"/>
                </a:solidFill>
                <a:ea typeface="+mn-ea"/>
              </a:rPr>
              <a:t>historického významu</a:t>
            </a: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)</a:t>
            </a:r>
          </a:p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Jak víme, že něco víme? (hledání </a:t>
            </a:r>
            <a:r>
              <a:rPr lang="cs-CZ" sz="2800" b="1" kern="1200" dirty="0" smtClean="0">
                <a:solidFill>
                  <a:srgbClr val="0E4222"/>
                </a:solidFill>
                <a:ea typeface="+mn-ea"/>
              </a:rPr>
              <a:t>důkazů</a:t>
            </a: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)</a:t>
            </a:r>
          </a:p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Co se změnilo, co zůstalo, kdo z toho těžil a kdo ne? (tázání se po </a:t>
            </a:r>
            <a:r>
              <a:rPr lang="cs-CZ" sz="2800" b="1" kern="1200" dirty="0" smtClean="0">
                <a:solidFill>
                  <a:srgbClr val="0E4222"/>
                </a:solidFill>
                <a:ea typeface="+mn-ea"/>
              </a:rPr>
              <a:t>změně a trvání</a:t>
            </a: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)</a:t>
            </a:r>
            <a:endParaRPr lang="cs-CZ" sz="2800" kern="1200" dirty="0">
              <a:solidFill>
                <a:srgbClr val="858591">
                  <a:lumMod val="75000"/>
                </a:srgbClr>
              </a:solidFill>
              <a:ea typeface="+mn-ea"/>
            </a:endParaRPr>
          </a:p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Co události a změny </a:t>
            </a:r>
            <a:r>
              <a:rPr lang="cs-CZ" sz="2800" b="1" kern="1200" dirty="0" smtClean="0">
                <a:solidFill>
                  <a:srgbClr val="0E4222"/>
                </a:solidFill>
                <a:ea typeface="+mn-ea"/>
              </a:rPr>
              <a:t>způsobilo</a:t>
            </a: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 a co se stalo jejich </a:t>
            </a:r>
            <a:r>
              <a:rPr lang="cs-CZ" sz="2800" b="1" kern="1200" dirty="0" smtClean="0">
                <a:solidFill>
                  <a:srgbClr val="0E4222"/>
                </a:solidFill>
                <a:ea typeface="+mn-ea"/>
              </a:rPr>
              <a:t>následkem</a:t>
            </a: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? </a:t>
            </a:r>
          </a:p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Jak </a:t>
            </a:r>
            <a:r>
              <a:rPr lang="cs-CZ" sz="2800" b="1" kern="1200" dirty="0" smtClean="0">
                <a:solidFill>
                  <a:srgbClr val="0E4222"/>
                </a:solidFill>
                <a:ea typeface="+mn-ea"/>
              </a:rPr>
              <a:t>různě</a:t>
            </a: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 lidé v dané době vnímali historické události? Co tím zjistíme o lidech? (zkoumání událostí z </a:t>
            </a:r>
            <a:r>
              <a:rPr lang="cs-CZ" sz="2800" b="1" kern="1200" dirty="0" smtClean="0">
                <a:solidFill>
                  <a:srgbClr val="0E4222"/>
                </a:solidFill>
                <a:ea typeface="+mn-ea"/>
              </a:rPr>
              <a:t>historické perspektivy</a:t>
            </a: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)</a:t>
            </a:r>
          </a:p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Jak se z historických událostí můžeme poučit, abychom lépe rozuměli dnešku? (promýšlení </a:t>
            </a:r>
            <a:r>
              <a:rPr lang="cs-CZ" sz="2800" b="1" kern="1200" dirty="0" smtClean="0">
                <a:solidFill>
                  <a:srgbClr val="0E4222"/>
                </a:solidFill>
                <a:ea typeface="+mn-ea"/>
              </a:rPr>
              <a:t>etických</a:t>
            </a: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 souvislostí)</a:t>
            </a:r>
          </a:p>
        </p:txBody>
      </p:sp>
    </p:spTree>
    <p:extLst>
      <p:ext uri="{BB962C8B-B14F-4D97-AF65-F5344CB8AC3E}">
        <p14:creationId xmlns:p14="http://schemas.microsoft.com/office/powerpoint/2010/main" val="401086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739987" y="533299"/>
            <a:ext cx="11004452" cy="461729"/>
          </a:xfrm>
        </p:spPr>
        <p:txBody>
          <a:bodyPr/>
          <a:lstStyle/>
          <a:p>
            <a:r>
              <a:rPr lang="cs-CZ" dirty="0" smtClean="0"/>
              <a:t>Povrly: rychlý </a:t>
            </a:r>
            <a:r>
              <a:rPr lang="cs-CZ" dirty="0"/>
              <a:t>místní přehled (Petr Karlíček)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46986"/>
            <a:ext cx="1898813" cy="72854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65822" y="1014530"/>
            <a:ext cx="1942191" cy="252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0119" y="1306086"/>
            <a:ext cx="1807894" cy="1934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23"/>
          <p:cNvSpPr txBox="1"/>
          <p:nvPr/>
        </p:nvSpPr>
        <p:spPr>
          <a:xfrm>
            <a:off x="739987" y="1538567"/>
            <a:ext cx="11268026" cy="3939540"/>
          </a:xfrm>
          <a:prstGeom prst="rect">
            <a:avLst/>
          </a:prstGeom>
          <a:noFill/>
        </p:spPr>
        <p:txBody>
          <a:bodyPr wrap="square" lIns="60960" tIns="30480" rIns="60960" bIns="30480" rtlCol="0" anchor="t">
            <a:spAutoFit/>
          </a:bodyPr>
          <a:lstStyle/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Ústecký kraj</a:t>
            </a:r>
            <a:endParaRPr lang="cs-CZ" sz="2800" kern="1200" dirty="0" smtClean="0">
              <a:solidFill>
                <a:srgbClr val="858591">
                  <a:lumMod val="75000"/>
                </a:srgbClr>
              </a:solidFill>
              <a:ea typeface="+mn-ea"/>
            </a:endParaRPr>
          </a:p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Kolonizace z centrálních Čech, 12. století</a:t>
            </a:r>
            <a:endParaRPr lang="cs-CZ" sz="2800" kern="1200" dirty="0" smtClean="0">
              <a:solidFill>
                <a:srgbClr val="858591">
                  <a:lumMod val="75000"/>
                </a:srgbClr>
              </a:solidFill>
              <a:ea typeface="+mn-ea"/>
            </a:endParaRPr>
          </a:p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Labe, cla</a:t>
            </a:r>
            <a:endParaRPr lang="cs-CZ" sz="2800" kern="1200" dirty="0" smtClean="0">
              <a:solidFill>
                <a:srgbClr val="858591">
                  <a:lumMod val="75000"/>
                </a:srgbClr>
              </a:solidFill>
              <a:ea typeface="+mn-ea"/>
            </a:endParaRPr>
          </a:p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Procházely zde armády v různých válkách a přesunech (pohromy)</a:t>
            </a:r>
            <a:endParaRPr lang="cs-CZ" sz="2800" kern="1200" dirty="0">
              <a:solidFill>
                <a:srgbClr val="858591">
                  <a:lumMod val="75000"/>
                </a:srgbClr>
              </a:solidFill>
              <a:ea typeface="+mn-ea"/>
            </a:endParaRPr>
          </a:p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30letá válka – demografický pokles</a:t>
            </a:r>
            <a:endParaRPr lang="cs-CZ" sz="2800" kern="1200" dirty="0" smtClean="0">
              <a:solidFill>
                <a:srgbClr val="858591">
                  <a:lumMod val="75000"/>
                </a:srgbClr>
              </a:solidFill>
              <a:ea typeface="+mn-ea"/>
            </a:endParaRPr>
          </a:p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Pozor při studiu názvů obcí a míst!</a:t>
            </a:r>
            <a:endParaRPr lang="cs-CZ" sz="2800" kern="1200" dirty="0" smtClean="0">
              <a:solidFill>
                <a:srgbClr val="858591">
                  <a:lumMod val="75000"/>
                </a:srgbClr>
              </a:solidFill>
              <a:ea typeface="+mn-ea"/>
            </a:endParaRPr>
          </a:p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„Povrly </a:t>
            </a:r>
            <a:r>
              <a:rPr lang="cs-CZ" sz="2800" kern="1200" dirty="0" err="1" smtClean="0">
                <a:solidFill>
                  <a:srgbClr val="858591">
                    <a:lumMod val="75000"/>
                  </a:srgbClr>
                </a:solidFill>
                <a:ea typeface="+mn-ea"/>
              </a:rPr>
              <a:t>H</a:t>
            </a:r>
            <a:r>
              <a:rPr lang="cs-CZ" sz="2800" kern="1200" dirty="0" err="1" smtClean="0">
                <a:solidFill>
                  <a:srgbClr val="858591">
                    <a:lumMod val="75000"/>
                  </a:srgbClr>
                </a:solidFill>
                <a:ea typeface="+mn-ea"/>
              </a:rPr>
              <a:t>ills</a:t>
            </a: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“ (nová výstavba na okraji obce, nad centrem)</a:t>
            </a:r>
          </a:p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Členitý terén (Labe, 130 m., Kozí vrch 400 m. n .m.); „lidé v kopcích“</a:t>
            </a:r>
          </a:p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Změny v dopravě a životě…</a:t>
            </a:r>
            <a:endParaRPr lang="cs-CZ" sz="2800" kern="1200" dirty="0" smtClean="0">
              <a:solidFill>
                <a:srgbClr val="858591">
                  <a:lumMod val="75000"/>
                </a:srgb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4383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739987" y="533299"/>
            <a:ext cx="11004452" cy="461729"/>
          </a:xfrm>
        </p:spPr>
        <p:txBody>
          <a:bodyPr/>
          <a:lstStyle/>
          <a:p>
            <a:r>
              <a:rPr lang="cs-CZ" dirty="0" smtClean="0"/>
              <a:t>Povrly </a:t>
            </a:r>
            <a:r>
              <a:rPr lang="cs-CZ" dirty="0"/>
              <a:t>v historických fotografiích </a:t>
            </a:r>
            <a:r>
              <a:rPr lang="cs-CZ" dirty="0" smtClean="0"/>
              <a:t> </a:t>
            </a:r>
            <a:r>
              <a:rPr lang="cs-CZ" dirty="0"/>
              <a:t>(Petr Karlíček)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46986"/>
            <a:ext cx="1898813" cy="72854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65822" y="1014530"/>
            <a:ext cx="1942191" cy="252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0119" y="1306086"/>
            <a:ext cx="1807894" cy="1934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bdélník 1"/>
          <p:cNvSpPr/>
          <p:nvPr/>
        </p:nvSpPr>
        <p:spPr>
          <a:xfrm>
            <a:off x="555788" y="1802163"/>
            <a:ext cx="1137285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kern="1200" dirty="0">
                <a:solidFill>
                  <a:srgbClr val="858591">
                    <a:lumMod val="75000"/>
                  </a:srgbClr>
                </a:solidFill>
                <a:ea typeface="+mn-ea"/>
              </a:rPr>
              <a:t>historický význam a důkazy v pramenech; jak se události projevily v životech a rozhodování lidí, případné změny a trvání týkající se zobrazených lidí a událostí, jejich příčinné souvislosti…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kern="1200" dirty="0">
                <a:solidFill>
                  <a:srgbClr val="858591">
                    <a:lumMod val="75000"/>
                  </a:srgbClr>
                </a:solidFill>
                <a:ea typeface="+mn-ea"/>
              </a:rPr>
              <a:t>r</a:t>
            </a: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eflexe </a:t>
            </a:r>
            <a:r>
              <a:rPr lang="cs-CZ" sz="2800" kern="1200" dirty="0">
                <a:solidFill>
                  <a:srgbClr val="858591">
                    <a:lumMod val="75000"/>
                  </a:srgbClr>
                </a:solidFill>
                <a:ea typeface="+mn-ea"/>
              </a:rPr>
              <a:t>potřeb a myšlenek </a:t>
            </a: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účastníků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Zdroje k vyobrazení: kniha z roku 1985 o městě, kniha o místních fotografiích, kniha o železnici </a:t>
            </a:r>
            <a:r>
              <a:rPr lang="cs-CZ" sz="2800" kern="1200" dirty="0">
                <a:solidFill>
                  <a:srgbClr val="858591">
                    <a:lumMod val="75000"/>
                  </a:srgbClr>
                </a:solidFill>
                <a:ea typeface="+mn-ea"/>
              </a:rPr>
              <a:t>P</a:t>
            </a: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raha - Drážďany, muzeum lidové architektury Zubrnice, fotoarchiv lektora aj. (fotka z roku 1935), diskuse o královském potoku (Lužecký) aj.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Architektura, významné stavby (kostely, školy, měďárna, kovárna, sportoviště)</a:t>
            </a:r>
            <a:endParaRPr lang="cs-CZ" sz="2800" kern="1200" dirty="0">
              <a:solidFill>
                <a:srgbClr val="858591">
                  <a:lumMod val="75000"/>
                </a:srgb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8275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739986" y="399374"/>
            <a:ext cx="11004452" cy="831125"/>
          </a:xfrm>
        </p:spPr>
        <p:txBody>
          <a:bodyPr/>
          <a:lstStyle/>
          <a:p>
            <a:r>
              <a:rPr lang="pl-PL" dirty="0"/>
              <a:t>Co je na starých školních mapách, katastrálních </a:t>
            </a:r>
            <a:r>
              <a:rPr lang="pl-PL" dirty="0" smtClean="0"/>
              <a:t>mapách</a:t>
            </a: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(</a:t>
            </a:r>
            <a:r>
              <a:rPr lang="cs-CZ" dirty="0"/>
              <a:t>Petr Karlíček)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46986"/>
            <a:ext cx="1898813" cy="72854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65822" y="1014530"/>
            <a:ext cx="1942191" cy="252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0119" y="1306086"/>
            <a:ext cx="1807894" cy="1934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bdélník 1"/>
          <p:cNvSpPr/>
          <p:nvPr/>
        </p:nvSpPr>
        <p:spPr>
          <a:xfrm>
            <a:off x="819151" y="1650737"/>
            <a:ext cx="1118886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kern="1200" dirty="0">
                <a:solidFill>
                  <a:srgbClr val="858591">
                    <a:lumMod val="75000"/>
                  </a:srgbClr>
                </a:solidFill>
                <a:ea typeface="+mn-ea"/>
              </a:rPr>
              <a:t>Zdroje map, základy pro jejich využití k rozvíjení gramotností a historického </a:t>
            </a: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myšlení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kern="1200" dirty="0">
                <a:solidFill>
                  <a:srgbClr val="858591">
                    <a:lumMod val="75000"/>
                  </a:srgbClr>
                </a:solidFill>
                <a:ea typeface="+mn-ea"/>
              </a:rPr>
              <a:t>Odkaz na staré katastrální mapy: </a:t>
            </a:r>
            <a:r>
              <a:rPr lang="cs-CZ" sz="2800" kern="1200" dirty="0">
                <a:solidFill>
                  <a:srgbClr val="858591">
                    <a:lumMod val="75000"/>
                  </a:srgbClr>
                </a:solidFill>
                <a:ea typeface="+mn-ea"/>
                <a:hlinkClick r:id="rId6"/>
              </a:rPr>
              <a:t>https://archivnimapy.cuzk.cz/uazk/pohledy/archiv.html</a:t>
            </a:r>
            <a:endParaRPr lang="cs-CZ" sz="2800" kern="1200" dirty="0">
              <a:solidFill>
                <a:srgbClr val="858591">
                  <a:lumMod val="75000"/>
                </a:srgbClr>
              </a:solidFill>
              <a:ea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kern="1200" dirty="0">
                <a:solidFill>
                  <a:srgbClr val="858591">
                    <a:lumMod val="75000"/>
                  </a:srgbClr>
                </a:solidFill>
                <a:ea typeface="+mn-ea"/>
              </a:rPr>
              <a:t>aplikace Českého ústavu zeměměřičského a katastrálního a možnosti digitalizovaného katalogu katastrálních </a:t>
            </a: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map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O </a:t>
            </a:r>
            <a:r>
              <a:rPr lang="pl-PL" sz="2800" kern="1200" dirty="0">
                <a:solidFill>
                  <a:srgbClr val="858591">
                    <a:lumMod val="75000"/>
                  </a:srgbClr>
                </a:solidFill>
                <a:ea typeface="+mn-ea"/>
              </a:rPr>
              <a:t>stabilním katastru obecně</a:t>
            </a:r>
            <a:r>
              <a:rPr lang="pl-PL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: </a:t>
            </a:r>
            <a:r>
              <a:rPr lang="pl-PL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  <a:hlinkClick r:id="rId7"/>
              </a:rPr>
              <a:t>https</a:t>
            </a:r>
            <a:r>
              <a:rPr lang="pl-PL" sz="2800" kern="1200" dirty="0">
                <a:solidFill>
                  <a:srgbClr val="858591">
                    <a:lumMod val="75000"/>
                  </a:srgbClr>
                </a:solidFill>
                <a:ea typeface="+mn-ea"/>
                <a:hlinkClick r:id="rId7"/>
              </a:rPr>
              <a:t>://</a:t>
            </a:r>
            <a:r>
              <a:rPr lang="pl-PL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  <a:hlinkClick r:id="rId7"/>
              </a:rPr>
              <a:t>cs.wikipedia.org/wiki/Stabiln%C3%AD_katastr</a:t>
            </a:r>
            <a:endParaRPr lang="pl-PL" sz="2800" kern="1200" dirty="0" smtClean="0">
              <a:solidFill>
                <a:srgbClr val="858591">
                  <a:lumMod val="75000"/>
                </a:srgbClr>
              </a:solidFill>
              <a:ea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L. Kovář</a:t>
            </a:r>
            <a:r>
              <a:rPr lang="pl-PL" sz="2800" kern="1200" dirty="0">
                <a:solidFill>
                  <a:srgbClr val="858591">
                    <a:lumMod val="75000"/>
                  </a:srgbClr>
                </a:solidFill>
                <a:ea typeface="+mn-ea"/>
              </a:rPr>
              <a:t>: </a:t>
            </a:r>
            <a:r>
              <a:rPr lang="pl-PL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kontaminace </a:t>
            </a:r>
            <a:r>
              <a:rPr lang="pl-PL" sz="2800" kern="1200" dirty="0">
                <a:solidFill>
                  <a:srgbClr val="858591">
                    <a:lumMod val="75000"/>
                  </a:srgbClr>
                </a:solidFill>
                <a:ea typeface="+mn-ea"/>
              </a:rPr>
              <a:t>mapy </a:t>
            </a:r>
            <a:r>
              <a:rPr lang="pl-PL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cenia, porovnat letecké </a:t>
            </a:r>
            <a:r>
              <a:rPr lang="pl-PL" sz="2800" kern="1200" dirty="0">
                <a:solidFill>
                  <a:srgbClr val="858591">
                    <a:lumMod val="75000"/>
                  </a:srgbClr>
                </a:solidFill>
                <a:ea typeface="+mn-ea"/>
              </a:rPr>
              <a:t>snímky z 50. let</a:t>
            </a:r>
            <a:r>
              <a:rPr lang="pl-PL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 se snímly (mapy.cz)</a:t>
            </a:r>
            <a:endParaRPr lang="pl-PL" sz="2800" kern="1200" dirty="0">
              <a:solidFill>
                <a:srgbClr val="858591">
                  <a:lumMod val="75000"/>
                </a:srgbClr>
              </a:solidFill>
              <a:ea typeface="+mn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reflexe, otázky</a:t>
            </a:r>
            <a:endParaRPr lang="cs-CZ" sz="2800" kern="1200" dirty="0">
              <a:solidFill>
                <a:srgbClr val="858591">
                  <a:lumMod val="75000"/>
                </a:srgb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9097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28748" y="536173"/>
            <a:ext cx="11004452" cy="461729"/>
          </a:xfrm>
        </p:spPr>
        <p:txBody>
          <a:bodyPr/>
          <a:lstStyle/>
          <a:p>
            <a:r>
              <a:rPr lang="cs-CZ" dirty="0" smtClean="0"/>
              <a:t>Přestávka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46986"/>
            <a:ext cx="1898813" cy="72854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65822" y="1014530"/>
            <a:ext cx="1942191" cy="252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0119" y="1306086"/>
            <a:ext cx="1807894" cy="193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652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28748" y="415887"/>
            <a:ext cx="11004452" cy="831125"/>
          </a:xfrm>
        </p:spPr>
        <p:txBody>
          <a:bodyPr/>
          <a:lstStyle/>
          <a:p>
            <a:r>
              <a:rPr lang="pl-PL" dirty="0"/>
              <a:t>Místní kronika - co v ní nalezneme a co to znamená?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(</a:t>
            </a:r>
            <a:r>
              <a:rPr lang="pl-PL" dirty="0"/>
              <a:t>Petr Koubek</a:t>
            </a:r>
            <a:r>
              <a:rPr lang="pl-PL" dirty="0" smtClean="0"/>
              <a:t>)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46986"/>
            <a:ext cx="1898813" cy="72854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65822" y="1014530"/>
            <a:ext cx="1942191" cy="252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0119" y="1306086"/>
            <a:ext cx="1807894" cy="1934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23"/>
          <p:cNvSpPr txBox="1"/>
          <p:nvPr/>
        </p:nvSpPr>
        <p:spPr>
          <a:xfrm>
            <a:off x="739987" y="1538567"/>
            <a:ext cx="11268026" cy="1785104"/>
          </a:xfrm>
          <a:prstGeom prst="rect">
            <a:avLst/>
          </a:prstGeom>
          <a:noFill/>
        </p:spPr>
        <p:txBody>
          <a:bodyPr wrap="square" lIns="60960" tIns="30480" rIns="60960" bIns="30480" rtlCol="0" anchor="t">
            <a:spAutoFit/>
          </a:bodyPr>
          <a:lstStyle/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kern="1200" dirty="0">
                <a:solidFill>
                  <a:srgbClr val="858591">
                    <a:lumMod val="75000"/>
                  </a:srgbClr>
                </a:solidFill>
                <a:ea typeface="+mn-ea"/>
              </a:rPr>
              <a:t>Diskurzivní a jazyková analýza jako zdroj historického poznání</a:t>
            </a:r>
          </a:p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kern="1200" dirty="0">
                <a:solidFill>
                  <a:srgbClr val="858591">
                    <a:lumMod val="75000"/>
                  </a:srgbClr>
                </a:solidFill>
                <a:ea typeface="+mn-ea"/>
              </a:rPr>
              <a:t>Ukázka různorodosti obsahu kronik (s využitím primárního zdroje a historické publikace o Měďárně)</a:t>
            </a:r>
          </a:p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kern="1200" dirty="0">
                <a:solidFill>
                  <a:srgbClr val="858591">
                    <a:lumMod val="75000"/>
                  </a:srgbClr>
                </a:solidFill>
                <a:ea typeface="+mn-ea"/>
              </a:rPr>
              <a:t>Diskuse, reflexe</a:t>
            </a:r>
          </a:p>
        </p:txBody>
      </p:sp>
    </p:spTree>
    <p:extLst>
      <p:ext uri="{BB962C8B-B14F-4D97-AF65-F5344CB8AC3E}">
        <p14:creationId xmlns:p14="http://schemas.microsoft.com/office/powerpoint/2010/main" val="338343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327" y="390787"/>
            <a:ext cx="9316750" cy="342947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447" y="4146126"/>
            <a:ext cx="7125694" cy="227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7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739987" y="552801"/>
            <a:ext cx="11004452" cy="461729"/>
          </a:xfrm>
        </p:spPr>
        <p:txBody>
          <a:bodyPr/>
          <a:lstStyle/>
          <a:p>
            <a:r>
              <a:rPr lang="pl-PL" dirty="0" smtClean="0"/>
              <a:t>Noviny </a:t>
            </a:r>
            <a:r>
              <a:rPr lang="pl-PL" dirty="0"/>
              <a:t>jako historický pramen (Petr Karlíček)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46986"/>
            <a:ext cx="1898813" cy="72854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65822" y="1014530"/>
            <a:ext cx="1942191" cy="252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0119" y="1306086"/>
            <a:ext cx="1807894" cy="1934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23"/>
          <p:cNvSpPr txBox="1"/>
          <p:nvPr/>
        </p:nvSpPr>
        <p:spPr>
          <a:xfrm>
            <a:off x="0" y="1218064"/>
            <a:ext cx="12191999" cy="5663089"/>
          </a:xfrm>
          <a:prstGeom prst="rect">
            <a:avLst/>
          </a:prstGeom>
          <a:noFill/>
        </p:spPr>
        <p:txBody>
          <a:bodyPr wrap="square" lIns="60960" tIns="30480" rIns="60960" bIns="30480" rtlCol="0" anchor="t">
            <a:spAutoFit/>
          </a:bodyPr>
          <a:lstStyle/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6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Co lze nalézt v novinách? Zajímavého pro žáky 2. stupně ZŠ? </a:t>
            </a:r>
          </a:p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6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Knihovny – důležité odkazy: na </a:t>
            </a:r>
            <a:r>
              <a:rPr lang="cs-CZ" sz="2600" kern="1200" dirty="0">
                <a:solidFill>
                  <a:srgbClr val="858591">
                    <a:lumMod val="75000"/>
                  </a:srgbClr>
                </a:solidFill>
                <a:ea typeface="+mn-ea"/>
              </a:rPr>
              <a:t>dobový tisk</a:t>
            </a:r>
            <a:r>
              <a:rPr lang="cs-CZ" sz="26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: </a:t>
            </a:r>
            <a:r>
              <a:rPr lang="cs-CZ" sz="2600" kern="1200" dirty="0" smtClean="0">
                <a:solidFill>
                  <a:srgbClr val="858591">
                    <a:lumMod val="75000"/>
                  </a:srgbClr>
                </a:solidFill>
                <a:ea typeface="+mn-ea"/>
                <a:hlinkClick r:id="rId6"/>
              </a:rPr>
              <a:t>https</a:t>
            </a:r>
            <a:r>
              <a:rPr lang="cs-CZ" sz="2600" kern="1200" dirty="0">
                <a:solidFill>
                  <a:srgbClr val="858591">
                    <a:lumMod val="75000"/>
                  </a:srgbClr>
                </a:solidFill>
                <a:ea typeface="+mn-ea"/>
                <a:hlinkClick r:id="rId6"/>
              </a:rPr>
              <a:t>://</a:t>
            </a:r>
            <a:r>
              <a:rPr lang="cs-CZ" sz="2600" kern="1200" dirty="0" smtClean="0">
                <a:solidFill>
                  <a:srgbClr val="858591">
                    <a:lumMod val="75000"/>
                  </a:srgbClr>
                </a:solidFill>
                <a:ea typeface="+mn-ea"/>
                <a:hlinkClick r:id="rId6"/>
              </a:rPr>
              <a:t>kramerius5.nkp.cz/periodical/uuid:4eac74b0-e92c-11dc-9fa1-000d606f5dc6</a:t>
            </a:r>
            <a:r>
              <a:rPr lang="cs-CZ" sz="26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 </a:t>
            </a:r>
            <a:endParaRPr lang="cs-CZ" sz="2600" kern="1200" dirty="0" smtClean="0">
              <a:solidFill>
                <a:srgbClr val="858591">
                  <a:lumMod val="75000"/>
                </a:srgbClr>
              </a:solidFill>
              <a:ea typeface="+mn-ea"/>
            </a:endParaRPr>
          </a:p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6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Badatelna.eu (e-publikace a digitalizované dokumenty)</a:t>
            </a:r>
            <a:endParaRPr lang="cs-CZ" sz="2600" kern="1200" dirty="0">
              <a:solidFill>
                <a:srgbClr val="858591">
                  <a:lumMod val="75000"/>
                </a:srgbClr>
              </a:solidFill>
              <a:ea typeface="+mn-ea"/>
            </a:endParaRPr>
          </a:p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6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Na </a:t>
            </a:r>
            <a:r>
              <a:rPr lang="cs-CZ" sz="2600" kern="1200" dirty="0">
                <a:solidFill>
                  <a:srgbClr val="858591">
                    <a:lumMod val="75000"/>
                  </a:srgbClr>
                </a:solidFill>
                <a:ea typeface="+mn-ea"/>
              </a:rPr>
              <a:t>dobový tisk - Rudé právo volně ku stažení</a:t>
            </a:r>
            <a:r>
              <a:rPr lang="cs-CZ" sz="26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: </a:t>
            </a:r>
            <a:r>
              <a:rPr lang="cs-CZ" sz="2600" kern="1200" dirty="0" smtClean="0">
                <a:solidFill>
                  <a:srgbClr val="858591">
                    <a:lumMod val="75000"/>
                  </a:srgbClr>
                </a:solidFill>
                <a:ea typeface="+mn-ea"/>
                <a:hlinkClick r:id="rId7"/>
              </a:rPr>
              <a:t>http</a:t>
            </a:r>
            <a:r>
              <a:rPr lang="cs-CZ" sz="2600" kern="1200" dirty="0">
                <a:solidFill>
                  <a:srgbClr val="858591">
                    <a:lumMod val="75000"/>
                  </a:srgbClr>
                </a:solidFill>
                <a:ea typeface="+mn-ea"/>
                <a:hlinkClick r:id="rId7"/>
              </a:rPr>
              <a:t>://</a:t>
            </a:r>
            <a:r>
              <a:rPr lang="cs-CZ" sz="2600" kern="1200" dirty="0" smtClean="0">
                <a:solidFill>
                  <a:srgbClr val="858591">
                    <a:lumMod val="75000"/>
                  </a:srgbClr>
                </a:solidFill>
                <a:ea typeface="+mn-ea"/>
                <a:hlinkClick r:id="rId7"/>
              </a:rPr>
              <a:t>archiv.ucl.cas.cz/index.php?path=RudePravo</a:t>
            </a:r>
            <a:r>
              <a:rPr lang="cs-CZ" sz="26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 </a:t>
            </a:r>
            <a:endParaRPr lang="cs-CZ" sz="2600" kern="1200" dirty="0">
              <a:solidFill>
                <a:srgbClr val="858591">
                  <a:lumMod val="75000"/>
                </a:srgbClr>
              </a:solidFill>
              <a:ea typeface="+mn-ea"/>
            </a:endParaRPr>
          </a:p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600" kern="1200" dirty="0" smtClean="0">
                <a:solidFill>
                  <a:srgbClr val="858591">
                    <a:lumMod val="75000"/>
                  </a:srgbClr>
                </a:solidFill>
              </a:rPr>
              <a:t>Zajímavosti </a:t>
            </a:r>
            <a:r>
              <a:rPr lang="cs-CZ" sz="2600" kern="1200" dirty="0">
                <a:solidFill>
                  <a:srgbClr val="858591">
                    <a:lumMod val="75000"/>
                  </a:srgbClr>
                </a:solidFill>
              </a:rPr>
              <a:t>z historie </a:t>
            </a:r>
            <a:r>
              <a:rPr lang="cs-CZ" sz="2600" kern="1200" dirty="0" err="1">
                <a:solidFill>
                  <a:srgbClr val="858591">
                    <a:lumMod val="75000"/>
                  </a:srgbClr>
                </a:solidFill>
              </a:rPr>
              <a:t>Povrlů</a:t>
            </a:r>
            <a:r>
              <a:rPr lang="cs-CZ" sz="2600" kern="1200" dirty="0">
                <a:solidFill>
                  <a:srgbClr val="858591">
                    <a:lumMod val="75000"/>
                  </a:srgbClr>
                </a:solidFill>
              </a:rPr>
              <a:t> - rekonstrukce staré kovárny, rozhlasová reportáž</a:t>
            </a:r>
            <a:r>
              <a:rPr lang="cs-CZ" sz="2600" kern="1200" dirty="0" smtClean="0">
                <a:solidFill>
                  <a:srgbClr val="858591">
                    <a:lumMod val="75000"/>
                  </a:srgbClr>
                </a:solidFill>
              </a:rPr>
              <a:t>: </a:t>
            </a:r>
            <a:r>
              <a:rPr lang="cs-CZ" sz="2600" kern="1200" dirty="0" smtClean="0">
                <a:solidFill>
                  <a:srgbClr val="858591">
                    <a:lumMod val="75000"/>
                  </a:srgbClr>
                </a:solidFill>
                <a:hlinkClick r:id="rId8"/>
              </a:rPr>
              <a:t>https</a:t>
            </a:r>
            <a:r>
              <a:rPr lang="cs-CZ" sz="2600" kern="1200" dirty="0">
                <a:solidFill>
                  <a:srgbClr val="858591">
                    <a:lumMod val="75000"/>
                  </a:srgbClr>
                </a:solidFill>
                <a:hlinkClick r:id="rId8"/>
              </a:rPr>
              <a:t>://</a:t>
            </a:r>
            <a:r>
              <a:rPr lang="cs-CZ" sz="2600" kern="1200" dirty="0" smtClean="0">
                <a:solidFill>
                  <a:srgbClr val="858591">
                    <a:lumMod val="75000"/>
                  </a:srgbClr>
                </a:solidFill>
                <a:hlinkClick r:id="rId8"/>
              </a:rPr>
              <a:t>sever.rozhlas.cz/lide-z-povrlu-zachranili-starou-kovarnu-pred-zbouranim-jde-o-nejstarsi-budovu-v-8253183</a:t>
            </a:r>
            <a:r>
              <a:rPr lang="cs-CZ" sz="2600" kern="1200" dirty="0" smtClean="0">
                <a:solidFill>
                  <a:srgbClr val="858591">
                    <a:lumMod val="75000"/>
                  </a:srgbClr>
                </a:solidFill>
              </a:rPr>
              <a:t> </a:t>
            </a:r>
          </a:p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600" kern="1200" dirty="0">
                <a:solidFill>
                  <a:srgbClr val="858591">
                    <a:lumMod val="75000"/>
                  </a:srgbClr>
                </a:solidFill>
              </a:rPr>
              <a:t>Inventář Místního národního výboru Povrly (1945-1990) uloženého v Archivu města Ústí nad Labem</a:t>
            </a:r>
            <a:r>
              <a:rPr lang="cs-CZ" sz="2600" kern="1200" dirty="0" smtClean="0">
                <a:solidFill>
                  <a:srgbClr val="858591">
                    <a:lumMod val="75000"/>
                  </a:srgbClr>
                </a:solidFill>
              </a:rPr>
              <a:t>: </a:t>
            </a:r>
            <a:r>
              <a:rPr lang="cs-CZ" sz="2600" kern="1200" dirty="0" smtClean="0">
                <a:solidFill>
                  <a:srgbClr val="858591">
                    <a:lumMod val="75000"/>
                  </a:srgbClr>
                </a:solidFill>
                <a:hlinkClick r:id="rId9"/>
              </a:rPr>
              <a:t>https</a:t>
            </a:r>
            <a:r>
              <a:rPr lang="cs-CZ" sz="2600" kern="1200" dirty="0">
                <a:solidFill>
                  <a:srgbClr val="858591">
                    <a:lumMod val="75000"/>
                  </a:srgbClr>
                </a:solidFill>
                <a:hlinkClick r:id="rId9"/>
              </a:rPr>
              <a:t>://</a:t>
            </a:r>
            <a:r>
              <a:rPr lang="cs-CZ" sz="2600" kern="1200" dirty="0" smtClean="0">
                <a:solidFill>
                  <a:srgbClr val="858591">
                    <a:lumMod val="75000"/>
                  </a:srgbClr>
                </a:solidFill>
                <a:hlinkClick r:id="rId9"/>
              </a:rPr>
              <a:t>www.usti-nad-labem.cz/images/archiv_knihy/MNV_Povrly.pdf</a:t>
            </a:r>
            <a:r>
              <a:rPr lang="cs-CZ" sz="2600" kern="1200" dirty="0" smtClean="0">
                <a:solidFill>
                  <a:srgbClr val="858591">
                    <a:lumMod val="75000"/>
                  </a:srgbClr>
                </a:solidFill>
              </a:rPr>
              <a:t> </a:t>
            </a:r>
            <a:endParaRPr lang="cs-CZ" sz="2600" kern="1200" dirty="0">
              <a:solidFill>
                <a:srgbClr val="858591">
                  <a:lumMod val="75000"/>
                </a:srgbClr>
              </a:solidFill>
            </a:endParaRPr>
          </a:p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6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Diskuse</a:t>
            </a:r>
            <a:r>
              <a:rPr lang="cs-CZ" sz="2600" kern="1200" dirty="0">
                <a:solidFill>
                  <a:srgbClr val="858591">
                    <a:lumMod val="75000"/>
                  </a:srgbClr>
                </a:solidFill>
                <a:ea typeface="+mn-ea"/>
              </a:rPr>
              <a:t>, reflexe</a:t>
            </a:r>
          </a:p>
        </p:txBody>
      </p:sp>
    </p:spTree>
    <p:extLst>
      <p:ext uri="{BB962C8B-B14F-4D97-AF65-F5344CB8AC3E}">
        <p14:creationId xmlns:p14="http://schemas.microsoft.com/office/powerpoint/2010/main" val="255450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Průběžné shrnutí a otázky?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46986"/>
            <a:ext cx="1898813" cy="72854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65822" y="1014530"/>
            <a:ext cx="1942191" cy="252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0119" y="1306086"/>
            <a:ext cx="1807894" cy="1934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23"/>
          <p:cNvSpPr txBox="1"/>
          <p:nvPr/>
        </p:nvSpPr>
        <p:spPr>
          <a:xfrm>
            <a:off x="739987" y="1186738"/>
            <a:ext cx="11268026" cy="492443"/>
          </a:xfrm>
          <a:prstGeom prst="rect">
            <a:avLst/>
          </a:prstGeom>
          <a:noFill/>
        </p:spPr>
        <p:txBody>
          <a:bodyPr wrap="square" lIns="60960" tIns="30480" rIns="60960" bIns="30480" rtlCol="0" anchor="t">
            <a:spAutoFit/>
          </a:bodyPr>
          <a:lstStyle/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kern="1200" dirty="0">
                <a:solidFill>
                  <a:srgbClr val="858591">
                    <a:lumMod val="75000"/>
                  </a:srgbClr>
                </a:solidFill>
                <a:hlinkClick r:id="rId6"/>
              </a:rPr>
              <a:t>https://</a:t>
            </a: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hlinkClick r:id="rId6"/>
              </a:rPr>
              <a:t>forms.gle/h8KrsLfSoXY3HR2Z7</a:t>
            </a: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</a:rPr>
              <a:t> </a:t>
            </a:r>
            <a:endParaRPr lang="cs-CZ" sz="2800" kern="1200" dirty="0">
              <a:solidFill>
                <a:srgbClr val="858591">
                  <a:lumMod val="75000"/>
                </a:srgbClr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5194" y="2037800"/>
            <a:ext cx="7792537" cy="413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3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17"/>
          <p:cNvGrpSpPr/>
          <p:nvPr/>
        </p:nvGrpSpPr>
        <p:grpSpPr>
          <a:xfrm>
            <a:off x="5915891" y="18143"/>
            <a:ext cx="6276110" cy="6839857"/>
            <a:chOff x="-654094" y="0"/>
            <a:chExt cx="7054896" cy="10287000"/>
          </a:xfrm>
        </p:grpSpPr>
        <p:sp>
          <p:nvSpPr>
            <p:cNvPr id="244" name="Google Shape;244;p17"/>
            <p:cNvSpPr/>
            <p:nvPr/>
          </p:nvSpPr>
          <p:spPr>
            <a:xfrm>
              <a:off x="-654094" y="0"/>
              <a:ext cx="7054896" cy="10287000"/>
            </a:xfrm>
            <a:prstGeom prst="rect">
              <a:avLst/>
            </a:prstGeom>
            <a:solidFill>
              <a:schemeClr val="accent1">
                <a:alpha val="74901"/>
              </a:schemeClr>
            </a:solidFill>
            <a:ln>
              <a:noFill/>
            </a:ln>
          </p:spPr>
          <p:txBody>
            <a:bodyPr spcFirstLastPara="1" wrap="square" lIns="60950" tIns="30475" rIns="60950" bIns="30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5" name="Google Shape;245;p17"/>
            <p:cNvGrpSpPr/>
            <p:nvPr/>
          </p:nvGrpSpPr>
          <p:grpSpPr>
            <a:xfrm>
              <a:off x="605047" y="1326684"/>
              <a:ext cx="4561115" cy="3130024"/>
              <a:chOff x="6548647" y="3752106"/>
              <a:chExt cx="4561115" cy="3130024"/>
            </a:xfrm>
          </p:grpSpPr>
          <p:sp>
            <p:nvSpPr>
              <p:cNvPr id="246" name="Google Shape;246;p17"/>
              <p:cNvSpPr txBox="1"/>
              <p:nvPr/>
            </p:nvSpPr>
            <p:spPr>
              <a:xfrm>
                <a:off x="6548647" y="4242384"/>
                <a:ext cx="4561115" cy="21755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4400" b="1" dirty="0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Člověk a společnost</a:t>
                </a:r>
                <a:endParaRPr sz="44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47" name="Google Shape;247;p17"/>
              <p:cNvGrpSpPr/>
              <p:nvPr/>
            </p:nvGrpSpPr>
            <p:grpSpPr>
              <a:xfrm>
                <a:off x="6548647" y="3752106"/>
                <a:ext cx="685801" cy="685799"/>
                <a:chOff x="6161297" y="3409205"/>
                <a:chExt cx="685801" cy="685799"/>
              </a:xfrm>
            </p:grpSpPr>
            <p:cxnSp>
              <p:nvCxnSpPr>
                <p:cNvPr id="248" name="Google Shape;248;p17"/>
                <p:cNvCxnSpPr/>
                <p:nvPr/>
              </p:nvCxnSpPr>
              <p:spPr>
                <a:xfrm rot="10800000">
                  <a:off x="6161297" y="3409205"/>
                  <a:ext cx="0" cy="685799"/>
                </a:xfrm>
                <a:prstGeom prst="straightConnector1">
                  <a:avLst/>
                </a:prstGeom>
                <a:noFill/>
                <a:ln w="38100" cap="sq" cmpd="sng">
                  <a:solidFill>
                    <a:schemeClr val="lt1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</p:cxnSp>
            <p:cxnSp>
              <p:nvCxnSpPr>
                <p:cNvPr id="249" name="Google Shape;249;p17"/>
                <p:cNvCxnSpPr/>
                <p:nvPr/>
              </p:nvCxnSpPr>
              <p:spPr>
                <a:xfrm>
                  <a:off x="6161297" y="3409205"/>
                  <a:ext cx="685801" cy="0"/>
                </a:xfrm>
                <a:prstGeom prst="straightConnector1">
                  <a:avLst/>
                </a:prstGeom>
                <a:noFill/>
                <a:ln w="38100" cap="sq" cmpd="sng">
                  <a:solidFill>
                    <a:schemeClr val="lt1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50" name="Google Shape;250;p17"/>
              <p:cNvGrpSpPr/>
              <p:nvPr/>
            </p:nvGrpSpPr>
            <p:grpSpPr>
              <a:xfrm rot="10800000">
                <a:off x="10309830" y="6160979"/>
                <a:ext cx="685800" cy="721151"/>
                <a:chOff x="6905020" y="3061969"/>
                <a:chExt cx="685800" cy="721151"/>
              </a:xfrm>
            </p:grpSpPr>
            <p:cxnSp>
              <p:nvCxnSpPr>
                <p:cNvPr id="251" name="Google Shape;251;p17"/>
                <p:cNvCxnSpPr/>
                <p:nvPr/>
              </p:nvCxnSpPr>
              <p:spPr>
                <a:xfrm rot="10800000">
                  <a:off x="6905020" y="3097319"/>
                  <a:ext cx="0" cy="685801"/>
                </a:xfrm>
                <a:prstGeom prst="straightConnector1">
                  <a:avLst/>
                </a:prstGeom>
                <a:noFill/>
                <a:ln w="38100" cap="sq" cmpd="sng">
                  <a:solidFill>
                    <a:schemeClr val="lt1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</p:cxnSp>
            <p:cxnSp>
              <p:nvCxnSpPr>
                <p:cNvPr id="252" name="Google Shape;252;p17"/>
                <p:cNvCxnSpPr/>
                <p:nvPr/>
              </p:nvCxnSpPr>
              <p:spPr>
                <a:xfrm>
                  <a:off x="6905020" y="3061969"/>
                  <a:ext cx="685800" cy="0"/>
                </a:xfrm>
                <a:prstGeom prst="straightConnector1">
                  <a:avLst/>
                </a:prstGeom>
                <a:noFill/>
                <a:ln w="38100" cap="sq" cmpd="sng">
                  <a:solidFill>
                    <a:schemeClr val="lt1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</p:cxnSp>
          </p:grpSp>
        </p:grpSp>
        <p:sp>
          <p:nvSpPr>
            <p:cNvPr id="253" name="Google Shape;253;p17"/>
            <p:cNvSpPr txBox="1"/>
            <p:nvPr/>
          </p:nvSpPr>
          <p:spPr>
            <a:xfrm>
              <a:off x="791671" y="5595149"/>
              <a:ext cx="4864100" cy="19281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3200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Petr Karlíček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3200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Věra Koubková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3200" dirty="0" smtClean="0">
                  <a:solidFill>
                    <a:schemeClr val="lt1"/>
                  </a:solidFill>
                </a:rPr>
                <a:t>Petr Koubek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3200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SP praxe PPUČ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3200" dirty="0" smtClean="0">
                  <a:solidFill>
                    <a:schemeClr val="lt1"/>
                  </a:solidFill>
                </a:rPr>
                <a:t>On-line, </a:t>
              </a:r>
              <a:r>
                <a:rPr lang="cs-CZ" sz="3200" dirty="0" smtClean="0">
                  <a:solidFill>
                    <a:schemeClr val="lt1"/>
                  </a:solidFill>
                </a:rPr>
                <a:t>12. 1. 2021</a:t>
              </a:r>
              <a:endParaRPr sz="3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54" name="Google Shape;25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2572" y="18143"/>
            <a:ext cx="6070260" cy="68398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28748" y="383821"/>
            <a:ext cx="11004452" cy="831125"/>
          </a:xfrm>
        </p:spPr>
        <p:txBody>
          <a:bodyPr/>
          <a:lstStyle/>
          <a:p>
            <a:r>
              <a:rPr lang="cs-CZ" dirty="0" smtClean="0"/>
              <a:t>“Opakování</a:t>
            </a:r>
            <a:r>
              <a:rPr lang="cs-CZ" dirty="0"/>
              <a:t>”: zpracování tematické </a:t>
            </a:r>
            <a:r>
              <a:rPr lang="cs-CZ" dirty="0" smtClean="0"/>
              <a:t>výuky </a:t>
            </a:r>
            <a:r>
              <a:rPr lang="cs-CZ" dirty="0"/>
              <a:t>k místu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opřené </a:t>
            </a:r>
            <a:r>
              <a:rPr lang="cs-CZ" dirty="0"/>
              <a:t>o </a:t>
            </a:r>
            <a:r>
              <a:rPr lang="cs-CZ" dirty="0" smtClean="0"/>
              <a:t>fotografie, texty </a:t>
            </a:r>
            <a:r>
              <a:rPr lang="cs-CZ" dirty="0"/>
              <a:t>a různorodé mapy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46986"/>
            <a:ext cx="1898813" cy="72854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65822" y="1014530"/>
            <a:ext cx="1942191" cy="252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0119" y="1306086"/>
            <a:ext cx="1807894" cy="1934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23"/>
          <p:cNvSpPr txBox="1"/>
          <p:nvPr/>
        </p:nvSpPr>
        <p:spPr>
          <a:xfrm>
            <a:off x="516021" y="1453884"/>
            <a:ext cx="11117179" cy="5386090"/>
          </a:xfrm>
          <a:prstGeom prst="rect">
            <a:avLst/>
          </a:prstGeom>
          <a:noFill/>
        </p:spPr>
        <p:txBody>
          <a:bodyPr wrap="square" lIns="60960" tIns="30480" rIns="60960" bIns="30480" rtlCol="0" anchor="t">
            <a:spAutoFit/>
          </a:bodyPr>
          <a:lstStyle/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</a:rPr>
              <a:t>Nápady zaznamenejte sem (5 minut):</a:t>
            </a:r>
          </a:p>
          <a:p>
            <a:pPr defTabSz="914446">
              <a:buClrTx/>
            </a:pPr>
            <a:r>
              <a:rPr lang="cs-CZ" sz="2800" kern="1200" dirty="0">
                <a:solidFill>
                  <a:srgbClr val="858591">
                    <a:lumMod val="75000"/>
                  </a:srgbClr>
                </a:solidFill>
                <a:hlinkClick r:id="rId6"/>
              </a:rPr>
              <a:t>https://</a:t>
            </a: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hlinkClick r:id="rId6"/>
              </a:rPr>
              <a:t>docs.google.com/document/d/1Ye8aOwDpFTPQIxO4EiHa1RI8deyepdbfgmn5-NkQNqY/edit?usp=sharing</a:t>
            </a: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</a:rPr>
              <a:t>  </a:t>
            </a:r>
            <a:endParaRPr lang="cs-CZ" sz="2800" kern="1200" dirty="0" smtClean="0">
              <a:solidFill>
                <a:srgbClr val="858591">
                  <a:lumMod val="75000"/>
                </a:srgbClr>
              </a:solidFill>
            </a:endParaRPr>
          </a:p>
          <a:p>
            <a:pPr defTabSz="914446">
              <a:buClrTx/>
            </a:pPr>
            <a:endParaRPr lang="cs-CZ" sz="2800" kern="1200" dirty="0">
              <a:solidFill>
                <a:srgbClr val="858591">
                  <a:lumMod val="75000"/>
                </a:srgbClr>
              </a:solidFill>
            </a:endParaRPr>
          </a:p>
          <a:p>
            <a:pPr defTabSz="914446">
              <a:buClrTx/>
            </a:pPr>
            <a:r>
              <a:rPr lang="cs-CZ" sz="2600" kern="1200" dirty="0" err="1" smtClean="0">
                <a:solidFill>
                  <a:srgbClr val="858591">
                    <a:lumMod val="75000"/>
                  </a:srgbClr>
                </a:solidFill>
              </a:rPr>
              <a:t>Sandokan</a:t>
            </a:r>
            <a:endParaRPr lang="cs-CZ" sz="2600" kern="1200" dirty="0" smtClean="0">
              <a:solidFill>
                <a:srgbClr val="858591">
                  <a:lumMod val="75000"/>
                </a:srgbClr>
              </a:solidFill>
            </a:endParaRPr>
          </a:p>
          <a:p>
            <a:pPr marL="457200" indent="-457200" defTabSz="914446">
              <a:buClrTx/>
              <a:buFont typeface="Arial" panose="020B0604020202020204" pitchFamily="34" charset="0"/>
              <a:buChar char="•"/>
            </a:pPr>
            <a:r>
              <a:rPr lang="cs-CZ" sz="2600" kern="1200" dirty="0" smtClean="0">
                <a:solidFill>
                  <a:srgbClr val="858591">
                    <a:lumMod val="75000"/>
                  </a:srgbClr>
                </a:solidFill>
              </a:rPr>
              <a:t>Zadání: Najdi </a:t>
            </a:r>
            <a:r>
              <a:rPr lang="cs-CZ" sz="2600" kern="1200" dirty="0">
                <a:solidFill>
                  <a:srgbClr val="858591">
                    <a:lumMod val="75000"/>
                  </a:srgbClr>
                </a:solidFill>
              </a:rPr>
              <a:t>poutní místo v Povrlech (kříž)uveďte cíle lekce (využijte oblasti historického myšlení)</a:t>
            </a:r>
          </a:p>
          <a:p>
            <a:pPr marL="457200" indent="-457200" defTabSz="914446">
              <a:buClrTx/>
              <a:buFont typeface="Arial" panose="020B0604020202020204" pitchFamily="34" charset="0"/>
              <a:buChar char="•"/>
            </a:pPr>
            <a:r>
              <a:rPr lang="cs-CZ" sz="2600" kern="1200" dirty="0" smtClean="0">
                <a:solidFill>
                  <a:srgbClr val="858591">
                    <a:lumMod val="75000"/>
                  </a:srgbClr>
                </a:solidFill>
              </a:rPr>
              <a:t>Prostředky: Historické </a:t>
            </a:r>
            <a:r>
              <a:rPr lang="cs-CZ" sz="2600" kern="1200" dirty="0">
                <a:solidFill>
                  <a:srgbClr val="858591">
                    <a:lumMod val="75000"/>
                  </a:srgbClr>
                </a:solidFill>
              </a:rPr>
              <a:t>mapy, fotografie, vzpomínky místních obyvatel uveďte, s čím byste pracovali</a:t>
            </a:r>
          </a:p>
          <a:p>
            <a:pPr marL="457200" indent="-457200" defTabSz="914446">
              <a:buClrTx/>
              <a:buFont typeface="Arial" panose="020B0604020202020204" pitchFamily="34" charset="0"/>
              <a:buChar char="•"/>
            </a:pPr>
            <a:r>
              <a:rPr lang="cs-CZ" sz="2600" kern="1200" dirty="0" smtClean="0">
                <a:solidFill>
                  <a:srgbClr val="858591">
                    <a:lumMod val="75000"/>
                  </a:srgbClr>
                </a:solidFill>
              </a:rPr>
              <a:t>Činnosti žáků: Vyhledávání </a:t>
            </a:r>
            <a:r>
              <a:rPr lang="cs-CZ" sz="2600" kern="1200" dirty="0">
                <a:solidFill>
                  <a:srgbClr val="858591">
                    <a:lumMod val="75000"/>
                  </a:srgbClr>
                </a:solidFill>
              </a:rPr>
              <a:t>historických faktů, práce s textem, mapou, uveďte činnosti žáků s prameny</a:t>
            </a:r>
          </a:p>
          <a:p>
            <a:pPr marL="457200" indent="-457200" defTabSz="914446">
              <a:buClrTx/>
              <a:buFont typeface="Arial" panose="020B0604020202020204" pitchFamily="34" charset="0"/>
              <a:buChar char="•"/>
            </a:pPr>
            <a:r>
              <a:rPr lang="cs-CZ" sz="2600" kern="1200" dirty="0" smtClean="0">
                <a:solidFill>
                  <a:srgbClr val="858591">
                    <a:lumMod val="75000"/>
                  </a:srgbClr>
                </a:solidFill>
              </a:rPr>
              <a:t>Ověření: Praktická </a:t>
            </a:r>
            <a:r>
              <a:rPr lang="cs-CZ" sz="2600" kern="1200" dirty="0">
                <a:solidFill>
                  <a:srgbClr val="858591">
                    <a:lumMod val="75000"/>
                  </a:srgbClr>
                </a:solidFill>
              </a:rPr>
              <a:t>exkurze, vycházka do okolí v krajině. a vyhledání </a:t>
            </a:r>
            <a:r>
              <a:rPr lang="cs-CZ" sz="2600" kern="1200" dirty="0" smtClean="0">
                <a:solidFill>
                  <a:srgbClr val="858591">
                    <a:lumMod val="75000"/>
                  </a:srgbClr>
                </a:solidFill>
              </a:rPr>
              <a:t>místa.</a:t>
            </a:r>
            <a:endParaRPr lang="cs-CZ" sz="2600" kern="1200" dirty="0">
              <a:solidFill>
                <a:srgbClr val="858591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55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28748" y="536173"/>
            <a:ext cx="11004452" cy="461729"/>
          </a:xfrm>
        </p:spPr>
        <p:txBody>
          <a:bodyPr/>
          <a:lstStyle/>
          <a:p>
            <a:r>
              <a:rPr lang="pl-PL" dirty="0"/>
              <a:t>Shrnutí a doporučení, jak </a:t>
            </a:r>
            <a:r>
              <a:rPr lang="pl-PL" dirty="0" smtClean="0"/>
              <a:t>začít? Diskuse.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46986"/>
            <a:ext cx="1898813" cy="72854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65822" y="1014530"/>
            <a:ext cx="1942191" cy="252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0119" y="1306086"/>
            <a:ext cx="1807894" cy="1934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23"/>
          <p:cNvSpPr txBox="1"/>
          <p:nvPr/>
        </p:nvSpPr>
        <p:spPr>
          <a:xfrm>
            <a:off x="739987" y="1538567"/>
            <a:ext cx="11268026" cy="492443"/>
          </a:xfrm>
          <a:prstGeom prst="rect">
            <a:avLst/>
          </a:prstGeom>
          <a:noFill/>
        </p:spPr>
        <p:txBody>
          <a:bodyPr wrap="square" lIns="60960" tIns="30480" rIns="60960" bIns="30480" rtlCol="0" anchor="t">
            <a:spAutoFit/>
          </a:bodyPr>
          <a:lstStyle/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endParaRPr lang="cs-CZ" sz="2800" kern="1200" dirty="0">
              <a:solidFill>
                <a:srgbClr val="858591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32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3"/>
          <p:cNvSpPr txBox="1"/>
          <p:nvPr/>
        </p:nvSpPr>
        <p:spPr>
          <a:xfrm>
            <a:off x="739987" y="1140806"/>
            <a:ext cx="11268026" cy="4801314"/>
          </a:xfrm>
          <a:prstGeom prst="rect">
            <a:avLst/>
          </a:prstGeom>
          <a:noFill/>
        </p:spPr>
        <p:txBody>
          <a:bodyPr wrap="square" lIns="60960" tIns="30480" rIns="60960" bIns="30480" rtlCol="0" anchor="t">
            <a:spAutoFit/>
          </a:bodyPr>
          <a:lstStyle/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b="1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Jděte na </a:t>
            </a:r>
            <a:r>
              <a:rPr lang="cs-CZ" sz="2800" b="1" kern="1200" dirty="0">
                <a:solidFill>
                  <a:srgbClr val="858591">
                    <a:lumMod val="75000"/>
                  </a:srgbClr>
                </a:solidFill>
                <a:ea typeface="+mn-ea"/>
              </a:rPr>
              <a:t>menti.com (</a:t>
            </a:r>
            <a:r>
              <a:rPr lang="cs-CZ" sz="2800" b="1" kern="1200" dirty="0">
                <a:solidFill>
                  <a:srgbClr val="858591">
                    <a:lumMod val="75000"/>
                  </a:srgbClr>
                </a:solidFill>
                <a:ea typeface="+mn-ea"/>
                <a:hlinkClick r:id="rId3"/>
              </a:rPr>
              <a:t>https://www.mentimeter.com/s/1dbc8224b6af86713df0dd26bfb4861f/ede91ac4f7c3/</a:t>
            </a:r>
            <a:r>
              <a:rPr lang="cs-CZ" sz="2800" b="1" kern="1200" dirty="0" err="1">
                <a:solidFill>
                  <a:srgbClr val="858591">
                    <a:lumMod val="75000"/>
                  </a:srgbClr>
                </a:solidFill>
                <a:ea typeface="+mn-ea"/>
                <a:hlinkClick r:id="rId3"/>
              </a:rPr>
              <a:t>edit</a:t>
            </a:r>
            <a:r>
              <a:rPr lang="cs-CZ" sz="2800" b="1" kern="1200" dirty="0" smtClean="0">
                <a:solidFill>
                  <a:srgbClr val="858591">
                    <a:lumMod val="75000"/>
                  </a:srgbClr>
                </a:solidFill>
                <a:ea typeface="+mn-ea"/>
                <a:hlinkClick r:id="rId4"/>
              </a:rPr>
              <a:t>?</a:t>
            </a:r>
            <a:r>
              <a:rPr lang="cs-CZ" sz="2800" b="1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)  </a:t>
            </a:r>
            <a:endParaRPr lang="cs-CZ" sz="2800" b="1" kern="1200" dirty="0">
              <a:solidFill>
                <a:srgbClr val="858591">
                  <a:lumMod val="75000"/>
                </a:srgbClr>
              </a:solidFill>
              <a:ea typeface="+mn-ea"/>
            </a:endParaRPr>
          </a:p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b="1" kern="1200" dirty="0" smtClean="0">
                <a:solidFill>
                  <a:srgbClr val="35BD15"/>
                </a:solidFill>
                <a:ea typeface="+mn-ea"/>
              </a:rPr>
              <a:t>Zadejte číslo hlasování</a:t>
            </a:r>
            <a:r>
              <a:rPr lang="cs-CZ" sz="2800" b="1" kern="1200" smtClean="0">
                <a:solidFill>
                  <a:srgbClr val="35BD15"/>
                </a:solidFill>
                <a:ea typeface="+mn-ea"/>
              </a:rPr>
              <a:t>: 77 57 021</a:t>
            </a:r>
            <a:endParaRPr lang="cs-CZ" sz="2800" b="1" u="sng" kern="1200" dirty="0">
              <a:solidFill>
                <a:srgbClr val="35BD15"/>
              </a:solidFill>
              <a:ea typeface="+mn-ea"/>
            </a:endParaRPr>
          </a:p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b="1" kern="1200" dirty="0" smtClean="0">
                <a:solidFill>
                  <a:srgbClr val="2EA612"/>
                </a:solidFill>
                <a:ea typeface="+mn-ea"/>
              </a:rPr>
              <a:t>Hlasujte (2 minuty):</a:t>
            </a:r>
            <a:endParaRPr lang="cs-CZ" sz="2800" b="1" kern="1200" dirty="0">
              <a:solidFill>
                <a:srgbClr val="2EA612"/>
              </a:solidFill>
              <a:ea typeface="+mn-ea"/>
            </a:endParaRPr>
          </a:p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b="1" kern="1200" dirty="0" smtClean="0">
                <a:solidFill>
                  <a:srgbClr val="278F0F"/>
                </a:solidFill>
                <a:ea typeface="+mn-ea"/>
              </a:rPr>
              <a:t>1 = nesouhlasím</a:t>
            </a:r>
          </a:p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b="1" kern="1200" dirty="0" smtClean="0">
                <a:solidFill>
                  <a:srgbClr val="327816"/>
                </a:solidFill>
                <a:ea typeface="+mn-ea"/>
              </a:rPr>
              <a:t>2 = spíše nesouhlasím</a:t>
            </a:r>
            <a:endParaRPr lang="cs-CZ" sz="2800" b="1" kern="1200" dirty="0">
              <a:solidFill>
                <a:srgbClr val="327816"/>
              </a:solidFill>
              <a:ea typeface="+mn-ea"/>
            </a:endParaRPr>
          </a:p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b="1" kern="1200" dirty="0" smtClean="0">
                <a:solidFill>
                  <a:srgbClr val="2E632B"/>
                </a:solidFill>
                <a:ea typeface="+mn-ea"/>
              </a:rPr>
              <a:t>3 = ani tak, ani tak</a:t>
            </a:r>
            <a:endParaRPr lang="cs-CZ" sz="2800" b="1" kern="1200" dirty="0">
              <a:solidFill>
                <a:srgbClr val="2E632B"/>
              </a:solidFill>
              <a:ea typeface="+mn-ea"/>
            </a:endParaRPr>
          </a:p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b="1" kern="1200" dirty="0" smtClean="0">
                <a:solidFill>
                  <a:srgbClr val="13592E"/>
                </a:solidFill>
                <a:ea typeface="+mn-ea"/>
              </a:rPr>
              <a:t>4 = spíše souhlasím</a:t>
            </a:r>
            <a:endParaRPr lang="cs-CZ" sz="2800" b="1" kern="1200" dirty="0">
              <a:solidFill>
                <a:srgbClr val="0F3D22"/>
              </a:solidFill>
              <a:ea typeface="+mn-ea"/>
            </a:endParaRPr>
          </a:p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b="1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5 = souhlasím</a:t>
            </a:r>
            <a:endParaRPr lang="cs-CZ" sz="2800" b="1" kern="1200" dirty="0">
              <a:solidFill>
                <a:srgbClr val="858591">
                  <a:lumMod val="75000"/>
                </a:srgbClr>
              </a:solidFill>
              <a:ea typeface="+mn-ea"/>
            </a:endParaRPr>
          </a:p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b="1" kern="1200" dirty="0" smtClean="0">
                <a:solidFill>
                  <a:schemeClr val="bg1">
                    <a:lumMod val="10000"/>
                  </a:schemeClr>
                </a:solidFill>
                <a:ea typeface="+mn-ea"/>
              </a:rPr>
              <a:t>Děkujeme!</a:t>
            </a:r>
            <a:endParaRPr lang="cs-CZ" sz="2800" b="1" kern="1200" dirty="0">
              <a:solidFill>
                <a:schemeClr val="bg1">
                  <a:lumMod val="10000"/>
                </a:schemeClr>
              </a:solidFill>
              <a:ea typeface="+mn-ea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28748" y="536173"/>
            <a:ext cx="11004452" cy="535531"/>
          </a:xfrm>
        </p:spPr>
        <p:txBody>
          <a:bodyPr/>
          <a:lstStyle/>
          <a:p>
            <a:r>
              <a:rPr lang="cs-CZ" sz="3200" dirty="0" smtClean="0"/>
              <a:t>Co bylo dnes nejdůležitější pro vás a vaše žáky?</a:t>
            </a:r>
            <a:endParaRPr lang="cs-CZ" sz="3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46986"/>
            <a:ext cx="1898813" cy="72854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65822" y="1014530"/>
            <a:ext cx="1942191" cy="252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0119" y="1306086"/>
            <a:ext cx="1807894" cy="193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400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615" y="-43347"/>
            <a:ext cx="12565229" cy="694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59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28748" y="536173"/>
            <a:ext cx="11004452" cy="461729"/>
          </a:xfrm>
        </p:spPr>
        <p:txBody>
          <a:bodyPr/>
          <a:lstStyle/>
          <a:p>
            <a:r>
              <a:rPr lang="pl-PL" dirty="0" smtClean="0"/>
              <a:t>Reflexe </a:t>
            </a:r>
            <a:r>
              <a:rPr lang="pl-PL" dirty="0"/>
              <a:t>pro </a:t>
            </a:r>
            <a:r>
              <a:rPr lang="pl-PL" dirty="0" smtClean="0"/>
              <a:t>projekt; Otázky </a:t>
            </a:r>
            <a:r>
              <a:rPr lang="pl-PL" dirty="0"/>
              <a:t>a rozloučení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46986"/>
            <a:ext cx="1898813" cy="72854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65822" y="1014530"/>
            <a:ext cx="1942191" cy="252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0119" y="1306086"/>
            <a:ext cx="1807894" cy="193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927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32"/>
          <p:cNvSpPr/>
          <p:nvPr/>
        </p:nvSpPr>
        <p:spPr>
          <a:xfrm>
            <a:off x="1645348" y="5340707"/>
            <a:ext cx="90624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7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Podpora budování kapacit pro rozvoj základních </a:t>
            </a:r>
            <a:r>
              <a:rPr lang="cs-CZ" sz="1733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</a:t>
            </a:r>
            <a:r>
              <a:rPr lang="cs-CZ" sz="17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/gramotností v předškolním </a:t>
            </a:r>
            <a:br>
              <a:rPr lang="cs-CZ" sz="17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cs-CZ" sz="17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základním vzdělávání - Podpora práce učitelů (PPUČ) je financován Evropskou unií.</a:t>
            </a:r>
            <a:endParaRPr sz="1867" dirty="0">
              <a:solidFill>
                <a:srgbClr val="323F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6" name="Google Shape;96;p16"/>
          <p:cNvGrpSpPr/>
          <p:nvPr/>
        </p:nvGrpSpPr>
        <p:grpSpPr>
          <a:xfrm>
            <a:off x="1649496" y="2667000"/>
            <a:ext cx="9058236" cy="1211813"/>
            <a:chOff x="4205" y="3032"/>
            <a:chExt cx="3132" cy="419"/>
          </a:xfrm>
        </p:grpSpPr>
        <p:sp>
          <p:nvSpPr>
            <p:cNvPr id="147" name="Google Shape;97;p16"/>
            <p:cNvSpPr/>
            <p:nvPr/>
          </p:nvSpPr>
          <p:spPr>
            <a:xfrm>
              <a:off x="4205" y="3032"/>
              <a:ext cx="3110" cy="4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98;p16"/>
            <p:cNvSpPr/>
            <p:nvPr/>
          </p:nvSpPr>
          <p:spPr>
            <a:xfrm>
              <a:off x="6783" y="3049"/>
              <a:ext cx="366" cy="252"/>
            </a:xfrm>
            <a:custGeom>
              <a:avLst/>
              <a:gdLst/>
              <a:ahLst/>
              <a:cxnLst/>
              <a:rect l="l" t="t" r="r" b="b"/>
              <a:pathLst>
                <a:path w="1597" h="1077" extrusionOk="0">
                  <a:moveTo>
                    <a:pt x="1108" y="588"/>
                  </a:moveTo>
                  <a:lnTo>
                    <a:pt x="1108" y="479"/>
                  </a:lnTo>
                  <a:lnTo>
                    <a:pt x="992" y="479"/>
                  </a:lnTo>
                  <a:lnTo>
                    <a:pt x="897" y="603"/>
                  </a:lnTo>
                  <a:cubicBezTo>
                    <a:pt x="857" y="593"/>
                    <a:pt x="822" y="575"/>
                    <a:pt x="795" y="548"/>
                  </a:cubicBezTo>
                  <a:lnTo>
                    <a:pt x="747" y="566"/>
                  </a:lnTo>
                  <a:cubicBezTo>
                    <a:pt x="778" y="595"/>
                    <a:pt x="824" y="615"/>
                    <a:pt x="878" y="626"/>
                  </a:cubicBezTo>
                  <a:lnTo>
                    <a:pt x="695" y="864"/>
                  </a:lnTo>
                  <a:lnTo>
                    <a:pt x="692" y="864"/>
                  </a:lnTo>
                  <a:lnTo>
                    <a:pt x="394" y="484"/>
                  </a:lnTo>
                  <a:lnTo>
                    <a:pt x="732" y="54"/>
                  </a:lnTo>
                  <a:lnTo>
                    <a:pt x="732" y="471"/>
                  </a:lnTo>
                  <a:lnTo>
                    <a:pt x="831" y="471"/>
                  </a:lnTo>
                  <a:lnTo>
                    <a:pt x="831" y="357"/>
                  </a:lnTo>
                  <a:cubicBezTo>
                    <a:pt x="884" y="378"/>
                    <a:pt x="956" y="391"/>
                    <a:pt x="1029" y="408"/>
                  </a:cubicBezTo>
                  <a:cubicBezTo>
                    <a:pt x="1137" y="431"/>
                    <a:pt x="1169" y="472"/>
                    <a:pt x="1169" y="512"/>
                  </a:cubicBezTo>
                  <a:cubicBezTo>
                    <a:pt x="1169" y="542"/>
                    <a:pt x="1147" y="569"/>
                    <a:pt x="1108" y="588"/>
                  </a:cubicBezTo>
                  <a:close/>
                  <a:moveTo>
                    <a:pt x="1146" y="615"/>
                  </a:moveTo>
                  <a:cubicBezTo>
                    <a:pt x="1217" y="592"/>
                    <a:pt x="1270" y="552"/>
                    <a:pt x="1277" y="497"/>
                  </a:cubicBezTo>
                  <a:cubicBezTo>
                    <a:pt x="1277" y="418"/>
                    <a:pt x="1185" y="387"/>
                    <a:pt x="1094" y="368"/>
                  </a:cubicBezTo>
                  <a:cubicBezTo>
                    <a:pt x="963" y="342"/>
                    <a:pt x="870" y="320"/>
                    <a:pt x="855" y="263"/>
                  </a:cubicBezTo>
                  <a:cubicBezTo>
                    <a:pt x="852" y="256"/>
                    <a:pt x="852" y="251"/>
                    <a:pt x="852" y="245"/>
                  </a:cubicBezTo>
                  <a:cubicBezTo>
                    <a:pt x="855" y="184"/>
                    <a:pt x="941" y="146"/>
                    <a:pt x="1020" y="146"/>
                  </a:cubicBezTo>
                  <a:cubicBezTo>
                    <a:pt x="1100" y="146"/>
                    <a:pt x="1151" y="156"/>
                    <a:pt x="1202" y="204"/>
                  </a:cubicBezTo>
                  <a:lnTo>
                    <a:pt x="1246" y="190"/>
                  </a:lnTo>
                  <a:cubicBezTo>
                    <a:pt x="1189" y="139"/>
                    <a:pt x="1112" y="126"/>
                    <a:pt x="1020" y="126"/>
                  </a:cubicBezTo>
                  <a:cubicBezTo>
                    <a:pt x="944" y="126"/>
                    <a:pt x="878" y="139"/>
                    <a:pt x="831" y="162"/>
                  </a:cubicBezTo>
                  <a:lnTo>
                    <a:pt x="831" y="0"/>
                  </a:lnTo>
                  <a:lnTo>
                    <a:pt x="715" y="0"/>
                  </a:lnTo>
                  <a:lnTo>
                    <a:pt x="418" y="385"/>
                  </a:lnTo>
                  <a:lnTo>
                    <a:pt x="416" y="385"/>
                  </a:lnTo>
                  <a:lnTo>
                    <a:pt x="113" y="0"/>
                  </a:lnTo>
                  <a:lnTo>
                    <a:pt x="0" y="0"/>
                  </a:lnTo>
                  <a:lnTo>
                    <a:pt x="0" y="471"/>
                  </a:lnTo>
                  <a:lnTo>
                    <a:pt x="55" y="471"/>
                  </a:lnTo>
                  <a:lnTo>
                    <a:pt x="55" y="60"/>
                  </a:lnTo>
                  <a:lnTo>
                    <a:pt x="387" y="479"/>
                  </a:lnTo>
                  <a:lnTo>
                    <a:pt x="285" y="479"/>
                  </a:lnTo>
                  <a:lnTo>
                    <a:pt x="285" y="951"/>
                  </a:lnTo>
                  <a:lnTo>
                    <a:pt x="332" y="951"/>
                  </a:lnTo>
                  <a:lnTo>
                    <a:pt x="332" y="539"/>
                  </a:lnTo>
                  <a:lnTo>
                    <a:pt x="668" y="964"/>
                  </a:lnTo>
                  <a:lnTo>
                    <a:pt x="670" y="964"/>
                  </a:lnTo>
                  <a:lnTo>
                    <a:pt x="1009" y="533"/>
                  </a:lnTo>
                  <a:lnTo>
                    <a:pt x="1009" y="951"/>
                  </a:lnTo>
                  <a:lnTo>
                    <a:pt x="1108" y="951"/>
                  </a:lnTo>
                  <a:lnTo>
                    <a:pt x="1108" y="637"/>
                  </a:lnTo>
                  <a:lnTo>
                    <a:pt x="1284" y="637"/>
                  </a:lnTo>
                  <a:lnTo>
                    <a:pt x="1284" y="1077"/>
                  </a:lnTo>
                  <a:lnTo>
                    <a:pt x="1386" y="1077"/>
                  </a:lnTo>
                  <a:lnTo>
                    <a:pt x="1386" y="637"/>
                  </a:lnTo>
                  <a:lnTo>
                    <a:pt x="1597" y="637"/>
                  </a:lnTo>
                  <a:lnTo>
                    <a:pt x="1597" y="615"/>
                  </a:lnTo>
                  <a:lnTo>
                    <a:pt x="1146" y="615"/>
                  </a:lnTo>
                  <a:close/>
                  <a:moveTo>
                    <a:pt x="1068" y="96"/>
                  </a:moveTo>
                  <a:lnTo>
                    <a:pt x="1229" y="0"/>
                  </a:lnTo>
                  <a:lnTo>
                    <a:pt x="1178" y="0"/>
                  </a:lnTo>
                  <a:lnTo>
                    <a:pt x="1030" y="67"/>
                  </a:lnTo>
                  <a:lnTo>
                    <a:pt x="879" y="0"/>
                  </a:lnTo>
                  <a:lnTo>
                    <a:pt x="831" y="0"/>
                  </a:lnTo>
                  <a:lnTo>
                    <a:pt x="994" y="96"/>
                  </a:lnTo>
                  <a:lnTo>
                    <a:pt x="1068" y="96"/>
                  </a:lnTo>
                  <a:close/>
                </a:path>
              </a:pathLst>
            </a:custGeom>
            <a:solidFill>
              <a:srgbClr val="37939B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99;p16"/>
            <p:cNvSpPr/>
            <p:nvPr/>
          </p:nvSpPr>
          <p:spPr>
            <a:xfrm>
              <a:off x="6588" y="3329"/>
              <a:ext cx="39" cy="35"/>
            </a:xfrm>
            <a:custGeom>
              <a:avLst/>
              <a:gdLst/>
              <a:ahLst/>
              <a:cxnLst/>
              <a:rect l="l" t="t" r="r" b="b"/>
              <a:pathLst>
                <a:path w="172" h="149" extrusionOk="0">
                  <a:moveTo>
                    <a:pt x="0" y="0"/>
                  </a:moveTo>
                  <a:lnTo>
                    <a:pt x="23" y="0"/>
                  </a:lnTo>
                  <a:lnTo>
                    <a:pt x="86" y="135"/>
                  </a:lnTo>
                  <a:lnTo>
                    <a:pt x="150" y="0"/>
                  </a:lnTo>
                  <a:lnTo>
                    <a:pt x="172" y="0"/>
                  </a:lnTo>
                  <a:lnTo>
                    <a:pt x="172" y="149"/>
                  </a:lnTo>
                  <a:lnTo>
                    <a:pt x="157" y="149"/>
                  </a:lnTo>
                  <a:lnTo>
                    <a:pt x="158" y="13"/>
                  </a:lnTo>
                  <a:lnTo>
                    <a:pt x="95" y="149"/>
                  </a:lnTo>
                  <a:lnTo>
                    <a:pt x="78" y="149"/>
                  </a:lnTo>
                  <a:lnTo>
                    <a:pt x="13" y="13"/>
                  </a:lnTo>
                  <a:lnTo>
                    <a:pt x="14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00;p16"/>
            <p:cNvSpPr/>
            <p:nvPr/>
          </p:nvSpPr>
          <p:spPr>
            <a:xfrm>
              <a:off x="6640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01;p16"/>
            <p:cNvSpPr/>
            <p:nvPr/>
          </p:nvSpPr>
          <p:spPr>
            <a:xfrm>
              <a:off x="6657" y="3329"/>
              <a:ext cx="31" cy="35"/>
            </a:xfrm>
            <a:custGeom>
              <a:avLst/>
              <a:gdLst/>
              <a:ahLst/>
              <a:cxnLst/>
              <a:rect l="l" t="t" r="r" b="b"/>
              <a:pathLst>
                <a:path w="138" h="149" extrusionOk="0">
                  <a:moveTo>
                    <a:pt x="0" y="0"/>
                  </a:moveTo>
                  <a:lnTo>
                    <a:pt x="19" y="0"/>
                  </a:lnTo>
                  <a:lnTo>
                    <a:pt x="123" y="134"/>
                  </a:lnTo>
                  <a:lnTo>
                    <a:pt x="123" y="0"/>
                  </a:lnTo>
                  <a:lnTo>
                    <a:pt x="138" y="0"/>
                  </a:lnTo>
                  <a:lnTo>
                    <a:pt x="138" y="149"/>
                  </a:lnTo>
                  <a:lnTo>
                    <a:pt x="118" y="149"/>
                  </a:lnTo>
                  <a:lnTo>
                    <a:pt x="15" y="16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02;p16"/>
            <p:cNvSpPr/>
            <p:nvPr/>
          </p:nvSpPr>
          <p:spPr>
            <a:xfrm>
              <a:off x="6701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03;p16"/>
            <p:cNvSpPr/>
            <p:nvPr/>
          </p:nvSpPr>
          <p:spPr>
            <a:xfrm>
              <a:off x="6716" y="3328"/>
              <a:ext cx="29" cy="37"/>
            </a:xfrm>
            <a:custGeom>
              <a:avLst/>
              <a:gdLst/>
              <a:ahLst/>
              <a:cxnLst/>
              <a:rect l="l" t="t" r="r" b="b"/>
              <a:pathLst>
                <a:path w="125" h="156" extrusionOk="0">
                  <a:moveTo>
                    <a:pt x="16" y="103"/>
                  </a:moveTo>
                  <a:lnTo>
                    <a:pt x="16" y="104"/>
                  </a:lnTo>
                  <a:cubicBezTo>
                    <a:pt x="16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2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6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3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6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04;p16"/>
            <p:cNvSpPr/>
            <p:nvPr/>
          </p:nvSpPr>
          <p:spPr>
            <a:xfrm>
              <a:off x="6752" y="3329"/>
              <a:ext cx="30" cy="35"/>
            </a:xfrm>
            <a:custGeom>
              <a:avLst/>
              <a:gdLst/>
              <a:ahLst/>
              <a:cxnLst/>
              <a:rect l="l" t="t" r="r" b="b"/>
              <a:pathLst>
                <a:path w="130" h="149" extrusionOk="0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05;p16"/>
            <p:cNvSpPr/>
            <p:nvPr/>
          </p:nvSpPr>
          <p:spPr>
            <a:xfrm>
              <a:off x="6791" y="3329"/>
              <a:ext cx="26" cy="35"/>
            </a:xfrm>
            <a:custGeom>
              <a:avLst/>
              <a:gdLst/>
              <a:ahLst/>
              <a:cxnLst/>
              <a:rect l="l" t="t" r="r" b="b"/>
              <a:pathLst>
                <a:path w="115" h="149" extrusionOk="0">
                  <a:moveTo>
                    <a:pt x="0" y="0"/>
                  </a:moveTo>
                  <a:lnTo>
                    <a:pt x="115" y="0"/>
                  </a:lnTo>
                  <a:lnTo>
                    <a:pt x="115" y="14"/>
                  </a:lnTo>
                  <a:lnTo>
                    <a:pt x="15" y="14"/>
                  </a:lnTo>
                  <a:lnTo>
                    <a:pt x="15" y="66"/>
                  </a:lnTo>
                  <a:lnTo>
                    <a:pt x="107" y="66"/>
                  </a:lnTo>
                  <a:lnTo>
                    <a:pt x="107" y="80"/>
                  </a:lnTo>
                  <a:lnTo>
                    <a:pt x="15" y="80"/>
                  </a:lnTo>
                  <a:lnTo>
                    <a:pt x="15" y="135"/>
                  </a:lnTo>
                  <a:lnTo>
                    <a:pt x="115" y="135"/>
                  </a:lnTo>
                  <a:lnTo>
                    <a:pt x="1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06;p16"/>
            <p:cNvSpPr/>
            <p:nvPr/>
          </p:nvSpPr>
          <p:spPr>
            <a:xfrm>
              <a:off x="6828" y="3329"/>
              <a:ext cx="30" cy="35"/>
            </a:xfrm>
            <a:custGeom>
              <a:avLst/>
              <a:gdLst/>
              <a:ahLst/>
              <a:cxnLst/>
              <a:rect l="l" t="t" r="r" b="b"/>
              <a:pathLst>
                <a:path w="129" h="149" extrusionOk="0">
                  <a:moveTo>
                    <a:pt x="15" y="14"/>
                  </a:moveTo>
                  <a:lnTo>
                    <a:pt x="15" y="71"/>
                  </a:lnTo>
                  <a:lnTo>
                    <a:pt x="70" y="71"/>
                  </a:lnTo>
                  <a:cubicBezTo>
                    <a:pt x="97" y="71"/>
                    <a:pt x="110" y="64"/>
                    <a:pt x="110" y="43"/>
                  </a:cubicBezTo>
                  <a:cubicBezTo>
                    <a:pt x="110" y="21"/>
                    <a:pt x="97" y="14"/>
                    <a:pt x="68" y="14"/>
                  </a:cubicBezTo>
                  <a:lnTo>
                    <a:pt x="15" y="14"/>
                  </a:lnTo>
                  <a:close/>
                  <a:moveTo>
                    <a:pt x="0" y="0"/>
                  </a:moveTo>
                  <a:lnTo>
                    <a:pt x="72" y="0"/>
                  </a:lnTo>
                  <a:cubicBezTo>
                    <a:pt x="107" y="0"/>
                    <a:pt x="125" y="14"/>
                    <a:pt x="125" y="40"/>
                  </a:cubicBezTo>
                  <a:cubicBezTo>
                    <a:pt x="125" y="60"/>
                    <a:pt x="117" y="72"/>
                    <a:pt x="99" y="78"/>
                  </a:cubicBezTo>
                  <a:cubicBezTo>
                    <a:pt x="116" y="80"/>
                    <a:pt x="120" y="88"/>
                    <a:pt x="122" y="106"/>
                  </a:cubicBezTo>
                  <a:cubicBezTo>
                    <a:pt x="124" y="126"/>
                    <a:pt x="123" y="141"/>
                    <a:pt x="129" y="149"/>
                  </a:cubicBezTo>
                  <a:lnTo>
                    <a:pt x="112" y="149"/>
                  </a:lnTo>
                  <a:cubicBezTo>
                    <a:pt x="108" y="136"/>
                    <a:pt x="109" y="121"/>
                    <a:pt x="107" y="106"/>
                  </a:cubicBezTo>
                  <a:cubicBezTo>
                    <a:pt x="105" y="90"/>
                    <a:pt x="96" y="85"/>
                    <a:pt x="78" y="85"/>
                  </a:cubicBezTo>
                  <a:lnTo>
                    <a:pt x="15" y="85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07;p16"/>
            <p:cNvSpPr/>
            <p:nvPr/>
          </p:nvSpPr>
          <p:spPr>
            <a:xfrm>
              <a:off x="6867" y="3328"/>
              <a:ext cx="29" cy="37"/>
            </a:xfrm>
            <a:custGeom>
              <a:avLst/>
              <a:gdLst/>
              <a:ahLst/>
              <a:cxnLst/>
              <a:rect l="l" t="t" r="r" b="b"/>
              <a:pathLst>
                <a:path w="125" h="156" extrusionOk="0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08;p16"/>
            <p:cNvSpPr/>
            <p:nvPr/>
          </p:nvSpPr>
          <p:spPr>
            <a:xfrm>
              <a:off x="6903" y="3329"/>
              <a:ext cx="30" cy="35"/>
            </a:xfrm>
            <a:custGeom>
              <a:avLst/>
              <a:gdLst/>
              <a:ahLst/>
              <a:cxnLst/>
              <a:rect l="l" t="t" r="r" b="b"/>
              <a:pathLst>
                <a:path w="130" h="149" extrusionOk="0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09;p16"/>
            <p:cNvSpPr/>
            <p:nvPr/>
          </p:nvSpPr>
          <p:spPr>
            <a:xfrm>
              <a:off x="6938" y="3329"/>
              <a:ext cx="35" cy="35"/>
            </a:xfrm>
            <a:custGeom>
              <a:avLst/>
              <a:gdLst/>
              <a:ahLst/>
              <a:cxnLst/>
              <a:rect l="l" t="t" r="r" b="b"/>
              <a:pathLst>
                <a:path w="152" h="149" extrusionOk="0">
                  <a:moveTo>
                    <a:pt x="0" y="0"/>
                  </a:moveTo>
                  <a:lnTo>
                    <a:pt x="16" y="0"/>
                  </a:lnTo>
                  <a:lnTo>
                    <a:pt x="76" y="136"/>
                  </a:lnTo>
                  <a:lnTo>
                    <a:pt x="135" y="0"/>
                  </a:lnTo>
                  <a:lnTo>
                    <a:pt x="152" y="0"/>
                  </a:lnTo>
                  <a:lnTo>
                    <a:pt x="85" y="149"/>
                  </a:lnTo>
                  <a:lnTo>
                    <a:pt x="66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10;p16"/>
            <p:cNvSpPr/>
            <p:nvPr/>
          </p:nvSpPr>
          <p:spPr>
            <a:xfrm>
              <a:off x="6979" y="3328"/>
              <a:ext cx="36" cy="37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9" y="14"/>
                    <a:pt x="15" y="38"/>
                    <a:pt x="15" y="78"/>
                  </a:cubicBezTo>
                  <a:cubicBezTo>
                    <a:pt x="15" y="118"/>
                    <a:pt x="39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11;p16"/>
            <p:cNvSpPr/>
            <p:nvPr/>
          </p:nvSpPr>
          <p:spPr>
            <a:xfrm>
              <a:off x="7045" y="3318"/>
              <a:ext cx="29" cy="47"/>
            </a:xfrm>
            <a:custGeom>
              <a:avLst/>
              <a:gdLst/>
              <a:ahLst/>
              <a:cxnLst/>
              <a:rect l="l" t="t" r="r" b="b"/>
              <a:pathLst>
                <a:path w="125" h="198" extrusionOk="0">
                  <a:moveTo>
                    <a:pt x="83" y="0"/>
                  </a:moveTo>
                  <a:lnTo>
                    <a:pt x="99" y="0"/>
                  </a:lnTo>
                  <a:lnTo>
                    <a:pt x="70" y="30"/>
                  </a:lnTo>
                  <a:lnTo>
                    <a:pt x="53" y="30"/>
                  </a:lnTo>
                  <a:lnTo>
                    <a:pt x="25" y="0"/>
                  </a:lnTo>
                  <a:lnTo>
                    <a:pt x="40" y="0"/>
                  </a:lnTo>
                  <a:lnTo>
                    <a:pt x="62" y="22"/>
                  </a:lnTo>
                  <a:lnTo>
                    <a:pt x="83" y="0"/>
                  </a:lnTo>
                  <a:close/>
                  <a:moveTo>
                    <a:pt x="16" y="145"/>
                  </a:moveTo>
                  <a:lnTo>
                    <a:pt x="16" y="146"/>
                  </a:lnTo>
                  <a:cubicBezTo>
                    <a:pt x="16" y="168"/>
                    <a:pt x="34" y="184"/>
                    <a:pt x="63" y="184"/>
                  </a:cubicBezTo>
                  <a:cubicBezTo>
                    <a:pt x="92" y="184"/>
                    <a:pt x="109" y="171"/>
                    <a:pt x="109" y="153"/>
                  </a:cubicBezTo>
                  <a:cubicBezTo>
                    <a:pt x="109" y="136"/>
                    <a:pt x="97" y="132"/>
                    <a:pt x="72" y="127"/>
                  </a:cubicBezTo>
                  <a:lnTo>
                    <a:pt x="40" y="122"/>
                  </a:lnTo>
                  <a:cubicBezTo>
                    <a:pt x="16" y="118"/>
                    <a:pt x="5" y="105"/>
                    <a:pt x="5" y="85"/>
                  </a:cubicBezTo>
                  <a:cubicBezTo>
                    <a:pt x="5" y="59"/>
                    <a:pt x="26" y="42"/>
                    <a:pt x="61" y="42"/>
                  </a:cubicBezTo>
                  <a:cubicBezTo>
                    <a:pt x="98" y="42"/>
                    <a:pt x="119" y="59"/>
                    <a:pt x="120" y="87"/>
                  </a:cubicBezTo>
                  <a:lnTo>
                    <a:pt x="105" y="87"/>
                  </a:lnTo>
                  <a:cubicBezTo>
                    <a:pt x="103" y="66"/>
                    <a:pt x="89" y="55"/>
                    <a:pt x="62" y="55"/>
                  </a:cubicBezTo>
                  <a:cubicBezTo>
                    <a:pt x="36" y="55"/>
                    <a:pt x="20" y="67"/>
                    <a:pt x="20" y="84"/>
                  </a:cubicBezTo>
                  <a:cubicBezTo>
                    <a:pt x="20" y="99"/>
                    <a:pt x="32" y="105"/>
                    <a:pt x="57" y="109"/>
                  </a:cubicBezTo>
                  <a:lnTo>
                    <a:pt x="85" y="114"/>
                  </a:lnTo>
                  <a:cubicBezTo>
                    <a:pt x="112" y="119"/>
                    <a:pt x="125" y="130"/>
                    <a:pt x="125" y="152"/>
                  </a:cubicBezTo>
                  <a:cubicBezTo>
                    <a:pt x="125" y="181"/>
                    <a:pt x="103" y="198"/>
                    <a:pt x="64" y="198"/>
                  </a:cubicBezTo>
                  <a:cubicBezTo>
                    <a:pt x="24" y="198"/>
                    <a:pt x="0" y="178"/>
                    <a:pt x="0" y="147"/>
                  </a:cubicBezTo>
                  <a:lnTo>
                    <a:pt x="0" y="145"/>
                  </a:lnTo>
                  <a:lnTo>
                    <a:pt x="16" y="1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12;p16"/>
            <p:cNvSpPr/>
            <p:nvPr/>
          </p:nvSpPr>
          <p:spPr>
            <a:xfrm>
              <a:off x="7085" y="3329"/>
              <a:ext cx="29" cy="35"/>
            </a:xfrm>
            <a:custGeom>
              <a:avLst/>
              <a:gdLst/>
              <a:ahLst/>
              <a:cxnLst/>
              <a:rect l="l" t="t" r="r" b="b"/>
              <a:pathLst>
                <a:path w="127" h="149" extrusionOk="0">
                  <a:moveTo>
                    <a:pt x="0" y="0"/>
                  </a:moveTo>
                  <a:lnTo>
                    <a:pt x="15" y="0"/>
                  </a:lnTo>
                  <a:lnTo>
                    <a:pt x="15" y="82"/>
                  </a:lnTo>
                  <a:lnTo>
                    <a:pt x="107" y="0"/>
                  </a:lnTo>
                  <a:lnTo>
                    <a:pt x="127" y="0"/>
                  </a:lnTo>
                  <a:lnTo>
                    <a:pt x="57" y="63"/>
                  </a:lnTo>
                  <a:lnTo>
                    <a:pt x="127" y="149"/>
                  </a:lnTo>
                  <a:lnTo>
                    <a:pt x="108" y="149"/>
                  </a:lnTo>
                  <a:lnTo>
                    <a:pt x="46" y="72"/>
                  </a:lnTo>
                  <a:lnTo>
                    <a:pt x="15" y="100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13;p16"/>
            <p:cNvSpPr/>
            <p:nvPr/>
          </p:nvSpPr>
          <p:spPr>
            <a:xfrm>
              <a:off x="7120" y="3328"/>
              <a:ext cx="36" cy="37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8" y="14"/>
                    <a:pt x="15" y="38"/>
                    <a:pt x="15" y="78"/>
                  </a:cubicBezTo>
                  <a:cubicBezTo>
                    <a:pt x="15" y="118"/>
                    <a:pt x="38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14;p16"/>
            <p:cNvSpPr/>
            <p:nvPr/>
          </p:nvSpPr>
          <p:spPr>
            <a:xfrm>
              <a:off x="7167" y="3329"/>
              <a:ext cx="25" cy="35"/>
            </a:xfrm>
            <a:custGeom>
              <a:avLst/>
              <a:gdLst/>
              <a:ahLst/>
              <a:cxnLst/>
              <a:rect l="l" t="t" r="r" b="b"/>
              <a:pathLst>
                <a:path w="109" h="149" extrusionOk="0">
                  <a:moveTo>
                    <a:pt x="0" y="0"/>
                  </a:moveTo>
                  <a:lnTo>
                    <a:pt x="15" y="0"/>
                  </a:lnTo>
                  <a:lnTo>
                    <a:pt x="15" y="135"/>
                  </a:lnTo>
                  <a:lnTo>
                    <a:pt x="109" y="135"/>
                  </a:lnTo>
                  <a:lnTo>
                    <a:pt x="109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15;p16"/>
            <p:cNvSpPr/>
            <p:nvPr/>
          </p:nvSpPr>
          <p:spPr>
            <a:xfrm>
              <a:off x="7200" y="3328"/>
              <a:ext cx="29" cy="37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4" y="88"/>
                    <a:pt x="124" y="110"/>
                  </a:cubicBezTo>
                  <a:cubicBezTo>
                    <a:pt x="124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16;p16"/>
            <p:cNvSpPr/>
            <p:nvPr/>
          </p:nvSpPr>
          <p:spPr>
            <a:xfrm>
              <a:off x="7237" y="3329"/>
              <a:ext cx="29" cy="35"/>
            </a:xfrm>
            <a:custGeom>
              <a:avLst/>
              <a:gdLst/>
              <a:ahLst/>
              <a:cxnLst/>
              <a:rect l="l" t="t" r="r" b="b"/>
              <a:pathLst>
                <a:path w="129" h="149" extrusionOk="0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29" y="0"/>
                  </a:lnTo>
                  <a:lnTo>
                    <a:pt x="129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17;p16"/>
            <p:cNvSpPr/>
            <p:nvPr/>
          </p:nvSpPr>
          <p:spPr>
            <a:xfrm>
              <a:off x="7271" y="3329"/>
              <a:ext cx="35" cy="35"/>
            </a:xfrm>
            <a:custGeom>
              <a:avLst/>
              <a:gdLst/>
              <a:ahLst/>
              <a:cxnLst/>
              <a:rect l="l" t="t" r="r" b="b"/>
              <a:pathLst>
                <a:path w="153" h="149" extrusionOk="0">
                  <a:moveTo>
                    <a:pt x="0" y="0"/>
                  </a:moveTo>
                  <a:lnTo>
                    <a:pt x="17" y="0"/>
                  </a:lnTo>
                  <a:lnTo>
                    <a:pt x="77" y="136"/>
                  </a:lnTo>
                  <a:lnTo>
                    <a:pt x="136" y="0"/>
                  </a:lnTo>
                  <a:lnTo>
                    <a:pt x="153" y="0"/>
                  </a:lnTo>
                  <a:lnTo>
                    <a:pt x="86" y="149"/>
                  </a:lnTo>
                  <a:lnTo>
                    <a:pt x="67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18;p16"/>
            <p:cNvSpPr/>
            <p:nvPr/>
          </p:nvSpPr>
          <p:spPr>
            <a:xfrm>
              <a:off x="7315" y="3318"/>
              <a:ext cx="9" cy="46"/>
            </a:xfrm>
            <a:custGeom>
              <a:avLst/>
              <a:gdLst/>
              <a:ahLst/>
              <a:cxnLst/>
              <a:rect l="l" t="t" r="r" b="b"/>
              <a:pathLst>
                <a:path w="38" h="194" extrusionOk="0">
                  <a:moveTo>
                    <a:pt x="19" y="0"/>
                  </a:moveTo>
                  <a:lnTo>
                    <a:pt x="38" y="0"/>
                  </a:lnTo>
                  <a:lnTo>
                    <a:pt x="14" y="30"/>
                  </a:lnTo>
                  <a:lnTo>
                    <a:pt x="1" y="30"/>
                  </a:lnTo>
                  <a:lnTo>
                    <a:pt x="19" y="0"/>
                  </a:lnTo>
                  <a:close/>
                  <a:moveTo>
                    <a:pt x="0" y="45"/>
                  </a:moveTo>
                  <a:lnTo>
                    <a:pt x="15" y="45"/>
                  </a:lnTo>
                  <a:lnTo>
                    <a:pt x="15" y="194"/>
                  </a:lnTo>
                  <a:lnTo>
                    <a:pt x="0" y="194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19;p16"/>
            <p:cNvSpPr/>
            <p:nvPr/>
          </p:nvSpPr>
          <p:spPr>
            <a:xfrm>
              <a:off x="7334" y="3359"/>
              <a:ext cx="3" cy="12"/>
            </a:xfrm>
            <a:custGeom>
              <a:avLst/>
              <a:gdLst/>
              <a:ahLst/>
              <a:cxnLst/>
              <a:rect l="l" t="t" r="r" b="b"/>
              <a:pathLst>
                <a:path w="17" h="50" extrusionOk="0">
                  <a:moveTo>
                    <a:pt x="0" y="0"/>
                  </a:moveTo>
                  <a:lnTo>
                    <a:pt x="17" y="0"/>
                  </a:lnTo>
                  <a:lnTo>
                    <a:pt x="17" y="27"/>
                  </a:lnTo>
                  <a:cubicBezTo>
                    <a:pt x="16" y="39"/>
                    <a:pt x="12" y="46"/>
                    <a:pt x="0" y="50"/>
                  </a:cubicBezTo>
                  <a:lnTo>
                    <a:pt x="0" y="41"/>
                  </a:lnTo>
                  <a:cubicBezTo>
                    <a:pt x="5" y="38"/>
                    <a:pt x="7" y="34"/>
                    <a:pt x="7" y="27"/>
                  </a:cubicBezTo>
                  <a:lnTo>
                    <a:pt x="7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20;p16"/>
            <p:cNvSpPr/>
            <p:nvPr/>
          </p:nvSpPr>
          <p:spPr>
            <a:xfrm>
              <a:off x="6646" y="3383"/>
              <a:ext cx="32" cy="29"/>
            </a:xfrm>
            <a:custGeom>
              <a:avLst/>
              <a:gdLst/>
              <a:ahLst/>
              <a:cxnLst/>
              <a:rect l="l" t="t" r="r" b="b"/>
              <a:pathLst>
                <a:path w="142" h="123" extrusionOk="0">
                  <a:moveTo>
                    <a:pt x="0" y="0"/>
                  </a:moveTo>
                  <a:lnTo>
                    <a:pt x="19" y="0"/>
                  </a:lnTo>
                  <a:lnTo>
                    <a:pt x="71" y="112"/>
                  </a:lnTo>
                  <a:lnTo>
                    <a:pt x="124" y="0"/>
                  </a:lnTo>
                  <a:lnTo>
                    <a:pt x="142" y="0"/>
                  </a:lnTo>
                  <a:lnTo>
                    <a:pt x="142" y="123"/>
                  </a:lnTo>
                  <a:lnTo>
                    <a:pt x="130" y="123"/>
                  </a:lnTo>
                  <a:lnTo>
                    <a:pt x="131" y="10"/>
                  </a:lnTo>
                  <a:lnTo>
                    <a:pt x="78" y="123"/>
                  </a:lnTo>
                  <a:lnTo>
                    <a:pt x="64" y="123"/>
                  </a:lnTo>
                  <a:lnTo>
                    <a:pt x="10" y="10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21;p16"/>
            <p:cNvSpPr/>
            <p:nvPr/>
          </p:nvSpPr>
          <p:spPr>
            <a:xfrm>
              <a:off x="6688" y="3383"/>
              <a:ext cx="21" cy="29"/>
            </a:xfrm>
            <a:custGeom>
              <a:avLst/>
              <a:gdLst/>
              <a:ahLst/>
              <a:cxnLst/>
              <a:rect l="l" t="t" r="r" b="b"/>
              <a:pathLst>
                <a:path w="90" h="123" extrusionOk="0">
                  <a:moveTo>
                    <a:pt x="0" y="0"/>
                  </a:moveTo>
                  <a:lnTo>
                    <a:pt x="13" y="0"/>
                  </a:lnTo>
                  <a:lnTo>
                    <a:pt x="13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22;p16"/>
            <p:cNvSpPr/>
            <p:nvPr/>
          </p:nvSpPr>
          <p:spPr>
            <a:xfrm>
              <a:off x="6713" y="3374"/>
              <a:ext cx="30" cy="38"/>
            </a:xfrm>
            <a:custGeom>
              <a:avLst/>
              <a:gdLst/>
              <a:ahLst/>
              <a:cxnLst/>
              <a:rect l="l" t="t" r="r" b="b"/>
              <a:pathLst>
                <a:path w="128" h="161" extrusionOk="0">
                  <a:moveTo>
                    <a:pt x="74" y="0"/>
                  </a:moveTo>
                  <a:lnTo>
                    <a:pt x="89" y="0"/>
                  </a:lnTo>
                  <a:lnTo>
                    <a:pt x="69" y="25"/>
                  </a:lnTo>
                  <a:lnTo>
                    <a:pt x="59" y="25"/>
                  </a:lnTo>
                  <a:lnTo>
                    <a:pt x="74" y="0"/>
                  </a:lnTo>
                  <a:close/>
                  <a:moveTo>
                    <a:pt x="92" y="111"/>
                  </a:moveTo>
                  <a:lnTo>
                    <a:pt x="64" y="48"/>
                  </a:lnTo>
                  <a:lnTo>
                    <a:pt x="36" y="111"/>
                  </a:lnTo>
                  <a:lnTo>
                    <a:pt x="92" y="111"/>
                  </a:lnTo>
                  <a:close/>
                  <a:moveTo>
                    <a:pt x="57" y="38"/>
                  </a:moveTo>
                  <a:lnTo>
                    <a:pt x="71" y="38"/>
                  </a:lnTo>
                  <a:lnTo>
                    <a:pt x="128" y="161"/>
                  </a:lnTo>
                  <a:lnTo>
                    <a:pt x="115" y="161"/>
                  </a:lnTo>
                  <a:lnTo>
                    <a:pt x="98" y="123"/>
                  </a:lnTo>
                  <a:lnTo>
                    <a:pt x="30" y="123"/>
                  </a:lnTo>
                  <a:lnTo>
                    <a:pt x="13" y="161"/>
                  </a:lnTo>
                  <a:lnTo>
                    <a:pt x="0" y="161"/>
                  </a:lnTo>
                  <a:lnTo>
                    <a:pt x="57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23;p16"/>
            <p:cNvSpPr/>
            <p:nvPr/>
          </p:nvSpPr>
          <p:spPr>
            <a:xfrm>
              <a:off x="6749" y="3383"/>
              <a:ext cx="27" cy="29"/>
            </a:xfrm>
            <a:custGeom>
              <a:avLst/>
              <a:gdLst/>
              <a:ahLst/>
              <a:cxnLst/>
              <a:rect l="l" t="t" r="r" b="b"/>
              <a:pathLst>
                <a:path w="116" h="123" extrusionOk="0">
                  <a:moveTo>
                    <a:pt x="13" y="11"/>
                  </a:moveTo>
                  <a:lnTo>
                    <a:pt x="13" y="111"/>
                  </a:lnTo>
                  <a:lnTo>
                    <a:pt x="45" y="111"/>
                  </a:lnTo>
                  <a:cubicBezTo>
                    <a:pt x="63" y="111"/>
                    <a:pt x="76" y="110"/>
                    <a:pt x="86" y="103"/>
                  </a:cubicBezTo>
                  <a:cubicBezTo>
                    <a:pt x="98" y="95"/>
                    <a:pt x="103" y="82"/>
                    <a:pt x="103" y="60"/>
                  </a:cubicBezTo>
                  <a:cubicBezTo>
                    <a:pt x="103" y="40"/>
                    <a:pt x="98" y="26"/>
                    <a:pt x="86" y="18"/>
                  </a:cubicBezTo>
                  <a:cubicBezTo>
                    <a:pt x="76" y="12"/>
                    <a:pt x="62" y="11"/>
                    <a:pt x="43" y="11"/>
                  </a:cubicBezTo>
                  <a:lnTo>
                    <a:pt x="13" y="11"/>
                  </a:lnTo>
                  <a:close/>
                  <a:moveTo>
                    <a:pt x="96" y="11"/>
                  </a:moveTo>
                  <a:cubicBezTo>
                    <a:pt x="110" y="21"/>
                    <a:pt x="116" y="38"/>
                    <a:pt x="116" y="61"/>
                  </a:cubicBezTo>
                  <a:cubicBezTo>
                    <a:pt x="116" y="85"/>
                    <a:pt x="110" y="101"/>
                    <a:pt x="96" y="112"/>
                  </a:cubicBezTo>
                  <a:cubicBezTo>
                    <a:pt x="83" y="122"/>
                    <a:pt x="67" y="123"/>
                    <a:pt x="45" y="123"/>
                  </a:cubicBezTo>
                  <a:lnTo>
                    <a:pt x="0" y="123"/>
                  </a:lnTo>
                  <a:lnTo>
                    <a:pt x="0" y="0"/>
                  </a:lnTo>
                  <a:lnTo>
                    <a:pt x="45" y="0"/>
                  </a:lnTo>
                  <a:cubicBezTo>
                    <a:pt x="67" y="0"/>
                    <a:pt x="83" y="1"/>
                    <a:pt x="96" y="11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24;p16"/>
            <p:cNvSpPr/>
            <p:nvPr/>
          </p:nvSpPr>
          <p:spPr>
            <a:xfrm>
              <a:off x="6784" y="3383"/>
              <a:ext cx="22" cy="29"/>
            </a:xfrm>
            <a:custGeom>
              <a:avLst/>
              <a:gdLst/>
              <a:ahLst/>
              <a:cxnLst/>
              <a:rect l="l" t="t" r="r" b="b"/>
              <a:pathLst>
                <a:path w="95" h="123" extrusionOk="0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25;p16"/>
            <p:cNvSpPr/>
            <p:nvPr/>
          </p:nvSpPr>
          <p:spPr>
            <a:xfrm>
              <a:off x="6812" y="3374"/>
              <a:ext cx="25" cy="38"/>
            </a:xfrm>
            <a:custGeom>
              <a:avLst/>
              <a:gdLst/>
              <a:ahLst/>
              <a:cxnLst/>
              <a:rect l="l" t="t" r="r" b="b"/>
              <a:pathLst>
                <a:path w="108" h="161" extrusionOk="0">
                  <a:moveTo>
                    <a:pt x="78" y="0"/>
                  </a:moveTo>
                  <a:lnTo>
                    <a:pt x="92" y="0"/>
                  </a:lnTo>
                  <a:lnTo>
                    <a:pt x="68" y="25"/>
                  </a:lnTo>
                  <a:lnTo>
                    <a:pt x="54" y="25"/>
                  </a:lnTo>
                  <a:lnTo>
                    <a:pt x="30" y="0"/>
                  </a:lnTo>
                  <a:lnTo>
                    <a:pt x="43" y="0"/>
                  </a:lnTo>
                  <a:lnTo>
                    <a:pt x="61" y="18"/>
                  </a:lnTo>
                  <a:lnTo>
                    <a:pt x="78" y="0"/>
                  </a:lnTo>
                  <a:close/>
                  <a:moveTo>
                    <a:pt x="0" y="149"/>
                  </a:moveTo>
                  <a:lnTo>
                    <a:pt x="91" y="49"/>
                  </a:lnTo>
                  <a:lnTo>
                    <a:pt x="4" y="49"/>
                  </a:lnTo>
                  <a:lnTo>
                    <a:pt x="4" y="38"/>
                  </a:lnTo>
                  <a:lnTo>
                    <a:pt x="108" y="38"/>
                  </a:lnTo>
                  <a:lnTo>
                    <a:pt x="108" y="49"/>
                  </a:lnTo>
                  <a:lnTo>
                    <a:pt x="15" y="149"/>
                  </a:lnTo>
                  <a:lnTo>
                    <a:pt x="108" y="149"/>
                  </a:lnTo>
                  <a:lnTo>
                    <a:pt x="108" y="161"/>
                  </a:lnTo>
                  <a:lnTo>
                    <a:pt x="0" y="161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26;p16"/>
            <p:cNvSpPr/>
            <p:nvPr/>
          </p:nvSpPr>
          <p:spPr>
            <a:xfrm>
              <a:off x="6845" y="3383"/>
              <a:ext cx="22" cy="29"/>
            </a:xfrm>
            <a:custGeom>
              <a:avLst/>
              <a:gdLst/>
              <a:ahLst/>
              <a:cxnLst/>
              <a:rect l="l" t="t" r="r" b="b"/>
              <a:pathLst>
                <a:path w="95" h="123" extrusionOk="0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27;p16"/>
            <p:cNvSpPr/>
            <p:nvPr/>
          </p:nvSpPr>
          <p:spPr>
            <a:xfrm>
              <a:off x="6888" y="3383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27" h="123" extrusionOk="0">
                  <a:moveTo>
                    <a:pt x="92" y="73"/>
                  </a:moveTo>
                  <a:lnTo>
                    <a:pt x="64" y="10"/>
                  </a:lnTo>
                  <a:lnTo>
                    <a:pt x="35" y="73"/>
                  </a:lnTo>
                  <a:lnTo>
                    <a:pt x="92" y="73"/>
                  </a:lnTo>
                  <a:close/>
                  <a:moveTo>
                    <a:pt x="57" y="0"/>
                  </a:moveTo>
                  <a:lnTo>
                    <a:pt x="71" y="0"/>
                  </a:lnTo>
                  <a:lnTo>
                    <a:pt x="127" y="123"/>
                  </a:lnTo>
                  <a:lnTo>
                    <a:pt x="115" y="123"/>
                  </a:lnTo>
                  <a:lnTo>
                    <a:pt x="98" y="85"/>
                  </a:lnTo>
                  <a:lnTo>
                    <a:pt x="30" y="85"/>
                  </a:lnTo>
                  <a:lnTo>
                    <a:pt x="13" y="123"/>
                  </a:lnTo>
                  <a:lnTo>
                    <a:pt x="0" y="123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28;p16"/>
            <p:cNvSpPr/>
            <p:nvPr/>
          </p:nvSpPr>
          <p:spPr>
            <a:xfrm>
              <a:off x="6936" y="3383"/>
              <a:ext cx="25" cy="29"/>
            </a:xfrm>
            <a:custGeom>
              <a:avLst/>
              <a:gdLst/>
              <a:ahLst/>
              <a:cxnLst/>
              <a:rect l="l" t="t" r="r" b="b"/>
              <a:pathLst>
                <a:path w="108" h="123" extrusionOk="0">
                  <a:moveTo>
                    <a:pt x="4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08" y="0"/>
                  </a:lnTo>
                  <a:lnTo>
                    <a:pt x="108" y="11"/>
                  </a:lnTo>
                  <a:lnTo>
                    <a:pt x="60" y="11"/>
                  </a:lnTo>
                  <a:lnTo>
                    <a:pt x="60" y="123"/>
                  </a:lnTo>
                  <a:lnTo>
                    <a:pt x="48" y="123"/>
                  </a:lnTo>
                  <a:lnTo>
                    <a:pt x="48" y="11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29;p16"/>
            <p:cNvSpPr/>
            <p:nvPr/>
          </p:nvSpPr>
          <p:spPr>
            <a:xfrm>
              <a:off x="6967" y="3374"/>
              <a:ext cx="22" cy="38"/>
            </a:xfrm>
            <a:custGeom>
              <a:avLst/>
              <a:gdLst/>
              <a:ahLst/>
              <a:cxnLst/>
              <a:rect l="l" t="t" r="r" b="b"/>
              <a:pathLst>
                <a:path w="95" h="161" extrusionOk="0">
                  <a:moveTo>
                    <a:pt x="66" y="0"/>
                  </a:moveTo>
                  <a:lnTo>
                    <a:pt x="80" y="0"/>
                  </a:lnTo>
                  <a:lnTo>
                    <a:pt x="56" y="25"/>
                  </a:lnTo>
                  <a:lnTo>
                    <a:pt x="42" y="25"/>
                  </a:lnTo>
                  <a:lnTo>
                    <a:pt x="18" y="0"/>
                  </a:lnTo>
                  <a:lnTo>
                    <a:pt x="31" y="0"/>
                  </a:lnTo>
                  <a:lnTo>
                    <a:pt x="49" y="18"/>
                  </a:lnTo>
                  <a:lnTo>
                    <a:pt x="66" y="0"/>
                  </a:lnTo>
                  <a:close/>
                  <a:moveTo>
                    <a:pt x="0" y="38"/>
                  </a:moveTo>
                  <a:lnTo>
                    <a:pt x="95" y="38"/>
                  </a:lnTo>
                  <a:lnTo>
                    <a:pt x="95" y="49"/>
                  </a:lnTo>
                  <a:lnTo>
                    <a:pt x="13" y="49"/>
                  </a:lnTo>
                  <a:lnTo>
                    <a:pt x="13" y="92"/>
                  </a:lnTo>
                  <a:lnTo>
                    <a:pt x="89" y="92"/>
                  </a:lnTo>
                  <a:lnTo>
                    <a:pt x="89" y="104"/>
                  </a:lnTo>
                  <a:lnTo>
                    <a:pt x="13" y="104"/>
                  </a:lnTo>
                  <a:lnTo>
                    <a:pt x="13" y="149"/>
                  </a:lnTo>
                  <a:lnTo>
                    <a:pt x="95" y="149"/>
                  </a:lnTo>
                  <a:lnTo>
                    <a:pt x="95" y="161"/>
                  </a:lnTo>
                  <a:lnTo>
                    <a:pt x="0" y="16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30;p16"/>
            <p:cNvSpPr/>
            <p:nvPr/>
          </p:nvSpPr>
          <p:spPr>
            <a:xfrm>
              <a:off x="6998" y="3383"/>
              <a:ext cx="20" cy="29"/>
            </a:xfrm>
            <a:custGeom>
              <a:avLst/>
              <a:gdLst/>
              <a:ahLst/>
              <a:cxnLst/>
              <a:rect l="l" t="t" r="r" b="b"/>
              <a:pathLst>
                <a:path w="90" h="123" extrusionOk="0">
                  <a:moveTo>
                    <a:pt x="0" y="0"/>
                  </a:moveTo>
                  <a:lnTo>
                    <a:pt x="12" y="0"/>
                  </a:lnTo>
                  <a:lnTo>
                    <a:pt x="12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31;p16"/>
            <p:cNvSpPr/>
            <p:nvPr/>
          </p:nvSpPr>
          <p:spPr>
            <a:xfrm>
              <a:off x="7021" y="3382"/>
              <a:ext cx="30" cy="31"/>
            </a:xfrm>
            <a:custGeom>
              <a:avLst/>
              <a:gdLst/>
              <a:ahLst/>
              <a:cxnLst/>
              <a:rect l="l" t="t" r="r" b="b"/>
              <a:pathLst>
                <a:path w="130" h="130" extrusionOk="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32;p16"/>
            <p:cNvSpPr/>
            <p:nvPr/>
          </p:nvSpPr>
          <p:spPr>
            <a:xfrm>
              <a:off x="7056" y="3383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26" h="123" extrusionOk="0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2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33;p16"/>
            <p:cNvSpPr/>
            <p:nvPr/>
          </p:nvSpPr>
          <p:spPr>
            <a:xfrm>
              <a:off x="7088" y="3374"/>
              <a:ext cx="27" cy="38"/>
            </a:xfrm>
            <a:custGeom>
              <a:avLst/>
              <a:gdLst/>
              <a:ahLst/>
              <a:cxnLst/>
              <a:rect l="l" t="t" r="r" b="b"/>
              <a:pathLst>
                <a:path w="118" h="161" extrusionOk="0">
                  <a:moveTo>
                    <a:pt x="71" y="0"/>
                  </a:moveTo>
                  <a:lnTo>
                    <a:pt x="86" y="0"/>
                  </a:lnTo>
                  <a:lnTo>
                    <a:pt x="66" y="25"/>
                  </a:lnTo>
                  <a:lnTo>
                    <a:pt x="56" y="25"/>
                  </a:lnTo>
                  <a:lnTo>
                    <a:pt x="71" y="0"/>
                  </a:lnTo>
                  <a:close/>
                  <a:moveTo>
                    <a:pt x="53" y="108"/>
                  </a:moveTo>
                  <a:lnTo>
                    <a:pt x="0" y="38"/>
                  </a:lnTo>
                  <a:lnTo>
                    <a:pt x="15" y="38"/>
                  </a:lnTo>
                  <a:lnTo>
                    <a:pt x="59" y="98"/>
                  </a:lnTo>
                  <a:lnTo>
                    <a:pt x="103" y="38"/>
                  </a:lnTo>
                  <a:lnTo>
                    <a:pt x="118" y="38"/>
                  </a:lnTo>
                  <a:lnTo>
                    <a:pt x="65" y="108"/>
                  </a:lnTo>
                  <a:lnTo>
                    <a:pt x="65" y="161"/>
                  </a:lnTo>
                  <a:lnTo>
                    <a:pt x="53" y="161"/>
                  </a:lnTo>
                  <a:lnTo>
                    <a:pt x="53" y="10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34;p16"/>
            <p:cNvSpPr/>
            <p:nvPr/>
          </p:nvSpPr>
          <p:spPr>
            <a:xfrm>
              <a:off x="7121" y="3382"/>
              <a:ext cx="29" cy="31"/>
            </a:xfrm>
            <a:custGeom>
              <a:avLst/>
              <a:gdLst/>
              <a:ahLst/>
              <a:cxnLst/>
              <a:rect l="l" t="t" r="r" b="b"/>
              <a:pathLst>
                <a:path w="124" h="130" extrusionOk="0">
                  <a:moveTo>
                    <a:pt x="64" y="12"/>
                  </a:moveTo>
                  <a:cubicBezTo>
                    <a:pt x="32" y="12"/>
                    <a:pt x="12" y="32"/>
                    <a:pt x="12" y="65"/>
                  </a:cubicBezTo>
                  <a:cubicBezTo>
                    <a:pt x="12" y="98"/>
                    <a:pt x="32" y="118"/>
                    <a:pt x="62" y="118"/>
                  </a:cubicBezTo>
                  <a:cubicBezTo>
                    <a:pt x="87" y="118"/>
                    <a:pt x="106" y="104"/>
                    <a:pt x="111" y="81"/>
                  </a:cubicBezTo>
                  <a:lnTo>
                    <a:pt x="124" y="81"/>
                  </a:lnTo>
                  <a:cubicBezTo>
                    <a:pt x="118" y="111"/>
                    <a:pt x="95" y="130"/>
                    <a:pt x="62" y="130"/>
                  </a:cubicBezTo>
                  <a:cubicBezTo>
                    <a:pt x="25" y="130"/>
                    <a:pt x="0" y="105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97" y="0"/>
                    <a:pt x="118" y="17"/>
                    <a:pt x="122" y="44"/>
                  </a:cubicBezTo>
                  <a:lnTo>
                    <a:pt x="109" y="44"/>
                  </a:lnTo>
                  <a:cubicBezTo>
                    <a:pt x="105" y="24"/>
                    <a:pt x="89" y="12"/>
                    <a:pt x="64" y="12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35;p16"/>
            <p:cNvSpPr/>
            <p:nvPr/>
          </p:nvSpPr>
          <p:spPr>
            <a:xfrm>
              <a:off x="7157" y="3383"/>
              <a:ext cx="24" cy="29"/>
            </a:xfrm>
            <a:custGeom>
              <a:avLst/>
              <a:gdLst/>
              <a:ahLst/>
              <a:cxnLst/>
              <a:rect l="l" t="t" r="r" b="b"/>
              <a:pathLst>
                <a:path w="105" h="123" extrusionOk="0">
                  <a:moveTo>
                    <a:pt x="0" y="0"/>
                  </a:moveTo>
                  <a:lnTo>
                    <a:pt x="12" y="0"/>
                  </a:lnTo>
                  <a:lnTo>
                    <a:pt x="12" y="51"/>
                  </a:lnTo>
                  <a:lnTo>
                    <a:pt x="93" y="51"/>
                  </a:lnTo>
                  <a:lnTo>
                    <a:pt x="93" y="0"/>
                  </a:lnTo>
                  <a:lnTo>
                    <a:pt x="105" y="0"/>
                  </a:lnTo>
                  <a:lnTo>
                    <a:pt x="105" y="123"/>
                  </a:lnTo>
                  <a:lnTo>
                    <a:pt x="93" y="123"/>
                  </a:lnTo>
                  <a:lnTo>
                    <a:pt x="93" y="63"/>
                  </a:lnTo>
                  <a:lnTo>
                    <a:pt x="12" y="63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36;p16"/>
            <p:cNvSpPr/>
            <p:nvPr/>
          </p:nvSpPr>
          <p:spPr>
            <a:xfrm>
              <a:off x="7190" y="3382"/>
              <a:ext cx="30" cy="31"/>
            </a:xfrm>
            <a:custGeom>
              <a:avLst/>
              <a:gdLst/>
              <a:ahLst/>
              <a:cxnLst/>
              <a:rect l="l" t="t" r="r" b="b"/>
              <a:pathLst>
                <a:path w="130" h="130" extrusionOk="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37;p16"/>
            <p:cNvSpPr/>
            <p:nvPr/>
          </p:nvSpPr>
          <p:spPr>
            <a:xfrm>
              <a:off x="7224" y="3383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26" h="123" extrusionOk="0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3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38;p16"/>
            <p:cNvSpPr/>
            <p:nvPr/>
          </p:nvSpPr>
          <p:spPr>
            <a:xfrm>
              <a:off x="7257" y="3383"/>
              <a:ext cx="27" cy="29"/>
            </a:xfrm>
            <a:custGeom>
              <a:avLst/>
              <a:gdLst/>
              <a:ahLst/>
              <a:cxnLst/>
              <a:rect l="l" t="t" r="r" b="b"/>
              <a:pathLst>
                <a:path w="118" h="123" extrusionOk="0">
                  <a:moveTo>
                    <a:pt x="53" y="70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59" y="60"/>
                  </a:lnTo>
                  <a:lnTo>
                    <a:pt x="103" y="0"/>
                  </a:lnTo>
                  <a:lnTo>
                    <a:pt x="118" y="0"/>
                  </a:lnTo>
                  <a:lnTo>
                    <a:pt x="65" y="70"/>
                  </a:lnTo>
                  <a:lnTo>
                    <a:pt x="65" y="123"/>
                  </a:lnTo>
                  <a:lnTo>
                    <a:pt x="53" y="123"/>
                  </a:lnTo>
                  <a:lnTo>
                    <a:pt x="53" y="7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39;p16"/>
            <p:cNvSpPr/>
            <p:nvPr/>
          </p:nvSpPr>
          <p:spPr>
            <a:xfrm>
              <a:off x="4205" y="3032"/>
              <a:ext cx="604" cy="419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40;p16"/>
            <p:cNvSpPr/>
            <p:nvPr/>
          </p:nvSpPr>
          <p:spPr>
            <a:xfrm>
              <a:off x="4217" y="3043"/>
              <a:ext cx="580" cy="396"/>
            </a:xfrm>
            <a:prstGeom prst="rect">
              <a:avLst/>
            </a:prstGeom>
            <a:solidFill>
              <a:srgbClr val="044DA2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41;p16"/>
            <p:cNvSpPr/>
            <p:nvPr/>
          </p:nvSpPr>
          <p:spPr>
            <a:xfrm>
              <a:off x="4487" y="3091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4" h="166" extrusionOk="0">
                  <a:moveTo>
                    <a:pt x="33" y="166"/>
                  </a:move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3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42;p16"/>
            <p:cNvSpPr/>
            <p:nvPr/>
          </p:nvSpPr>
          <p:spPr>
            <a:xfrm>
              <a:off x="4423" y="3108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34" y="166"/>
                  </a:move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43;p16"/>
            <p:cNvSpPr/>
            <p:nvPr/>
          </p:nvSpPr>
          <p:spPr>
            <a:xfrm>
              <a:off x="4377" y="3156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88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44;p16"/>
            <p:cNvSpPr/>
            <p:nvPr/>
          </p:nvSpPr>
          <p:spPr>
            <a:xfrm>
              <a:off x="4360" y="3221"/>
              <a:ext cx="40" cy="38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88" y="127"/>
                  </a:move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8" y="127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45;p16"/>
            <p:cNvSpPr/>
            <p:nvPr/>
          </p:nvSpPr>
          <p:spPr>
            <a:xfrm>
              <a:off x="4377" y="3285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08" y="64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46;p16"/>
            <p:cNvSpPr/>
            <p:nvPr/>
          </p:nvSpPr>
          <p:spPr>
            <a:xfrm>
              <a:off x="4423" y="3333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08" y="63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5" y="102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47;p16"/>
            <p:cNvSpPr/>
            <p:nvPr/>
          </p:nvSpPr>
          <p:spPr>
            <a:xfrm>
              <a:off x="4487" y="3350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4" h="166" extrusionOk="0">
                  <a:moveTo>
                    <a:pt x="107" y="64"/>
                  </a:move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48;p16"/>
            <p:cNvSpPr/>
            <p:nvPr/>
          </p:nvSpPr>
          <p:spPr>
            <a:xfrm>
              <a:off x="4550" y="3333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08" y="63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49;p16"/>
            <p:cNvSpPr/>
            <p:nvPr/>
          </p:nvSpPr>
          <p:spPr>
            <a:xfrm>
              <a:off x="4596" y="3285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4" h="166" extrusionOk="0">
                  <a:moveTo>
                    <a:pt x="108" y="64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150;p16"/>
            <p:cNvSpPr/>
            <p:nvPr/>
          </p:nvSpPr>
          <p:spPr>
            <a:xfrm>
              <a:off x="4613" y="3220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175" y="64"/>
                  </a:moveTo>
                  <a:lnTo>
                    <a:pt x="108" y="64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151;p16"/>
            <p:cNvSpPr/>
            <p:nvPr/>
          </p:nvSpPr>
          <p:spPr>
            <a:xfrm>
              <a:off x="4596" y="3156"/>
              <a:ext cx="40" cy="38"/>
            </a:xfrm>
            <a:custGeom>
              <a:avLst/>
              <a:gdLst/>
              <a:ahLst/>
              <a:cxnLst/>
              <a:rect l="l" t="t" r="r" b="b"/>
              <a:pathLst>
                <a:path w="174" h="165" extrusionOk="0">
                  <a:moveTo>
                    <a:pt x="34" y="165"/>
                  </a:moveTo>
                  <a:lnTo>
                    <a:pt x="87" y="126"/>
                  </a:lnTo>
                  <a:lnTo>
                    <a:pt x="141" y="165"/>
                  </a:lnTo>
                  <a:lnTo>
                    <a:pt x="120" y="102"/>
                  </a:lnTo>
                  <a:lnTo>
                    <a:pt x="174" y="63"/>
                  </a:lnTo>
                  <a:lnTo>
                    <a:pt x="108" y="63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5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152;p16"/>
            <p:cNvSpPr/>
            <p:nvPr/>
          </p:nvSpPr>
          <p:spPr>
            <a:xfrm>
              <a:off x="4550" y="3108"/>
              <a:ext cx="40" cy="39"/>
            </a:xfrm>
            <a:custGeom>
              <a:avLst/>
              <a:gdLst/>
              <a:ahLst/>
              <a:cxnLst/>
              <a:rect l="l" t="t" r="r" b="b"/>
              <a:pathLst>
                <a:path w="175" h="166" extrusionOk="0">
                  <a:moveTo>
                    <a:pt x="87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7" y="64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153;p16"/>
            <p:cNvSpPr/>
            <p:nvPr/>
          </p:nvSpPr>
          <p:spPr>
            <a:xfrm>
              <a:off x="4859" y="3103"/>
              <a:ext cx="38" cy="56"/>
            </a:xfrm>
            <a:custGeom>
              <a:avLst/>
              <a:gdLst/>
              <a:ahLst/>
              <a:cxnLst/>
              <a:rect l="l" t="t" r="r" b="b"/>
              <a:pathLst>
                <a:path w="166" h="240" extrusionOk="0">
                  <a:moveTo>
                    <a:pt x="38" y="29"/>
                  </a:moveTo>
                  <a:lnTo>
                    <a:pt x="38" y="96"/>
                  </a:lnTo>
                  <a:lnTo>
                    <a:pt x="130" y="96"/>
                  </a:lnTo>
                  <a:lnTo>
                    <a:pt x="130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154;p16"/>
            <p:cNvSpPr/>
            <p:nvPr/>
          </p:nvSpPr>
          <p:spPr>
            <a:xfrm>
              <a:off x="4901" y="3103"/>
              <a:ext cx="51" cy="57"/>
            </a:xfrm>
            <a:custGeom>
              <a:avLst/>
              <a:gdLst/>
              <a:ahLst/>
              <a:cxnLst/>
              <a:rect l="l" t="t" r="r" b="b"/>
              <a:pathLst>
                <a:path w="223" h="244" extrusionOk="0">
                  <a:moveTo>
                    <a:pt x="123" y="244"/>
                  </a:moveTo>
                  <a:lnTo>
                    <a:pt x="104" y="244"/>
                  </a:lnTo>
                  <a:lnTo>
                    <a:pt x="0" y="0"/>
                  </a:lnTo>
                  <a:lnTo>
                    <a:pt x="42" y="0"/>
                  </a:lnTo>
                  <a:lnTo>
                    <a:pt x="114" y="177"/>
                  </a:lnTo>
                  <a:lnTo>
                    <a:pt x="183" y="0"/>
                  </a:lnTo>
                  <a:lnTo>
                    <a:pt x="223" y="0"/>
                  </a:lnTo>
                  <a:lnTo>
                    <a:pt x="123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155;p16"/>
            <p:cNvSpPr/>
            <p:nvPr/>
          </p:nvSpPr>
          <p:spPr>
            <a:xfrm>
              <a:off x="4960" y="3102"/>
              <a:ext cx="45" cy="57"/>
            </a:xfrm>
            <a:custGeom>
              <a:avLst/>
              <a:gdLst/>
              <a:ahLst/>
              <a:cxnLst/>
              <a:rect l="l" t="t" r="r" b="b"/>
              <a:pathLst>
                <a:path w="196" h="243" extrusionOk="0">
                  <a:moveTo>
                    <a:pt x="152" y="243"/>
                  </a:moveTo>
                  <a:lnTo>
                    <a:pt x="78" y="140"/>
                  </a:lnTo>
                  <a:cubicBezTo>
                    <a:pt x="70" y="140"/>
                    <a:pt x="56" y="140"/>
                    <a:pt x="38" y="138"/>
                  </a:cubicBezTo>
                  <a:lnTo>
                    <a:pt x="38" y="243"/>
                  </a:lnTo>
                  <a:lnTo>
                    <a:pt x="0" y="243"/>
                  </a:lnTo>
                  <a:lnTo>
                    <a:pt x="0" y="3"/>
                  </a:lnTo>
                  <a:cubicBezTo>
                    <a:pt x="1" y="3"/>
                    <a:pt x="11" y="2"/>
                    <a:pt x="30" y="2"/>
                  </a:cubicBezTo>
                  <a:cubicBezTo>
                    <a:pt x="48" y="1"/>
                    <a:pt x="61" y="0"/>
                    <a:pt x="69" y="0"/>
                  </a:cubicBezTo>
                  <a:cubicBezTo>
                    <a:pt x="136" y="0"/>
                    <a:pt x="169" y="23"/>
                    <a:pt x="169" y="69"/>
                  </a:cubicBezTo>
                  <a:cubicBezTo>
                    <a:pt x="169" y="84"/>
                    <a:pt x="164" y="98"/>
                    <a:pt x="153" y="110"/>
                  </a:cubicBezTo>
                  <a:cubicBezTo>
                    <a:pt x="143" y="122"/>
                    <a:pt x="130" y="130"/>
                    <a:pt x="115" y="133"/>
                  </a:cubicBezTo>
                  <a:lnTo>
                    <a:pt x="196" y="243"/>
                  </a:lnTo>
                  <a:lnTo>
                    <a:pt x="152" y="243"/>
                  </a:lnTo>
                  <a:close/>
                  <a:moveTo>
                    <a:pt x="38" y="32"/>
                  </a:moveTo>
                  <a:lnTo>
                    <a:pt x="38" y="111"/>
                  </a:lnTo>
                  <a:cubicBezTo>
                    <a:pt x="47" y="112"/>
                    <a:pt x="56" y="112"/>
                    <a:pt x="65" y="112"/>
                  </a:cubicBezTo>
                  <a:cubicBezTo>
                    <a:pt x="87" y="112"/>
                    <a:pt x="104" y="109"/>
                    <a:pt x="114" y="103"/>
                  </a:cubicBezTo>
                  <a:cubicBezTo>
                    <a:pt x="125" y="96"/>
                    <a:pt x="130" y="85"/>
                    <a:pt x="130" y="69"/>
                  </a:cubicBezTo>
                  <a:cubicBezTo>
                    <a:pt x="130" y="55"/>
                    <a:pt x="124" y="46"/>
                    <a:pt x="113" y="40"/>
                  </a:cubicBezTo>
                  <a:cubicBezTo>
                    <a:pt x="102" y="34"/>
                    <a:pt x="84" y="31"/>
                    <a:pt x="60" y="31"/>
                  </a:cubicBezTo>
                  <a:cubicBezTo>
                    <a:pt x="57" y="31"/>
                    <a:pt x="49" y="31"/>
                    <a:pt x="38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156;p16"/>
            <p:cNvSpPr/>
            <p:nvPr/>
          </p:nvSpPr>
          <p:spPr>
            <a:xfrm>
              <a:off x="5008" y="3102"/>
              <a:ext cx="53" cy="58"/>
            </a:xfrm>
            <a:custGeom>
              <a:avLst/>
              <a:gdLst/>
              <a:ahLst/>
              <a:cxnLst/>
              <a:rect l="l" t="t" r="r" b="b"/>
              <a:pathLst>
                <a:path w="231" h="248" extrusionOk="0">
                  <a:moveTo>
                    <a:pt x="0" y="122"/>
                  </a:moveTo>
                  <a:cubicBezTo>
                    <a:pt x="0" y="87"/>
                    <a:pt x="10" y="58"/>
                    <a:pt x="30" y="35"/>
                  </a:cubicBezTo>
                  <a:cubicBezTo>
                    <a:pt x="50" y="11"/>
                    <a:pt x="77" y="0"/>
                    <a:pt x="112" y="0"/>
                  </a:cubicBezTo>
                  <a:cubicBezTo>
                    <a:pt x="150" y="0"/>
                    <a:pt x="180" y="10"/>
                    <a:pt x="200" y="32"/>
                  </a:cubicBezTo>
                  <a:cubicBezTo>
                    <a:pt x="221" y="53"/>
                    <a:pt x="231" y="84"/>
                    <a:pt x="231" y="122"/>
                  </a:cubicBezTo>
                  <a:cubicBezTo>
                    <a:pt x="231" y="162"/>
                    <a:pt x="221" y="193"/>
                    <a:pt x="200" y="215"/>
                  </a:cubicBezTo>
                  <a:cubicBezTo>
                    <a:pt x="179" y="237"/>
                    <a:pt x="150" y="248"/>
                    <a:pt x="112" y="248"/>
                  </a:cubicBezTo>
                  <a:cubicBezTo>
                    <a:pt x="77" y="248"/>
                    <a:pt x="49" y="237"/>
                    <a:pt x="29" y="213"/>
                  </a:cubicBezTo>
                  <a:cubicBezTo>
                    <a:pt x="10" y="189"/>
                    <a:pt x="0" y="159"/>
                    <a:pt x="0" y="122"/>
                  </a:cubicBezTo>
                  <a:close/>
                  <a:moveTo>
                    <a:pt x="40" y="122"/>
                  </a:moveTo>
                  <a:cubicBezTo>
                    <a:pt x="40" y="150"/>
                    <a:pt x="46" y="173"/>
                    <a:pt x="58" y="191"/>
                  </a:cubicBezTo>
                  <a:cubicBezTo>
                    <a:pt x="71" y="210"/>
                    <a:pt x="89" y="219"/>
                    <a:pt x="112" y="219"/>
                  </a:cubicBezTo>
                  <a:cubicBezTo>
                    <a:pt x="137" y="219"/>
                    <a:pt x="157" y="210"/>
                    <a:pt x="171" y="193"/>
                  </a:cubicBezTo>
                  <a:cubicBezTo>
                    <a:pt x="184" y="177"/>
                    <a:pt x="191" y="153"/>
                    <a:pt x="191" y="122"/>
                  </a:cubicBezTo>
                  <a:cubicBezTo>
                    <a:pt x="191" y="60"/>
                    <a:pt x="165" y="29"/>
                    <a:pt x="112" y="29"/>
                  </a:cubicBezTo>
                  <a:cubicBezTo>
                    <a:pt x="88" y="29"/>
                    <a:pt x="70" y="37"/>
                    <a:pt x="58" y="54"/>
                  </a:cubicBezTo>
                  <a:cubicBezTo>
                    <a:pt x="46" y="71"/>
                    <a:pt x="40" y="93"/>
                    <a:pt x="40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157;p16"/>
            <p:cNvSpPr/>
            <p:nvPr/>
          </p:nvSpPr>
          <p:spPr>
            <a:xfrm>
              <a:off x="5071" y="3103"/>
              <a:ext cx="39" cy="56"/>
            </a:xfrm>
            <a:custGeom>
              <a:avLst/>
              <a:gdLst/>
              <a:ahLst/>
              <a:cxnLst/>
              <a:rect l="l" t="t" r="r" b="b"/>
              <a:pathLst>
                <a:path w="173" h="242" extrusionOk="0">
                  <a:moveTo>
                    <a:pt x="38" y="150"/>
                  </a:moveTo>
                  <a:lnTo>
                    <a:pt x="38" y="242"/>
                  </a:lnTo>
                  <a:lnTo>
                    <a:pt x="0" y="242"/>
                  </a:lnTo>
                  <a:lnTo>
                    <a:pt x="0" y="2"/>
                  </a:lnTo>
                  <a:cubicBezTo>
                    <a:pt x="29" y="1"/>
                    <a:pt x="46" y="0"/>
                    <a:pt x="52" y="0"/>
                  </a:cubicBezTo>
                  <a:cubicBezTo>
                    <a:pt x="133" y="0"/>
                    <a:pt x="173" y="24"/>
                    <a:pt x="173" y="70"/>
                  </a:cubicBezTo>
                  <a:cubicBezTo>
                    <a:pt x="173" y="124"/>
                    <a:pt x="138" y="151"/>
                    <a:pt x="66" y="151"/>
                  </a:cubicBezTo>
                  <a:cubicBezTo>
                    <a:pt x="62" y="151"/>
                    <a:pt x="53" y="151"/>
                    <a:pt x="38" y="150"/>
                  </a:cubicBezTo>
                  <a:close/>
                  <a:moveTo>
                    <a:pt x="38" y="31"/>
                  </a:moveTo>
                  <a:lnTo>
                    <a:pt x="38" y="120"/>
                  </a:lnTo>
                  <a:cubicBezTo>
                    <a:pt x="54" y="121"/>
                    <a:pt x="63" y="122"/>
                    <a:pt x="64" y="122"/>
                  </a:cubicBezTo>
                  <a:cubicBezTo>
                    <a:pt x="111" y="122"/>
                    <a:pt x="134" y="106"/>
                    <a:pt x="134" y="74"/>
                  </a:cubicBezTo>
                  <a:cubicBezTo>
                    <a:pt x="134" y="44"/>
                    <a:pt x="109" y="30"/>
                    <a:pt x="59" y="30"/>
                  </a:cubicBezTo>
                  <a:cubicBezTo>
                    <a:pt x="54" y="30"/>
                    <a:pt x="47" y="30"/>
                    <a:pt x="38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158;p16"/>
            <p:cNvSpPr/>
            <p:nvPr/>
          </p:nvSpPr>
          <p:spPr>
            <a:xfrm>
              <a:off x="5118" y="3102"/>
              <a:ext cx="35" cy="58"/>
            </a:xfrm>
            <a:custGeom>
              <a:avLst/>
              <a:gdLst/>
              <a:ahLst/>
              <a:cxnLst/>
              <a:rect l="l" t="t" r="r" b="b"/>
              <a:pathLst>
                <a:path w="156" h="248" extrusionOk="0">
                  <a:moveTo>
                    <a:pt x="0" y="233"/>
                  </a:moveTo>
                  <a:lnTo>
                    <a:pt x="14" y="203"/>
                  </a:lnTo>
                  <a:cubicBezTo>
                    <a:pt x="21" y="208"/>
                    <a:pt x="30" y="211"/>
                    <a:pt x="41" y="214"/>
                  </a:cubicBezTo>
                  <a:cubicBezTo>
                    <a:pt x="51" y="217"/>
                    <a:pt x="61" y="219"/>
                    <a:pt x="69" y="219"/>
                  </a:cubicBezTo>
                  <a:cubicBezTo>
                    <a:pt x="84" y="219"/>
                    <a:pt x="96" y="215"/>
                    <a:pt x="105" y="208"/>
                  </a:cubicBezTo>
                  <a:cubicBezTo>
                    <a:pt x="114" y="201"/>
                    <a:pt x="118" y="192"/>
                    <a:pt x="118" y="182"/>
                  </a:cubicBezTo>
                  <a:cubicBezTo>
                    <a:pt x="118" y="174"/>
                    <a:pt x="116" y="166"/>
                    <a:pt x="111" y="159"/>
                  </a:cubicBezTo>
                  <a:cubicBezTo>
                    <a:pt x="106" y="152"/>
                    <a:pt x="93" y="145"/>
                    <a:pt x="73" y="136"/>
                  </a:cubicBezTo>
                  <a:lnTo>
                    <a:pt x="51" y="127"/>
                  </a:lnTo>
                  <a:cubicBezTo>
                    <a:pt x="32" y="120"/>
                    <a:pt x="18" y="111"/>
                    <a:pt x="11" y="100"/>
                  </a:cubicBezTo>
                  <a:cubicBezTo>
                    <a:pt x="3" y="90"/>
                    <a:pt x="0" y="77"/>
                    <a:pt x="0" y="62"/>
                  </a:cubicBezTo>
                  <a:cubicBezTo>
                    <a:pt x="0" y="44"/>
                    <a:pt x="7" y="29"/>
                    <a:pt x="22" y="17"/>
                  </a:cubicBezTo>
                  <a:cubicBezTo>
                    <a:pt x="36" y="6"/>
                    <a:pt x="55" y="0"/>
                    <a:pt x="78" y="0"/>
                  </a:cubicBezTo>
                  <a:cubicBezTo>
                    <a:pt x="109" y="0"/>
                    <a:pt x="130" y="4"/>
                    <a:pt x="142" y="13"/>
                  </a:cubicBezTo>
                  <a:lnTo>
                    <a:pt x="131" y="41"/>
                  </a:lnTo>
                  <a:cubicBezTo>
                    <a:pt x="126" y="38"/>
                    <a:pt x="118" y="35"/>
                    <a:pt x="108" y="32"/>
                  </a:cubicBezTo>
                  <a:cubicBezTo>
                    <a:pt x="97" y="29"/>
                    <a:pt x="88" y="28"/>
                    <a:pt x="79" y="28"/>
                  </a:cubicBezTo>
                  <a:cubicBezTo>
                    <a:pt x="66" y="28"/>
                    <a:pt x="56" y="31"/>
                    <a:pt x="49" y="37"/>
                  </a:cubicBezTo>
                  <a:cubicBezTo>
                    <a:pt x="41" y="44"/>
                    <a:pt x="37" y="52"/>
                    <a:pt x="37" y="62"/>
                  </a:cubicBezTo>
                  <a:cubicBezTo>
                    <a:pt x="37" y="68"/>
                    <a:pt x="39" y="73"/>
                    <a:pt x="41" y="78"/>
                  </a:cubicBezTo>
                  <a:cubicBezTo>
                    <a:pt x="44" y="83"/>
                    <a:pt x="48" y="88"/>
                    <a:pt x="53" y="91"/>
                  </a:cubicBezTo>
                  <a:cubicBezTo>
                    <a:pt x="57" y="94"/>
                    <a:pt x="67" y="99"/>
                    <a:pt x="82" y="105"/>
                  </a:cubicBezTo>
                  <a:lnTo>
                    <a:pt x="104" y="115"/>
                  </a:lnTo>
                  <a:cubicBezTo>
                    <a:pt x="123" y="122"/>
                    <a:pt x="137" y="132"/>
                    <a:pt x="144" y="142"/>
                  </a:cubicBezTo>
                  <a:cubicBezTo>
                    <a:pt x="152" y="153"/>
                    <a:pt x="156" y="167"/>
                    <a:pt x="156" y="184"/>
                  </a:cubicBezTo>
                  <a:cubicBezTo>
                    <a:pt x="156" y="202"/>
                    <a:pt x="147" y="217"/>
                    <a:pt x="131" y="230"/>
                  </a:cubicBezTo>
                  <a:cubicBezTo>
                    <a:pt x="114" y="242"/>
                    <a:pt x="91" y="248"/>
                    <a:pt x="63" y="248"/>
                  </a:cubicBezTo>
                  <a:cubicBezTo>
                    <a:pt x="39" y="248"/>
                    <a:pt x="18" y="243"/>
                    <a:pt x="0" y="2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159;p16"/>
            <p:cNvSpPr/>
            <p:nvPr/>
          </p:nvSpPr>
          <p:spPr>
            <a:xfrm>
              <a:off x="5163" y="3103"/>
              <a:ext cx="45" cy="56"/>
            </a:xfrm>
            <a:custGeom>
              <a:avLst/>
              <a:gdLst/>
              <a:ahLst/>
              <a:cxnLst/>
              <a:rect l="l" t="t" r="r" b="b"/>
              <a:pathLst>
                <a:path w="195" h="240" extrusionOk="0">
                  <a:moveTo>
                    <a:pt x="154" y="240"/>
                  </a:moveTo>
                  <a:lnTo>
                    <a:pt x="75" y="130"/>
                  </a:lnTo>
                  <a:lnTo>
                    <a:pt x="38" y="175"/>
                  </a:lnTo>
                  <a:lnTo>
                    <a:pt x="38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131"/>
                  </a:lnTo>
                  <a:lnTo>
                    <a:pt x="141" y="0"/>
                  </a:lnTo>
                  <a:lnTo>
                    <a:pt x="184" y="0"/>
                  </a:lnTo>
                  <a:lnTo>
                    <a:pt x="101" y="104"/>
                  </a:lnTo>
                  <a:lnTo>
                    <a:pt x="195" y="240"/>
                  </a:lnTo>
                  <a:lnTo>
                    <a:pt x="154" y="2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160;p16"/>
            <p:cNvSpPr/>
            <p:nvPr/>
          </p:nvSpPr>
          <p:spPr>
            <a:xfrm>
              <a:off x="5208" y="3086"/>
              <a:ext cx="52" cy="73"/>
            </a:xfrm>
            <a:custGeom>
              <a:avLst/>
              <a:gdLst/>
              <a:ahLst/>
              <a:cxnLst/>
              <a:rect l="l" t="t" r="r" b="b"/>
              <a:pathLst>
                <a:path w="228" h="315" extrusionOk="0">
                  <a:moveTo>
                    <a:pt x="185" y="315"/>
                  </a:moveTo>
                  <a:lnTo>
                    <a:pt x="166" y="265"/>
                  </a:lnTo>
                  <a:lnTo>
                    <a:pt x="63" y="265"/>
                  </a:lnTo>
                  <a:lnTo>
                    <a:pt x="43" y="315"/>
                  </a:lnTo>
                  <a:lnTo>
                    <a:pt x="0" y="315"/>
                  </a:lnTo>
                  <a:lnTo>
                    <a:pt x="113" y="72"/>
                  </a:lnTo>
                  <a:lnTo>
                    <a:pt x="123" y="72"/>
                  </a:lnTo>
                  <a:lnTo>
                    <a:pt x="228" y="315"/>
                  </a:lnTo>
                  <a:lnTo>
                    <a:pt x="185" y="315"/>
                  </a:lnTo>
                  <a:close/>
                  <a:moveTo>
                    <a:pt x="116" y="135"/>
                  </a:moveTo>
                  <a:lnTo>
                    <a:pt x="73" y="240"/>
                  </a:lnTo>
                  <a:lnTo>
                    <a:pt x="156" y="240"/>
                  </a:lnTo>
                  <a:lnTo>
                    <a:pt x="116" y="135"/>
                  </a:lnTo>
                  <a:close/>
                  <a:moveTo>
                    <a:pt x="162" y="0"/>
                  </a:moveTo>
                  <a:lnTo>
                    <a:pt x="119" y="55"/>
                  </a:lnTo>
                  <a:lnTo>
                    <a:pt x="93" y="55"/>
                  </a:lnTo>
                  <a:lnTo>
                    <a:pt x="125" y="0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161;p16"/>
            <p:cNvSpPr/>
            <p:nvPr/>
          </p:nvSpPr>
          <p:spPr>
            <a:xfrm>
              <a:off x="5294" y="3103"/>
              <a:ext cx="44" cy="57"/>
            </a:xfrm>
            <a:custGeom>
              <a:avLst/>
              <a:gdLst/>
              <a:ahLst/>
              <a:cxnLst/>
              <a:rect l="l" t="t" r="r" b="b"/>
              <a:pathLst>
                <a:path w="194" h="244" extrusionOk="0">
                  <a:moveTo>
                    <a:pt x="0" y="0"/>
                  </a:moveTo>
                  <a:lnTo>
                    <a:pt x="38" y="0"/>
                  </a:lnTo>
                  <a:lnTo>
                    <a:pt x="38" y="164"/>
                  </a:lnTo>
                  <a:cubicBezTo>
                    <a:pt x="38" y="179"/>
                    <a:pt x="43" y="191"/>
                    <a:pt x="54" y="201"/>
                  </a:cubicBezTo>
                  <a:cubicBezTo>
                    <a:pt x="64" y="210"/>
                    <a:pt x="79" y="215"/>
                    <a:pt x="96" y="215"/>
                  </a:cubicBezTo>
                  <a:cubicBezTo>
                    <a:pt x="115" y="215"/>
                    <a:pt x="130" y="210"/>
                    <a:pt x="140" y="201"/>
                  </a:cubicBezTo>
                  <a:cubicBezTo>
                    <a:pt x="151" y="192"/>
                    <a:pt x="156" y="179"/>
                    <a:pt x="156" y="164"/>
                  </a:cubicBezTo>
                  <a:lnTo>
                    <a:pt x="156" y="0"/>
                  </a:lnTo>
                  <a:lnTo>
                    <a:pt x="194" y="0"/>
                  </a:lnTo>
                  <a:lnTo>
                    <a:pt x="194" y="167"/>
                  </a:lnTo>
                  <a:cubicBezTo>
                    <a:pt x="194" y="191"/>
                    <a:pt x="186" y="210"/>
                    <a:pt x="168" y="224"/>
                  </a:cubicBezTo>
                  <a:cubicBezTo>
                    <a:pt x="151" y="238"/>
                    <a:pt x="127" y="244"/>
                    <a:pt x="97" y="244"/>
                  </a:cubicBezTo>
                  <a:cubicBezTo>
                    <a:pt x="66" y="244"/>
                    <a:pt x="42" y="238"/>
                    <a:pt x="25" y="224"/>
                  </a:cubicBezTo>
                  <a:cubicBezTo>
                    <a:pt x="8" y="211"/>
                    <a:pt x="0" y="192"/>
                    <a:pt x="0" y="1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162;p16"/>
            <p:cNvSpPr/>
            <p:nvPr/>
          </p:nvSpPr>
          <p:spPr>
            <a:xfrm>
              <a:off x="5351" y="3103"/>
              <a:ext cx="44" cy="57"/>
            </a:xfrm>
            <a:custGeom>
              <a:avLst/>
              <a:gdLst/>
              <a:ahLst/>
              <a:cxnLst/>
              <a:rect l="l" t="t" r="r" b="b"/>
              <a:pathLst>
                <a:path w="191" h="244" extrusionOk="0">
                  <a:moveTo>
                    <a:pt x="180" y="244"/>
                  </a:moveTo>
                  <a:lnTo>
                    <a:pt x="36" y="68"/>
                  </a:lnTo>
                  <a:lnTo>
                    <a:pt x="36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5" y="166"/>
                  </a:lnTo>
                  <a:lnTo>
                    <a:pt x="155" y="0"/>
                  </a:lnTo>
                  <a:lnTo>
                    <a:pt x="191" y="0"/>
                  </a:lnTo>
                  <a:lnTo>
                    <a:pt x="191" y="244"/>
                  </a:lnTo>
                  <a:lnTo>
                    <a:pt x="180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163;p16"/>
            <p:cNvSpPr/>
            <p:nvPr/>
          </p:nvSpPr>
          <p:spPr>
            <a:xfrm>
              <a:off x="5410" y="3103"/>
              <a:ext cx="8" cy="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164;p16"/>
            <p:cNvSpPr/>
            <p:nvPr/>
          </p:nvSpPr>
          <p:spPr>
            <a:xfrm>
              <a:off x="5433" y="3103"/>
              <a:ext cx="38" cy="56"/>
            </a:xfrm>
            <a:custGeom>
              <a:avLst/>
              <a:gdLst/>
              <a:ahLst/>
              <a:cxnLst/>
              <a:rect l="l" t="t" r="r" b="b"/>
              <a:pathLst>
                <a:path w="166" h="240" extrusionOk="0">
                  <a:moveTo>
                    <a:pt x="38" y="29"/>
                  </a:moveTo>
                  <a:lnTo>
                    <a:pt x="38" y="96"/>
                  </a:lnTo>
                  <a:lnTo>
                    <a:pt x="129" y="96"/>
                  </a:lnTo>
                  <a:lnTo>
                    <a:pt x="129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165;p16"/>
            <p:cNvSpPr/>
            <p:nvPr/>
          </p:nvSpPr>
          <p:spPr>
            <a:xfrm>
              <a:off x="4859" y="3198"/>
              <a:ext cx="32" cy="56"/>
            </a:xfrm>
            <a:custGeom>
              <a:avLst/>
              <a:gdLst/>
              <a:ahLst/>
              <a:cxnLst/>
              <a:rect l="l" t="t" r="r" b="b"/>
              <a:pathLst>
                <a:path w="143" h="240" extrusionOk="0">
                  <a:moveTo>
                    <a:pt x="33" y="29"/>
                  </a:moveTo>
                  <a:lnTo>
                    <a:pt x="33" y="96"/>
                  </a:lnTo>
                  <a:lnTo>
                    <a:pt x="112" y="96"/>
                  </a:lnTo>
                  <a:lnTo>
                    <a:pt x="112" y="124"/>
                  </a:lnTo>
                  <a:lnTo>
                    <a:pt x="33" y="124"/>
                  </a:lnTo>
                  <a:lnTo>
                    <a:pt x="33" y="211"/>
                  </a:lnTo>
                  <a:lnTo>
                    <a:pt x="142" y="211"/>
                  </a:lnTo>
                  <a:lnTo>
                    <a:pt x="142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43" y="0"/>
                  </a:lnTo>
                  <a:lnTo>
                    <a:pt x="143" y="29"/>
                  </a:lnTo>
                  <a:lnTo>
                    <a:pt x="33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166;p16"/>
            <p:cNvSpPr/>
            <p:nvPr/>
          </p:nvSpPr>
          <p:spPr>
            <a:xfrm>
              <a:off x="4894" y="3213"/>
              <a:ext cx="36" cy="42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167;p16"/>
            <p:cNvSpPr/>
            <p:nvPr/>
          </p:nvSpPr>
          <p:spPr>
            <a:xfrm>
              <a:off x="4935" y="3212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79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168;p16"/>
            <p:cNvSpPr/>
            <p:nvPr/>
          </p:nvSpPr>
          <p:spPr>
            <a:xfrm>
              <a:off x="4961" y="3212"/>
              <a:ext cx="36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6" y="0"/>
                    <a:pt x="80" y="0"/>
                  </a:cubicBezTo>
                  <a:cubicBezTo>
                    <a:pt x="105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3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8" y="157"/>
                    <a:pt x="80" y="157"/>
                  </a:cubicBezTo>
                  <a:cubicBezTo>
                    <a:pt x="94" y="157"/>
                    <a:pt x="106" y="151"/>
                    <a:pt x="114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1" y="26"/>
                    <a:pt x="80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169;p16"/>
            <p:cNvSpPr/>
            <p:nvPr/>
          </p:nvSpPr>
          <p:spPr>
            <a:xfrm>
              <a:off x="5003" y="3212"/>
              <a:ext cx="36" cy="58"/>
            </a:xfrm>
            <a:custGeom>
              <a:avLst/>
              <a:gdLst/>
              <a:ahLst/>
              <a:cxnLst/>
              <a:rect l="l" t="t" r="r" b="b"/>
              <a:pathLst>
                <a:path w="154" h="248" extrusionOk="0">
                  <a:moveTo>
                    <a:pt x="32" y="170"/>
                  </a:moveTo>
                  <a:lnTo>
                    <a:pt x="32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18"/>
                  </a:lnTo>
                  <a:cubicBezTo>
                    <a:pt x="43" y="6"/>
                    <a:pt x="58" y="0"/>
                    <a:pt x="74" y="0"/>
                  </a:cubicBezTo>
                  <a:cubicBezTo>
                    <a:pt x="99" y="0"/>
                    <a:pt x="119" y="8"/>
                    <a:pt x="133" y="24"/>
                  </a:cubicBezTo>
                  <a:cubicBezTo>
                    <a:pt x="147" y="39"/>
                    <a:pt x="154" y="62"/>
                    <a:pt x="154" y="92"/>
                  </a:cubicBezTo>
                  <a:cubicBezTo>
                    <a:pt x="154" y="119"/>
                    <a:pt x="147" y="140"/>
                    <a:pt x="133" y="157"/>
                  </a:cubicBezTo>
                  <a:cubicBezTo>
                    <a:pt x="119" y="174"/>
                    <a:pt x="98" y="183"/>
                    <a:pt x="72" y="183"/>
                  </a:cubicBezTo>
                  <a:cubicBezTo>
                    <a:pt x="64" y="183"/>
                    <a:pt x="56" y="181"/>
                    <a:pt x="48" y="179"/>
                  </a:cubicBezTo>
                  <a:cubicBezTo>
                    <a:pt x="39" y="176"/>
                    <a:pt x="34" y="173"/>
                    <a:pt x="32" y="170"/>
                  </a:cubicBezTo>
                  <a:close/>
                  <a:moveTo>
                    <a:pt x="32" y="42"/>
                  </a:moveTo>
                  <a:lnTo>
                    <a:pt x="32" y="144"/>
                  </a:lnTo>
                  <a:cubicBezTo>
                    <a:pt x="34" y="147"/>
                    <a:pt x="38" y="150"/>
                    <a:pt x="44" y="152"/>
                  </a:cubicBezTo>
                  <a:cubicBezTo>
                    <a:pt x="50" y="155"/>
                    <a:pt x="57" y="156"/>
                    <a:pt x="63" y="156"/>
                  </a:cubicBezTo>
                  <a:cubicBezTo>
                    <a:pt x="101" y="156"/>
                    <a:pt x="121" y="135"/>
                    <a:pt x="121" y="91"/>
                  </a:cubicBezTo>
                  <a:cubicBezTo>
                    <a:pt x="121" y="69"/>
                    <a:pt x="116" y="52"/>
                    <a:pt x="107" y="42"/>
                  </a:cubicBezTo>
                  <a:cubicBezTo>
                    <a:pt x="98" y="32"/>
                    <a:pt x="83" y="27"/>
                    <a:pt x="63" y="27"/>
                  </a:cubicBezTo>
                  <a:cubicBezTo>
                    <a:pt x="58" y="27"/>
                    <a:pt x="53" y="28"/>
                    <a:pt x="47" y="31"/>
                  </a:cubicBezTo>
                  <a:cubicBezTo>
                    <a:pt x="40" y="34"/>
                    <a:pt x="35" y="38"/>
                    <a:pt x="32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170;p16"/>
            <p:cNvSpPr/>
            <p:nvPr/>
          </p:nvSpPr>
          <p:spPr>
            <a:xfrm>
              <a:off x="5042" y="3212"/>
              <a:ext cx="27" cy="43"/>
            </a:xfrm>
            <a:custGeom>
              <a:avLst/>
              <a:gdLst/>
              <a:ahLst/>
              <a:cxnLst/>
              <a:rect l="l" t="t" r="r" b="b"/>
              <a:pathLst>
                <a:path w="115" h="183" extrusionOk="0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6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1" y="32"/>
                  </a:cubicBezTo>
                  <a:cubicBezTo>
                    <a:pt x="36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5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171;p16"/>
            <p:cNvSpPr/>
            <p:nvPr/>
          </p:nvSpPr>
          <p:spPr>
            <a:xfrm>
              <a:off x="5075" y="3196"/>
              <a:ext cx="34" cy="58"/>
            </a:xfrm>
            <a:custGeom>
              <a:avLst/>
              <a:gdLst/>
              <a:ahLst/>
              <a:cxnLst/>
              <a:rect l="l" t="t" r="r" b="b"/>
              <a:pathLst>
                <a:path w="147" h="248" extrusionOk="0">
                  <a:moveTo>
                    <a:pt x="114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9" y="73"/>
                  </a:lnTo>
                  <a:lnTo>
                    <a:pt x="135" y="73"/>
                  </a:lnTo>
                  <a:lnTo>
                    <a:pt x="79" y="139"/>
                  </a:lnTo>
                  <a:lnTo>
                    <a:pt x="147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172;p16"/>
            <p:cNvSpPr/>
            <p:nvPr/>
          </p:nvSpPr>
          <p:spPr>
            <a:xfrm>
              <a:off x="5110" y="3192"/>
              <a:ext cx="37" cy="63"/>
            </a:xfrm>
            <a:custGeom>
              <a:avLst/>
              <a:gdLst/>
              <a:ahLst/>
              <a:cxnLst/>
              <a:rect l="l" t="t" r="r" b="b"/>
              <a:pathLst>
                <a:path w="162" h="269" extrusionOk="0">
                  <a:moveTo>
                    <a:pt x="159" y="181"/>
                  </a:moveTo>
                  <a:lnTo>
                    <a:pt x="33" y="181"/>
                  </a:lnTo>
                  <a:cubicBezTo>
                    <a:pt x="33" y="201"/>
                    <a:pt x="38" y="217"/>
                    <a:pt x="49" y="228"/>
                  </a:cubicBezTo>
                  <a:cubicBezTo>
                    <a:pt x="59" y="238"/>
                    <a:pt x="72" y="242"/>
                    <a:pt x="88" y="242"/>
                  </a:cubicBezTo>
                  <a:cubicBezTo>
                    <a:pt x="106" y="242"/>
                    <a:pt x="121" y="237"/>
                    <a:pt x="133" y="227"/>
                  </a:cubicBezTo>
                  <a:lnTo>
                    <a:pt x="146" y="249"/>
                  </a:lnTo>
                  <a:cubicBezTo>
                    <a:pt x="141" y="254"/>
                    <a:pt x="133" y="258"/>
                    <a:pt x="124" y="262"/>
                  </a:cubicBezTo>
                  <a:cubicBezTo>
                    <a:pt x="111" y="266"/>
                    <a:pt x="97" y="269"/>
                    <a:pt x="82" y="269"/>
                  </a:cubicBezTo>
                  <a:cubicBezTo>
                    <a:pt x="60" y="269"/>
                    <a:pt x="41" y="261"/>
                    <a:pt x="25" y="246"/>
                  </a:cubicBezTo>
                  <a:cubicBezTo>
                    <a:pt x="8" y="230"/>
                    <a:pt x="0" y="207"/>
                    <a:pt x="0" y="180"/>
                  </a:cubicBezTo>
                  <a:cubicBezTo>
                    <a:pt x="0" y="151"/>
                    <a:pt x="9" y="127"/>
                    <a:pt x="26" y="110"/>
                  </a:cubicBezTo>
                  <a:cubicBezTo>
                    <a:pt x="42" y="94"/>
                    <a:pt x="61" y="86"/>
                    <a:pt x="82" y="86"/>
                  </a:cubicBezTo>
                  <a:cubicBezTo>
                    <a:pt x="107" y="86"/>
                    <a:pt x="127" y="93"/>
                    <a:pt x="141" y="108"/>
                  </a:cubicBezTo>
                  <a:cubicBezTo>
                    <a:pt x="155" y="121"/>
                    <a:pt x="162" y="139"/>
                    <a:pt x="162" y="161"/>
                  </a:cubicBezTo>
                  <a:cubicBezTo>
                    <a:pt x="162" y="168"/>
                    <a:pt x="161" y="175"/>
                    <a:pt x="159" y="181"/>
                  </a:cubicBezTo>
                  <a:close/>
                  <a:moveTo>
                    <a:pt x="84" y="113"/>
                  </a:moveTo>
                  <a:cubicBezTo>
                    <a:pt x="70" y="113"/>
                    <a:pt x="58" y="117"/>
                    <a:pt x="49" y="126"/>
                  </a:cubicBezTo>
                  <a:cubicBezTo>
                    <a:pt x="40" y="135"/>
                    <a:pt x="35" y="145"/>
                    <a:pt x="33" y="158"/>
                  </a:cubicBezTo>
                  <a:lnTo>
                    <a:pt x="131" y="158"/>
                  </a:lnTo>
                  <a:cubicBezTo>
                    <a:pt x="131" y="145"/>
                    <a:pt x="127" y="135"/>
                    <a:pt x="119" y="126"/>
                  </a:cubicBezTo>
                  <a:cubicBezTo>
                    <a:pt x="110" y="117"/>
                    <a:pt x="99" y="113"/>
                    <a:pt x="84" y="113"/>
                  </a:cubicBezTo>
                  <a:close/>
                  <a:moveTo>
                    <a:pt x="124" y="0"/>
                  </a:moveTo>
                  <a:lnTo>
                    <a:pt x="87" y="54"/>
                  </a:lnTo>
                  <a:lnTo>
                    <a:pt x="64" y="54"/>
                  </a:lnTo>
                  <a:lnTo>
                    <a:pt x="92" y="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173;p16"/>
            <p:cNvSpPr/>
            <p:nvPr/>
          </p:nvSpPr>
          <p:spPr>
            <a:xfrm>
              <a:off x="5174" y="3212"/>
              <a:ext cx="26" cy="43"/>
            </a:xfrm>
            <a:custGeom>
              <a:avLst/>
              <a:gdLst/>
              <a:ahLst/>
              <a:cxnLst/>
              <a:rect l="l" t="t" r="r" b="b"/>
              <a:pathLst>
                <a:path w="115" h="183" extrusionOk="0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174;p16"/>
            <p:cNvSpPr/>
            <p:nvPr/>
          </p:nvSpPr>
          <p:spPr>
            <a:xfrm>
              <a:off x="5204" y="3202"/>
              <a:ext cx="26" cy="53"/>
            </a:xfrm>
            <a:custGeom>
              <a:avLst/>
              <a:gdLst/>
              <a:ahLst/>
              <a:cxnLst/>
              <a:rect l="l" t="t" r="r" b="b"/>
              <a:pathLst>
                <a:path w="112" h="228" extrusionOk="0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8" y="195"/>
                  </a:cubicBezTo>
                  <a:lnTo>
                    <a:pt x="112" y="223"/>
                  </a:lnTo>
                  <a:cubicBezTo>
                    <a:pt x="100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5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175;p16"/>
            <p:cNvSpPr/>
            <p:nvPr/>
          </p:nvSpPr>
          <p:spPr>
            <a:xfrm>
              <a:off x="5236" y="3212"/>
              <a:ext cx="25" cy="42"/>
            </a:xfrm>
            <a:custGeom>
              <a:avLst/>
              <a:gdLst/>
              <a:ahLst/>
              <a:cxnLst/>
              <a:rect l="l" t="t" r="r" b="b"/>
              <a:pathLst>
                <a:path w="106" h="179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176;p16"/>
            <p:cNvSpPr/>
            <p:nvPr/>
          </p:nvSpPr>
          <p:spPr>
            <a:xfrm>
              <a:off x="5264" y="3213"/>
              <a:ext cx="33" cy="42"/>
            </a:xfrm>
            <a:custGeom>
              <a:avLst/>
              <a:gdLst/>
              <a:ahLst/>
              <a:cxnLst/>
              <a:rect l="l" t="t" r="r" b="b"/>
              <a:pathLst>
                <a:path w="143" h="179" extrusionOk="0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6" y="152"/>
                  </a:cubicBezTo>
                  <a:cubicBezTo>
                    <a:pt x="76" y="152"/>
                    <a:pt x="86" y="149"/>
                    <a:pt x="94" y="144"/>
                  </a:cubicBezTo>
                  <a:cubicBezTo>
                    <a:pt x="103" y="138"/>
                    <a:pt x="109" y="131"/>
                    <a:pt x="111" y="123"/>
                  </a:cubicBezTo>
                  <a:lnTo>
                    <a:pt x="111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1" y="175"/>
                  </a:lnTo>
                  <a:lnTo>
                    <a:pt x="111" y="151"/>
                  </a:lnTo>
                  <a:cubicBezTo>
                    <a:pt x="108" y="158"/>
                    <a:pt x="101" y="164"/>
                    <a:pt x="90" y="170"/>
                  </a:cubicBezTo>
                  <a:cubicBezTo>
                    <a:pt x="80" y="176"/>
                    <a:pt x="69" y="179"/>
                    <a:pt x="59" y="179"/>
                  </a:cubicBezTo>
                  <a:cubicBezTo>
                    <a:pt x="40" y="179"/>
                    <a:pt x="25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177;p16"/>
            <p:cNvSpPr/>
            <p:nvPr/>
          </p:nvSpPr>
          <p:spPr>
            <a:xfrm>
              <a:off x="5305" y="3196"/>
              <a:ext cx="34" cy="58"/>
            </a:xfrm>
            <a:custGeom>
              <a:avLst/>
              <a:gdLst/>
              <a:ahLst/>
              <a:cxnLst/>
              <a:rect l="l" t="t" r="r" b="b"/>
              <a:pathLst>
                <a:path w="147" h="248" extrusionOk="0">
                  <a:moveTo>
                    <a:pt x="113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8" y="73"/>
                  </a:lnTo>
                  <a:lnTo>
                    <a:pt x="135" y="73"/>
                  </a:lnTo>
                  <a:lnTo>
                    <a:pt x="78" y="139"/>
                  </a:lnTo>
                  <a:lnTo>
                    <a:pt x="147" y="248"/>
                  </a:lnTo>
                  <a:lnTo>
                    <a:pt x="113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178;p16"/>
            <p:cNvSpPr/>
            <p:nvPr/>
          </p:nvSpPr>
          <p:spPr>
            <a:xfrm>
              <a:off x="5341" y="3202"/>
              <a:ext cx="25" cy="53"/>
            </a:xfrm>
            <a:custGeom>
              <a:avLst/>
              <a:gdLst/>
              <a:ahLst/>
              <a:cxnLst/>
              <a:rect l="l" t="t" r="r" b="b"/>
              <a:pathLst>
                <a:path w="112" h="228" extrusionOk="0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1" y="0"/>
                  </a:lnTo>
                  <a:lnTo>
                    <a:pt x="51" y="49"/>
                  </a:lnTo>
                  <a:lnTo>
                    <a:pt x="99" y="49"/>
                  </a:lnTo>
                  <a:lnTo>
                    <a:pt x="99" y="73"/>
                  </a:lnTo>
                  <a:lnTo>
                    <a:pt x="51" y="73"/>
                  </a:lnTo>
                  <a:lnTo>
                    <a:pt x="51" y="161"/>
                  </a:lnTo>
                  <a:cubicBezTo>
                    <a:pt x="51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7" y="195"/>
                  </a:cubicBezTo>
                  <a:lnTo>
                    <a:pt x="112" y="223"/>
                  </a:lnTo>
                  <a:cubicBezTo>
                    <a:pt x="99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4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179;p16"/>
            <p:cNvSpPr/>
            <p:nvPr/>
          </p:nvSpPr>
          <p:spPr>
            <a:xfrm>
              <a:off x="5372" y="3213"/>
              <a:ext cx="33" cy="42"/>
            </a:xfrm>
            <a:custGeom>
              <a:avLst/>
              <a:gdLst/>
              <a:ahLst/>
              <a:cxnLst/>
              <a:rect l="l" t="t" r="r" b="b"/>
              <a:pathLst>
                <a:path w="143" h="179" extrusionOk="0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7" y="152"/>
                  </a:cubicBezTo>
                  <a:cubicBezTo>
                    <a:pt x="77" y="152"/>
                    <a:pt x="86" y="149"/>
                    <a:pt x="95" y="144"/>
                  </a:cubicBezTo>
                  <a:cubicBezTo>
                    <a:pt x="103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2" y="175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0" y="179"/>
                    <a:pt x="26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180;p16"/>
            <p:cNvSpPr/>
            <p:nvPr/>
          </p:nvSpPr>
          <p:spPr>
            <a:xfrm>
              <a:off x="5413" y="3212"/>
              <a:ext cx="25" cy="42"/>
            </a:xfrm>
            <a:custGeom>
              <a:avLst/>
              <a:gdLst/>
              <a:ahLst/>
              <a:cxnLst/>
              <a:rect l="l" t="t" r="r" b="b"/>
              <a:pathLst>
                <a:path w="107" h="179" extrusionOk="0">
                  <a:moveTo>
                    <a:pt x="94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2" y="64"/>
                    <a:pt x="32" y="79"/>
                  </a:cubicBezTo>
                  <a:lnTo>
                    <a:pt x="32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7" y="3"/>
                  </a:cubicBezTo>
                  <a:lnTo>
                    <a:pt x="94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181;p16"/>
            <p:cNvSpPr/>
            <p:nvPr/>
          </p:nvSpPr>
          <p:spPr>
            <a:xfrm>
              <a:off x="5440" y="3192"/>
              <a:ext cx="34" cy="63"/>
            </a:xfrm>
            <a:custGeom>
              <a:avLst/>
              <a:gdLst/>
              <a:ahLst/>
              <a:cxnLst/>
              <a:rect l="l" t="t" r="r" b="b"/>
              <a:pathLst>
                <a:path w="151" h="269" extrusionOk="0">
                  <a:moveTo>
                    <a:pt x="109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6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3"/>
                    <a:pt x="24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6" y="157"/>
                  </a:cubicBezTo>
                  <a:cubicBezTo>
                    <a:pt x="106" y="128"/>
                    <a:pt x="93" y="114"/>
                    <a:pt x="68" y="114"/>
                  </a:cubicBezTo>
                  <a:cubicBezTo>
                    <a:pt x="48" y="114"/>
                    <a:pt x="33" y="119"/>
                    <a:pt x="23" y="130"/>
                  </a:cubicBezTo>
                  <a:lnTo>
                    <a:pt x="9" y="104"/>
                  </a:lnTo>
                  <a:cubicBezTo>
                    <a:pt x="15" y="99"/>
                    <a:pt x="24" y="95"/>
                    <a:pt x="34" y="91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20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1" y="253"/>
                  </a:cubicBezTo>
                  <a:lnTo>
                    <a:pt x="151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9" y="245"/>
                  </a:cubicBezTo>
                  <a:close/>
                  <a:moveTo>
                    <a:pt x="106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6" y="222"/>
                  </a:cubicBezTo>
                  <a:lnTo>
                    <a:pt x="106" y="179"/>
                  </a:lnTo>
                  <a:close/>
                  <a:moveTo>
                    <a:pt x="113" y="0"/>
                  </a:moveTo>
                  <a:lnTo>
                    <a:pt x="76" y="54"/>
                  </a:lnTo>
                  <a:lnTo>
                    <a:pt x="53" y="54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182;p16"/>
            <p:cNvSpPr/>
            <p:nvPr/>
          </p:nvSpPr>
          <p:spPr>
            <a:xfrm>
              <a:off x="5481" y="3196"/>
              <a:ext cx="14" cy="59"/>
            </a:xfrm>
            <a:custGeom>
              <a:avLst/>
              <a:gdLst/>
              <a:ahLst/>
              <a:cxnLst/>
              <a:rect l="l" t="t" r="r" b="b"/>
              <a:pathLst>
                <a:path w="61" h="252" extrusionOk="0">
                  <a:moveTo>
                    <a:pt x="0" y="199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3"/>
                    <a:pt x="34" y="210"/>
                    <a:pt x="39" y="216"/>
                  </a:cubicBezTo>
                  <a:cubicBezTo>
                    <a:pt x="45" y="221"/>
                    <a:pt x="52" y="224"/>
                    <a:pt x="61" y="224"/>
                  </a:cubicBezTo>
                  <a:lnTo>
                    <a:pt x="61" y="252"/>
                  </a:lnTo>
                  <a:cubicBezTo>
                    <a:pt x="20" y="252"/>
                    <a:pt x="0" y="234"/>
                    <a:pt x="0" y="1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183;p16"/>
            <p:cNvSpPr/>
            <p:nvPr/>
          </p:nvSpPr>
          <p:spPr>
            <a:xfrm>
              <a:off x="5502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40" h="179" extrusionOk="0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184;p16"/>
            <p:cNvSpPr/>
            <p:nvPr/>
          </p:nvSpPr>
          <p:spPr>
            <a:xfrm>
              <a:off x="5541" y="3192"/>
              <a:ext cx="17" cy="62"/>
            </a:xfrm>
            <a:custGeom>
              <a:avLst/>
              <a:gdLst/>
              <a:ahLst/>
              <a:cxnLst/>
              <a:rect l="l" t="t" r="r" b="b"/>
              <a:pathLst>
                <a:path w="76" h="265" extrusionOk="0">
                  <a:moveTo>
                    <a:pt x="25" y="265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5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185;p16"/>
            <p:cNvSpPr/>
            <p:nvPr/>
          </p:nvSpPr>
          <p:spPr>
            <a:xfrm>
              <a:off x="5585" y="3212"/>
              <a:ext cx="35" cy="43"/>
            </a:xfrm>
            <a:custGeom>
              <a:avLst/>
              <a:gdLst/>
              <a:ahLst/>
              <a:cxnLst/>
              <a:rect l="l" t="t" r="r" b="b"/>
              <a:pathLst>
                <a:path w="151" h="183" extrusionOk="0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7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2"/>
                    <a:pt x="93" y="28"/>
                    <a:pt x="68" y="28"/>
                  </a:cubicBezTo>
                  <a:cubicBezTo>
                    <a:pt x="48" y="28"/>
                    <a:pt x="33" y="33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4" y="9"/>
                    <a:pt x="34" y="5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186;p16"/>
            <p:cNvSpPr/>
            <p:nvPr/>
          </p:nvSpPr>
          <p:spPr>
            <a:xfrm>
              <a:off x="5648" y="3198"/>
              <a:ext cx="13" cy="56"/>
            </a:xfrm>
            <a:custGeom>
              <a:avLst/>
              <a:gdLst/>
              <a:ahLst/>
              <a:cxnLst/>
              <a:rect l="l" t="t" r="r" b="b"/>
              <a:pathLst>
                <a:path w="60" h="242" extrusionOk="0">
                  <a:moveTo>
                    <a:pt x="41" y="0"/>
                  </a:moveTo>
                  <a:cubicBezTo>
                    <a:pt x="46" y="0"/>
                    <a:pt x="51" y="2"/>
                    <a:pt x="55" y="6"/>
                  </a:cubicBezTo>
                  <a:cubicBezTo>
                    <a:pt x="59" y="10"/>
                    <a:pt x="60" y="14"/>
                    <a:pt x="60" y="19"/>
                  </a:cubicBezTo>
                  <a:cubicBezTo>
                    <a:pt x="60" y="25"/>
                    <a:pt x="59" y="29"/>
                    <a:pt x="55" y="33"/>
                  </a:cubicBezTo>
                  <a:cubicBezTo>
                    <a:pt x="51" y="37"/>
                    <a:pt x="46" y="39"/>
                    <a:pt x="41" y="39"/>
                  </a:cubicBezTo>
                  <a:cubicBezTo>
                    <a:pt x="36" y="39"/>
                    <a:pt x="31" y="37"/>
                    <a:pt x="27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7" y="6"/>
                  </a:cubicBezTo>
                  <a:cubicBezTo>
                    <a:pt x="31" y="2"/>
                    <a:pt x="36" y="0"/>
                    <a:pt x="41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5" y="67"/>
                  </a:lnTo>
                  <a:lnTo>
                    <a:pt x="55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187;p16"/>
            <p:cNvSpPr/>
            <p:nvPr/>
          </p:nvSpPr>
          <p:spPr>
            <a:xfrm>
              <a:off x="5670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40" h="179" extrusionOk="0">
                  <a:moveTo>
                    <a:pt x="109" y="179"/>
                  </a:moveTo>
                  <a:lnTo>
                    <a:pt x="109" y="77"/>
                  </a:lnTo>
                  <a:cubicBezTo>
                    <a:pt x="109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9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188;p16"/>
            <p:cNvSpPr/>
            <p:nvPr/>
          </p:nvSpPr>
          <p:spPr>
            <a:xfrm>
              <a:off x="5706" y="3213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5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189;p16"/>
            <p:cNvSpPr/>
            <p:nvPr/>
          </p:nvSpPr>
          <p:spPr>
            <a:xfrm>
              <a:off x="5745" y="3212"/>
              <a:ext cx="37" cy="43"/>
            </a:xfrm>
            <a:custGeom>
              <a:avLst/>
              <a:gdLst/>
              <a:ahLst/>
              <a:cxnLst/>
              <a:rect l="l" t="t" r="r" b="b"/>
              <a:pathLst>
                <a:path w="162" h="183" extrusionOk="0">
                  <a:moveTo>
                    <a:pt x="160" y="95"/>
                  </a:moveTo>
                  <a:lnTo>
                    <a:pt x="33" y="95"/>
                  </a:lnTo>
                  <a:cubicBezTo>
                    <a:pt x="33" y="115"/>
                    <a:pt x="39" y="131"/>
                    <a:pt x="50" y="142"/>
                  </a:cubicBezTo>
                  <a:cubicBezTo>
                    <a:pt x="60" y="152"/>
                    <a:pt x="73" y="156"/>
                    <a:pt x="88" y="156"/>
                  </a:cubicBezTo>
                  <a:cubicBezTo>
                    <a:pt x="106" y="156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2" y="180"/>
                    <a:pt x="98" y="183"/>
                    <a:pt x="82" y="183"/>
                  </a:cubicBezTo>
                  <a:cubicBezTo>
                    <a:pt x="60" y="183"/>
                    <a:pt x="42" y="175"/>
                    <a:pt x="26" y="160"/>
                  </a:cubicBezTo>
                  <a:cubicBezTo>
                    <a:pt x="9" y="144"/>
                    <a:pt x="0" y="121"/>
                    <a:pt x="0" y="94"/>
                  </a:cubicBezTo>
                  <a:cubicBezTo>
                    <a:pt x="0" y="65"/>
                    <a:pt x="9" y="41"/>
                    <a:pt x="27" y="24"/>
                  </a:cubicBezTo>
                  <a:cubicBezTo>
                    <a:pt x="42" y="8"/>
                    <a:pt x="61" y="0"/>
                    <a:pt x="83" y="0"/>
                  </a:cubicBezTo>
                  <a:cubicBezTo>
                    <a:pt x="108" y="0"/>
                    <a:pt x="127" y="7"/>
                    <a:pt x="142" y="22"/>
                  </a:cubicBezTo>
                  <a:cubicBezTo>
                    <a:pt x="155" y="35"/>
                    <a:pt x="162" y="53"/>
                    <a:pt x="162" y="75"/>
                  </a:cubicBezTo>
                  <a:cubicBezTo>
                    <a:pt x="162" y="82"/>
                    <a:pt x="162" y="89"/>
                    <a:pt x="160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9" y="31"/>
                    <a:pt x="49" y="40"/>
                  </a:cubicBezTo>
                  <a:cubicBezTo>
                    <a:pt x="40" y="49"/>
                    <a:pt x="35" y="59"/>
                    <a:pt x="34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20" y="40"/>
                  </a:cubicBezTo>
                  <a:cubicBezTo>
                    <a:pt x="111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190;p16"/>
            <p:cNvSpPr/>
            <p:nvPr/>
          </p:nvSpPr>
          <p:spPr>
            <a:xfrm>
              <a:off x="5786" y="3212"/>
              <a:ext cx="26" cy="43"/>
            </a:xfrm>
            <a:custGeom>
              <a:avLst/>
              <a:gdLst/>
              <a:ahLst/>
              <a:cxnLst/>
              <a:rect l="l" t="t" r="r" b="b"/>
              <a:pathLst>
                <a:path w="115" h="183" extrusionOk="0">
                  <a:moveTo>
                    <a:pt x="0" y="169"/>
                  </a:moveTo>
                  <a:lnTo>
                    <a:pt x="11" y="139"/>
                  </a:lnTo>
                  <a:cubicBezTo>
                    <a:pt x="29" y="151"/>
                    <a:pt x="43" y="156"/>
                    <a:pt x="53" y="156"/>
                  </a:cubicBezTo>
                  <a:cubicBezTo>
                    <a:pt x="73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9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7" y="21"/>
                    <a:pt x="17" y="12"/>
                  </a:cubicBezTo>
                  <a:cubicBezTo>
                    <a:pt x="28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6" y="31"/>
                    <a:pt x="73" y="27"/>
                    <a:pt x="61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1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6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10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7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191;p16"/>
            <p:cNvSpPr/>
            <p:nvPr/>
          </p:nvSpPr>
          <p:spPr>
            <a:xfrm>
              <a:off x="5816" y="3202"/>
              <a:ext cx="26" cy="53"/>
            </a:xfrm>
            <a:custGeom>
              <a:avLst/>
              <a:gdLst/>
              <a:ahLst/>
              <a:cxnLst/>
              <a:rect l="l" t="t" r="r" b="b"/>
              <a:pathLst>
                <a:path w="113" h="228" extrusionOk="0">
                  <a:moveTo>
                    <a:pt x="21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1" y="49"/>
                  </a:lnTo>
                  <a:lnTo>
                    <a:pt x="21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100" y="199"/>
                    <a:pt x="108" y="195"/>
                  </a:cubicBezTo>
                  <a:lnTo>
                    <a:pt x="113" y="223"/>
                  </a:lnTo>
                  <a:cubicBezTo>
                    <a:pt x="100" y="226"/>
                    <a:pt x="86" y="228"/>
                    <a:pt x="70" y="228"/>
                  </a:cubicBezTo>
                  <a:cubicBezTo>
                    <a:pt x="56" y="228"/>
                    <a:pt x="45" y="223"/>
                    <a:pt x="35" y="212"/>
                  </a:cubicBezTo>
                  <a:cubicBezTo>
                    <a:pt x="25" y="202"/>
                    <a:pt x="21" y="189"/>
                    <a:pt x="21" y="173"/>
                  </a:cubicBezTo>
                  <a:lnTo>
                    <a:pt x="21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192;p16"/>
            <p:cNvSpPr/>
            <p:nvPr/>
          </p:nvSpPr>
          <p:spPr>
            <a:xfrm>
              <a:off x="5845" y="3198"/>
              <a:ext cx="14" cy="56"/>
            </a:xfrm>
            <a:custGeom>
              <a:avLst/>
              <a:gdLst/>
              <a:ahLst/>
              <a:cxnLst/>
              <a:rect l="l" t="t" r="r" b="b"/>
              <a:pathLst>
                <a:path w="61" h="242" extrusionOk="0">
                  <a:moveTo>
                    <a:pt x="42" y="0"/>
                  </a:moveTo>
                  <a:cubicBezTo>
                    <a:pt x="47" y="0"/>
                    <a:pt x="51" y="2"/>
                    <a:pt x="55" y="6"/>
                  </a:cubicBezTo>
                  <a:cubicBezTo>
                    <a:pt x="59" y="10"/>
                    <a:pt x="61" y="14"/>
                    <a:pt x="61" y="19"/>
                  </a:cubicBezTo>
                  <a:cubicBezTo>
                    <a:pt x="61" y="25"/>
                    <a:pt x="59" y="29"/>
                    <a:pt x="55" y="33"/>
                  </a:cubicBezTo>
                  <a:cubicBezTo>
                    <a:pt x="51" y="37"/>
                    <a:pt x="47" y="39"/>
                    <a:pt x="42" y="39"/>
                  </a:cubicBezTo>
                  <a:cubicBezTo>
                    <a:pt x="36" y="39"/>
                    <a:pt x="32" y="37"/>
                    <a:pt x="28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8" y="6"/>
                  </a:cubicBezTo>
                  <a:cubicBezTo>
                    <a:pt x="32" y="2"/>
                    <a:pt x="36" y="0"/>
                    <a:pt x="42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6" y="67"/>
                  </a:lnTo>
                  <a:lnTo>
                    <a:pt x="56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193;p16"/>
            <p:cNvSpPr/>
            <p:nvPr/>
          </p:nvSpPr>
          <p:spPr>
            <a:xfrm>
              <a:off x="5866" y="3192"/>
              <a:ext cx="33" cy="63"/>
            </a:xfrm>
            <a:custGeom>
              <a:avLst/>
              <a:gdLst/>
              <a:ahLst/>
              <a:cxnLst/>
              <a:rect l="l" t="t" r="r" b="b"/>
              <a:pathLst>
                <a:path w="145" h="270" extrusionOk="0">
                  <a:moveTo>
                    <a:pt x="145" y="105"/>
                  </a:moveTo>
                  <a:lnTo>
                    <a:pt x="129" y="127"/>
                  </a:lnTo>
                  <a:cubicBezTo>
                    <a:pt x="126" y="124"/>
                    <a:pt x="120" y="121"/>
                    <a:pt x="112" y="118"/>
                  </a:cubicBezTo>
                  <a:cubicBezTo>
                    <a:pt x="104" y="115"/>
                    <a:pt x="96" y="114"/>
                    <a:pt x="89" y="114"/>
                  </a:cubicBezTo>
                  <a:cubicBezTo>
                    <a:pt x="72" y="114"/>
                    <a:pt x="58" y="119"/>
                    <a:pt x="48" y="131"/>
                  </a:cubicBezTo>
                  <a:cubicBezTo>
                    <a:pt x="38" y="143"/>
                    <a:pt x="33" y="160"/>
                    <a:pt x="33" y="180"/>
                  </a:cubicBezTo>
                  <a:cubicBezTo>
                    <a:pt x="33" y="201"/>
                    <a:pt x="38" y="217"/>
                    <a:pt x="48" y="227"/>
                  </a:cubicBezTo>
                  <a:cubicBezTo>
                    <a:pt x="59" y="238"/>
                    <a:pt x="73" y="243"/>
                    <a:pt x="91" y="243"/>
                  </a:cubicBezTo>
                  <a:cubicBezTo>
                    <a:pt x="105" y="243"/>
                    <a:pt x="119" y="238"/>
                    <a:pt x="133" y="227"/>
                  </a:cubicBezTo>
                  <a:lnTo>
                    <a:pt x="145" y="253"/>
                  </a:lnTo>
                  <a:cubicBezTo>
                    <a:pt x="129" y="264"/>
                    <a:pt x="108" y="270"/>
                    <a:pt x="83" y="270"/>
                  </a:cubicBezTo>
                  <a:cubicBezTo>
                    <a:pt x="59" y="270"/>
                    <a:pt x="39" y="262"/>
                    <a:pt x="24" y="246"/>
                  </a:cubicBezTo>
                  <a:cubicBezTo>
                    <a:pt x="8" y="230"/>
                    <a:pt x="0" y="208"/>
                    <a:pt x="0" y="180"/>
                  </a:cubicBezTo>
                  <a:cubicBezTo>
                    <a:pt x="0" y="152"/>
                    <a:pt x="8" y="130"/>
                    <a:pt x="25" y="113"/>
                  </a:cubicBezTo>
                  <a:cubicBezTo>
                    <a:pt x="41" y="96"/>
                    <a:pt x="63" y="87"/>
                    <a:pt x="91" y="87"/>
                  </a:cubicBezTo>
                  <a:cubicBezTo>
                    <a:pt x="101" y="87"/>
                    <a:pt x="110" y="89"/>
                    <a:pt x="121" y="93"/>
                  </a:cubicBezTo>
                  <a:cubicBezTo>
                    <a:pt x="132" y="97"/>
                    <a:pt x="139" y="101"/>
                    <a:pt x="145" y="105"/>
                  </a:cubicBezTo>
                  <a:close/>
                  <a:moveTo>
                    <a:pt x="141" y="1"/>
                  </a:moveTo>
                  <a:lnTo>
                    <a:pt x="90" y="55"/>
                  </a:lnTo>
                  <a:lnTo>
                    <a:pt x="73" y="55"/>
                  </a:lnTo>
                  <a:lnTo>
                    <a:pt x="24" y="0"/>
                  </a:lnTo>
                  <a:lnTo>
                    <a:pt x="52" y="0"/>
                  </a:lnTo>
                  <a:lnTo>
                    <a:pt x="81" y="31"/>
                  </a:lnTo>
                  <a:lnTo>
                    <a:pt x="108" y="1"/>
                  </a:lnTo>
                  <a:lnTo>
                    <a:pt x="14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194;p16"/>
            <p:cNvSpPr/>
            <p:nvPr/>
          </p:nvSpPr>
          <p:spPr>
            <a:xfrm>
              <a:off x="5905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79" extrusionOk="0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5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195;p16"/>
            <p:cNvSpPr/>
            <p:nvPr/>
          </p:nvSpPr>
          <p:spPr>
            <a:xfrm>
              <a:off x="5944" y="3192"/>
              <a:ext cx="17" cy="62"/>
            </a:xfrm>
            <a:custGeom>
              <a:avLst/>
              <a:gdLst/>
              <a:ahLst/>
              <a:cxnLst/>
              <a:rect l="l" t="t" r="r" b="b"/>
              <a:pathLst>
                <a:path w="76" h="265" extrusionOk="0">
                  <a:moveTo>
                    <a:pt x="24" y="265"/>
                  </a:moveTo>
                  <a:lnTo>
                    <a:pt x="24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4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3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196;p16"/>
            <p:cNvSpPr/>
            <p:nvPr/>
          </p:nvSpPr>
          <p:spPr>
            <a:xfrm>
              <a:off x="5987" y="3196"/>
              <a:ext cx="27" cy="58"/>
            </a:xfrm>
            <a:custGeom>
              <a:avLst/>
              <a:gdLst/>
              <a:ahLst/>
              <a:cxnLst/>
              <a:rect l="l" t="t" r="r" b="b"/>
              <a:pathLst>
                <a:path w="116" h="248" extrusionOk="0">
                  <a:moveTo>
                    <a:pt x="107" y="28"/>
                  </a:moveTo>
                  <a:cubicBezTo>
                    <a:pt x="101" y="26"/>
                    <a:pt x="95" y="25"/>
                    <a:pt x="89" y="25"/>
                  </a:cubicBezTo>
                  <a:cubicBezTo>
                    <a:pt x="80" y="25"/>
                    <a:pt x="72" y="29"/>
                    <a:pt x="66" y="36"/>
                  </a:cubicBezTo>
                  <a:cubicBezTo>
                    <a:pt x="60" y="43"/>
                    <a:pt x="56" y="52"/>
                    <a:pt x="56" y="63"/>
                  </a:cubicBezTo>
                  <a:cubicBezTo>
                    <a:pt x="56" y="66"/>
                    <a:pt x="57" y="69"/>
                    <a:pt x="57" y="73"/>
                  </a:cubicBezTo>
                  <a:lnTo>
                    <a:pt x="93" y="73"/>
                  </a:lnTo>
                  <a:lnTo>
                    <a:pt x="93" y="99"/>
                  </a:lnTo>
                  <a:lnTo>
                    <a:pt x="57" y="99"/>
                  </a:lnTo>
                  <a:lnTo>
                    <a:pt x="57" y="248"/>
                  </a:lnTo>
                  <a:lnTo>
                    <a:pt x="26" y="248"/>
                  </a:lnTo>
                  <a:lnTo>
                    <a:pt x="26" y="99"/>
                  </a:lnTo>
                  <a:lnTo>
                    <a:pt x="0" y="99"/>
                  </a:lnTo>
                  <a:lnTo>
                    <a:pt x="0" y="73"/>
                  </a:lnTo>
                  <a:lnTo>
                    <a:pt x="26" y="73"/>
                  </a:lnTo>
                  <a:cubicBezTo>
                    <a:pt x="26" y="50"/>
                    <a:pt x="32" y="32"/>
                    <a:pt x="43" y="20"/>
                  </a:cubicBezTo>
                  <a:cubicBezTo>
                    <a:pt x="54" y="7"/>
                    <a:pt x="68" y="0"/>
                    <a:pt x="87" y="0"/>
                  </a:cubicBezTo>
                  <a:cubicBezTo>
                    <a:pt x="96" y="0"/>
                    <a:pt x="105" y="2"/>
                    <a:pt x="116" y="5"/>
                  </a:cubicBezTo>
                  <a:lnTo>
                    <a:pt x="107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197;p16"/>
            <p:cNvSpPr/>
            <p:nvPr/>
          </p:nvSpPr>
          <p:spPr>
            <a:xfrm>
              <a:off x="6014" y="3212"/>
              <a:ext cx="37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4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2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198;p16"/>
            <p:cNvSpPr/>
            <p:nvPr/>
          </p:nvSpPr>
          <p:spPr>
            <a:xfrm>
              <a:off x="6057" y="3212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79" extrusionOk="0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199;p16"/>
            <p:cNvSpPr/>
            <p:nvPr/>
          </p:nvSpPr>
          <p:spPr>
            <a:xfrm>
              <a:off x="6096" y="3196"/>
              <a:ext cx="35" cy="59"/>
            </a:xfrm>
            <a:custGeom>
              <a:avLst/>
              <a:gdLst/>
              <a:ahLst/>
              <a:cxnLst/>
              <a:rect l="l" t="t" r="r" b="b"/>
              <a:pathLst>
                <a:path w="153" h="252" extrusionOk="0">
                  <a:moveTo>
                    <a:pt x="122" y="248"/>
                  </a:moveTo>
                  <a:lnTo>
                    <a:pt x="122" y="235"/>
                  </a:lnTo>
                  <a:cubicBezTo>
                    <a:pt x="111" y="246"/>
                    <a:pt x="95" y="252"/>
                    <a:pt x="74" y="252"/>
                  </a:cubicBezTo>
                  <a:cubicBezTo>
                    <a:pt x="52" y="252"/>
                    <a:pt x="34" y="244"/>
                    <a:pt x="21" y="228"/>
                  </a:cubicBezTo>
                  <a:cubicBezTo>
                    <a:pt x="7" y="212"/>
                    <a:pt x="0" y="191"/>
                    <a:pt x="0" y="165"/>
                  </a:cubicBezTo>
                  <a:cubicBezTo>
                    <a:pt x="0" y="138"/>
                    <a:pt x="8" y="116"/>
                    <a:pt x="24" y="97"/>
                  </a:cubicBezTo>
                  <a:cubicBezTo>
                    <a:pt x="40" y="79"/>
                    <a:pt x="58" y="69"/>
                    <a:pt x="80" y="69"/>
                  </a:cubicBezTo>
                  <a:cubicBezTo>
                    <a:pt x="98" y="69"/>
                    <a:pt x="112" y="74"/>
                    <a:pt x="122" y="82"/>
                  </a:cubicBezTo>
                  <a:lnTo>
                    <a:pt x="122" y="0"/>
                  </a:lnTo>
                  <a:lnTo>
                    <a:pt x="153" y="0"/>
                  </a:lnTo>
                  <a:lnTo>
                    <a:pt x="153" y="248"/>
                  </a:lnTo>
                  <a:lnTo>
                    <a:pt x="122" y="248"/>
                  </a:lnTo>
                  <a:close/>
                  <a:moveTo>
                    <a:pt x="122" y="113"/>
                  </a:moveTo>
                  <a:cubicBezTo>
                    <a:pt x="114" y="101"/>
                    <a:pt x="103" y="96"/>
                    <a:pt x="89" y="96"/>
                  </a:cubicBezTo>
                  <a:cubicBezTo>
                    <a:pt x="73" y="96"/>
                    <a:pt x="59" y="102"/>
                    <a:pt x="49" y="114"/>
                  </a:cubicBezTo>
                  <a:cubicBezTo>
                    <a:pt x="38" y="127"/>
                    <a:pt x="33" y="143"/>
                    <a:pt x="33" y="162"/>
                  </a:cubicBezTo>
                  <a:cubicBezTo>
                    <a:pt x="33" y="204"/>
                    <a:pt x="52" y="225"/>
                    <a:pt x="91" y="225"/>
                  </a:cubicBezTo>
                  <a:cubicBezTo>
                    <a:pt x="96" y="225"/>
                    <a:pt x="102" y="224"/>
                    <a:pt x="109" y="221"/>
                  </a:cubicBezTo>
                  <a:cubicBezTo>
                    <a:pt x="116" y="218"/>
                    <a:pt x="120" y="214"/>
                    <a:pt x="122" y="211"/>
                  </a:cubicBezTo>
                  <a:lnTo>
                    <a:pt x="122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00;p16"/>
            <p:cNvSpPr/>
            <p:nvPr/>
          </p:nvSpPr>
          <p:spPr>
            <a:xfrm>
              <a:off x="6135" y="3213"/>
              <a:ext cx="37" cy="57"/>
            </a:xfrm>
            <a:custGeom>
              <a:avLst/>
              <a:gdLst/>
              <a:ahLst/>
              <a:cxnLst/>
              <a:rect l="l" t="t" r="r" b="b"/>
              <a:pathLst>
                <a:path w="162" h="244" extrusionOk="0">
                  <a:moveTo>
                    <a:pt x="87" y="205"/>
                  </a:moveTo>
                  <a:cubicBezTo>
                    <a:pt x="83" y="216"/>
                    <a:pt x="75" y="226"/>
                    <a:pt x="62" y="233"/>
                  </a:cubicBezTo>
                  <a:cubicBezTo>
                    <a:pt x="49" y="241"/>
                    <a:pt x="34" y="244"/>
                    <a:pt x="18" y="244"/>
                  </a:cubicBezTo>
                  <a:lnTo>
                    <a:pt x="18" y="216"/>
                  </a:lnTo>
                  <a:cubicBezTo>
                    <a:pt x="31" y="216"/>
                    <a:pt x="42" y="213"/>
                    <a:pt x="52" y="207"/>
                  </a:cubicBezTo>
                  <a:cubicBezTo>
                    <a:pt x="61" y="201"/>
                    <a:pt x="66" y="194"/>
                    <a:pt x="66" y="185"/>
                  </a:cubicBezTo>
                  <a:cubicBezTo>
                    <a:pt x="66" y="176"/>
                    <a:pt x="64" y="166"/>
                    <a:pt x="61" y="157"/>
                  </a:cubicBezTo>
                  <a:cubicBezTo>
                    <a:pt x="57" y="147"/>
                    <a:pt x="53" y="136"/>
                    <a:pt x="47" y="122"/>
                  </a:cubicBezTo>
                  <a:lnTo>
                    <a:pt x="0" y="0"/>
                  </a:lnTo>
                  <a:lnTo>
                    <a:pt x="32" y="0"/>
                  </a:lnTo>
                  <a:lnTo>
                    <a:pt x="83" y="136"/>
                  </a:lnTo>
                  <a:lnTo>
                    <a:pt x="130" y="0"/>
                  </a:lnTo>
                  <a:lnTo>
                    <a:pt x="162" y="0"/>
                  </a:lnTo>
                  <a:lnTo>
                    <a:pt x="87" y="2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01;p16"/>
            <p:cNvSpPr/>
            <p:nvPr/>
          </p:nvSpPr>
          <p:spPr>
            <a:xfrm>
              <a:off x="4856" y="3292"/>
              <a:ext cx="46" cy="58"/>
            </a:xfrm>
            <a:custGeom>
              <a:avLst/>
              <a:gdLst/>
              <a:ahLst/>
              <a:cxnLst/>
              <a:rect l="l" t="t" r="r" b="b"/>
              <a:pathLst>
                <a:path w="201" h="249" extrusionOk="0">
                  <a:moveTo>
                    <a:pt x="0" y="122"/>
                  </a:moveTo>
                  <a:cubicBezTo>
                    <a:pt x="0" y="87"/>
                    <a:pt x="9" y="58"/>
                    <a:pt x="26" y="35"/>
                  </a:cubicBezTo>
                  <a:cubicBezTo>
                    <a:pt x="44" y="11"/>
                    <a:pt x="67" y="0"/>
                    <a:pt x="97" y="0"/>
                  </a:cubicBezTo>
                  <a:cubicBezTo>
                    <a:pt x="131" y="0"/>
                    <a:pt x="156" y="10"/>
                    <a:pt x="174" y="32"/>
                  </a:cubicBezTo>
                  <a:cubicBezTo>
                    <a:pt x="192" y="54"/>
                    <a:pt x="201" y="84"/>
                    <a:pt x="201" y="122"/>
                  </a:cubicBezTo>
                  <a:cubicBezTo>
                    <a:pt x="201" y="162"/>
                    <a:pt x="192" y="193"/>
                    <a:pt x="174" y="215"/>
                  </a:cubicBezTo>
                  <a:cubicBezTo>
                    <a:pt x="156" y="237"/>
                    <a:pt x="130" y="249"/>
                    <a:pt x="97" y="249"/>
                  </a:cubicBezTo>
                  <a:cubicBezTo>
                    <a:pt x="67" y="249"/>
                    <a:pt x="43" y="237"/>
                    <a:pt x="26" y="213"/>
                  </a:cubicBezTo>
                  <a:cubicBezTo>
                    <a:pt x="9" y="190"/>
                    <a:pt x="0" y="159"/>
                    <a:pt x="0" y="122"/>
                  </a:cubicBezTo>
                  <a:close/>
                  <a:moveTo>
                    <a:pt x="35" y="122"/>
                  </a:moveTo>
                  <a:cubicBezTo>
                    <a:pt x="35" y="150"/>
                    <a:pt x="40" y="173"/>
                    <a:pt x="51" y="191"/>
                  </a:cubicBezTo>
                  <a:cubicBezTo>
                    <a:pt x="62" y="210"/>
                    <a:pt x="77" y="219"/>
                    <a:pt x="97" y="219"/>
                  </a:cubicBezTo>
                  <a:cubicBezTo>
                    <a:pt x="119" y="219"/>
                    <a:pt x="137" y="211"/>
                    <a:pt x="148" y="194"/>
                  </a:cubicBezTo>
                  <a:cubicBezTo>
                    <a:pt x="160" y="177"/>
                    <a:pt x="166" y="153"/>
                    <a:pt x="166" y="122"/>
                  </a:cubicBezTo>
                  <a:cubicBezTo>
                    <a:pt x="166" y="60"/>
                    <a:pt x="143" y="29"/>
                    <a:pt x="97" y="29"/>
                  </a:cubicBezTo>
                  <a:cubicBezTo>
                    <a:pt x="77" y="29"/>
                    <a:pt x="61" y="38"/>
                    <a:pt x="51" y="54"/>
                  </a:cubicBezTo>
                  <a:cubicBezTo>
                    <a:pt x="40" y="71"/>
                    <a:pt x="35" y="94"/>
                    <a:pt x="35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02;p16"/>
            <p:cNvSpPr/>
            <p:nvPr/>
          </p:nvSpPr>
          <p:spPr>
            <a:xfrm>
              <a:off x="4910" y="3307"/>
              <a:ext cx="35" cy="58"/>
            </a:xfrm>
            <a:custGeom>
              <a:avLst/>
              <a:gdLst/>
              <a:ahLst/>
              <a:cxnLst/>
              <a:rect l="l" t="t" r="r" b="b"/>
              <a:pathLst>
                <a:path w="153" h="248" extrusionOk="0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4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6" y="52"/>
                    <a:pt x="106" y="42"/>
                  </a:cubicBezTo>
                  <a:cubicBezTo>
                    <a:pt x="97" y="32"/>
                    <a:pt x="83" y="27"/>
                    <a:pt x="62" y="27"/>
                  </a:cubicBezTo>
                  <a:cubicBezTo>
                    <a:pt x="58" y="27"/>
                    <a:pt x="53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03;p16"/>
            <p:cNvSpPr/>
            <p:nvPr/>
          </p:nvSpPr>
          <p:spPr>
            <a:xfrm>
              <a:off x="4949" y="3307"/>
              <a:ext cx="38" cy="43"/>
            </a:xfrm>
            <a:custGeom>
              <a:avLst/>
              <a:gdLst/>
              <a:ahLst/>
              <a:cxnLst/>
              <a:rect l="l" t="t" r="r" b="b"/>
              <a:pathLst>
                <a:path w="162" h="183" extrusionOk="0">
                  <a:moveTo>
                    <a:pt x="159" y="95"/>
                  </a:moveTo>
                  <a:lnTo>
                    <a:pt x="33" y="95"/>
                  </a:lnTo>
                  <a:cubicBezTo>
                    <a:pt x="33" y="115"/>
                    <a:pt x="38" y="131"/>
                    <a:pt x="50" y="142"/>
                  </a:cubicBezTo>
                  <a:cubicBezTo>
                    <a:pt x="60" y="152"/>
                    <a:pt x="72" y="157"/>
                    <a:pt x="88" y="157"/>
                  </a:cubicBezTo>
                  <a:cubicBezTo>
                    <a:pt x="106" y="157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1" y="181"/>
                    <a:pt x="97" y="183"/>
                    <a:pt x="82" y="183"/>
                  </a:cubicBezTo>
                  <a:cubicBezTo>
                    <a:pt x="60" y="183"/>
                    <a:pt x="41" y="175"/>
                    <a:pt x="26" y="160"/>
                  </a:cubicBezTo>
                  <a:cubicBezTo>
                    <a:pt x="8" y="144"/>
                    <a:pt x="0" y="122"/>
                    <a:pt x="0" y="94"/>
                  </a:cubicBezTo>
                  <a:cubicBezTo>
                    <a:pt x="0" y="65"/>
                    <a:pt x="9" y="41"/>
                    <a:pt x="26" y="24"/>
                  </a:cubicBezTo>
                  <a:cubicBezTo>
                    <a:pt x="42" y="8"/>
                    <a:pt x="61" y="0"/>
                    <a:pt x="82" y="0"/>
                  </a:cubicBezTo>
                  <a:cubicBezTo>
                    <a:pt x="107" y="0"/>
                    <a:pt x="127" y="7"/>
                    <a:pt x="141" y="22"/>
                  </a:cubicBezTo>
                  <a:cubicBezTo>
                    <a:pt x="155" y="35"/>
                    <a:pt x="162" y="53"/>
                    <a:pt x="162" y="76"/>
                  </a:cubicBezTo>
                  <a:cubicBezTo>
                    <a:pt x="162" y="83"/>
                    <a:pt x="161" y="89"/>
                    <a:pt x="159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8" y="31"/>
                    <a:pt x="49" y="40"/>
                  </a:cubicBezTo>
                  <a:cubicBezTo>
                    <a:pt x="40" y="49"/>
                    <a:pt x="35" y="59"/>
                    <a:pt x="33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19" y="40"/>
                  </a:cubicBezTo>
                  <a:cubicBezTo>
                    <a:pt x="110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04;p16"/>
            <p:cNvSpPr/>
            <p:nvPr/>
          </p:nvSpPr>
          <p:spPr>
            <a:xfrm>
              <a:off x="4994" y="3307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80" extrusionOk="0">
                  <a:moveTo>
                    <a:pt x="93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05;p16"/>
            <p:cNvSpPr/>
            <p:nvPr/>
          </p:nvSpPr>
          <p:spPr>
            <a:xfrm>
              <a:off x="5021" y="3307"/>
              <a:ext cx="34" cy="43"/>
            </a:xfrm>
            <a:custGeom>
              <a:avLst/>
              <a:gdLst/>
              <a:ahLst/>
              <a:cxnLst/>
              <a:rect l="l" t="t" r="r" b="b"/>
              <a:pathLst>
                <a:path w="151" h="183" extrusionOk="0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6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8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10" y="18"/>
                  </a:lnTo>
                  <a:cubicBezTo>
                    <a:pt x="16" y="13"/>
                    <a:pt x="24" y="9"/>
                    <a:pt x="34" y="6"/>
                  </a:cubicBezTo>
                  <a:cubicBezTo>
                    <a:pt x="45" y="2"/>
                    <a:pt x="55" y="0"/>
                    <a:pt x="64" y="0"/>
                  </a:cubicBezTo>
                  <a:cubicBezTo>
                    <a:pt x="90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2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9" y="181"/>
                    <a:pt x="122" y="177"/>
                  </a:cubicBezTo>
                  <a:cubicBezTo>
                    <a:pt x="116" y="174"/>
                    <a:pt x="112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7" y="102"/>
                  </a:cubicBezTo>
                  <a:cubicBezTo>
                    <a:pt x="37" y="110"/>
                    <a:pt x="32" y="120"/>
                    <a:pt x="32" y="131"/>
                  </a:cubicBezTo>
                  <a:cubicBezTo>
                    <a:pt x="32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06;p16"/>
            <p:cNvSpPr/>
            <p:nvPr/>
          </p:nvSpPr>
          <p:spPr>
            <a:xfrm>
              <a:off x="5060" y="3287"/>
              <a:ext cx="34" cy="63"/>
            </a:xfrm>
            <a:custGeom>
              <a:avLst/>
              <a:gdLst/>
              <a:ahLst/>
              <a:cxnLst/>
              <a:rect l="l" t="t" r="r" b="b"/>
              <a:pathLst>
                <a:path w="145" h="270" extrusionOk="0">
                  <a:moveTo>
                    <a:pt x="144" y="105"/>
                  </a:moveTo>
                  <a:lnTo>
                    <a:pt x="128" y="127"/>
                  </a:lnTo>
                  <a:cubicBezTo>
                    <a:pt x="125" y="124"/>
                    <a:pt x="120" y="121"/>
                    <a:pt x="112" y="118"/>
                  </a:cubicBezTo>
                  <a:cubicBezTo>
                    <a:pt x="103" y="115"/>
                    <a:pt x="96" y="114"/>
                    <a:pt x="88" y="114"/>
                  </a:cubicBezTo>
                  <a:cubicBezTo>
                    <a:pt x="71" y="114"/>
                    <a:pt x="57" y="120"/>
                    <a:pt x="47" y="131"/>
                  </a:cubicBezTo>
                  <a:cubicBezTo>
                    <a:pt x="37" y="143"/>
                    <a:pt x="32" y="160"/>
                    <a:pt x="32" y="180"/>
                  </a:cubicBezTo>
                  <a:cubicBezTo>
                    <a:pt x="32" y="201"/>
                    <a:pt x="38" y="217"/>
                    <a:pt x="48" y="227"/>
                  </a:cubicBezTo>
                  <a:cubicBezTo>
                    <a:pt x="58" y="238"/>
                    <a:pt x="72" y="244"/>
                    <a:pt x="90" y="244"/>
                  </a:cubicBezTo>
                  <a:cubicBezTo>
                    <a:pt x="104" y="244"/>
                    <a:pt x="118" y="238"/>
                    <a:pt x="132" y="227"/>
                  </a:cubicBezTo>
                  <a:lnTo>
                    <a:pt x="145" y="254"/>
                  </a:lnTo>
                  <a:cubicBezTo>
                    <a:pt x="128" y="264"/>
                    <a:pt x="107" y="270"/>
                    <a:pt x="83" y="270"/>
                  </a:cubicBezTo>
                  <a:cubicBezTo>
                    <a:pt x="59" y="270"/>
                    <a:pt x="39" y="262"/>
                    <a:pt x="23" y="246"/>
                  </a:cubicBezTo>
                  <a:cubicBezTo>
                    <a:pt x="7" y="230"/>
                    <a:pt x="0" y="208"/>
                    <a:pt x="0" y="180"/>
                  </a:cubicBezTo>
                  <a:cubicBezTo>
                    <a:pt x="0" y="152"/>
                    <a:pt x="8" y="130"/>
                    <a:pt x="24" y="113"/>
                  </a:cubicBezTo>
                  <a:cubicBezTo>
                    <a:pt x="40" y="96"/>
                    <a:pt x="63" y="87"/>
                    <a:pt x="91" y="87"/>
                  </a:cubicBezTo>
                  <a:cubicBezTo>
                    <a:pt x="100" y="87"/>
                    <a:pt x="110" y="89"/>
                    <a:pt x="120" y="93"/>
                  </a:cubicBezTo>
                  <a:cubicBezTo>
                    <a:pt x="131" y="97"/>
                    <a:pt x="139" y="101"/>
                    <a:pt x="144" y="105"/>
                  </a:cubicBezTo>
                  <a:close/>
                  <a:moveTo>
                    <a:pt x="140" y="1"/>
                  </a:moveTo>
                  <a:lnTo>
                    <a:pt x="90" y="56"/>
                  </a:lnTo>
                  <a:lnTo>
                    <a:pt x="72" y="56"/>
                  </a:lnTo>
                  <a:lnTo>
                    <a:pt x="23" y="0"/>
                  </a:lnTo>
                  <a:lnTo>
                    <a:pt x="52" y="0"/>
                  </a:lnTo>
                  <a:lnTo>
                    <a:pt x="81" y="32"/>
                  </a:lnTo>
                  <a:lnTo>
                    <a:pt x="108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07;p16"/>
            <p:cNvSpPr/>
            <p:nvPr/>
          </p:nvSpPr>
          <p:spPr>
            <a:xfrm>
              <a:off x="5101" y="3307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80" extrusionOk="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99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08;p16"/>
            <p:cNvSpPr/>
            <p:nvPr/>
          </p:nvSpPr>
          <p:spPr>
            <a:xfrm>
              <a:off x="5140" y="3287"/>
              <a:ext cx="18" cy="62"/>
            </a:xfrm>
            <a:custGeom>
              <a:avLst/>
              <a:gdLst/>
              <a:ahLst/>
              <a:cxnLst/>
              <a:rect l="l" t="t" r="r" b="b"/>
              <a:pathLst>
                <a:path w="76" h="266" extrusionOk="0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09;p16"/>
            <p:cNvSpPr/>
            <p:nvPr/>
          </p:nvSpPr>
          <p:spPr>
            <a:xfrm>
              <a:off x="5187" y="3307"/>
              <a:ext cx="35" cy="58"/>
            </a:xfrm>
            <a:custGeom>
              <a:avLst/>
              <a:gdLst/>
              <a:ahLst/>
              <a:cxnLst/>
              <a:rect l="l" t="t" r="r" b="b"/>
              <a:pathLst>
                <a:path w="153" h="248" extrusionOk="0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3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5" y="52"/>
                    <a:pt x="106" y="42"/>
                  </a:cubicBezTo>
                  <a:cubicBezTo>
                    <a:pt x="97" y="32"/>
                    <a:pt x="82" y="27"/>
                    <a:pt x="62" y="27"/>
                  </a:cubicBezTo>
                  <a:cubicBezTo>
                    <a:pt x="58" y="27"/>
                    <a:pt x="52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10;p16"/>
            <p:cNvSpPr/>
            <p:nvPr/>
          </p:nvSpPr>
          <p:spPr>
            <a:xfrm>
              <a:off x="5230" y="3307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80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11;p16"/>
            <p:cNvSpPr/>
            <p:nvPr/>
          </p:nvSpPr>
          <p:spPr>
            <a:xfrm>
              <a:off x="5256" y="3307"/>
              <a:ext cx="37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8" y="158"/>
                  </a:cubicBezTo>
                  <a:cubicBezTo>
                    <a:pt x="124" y="175"/>
                    <a:pt x="105" y="183"/>
                    <a:pt x="80" y="183"/>
                  </a:cubicBezTo>
                  <a:cubicBezTo>
                    <a:pt x="55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3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12;p16"/>
            <p:cNvSpPr/>
            <p:nvPr/>
          </p:nvSpPr>
          <p:spPr>
            <a:xfrm>
              <a:off x="5298" y="3305"/>
              <a:ext cx="33" cy="60"/>
            </a:xfrm>
            <a:custGeom>
              <a:avLst/>
              <a:gdLst/>
              <a:ahLst/>
              <a:cxnLst/>
              <a:rect l="l" t="t" r="r" b="b"/>
              <a:pathLst>
                <a:path w="146" h="256" extrusionOk="0">
                  <a:moveTo>
                    <a:pt x="3" y="236"/>
                  </a:moveTo>
                  <a:lnTo>
                    <a:pt x="20" y="211"/>
                  </a:lnTo>
                  <a:cubicBezTo>
                    <a:pt x="38" y="223"/>
                    <a:pt x="55" y="229"/>
                    <a:pt x="70" y="229"/>
                  </a:cubicBezTo>
                  <a:cubicBezTo>
                    <a:pt x="84" y="229"/>
                    <a:pt x="95" y="226"/>
                    <a:pt x="104" y="222"/>
                  </a:cubicBezTo>
                  <a:cubicBezTo>
                    <a:pt x="112" y="217"/>
                    <a:pt x="116" y="211"/>
                    <a:pt x="116" y="203"/>
                  </a:cubicBezTo>
                  <a:cubicBezTo>
                    <a:pt x="116" y="189"/>
                    <a:pt x="105" y="182"/>
                    <a:pt x="85" y="182"/>
                  </a:cubicBezTo>
                  <a:cubicBezTo>
                    <a:pt x="81" y="182"/>
                    <a:pt x="75" y="183"/>
                    <a:pt x="66" y="185"/>
                  </a:cubicBezTo>
                  <a:cubicBezTo>
                    <a:pt x="57" y="186"/>
                    <a:pt x="49" y="187"/>
                    <a:pt x="44" y="187"/>
                  </a:cubicBezTo>
                  <a:cubicBezTo>
                    <a:pt x="19" y="187"/>
                    <a:pt x="7" y="178"/>
                    <a:pt x="7" y="159"/>
                  </a:cubicBezTo>
                  <a:cubicBezTo>
                    <a:pt x="7" y="153"/>
                    <a:pt x="10" y="148"/>
                    <a:pt x="16" y="143"/>
                  </a:cubicBezTo>
                  <a:cubicBezTo>
                    <a:pt x="22" y="139"/>
                    <a:pt x="29" y="135"/>
                    <a:pt x="37" y="133"/>
                  </a:cubicBezTo>
                  <a:cubicBezTo>
                    <a:pt x="13" y="122"/>
                    <a:pt x="0" y="101"/>
                    <a:pt x="0" y="73"/>
                  </a:cubicBezTo>
                  <a:cubicBezTo>
                    <a:pt x="0" y="54"/>
                    <a:pt x="7" y="39"/>
                    <a:pt x="20" y="27"/>
                  </a:cubicBezTo>
                  <a:cubicBezTo>
                    <a:pt x="32" y="15"/>
                    <a:pt x="48" y="8"/>
                    <a:pt x="67" y="8"/>
                  </a:cubicBezTo>
                  <a:cubicBezTo>
                    <a:pt x="84" y="8"/>
                    <a:pt x="98" y="12"/>
                    <a:pt x="108" y="19"/>
                  </a:cubicBezTo>
                  <a:lnTo>
                    <a:pt x="123" y="0"/>
                  </a:lnTo>
                  <a:lnTo>
                    <a:pt x="144" y="20"/>
                  </a:lnTo>
                  <a:lnTo>
                    <a:pt x="125" y="34"/>
                  </a:lnTo>
                  <a:cubicBezTo>
                    <a:pt x="133" y="44"/>
                    <a:pt x="137" y="58"/>
                    <a:pt x="137" y="74"/>
                  </a:cubicBezTo>
                  <a:cubicBezTo>
                    <a:pt x="137" y="92"/>
                    <a:pt x="131" y="107"/>
                    <a:pt x="120" y="119"/>
                  </a:cubicBezTo>
                  <a:cubicBezTo>
                    <a:pt x="109" y="131"/>
                    <a:pt x="95" y="138"/>
                    <a:pt x="77" y="140"/>
                  </a:cubicBezTo>
                  <a:lnTo>
                    <a:pt x="51" y="142"/>
                  </a:lnTo>
                  <a:cubicBezTo>
                    <a:pt x="48" y="143"/>
                    <a:pt x="44" y="144"/>
                    <a:pt x="39" y="146"/>
                  </a:cubicBezTo>
                  <a:cubicBezTo>
                    <a:pt x="33" y="148"/>
                    <a:pt x="31" y="151"/>
                    <a:pt x="31" y="154"/>
                  </a:cubicBezTo>
                  <a:cubicBezTo>
                    <a:pt x="31" y="158"/>
                    <a:pt x="36" y="161"/>
                    <a:pt x="47" y="161"/>
                  </a:cubicBezTo>
                  <a:cubicBezTo>
                    <a:pt x="52" y="161"/>
                    <a:pt x="59" y="160"/>
                    <a:pt x="69" y="158"/>
                  </a:cubicBezTo>
                  <a:cubicBezTo>
                    <a:pt x="79" y="156"/>
                    <a:pt x="86" y="156"/>
                    <a:pt x="91" y="156"/>
                  </a:cubicBezTo>
                  <a:cubicBezTo>
                    <a:pt x="108" y="156"/>
                    <a:pt x="122" y="160"/>
                    <a:pt x="132" y="168"/>
                  </a:cubicBezTo>
                  <a:cubicBezTo>
                    <a:pt x="141" y="176"/>
                    <a:pt x="146" y="188"/>
                    <a:pt x="146" y="202"/>
                  </a:cubicBezTo>
                  <a:cubicBezTo>
                    <a:pt x="146" y="219"/>
                    <a:pt x="139" y="232"/>
                    <a:pt x="124" y="242"/>
                  </a:cubicBezTo>
                  <a:cubicBezTo>
                    <a:pt x="110" y="252"/>
                    <a:pt x="92" y="256"/>
                    <a:pt x="69" y="256"/>
                  </a:cubicBezTo>
                  <a:cubicBezTo>
                    <a:pt x="58" y="256"/>
                    <a:pt x="46" y="254"/>
                    <a:pt x="33" y="250"/>
                  </a:cubicBezTo>
                  <a:cubicBezTo>
                    <a:pt x="21" y="246"/>
                    <a:pt x="11" y="241"/>
                    <a:pt x="3" y="236"/>
                  </a:cubicBezTo>
                  <a:close/>
                  <a:moveTo>
                    <a:pt x="69" y="34"/>
                  </a:moveTo>
                  <a:cubicBezTo>
                    <a:pt x="58" y="34"/>
                    <a:pt x="49" y="37"/>
                    <a:pt x="43" y="45"/>
                  </a:cubicBezTo>
                  <a:cubicBezTo>
                    <a:pt x="36" y="53"/>
                    <a:pt x="32" y="62"/>
                    <a:pt x="32" y="73"/>
                  </a:cubicBezTo>
                  <a:cubicBezTo>
                    <a:pt x="32" y="85"/>
                    <a:pt x="36" y="95"/>
                    <a:pt x="42" y="103"/>
                  </a:cubicBezTo>
                  <a:cubicBezTo>
                    <a:pt x="49" y="111"/>
                    <a:pt x="58" y="115"/>
                    <a:pt x="69" y="115"/>
                  </a:cubicBezTo>
                  <a:cubicBezTo>
                    <a:pt x="80" y="115"/>
                    <a:pt x="89" y="112"/>
                    <a:pt x="95" y="104"/>
                  </a:cubicBezTo>
                  <a:cubicBezTo>
                    <a:pt x="101" y="96"/>
                    <a:pt x="104" y="86"/>
                    <a:pt x="104" y="73"/>
                  </a:cubicBezTo>
                  <a:cubicBezTo>
                    <a:pt x="104" y="62"/>
                    <a:pt x="101" y="53"/>
                    <a:pt x="94" y="45"/>
                  </a:cubicBezTo>
                  <a:cubicBezTo>
                    <a:pt x="88" y="37"/>
                    <a:pt x="79" y="34"/>
                    <a:pt x="69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13;p16"/>
            <p:cNvSpPr/>
            <p:nvPr/>
          </p:nvSpPr>
          <p:spPr>
            <a:xfrm>
              <a:off x="5339" y="3307"/>
              <a:ext cx="24" cy="42"/>
            </a:xfrm>
            <a:custGeom>
              <a:avLst/>
              <a:gdLst/>
              <a:ahLst/>
              <a:cxnLst/>
              <a:rect l="l" t="t" r="r" b="b"/>
              <a:pathLst>
                <a:path w="106" h="180" extrusionOk="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2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14;p16"/>
            <p:cNvSpPr/>
            <p:nvPr/>
          </p:nvSpPr>
          <p:spPr>
            <a:xfrm>
              <a:off x="5366" y="3307"/>
              <a:ext cx="34" cy="43"/>
            </a:xfrm>
            <a:custGeom>
              <a:avLst/>
              <a:gdLst/>
              <a:ahLst/>
              <a:cxnLst/>
              <a:rect l="l" t="t" r="r" b="b"/>
              <a:pathLst>
                <a:path w="150" h="183" extrusionOk="0">
                  <a:moveTo>
                    <a:pt x="108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3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5" y="71"/>
                  </a:cubicBezTo>
                  <a:cubicBezTo>
                    <a:pt x="105" y="43"/>
                    <a:pt x="93" y="28"/>
                    <a:pt x="67" y="28"/>
                  </a:cubicBezTo>
                  <a:cubicBezTo>
                    <a:pt x="48" y="28"/>
                    <a:pt x="33" y="34"/>
                    <a:pt x="22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0" y="167"/>
                  </a:cubicBezTo>
                  <a:lnTo>
                    <a:pt x="150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8" y="159"/>
                  </a:cubicBezTo>
                  <a:close/>
                  <a:moveTo>
                    <a:pt x="105" y="93"/>
                  </a:moveTo>
                  <a:cubicBezTo>
                    <a:pt x="95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3" y="158"/>
                  </a:cubicBezTo>
                  <a:cubicBezTo>
                    <a:pt x="79" y="158"/>
                    <a:pt x="93" y="151"/>
                    <a:pt x="105" y="136"/>
                  </a:cubicBezTo>
                  <a:lnTo>
                    <a:pt x="105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15;p16"/>
            <p:cNvSpPr/>
            <p:nvPr/>
          </p:nvSpPr>
          <p:spPr>
            <a:xfrm>
              <a:off x="5408" y="3307"/>
              <a:ext cx="53" cy="42"/>
            </a:xfrm>
            <a:custGeom>
              <a:avLst/>
              <a:gdLst/>
              <a:ahLst/>
              <a:cxnLst/>
              <a:rect l="l" t="t" r="r" b="b"/>
              <a:pathLst>
                <a:path w="234" h="180" extrusionOk="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6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16;p16"/>
            <p:cNvSpPr/>
            <p:nvPr/>
          </p:nvSpPr>
          <p:spPr>
            <a:xfrm>
              <a:off x="5490" y="3293"/>
              <a:ext cx="44" cy="57"/>
            </a:xfrm>
            <a:custGeom>
              <a:avLst/>
              <a:gdLst/>
              <a:ahLst/>
              <a:cxnLst/>
              <a:rect l="l" t="t" r="r" b="b"/>
              <a:pathLst>
                <a:path w="193" h="244" extrusionOk="0">
                  <a:moveTo>
                    <a:pt x="106" y="244"/>
                  </a:moveTo>
                  <a:lnTo>
                    <a:pt x="90" y="244"/>
                  </a:lnTo>
                  <a:lnTo>
                    <a:pt x="0" y="0"/>
                  </a:lnTo>
                  <a:lnTo>
                    <a:pt x="37" y="0"/>
                  </a:lnTo>
                  <a:lnTo>
                    <a:pt x="98" y="177"/>
                  </a:lnTo>
                  <a:lnTo>
                    <a:pt x="158" y="0"/>
                  </a:lnTo>
                  <a:lnTo>
                    <a:pt x="193" y="0"/>
                  </a:lnTo>
                  <a:lnTo>
                    <a:pt x="106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17;p16"/>
            <p:cNvSpPr/>
            <p:nvPr/>
          </p:nvSpPr>
          <p:spPr>
            <a:xfrm>
              <a:off x="5534" y="3287"/>
              <a:ext cx="37" cy="78"/>
            </a:xfrm>
            <a:custGeom>
              <a:avLst/>
              <a:gdLst/>
              <a:ahLst/>
              <a:cxnLst/>
              <a:rect l="l" t="t" r="r" b="b"/>
              <a:pathLst>
                <a:path w="162" h="334" extrusionOk="0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3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18;p16"/>
            <p:cNvSpPr/>
            <p:nvPr/>
          </p:nvSpPr>
          <p:spPr>
            <a:xfrm>
              <a:off x="5573" y="3308"/>
              <a:ext cx="34" cy="41"/>
            </a:xfrm>
            <a:custGeom>
              <a:avLst/>
              <a:gdLst/>
              <a:ahLst/>
              <a:cxnLst/>
              <a:rect l="l" t="t" r="r" b="b"/>
              <a:pathLst>
                <a:path w="146" h="176" extrusionOk="0">
                  <a:moveTo>
                    <a:pt x="49" y="148"/>
                  </a:moveTo>
                  <a:lnTo>
                    <a:pt x="146" y="148"/>
                  </a:lnTo>
                  <a:lnTo>
                    <a:pt x="146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5" y="0"/>
                  </a:lnTo>
                  <a:lnTo>
                    <a:pt x="145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19;p16"/>
            <p:cNvSpPr/>
            <p:nvPr/>
          </p:nvSpPr>
          <p:spPr>
            <a:xfrm>
              <a:off x="5613" y="3291"/>
              <a:ext cx="34" cy="58"/>
            </a:xfrm>
            <a:custGeom>
              <a:avLst/>
              <a:gdLst/>
              <a:ahLst/>
              <a:cxnLst/>
              <a:rect l="l" t="t" r="r" b="b"/>
              <a:pathLst>
                <a:path w="148" h="248" extrusionOk="0">
                  <a:moveTo>
                    <a:pt x="114" y="248"/>
                  </a:moveTo>
                  <a:lnTo>
                    <a:pt x="59" y="160"/>
                  </a:lnTo>
                  <a:lnTo>
                    <a:pt x="31" y="188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3"/>
                  </a:lnTo>
                  <a:lnTo>
                    <a:pt x="99" y="72"/>
                  </a:lnTo>
                  <a:lnTo>
                    <a:pt x="135" y="72"/>
                  </a:lnTo>
                  <a:lnTo>
                    <a:pt x="79" y="139"/>
                  </a:lnTo>
                  <a:lnTo>
                    <a:pt x="148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20;p16"/>
            <p:cNvSpPr/>
            <p:nvPr/>
          </p:nvSpPr>
          <p:spPr>
            <a:xfrm>
              <a:off x="5651" y="3308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43" h="179" extrusionOk="0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3"/>
                    <a:pt x="67" y="153"/>
                  </a:cubicBezTo>
                  <a:cubicBezTo>
                    <a:pt x="77" y="153"/>
                    <a:pt x="86" y="150"/>
                    <a:pt x="95" y="144"/>
                  </a:cubicBezTo>
                  <a:cubicBezTo>
                    <a:pt x="104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6"/>
                  </a:lnTo>
                  <a:lnTo>
                    <a:pt x="112" y="176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1" y="179"/>
                    <a:pt x="26" y="173"/>
                    <a:pt x="16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21;p16"/>
            <p:cNvSpPr/>
            <p:nvPr/>
          </p:nvSpPr>
          <p:spPr>
            <a:xfrm>
              <a:off x="5693" y="3307"/>
              <a:ext cx="53" cy="42"/>
            </a:xfrm>
            <a:custGeom>
              <a:avLst/>
              <a:gdLst/>
              <a:ahLst/>
              <a:cxnLst/>
              <a:rect l="l" t="t" r="r" b="b"/>
              <a:pathLst>
                <a:path w="234" h="180" extrusionOk="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5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22;p16"/>
            <p:cNvSpPr/>
            <p:nvPr/>
          </p:nvSpPr>
          <p:spPr>
            <a:xfrm>
              <a:off x="5758" y="3339"/>
              <a:ext cx="13" cy="24"/>
            </a:xfrm>
            <a:custGeom>
              <a:avLst/>
              <a:gdLst/>
              <a:ahLst/>
              <a:cxnLst/>
              <a:rect l="l" t="t" r="r" b="b"/>
              <a:pathLst>
                <a:path w="56" h="105" extrusionOk="0">
                  <a:moveTo>
                    <a:pt x="8" y="105"/>
                  </a:moveTo>
                  <a:lnTo>
                    <a:pt x="0" y="93"/>
                  </a:lnTo>
                  <a:cubicBezTo>
                    <a:pt x="19" y="78"/>
                    <a:pt x="28" y="65"/>
                    <a:pt x="28" y="54"/>
                  </a:cubicBezTo>
                  <a:cubicBezTo>
                    <a:pt x="28" y="49"/>
                    <a:pt x="27" y="44"/>
                    <a:pt x="23" y="39"/>
                  </a:cubicBezTo>
                  <a:cubicBezTo>
                    <a:pt x="14" y="35"/>
                    <a:pt x="9" y="28"/>
                    <a:pt x="9" y="20"/>
                  </a:cubicBezTo>
                  <a:cubicBezTo>
                    <a:pt x="9" y="14"/>
                    <a:pt x="11" y="9"/>
                    <a:pt x="16" y="6"/>
                  </a:cubicBezTo>
                  <a:cubicBezTo>
                    <a:pt x="20" y="2"/>
                    <a:pt x="26" y="0"/>
                    <a:pt x="33" y="0"/>
                  </a:cubicBezTo>
                  <a:cubicBezTo>
                    <a:pt x="39" y="0"/>
                    <a:pt x="44" y="3"/>
                    <a:pt x="49" y="8"/>
                  </a:cubicBezTo>
                  <a:cubicBezTo>
                    <a:pt x="54" y="13"/>
                    <a:pt x="56" y="19"/>
                    <a:pt x="56" y="26"/>
                  </a:cubicBezTo>
                  <a:cubicBezTo>
                    <a:pt x="56" y="41"/>
                    <a:pt x="53" y="54"/>
                    <a:pt x="47" y="66"/>
                  </a:cubicBezTo>
                  <a:cubicBezTo>
                    <a:pt x="41" y="77"/>
                    <a:pt x="28" y="90"/>
                    <a:pt x="8" y="1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23;p16"/>
            <p:cNvSpPr/>
            <p:nvPr/>
          </p:nvSpPr>
          <p:spPr>
            <a:xfrm>
              <a:off x="5790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24;p16"/>
            <p:cNvSpPr/>
            <p:nvPr/>
          </p:nvSpPr>
          <p:spPr>
            <a:xfrm>
              <a:off x="5828" y="3287"/>
              <a:ext cx="37" cy="78"/>
            </a:xfrm>
            <a:custGeom>
              <a:avLst/>
              <a:gdLst/>
              <a:ahLst/>
              <a:cxnLst/>
              <a:rect l="l" t="t" r="r" b="b"/>
              <a:pathLst>
                <a:path w="162" h="334" extrusionOk="0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2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25;p16"/>
            <p:cNvSpPr/>
            <p:nvPr/>
          </p:nvSpPr>
          <p:spPr>
            <a:xfrm>
              <a:off x="5865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26;p16"/>
            <p:cNvSpPr/>
            <p:nvPr/>
          </p:nvSpPr>
          <p:spPr>
            <a:xfrm>
              <a:off x="5905" y="3307"/>
              <a:ext cx="36" cy="43"/>
            </a:xfrm>
            <a:custGeom>
              <a:avLst/>
              <a:gdLst/>
              <a:ahLst/>
              <a:cxnLst/>
              <a:rect l="l" t="t" r="r" b="b"/>
              <a:pathLst>
                <a:path w="159" h="183" extrusionOk="0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5" y="0"/>
                    <a:pt x="79" y="0"/>
                  </a:cubicBezTo>
                  <a:cubicBezTo>
                    <a:pt x="104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7" y="158"/>
                  </a:cubicBezTo>
                  <a:cubicBezTo>
                    <a:pt x="123" y="175"/>
                    <a:pt x="104" y="183"/>
                    <a:pt x="79" y="183"/>
                  </a:cubicBezTo>
                  <a:cubicBezTo>
                    <a:pt x="54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2" y="91"/>
                  </a:moveTo>
                  <a:cubicBezTo>
                    <a:pt x="32" y="135"/>
                    <a:pt x="48" y="157"/>
                    <a:pt x="79" y="157"/>
                  </a:cubicBezTo>
                  <a:cubicBezTo>
                    <a:pt x="94" y="157"/>
                    <a:pt x="105" y="151"/>
                    <a:pt x="113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0" y="26"/>
                    <a:pt x="79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2" y="71"/>
                    <a:pt x="32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27;p16"/>
            <p:cNvSpPr/>
            <p:nvPr/>
          </p:nvSpPr>
          <p:spPr>
            <a:xfrm>
              <a:off x="5943" y="3292"/>
              <a:ext cx="21" cy="73"/>
            </a:xfrm>
            <a:custGeom>
              <a:avLst/>
              <a:gdLst/>
              <a:ahLst/>
              <a:cxnLst/>
              <a:rect l="l" t="t" r="r" b="b"/>
              <a:pathLst>
                <a:path w="88" h="311" extrusionOk="0">
                  <a:moveTo>
                    <a:pt x="68" y="0"/>
                  </a:moveTo>
                  <a:cubicBezTo>
                    <a:pt x="73" y="0"/>
                    <a:pt x="78" y="2"/>
                    <a:pt x="81" y="6"/>
                  </a:cubicBezTo>
                  <a:cubicBezTo>
                    <a:pt x="85" y="10"/>
                    <a:pt x="87" y="14"/>
                    <a:pt x="87" y="19"/>
                  </a:cubicBezTo>
                  <a:cubicBezTo>
                    <a:pt x="87" y="25"/>
                    <a:pt x="85" y="29"/>
                    <a:pt x="81" y="33"/>
                  </a:cubicBezTo>
                  <a:cubicBezTo>
                    <a:pt x="78" y="37"/>
                    <a:pt x="73" y="39"/>
                    <a:pt x="68" y="39"/>
                  </a:cubicBezTo>
                  <a:cubicBezTo>
                    <a:pt x="62" y="39"/>
                    <a:pt x="58" y="37"/>
                    <a:pt x="54" y="33"/>
                  </a:cubicBezTo>
                  <a:cubicBezTo>
                    <a:pt x="50" y="29"/>
                    <a:pt x="49" y="25"/>
                    <a:pt x="49" y="19"/>
                  </a:cubicBezTo>
                  <a:cubicBezTo>
                    <a:pt x="49" y="14"/>
                    <a:pt x="50" y="9"/>
                    <a:pt x="54" y="6"/>
                  </a:cubicBezTo>
                  <a:cubicBezTo>
                    <a:pt x="58" y="2"/>
                    <a:pt x="62" y="0"/>
                    <a:pt x="68" y="0"/>
                  </a:cubicBezTo>
                  <a:close/>
                  <a:moveTo>
                    <a:pt x="0" y="311"/>
                  </a:moveTo>
                  <a:lnTo>
                    <a:pt x="0" y="284"/>
                  </a:lnTo>
                  <a:cubicBezTo>
                    <a:pt x="22" y="284"/>
                    <a:pt x="37" y="280"/>
                    <a:pt x="44" y="274"/>
                  </a:cubicBezTo>
                  <a:cubicBezTo>
                    <a:pt x="52" y="267"/>
                    <a:pt x="56" y="257"/>
                    <a:pt x="56" y="242"/>
                  </a:cubicBezTo>
                  <a:lnTo>
                    <a:pt x="56" y="93"/>
                  </a:lnTo>
                  <a:lnTo>
                    <a:pt x="21" y="93"/>
                  </a:lnTo>
                  <a:lnTo>
                    <a:pt x="21" y="67"/>
                  </a:lnTo>
                  <a:lnTo>
                    <a:pt x="88" y="67"/>
                  </a:lnTo>
                  <a:lnTo>
                    <a:pt x="88" y="241"/>
                  </a:lnTo>
                  <a:cubicBezTo>
                    <a:pt x="88" y="265"/>
                    <a:pt x="80" y="283"/>
                    <a:pt x="66" y="294"/>
                  </a:cubicBezTo>
                  <a:cubicBezTo>
                    <a:pt x="52" y="306"/>
                    <a:pt x="30" y="311"/>
                    <a:pt x="0" y="3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28;p16"/>
            <p:cNvSpPr/>
            <p:nvPr/>
          </p:nvSpPr>
          <p:spPr>
            <a:xfrm>
              <a:off x="5986" y="3307"/>
              <a:ext cx="35" cy="43"/>
            </a:xfrm>
            <a:custGeom>
              <a:avLst/>
              <a:gdLst/>
              <a:ahLst/>
              <a:cxnLst/>
              <a:rect l="l" t="t" r="r" b="b"/>
              <a:pathLst>
                <a:path w="151" h="183" extrusionOk="0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79" y="158"/>
                    <a:pt x="93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29;p16"/>
            <p:cNvSpPr/>
            <p:nvPr/>
          </p:nvSpPr>
          <p:spPr>
            <a:xfrm>
              <a:off x="6047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30;p16"/>
            <p:cNvSpPr/>
            <p:nvPr/>
          </p:nvSpPr>
          <p:spPr>
            <a:xfrm>
              <a:off x="6085" y="3308"/>
              <a:ext cx="34" cy="41"/>
            </a:xfrm>
            <a:custGeom>
              <a:avLst/>
              <a:gdLst/>
              <a:ahLst/>
              <a:cxnLst/>
              <a:rect l="l" t="t" r="r" b="b"/>
              <a:pathLst>
                <a:path w="147" h="176" extrusionOk="0">
                  <a:moveTo>
                    <a:pt x="49" y="148"/>
                  </a:moveTo>
                  <a:lnTo>
                    <a:pt x="147" y="148"/>
                  </a:lnTo>
                  <a:lnTo>
                    <a:pt x="147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6" y="0"/>
                  </a:lnTo>
                  <a:lnTo>
                    <a:pt x="146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31;p16"/>
            <p:cNvSpPr/>
            <p:nvPr/>
          </p:nvSpPr>
          <p:spPr>
            <a:xfrm>
              <a:off x="6123" y="3291"/>
              <a:ext cx="34" cy="59"/>
            </a:xfrm>
            <a:custGeom>
              <a:avLst/>
              <a:gdLst/>
              <a:ahLst/>
              <a:cxnLst/>
              <a:rect l="l" t="t" r="r" b="b"/>
              <a:pathLst>
                <a:path w="152" h="251" extrusionOk="0">
                  <a:moveTo>
                    <a:pt x="121" y="247"/>
                  </a:moveTo>
                  <a:lnTo>
                    <a:pt x="121" y="234"/>
                  </a:lnTo>
                  <a:cubicBezTo>
                    <a:pt x="110" y="245"/>
                    <a:pt x="95" y="251"/>
                    <a:pt x="74" y="251"/>
                  </a:cubicBezTo>
                  <a:cubicBezTo>
                    <a:pt x="52" y="251"/>
                    <a:pt x="34" y="243"/>
                    <a:pt x="20" y="227"/>
                  </a:cubicBezTo>
                  <a:cubicBezTo>
                    <a:pt x="7" y="211"/>
                    <a:pt x="0" y="190"/>
                    <a:pt x="0" y="164"/>
                  </a:cubicBezTo>
                  <a:cubicBezTo>
                    <a:pt x="0" y="138"/>
                    <a:pt x="8" y="115"/>
                    <a:pt x="23" y="96"/>
                  </a:cubicBezTo>
                  <a:cubicBezTo>
                    <a:pt x="39" y="78"/>
                    <a:pt x="58" y="68"/>
                    <a:pt x="80" y="68"/>
                  </a:cubicBezTo>
                  <a:cubicBezTo>
                    <a:pt x="98" y="68"/>
                    <a:pt x="112" y="73"/>
                    <a:pt x="121" y="81"/>
                  </a:cubicBezTo>
                  <a:lnTo>
                    <a:pt x="121" y="0"/>
                  </a:lnTo>
                  <a:lnTo>
                    <a:pt x="152" y="0"/>
                  </a:lnTo>
                  <a:lnTo>
                    <a:pt x="152" y="247"/>
                  </a:lnTo>
                  <a:lnTo>
                    <a:pt x="121" y="247"/>
                  </a:lnTo>
                  <a:close/>
                  <a:moveTo>
                    <a:pt x="121" y="112"/>
                  </a:moveTo>
                  <a:cubicBezTo>
                    <a:pt x="113" y="101"/>
                    <a:pt x="102" y="95"/>
                    <a:pt x="89" y="95"/>
                  </a:cubicBezTo>
                  <a:cubicBezTo>
                    <a:pt x="72" y="95"/>
                    <a:pt x="58" y="101"/>
                    <a:pt x="48" y="113"/>
                  </a:cubicBezTo>
                  <a:cubicBezTo>
                    <a:pt x="38" y="126"/>
                    <a:pt x="33" y="142"/>
                    <a:pt x="33" y="161"/>
                  </a:cubicBezTo>
                  <a:cubicBezTo>
                    <a:pt x="33" y="203"/>
                    <a:pt x="52" y="225"/>
                    <a:pt x="90" y="225"/>
                  </a:cubicBezTo>
                  <a:cubicBezTo>
                    <a:pt x="95" y="225"/>
                    <a:pt x="101" y="223"/>
                    <a:pt x="108" y="220"/>
                  </a:cubicBezTo>
                  <a:cubicBezTo>
                    <a:pt x="115" y="217"/>
                    <a:pt x="119" y="213"/>
                    <a:pt x="121" y="210"/>
                  </a:cubicBezTo>
                  <a:lnTo>
                    <a:pt x="121" y="1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32;p16"/>
            <p:cNvSpPr/>
            <p:nvPr/>
          </p:nvSpPr>
          <p:spPr>
            <a:xfrm>
              <a:off x="6164" y="3287"/>
              <a:ext cx="38" cy="63"/>
            </a:xfrm>
            <a:custGeom>
              <a:avLst/>
              <a:gdLst/>
              <a:ahLst/>
              <a:cxnLst/>
              <a:rect l="l" t="t" r="r" b="b"/>
              <a:pathLst>
                <a:path w="163" h="270" extrusionOk="0">
                  <a:moveTo>
                    <a:pt x="160" y="182"/>
                  </a:moveTo>
                  <a:lnTo>
                    <a:pt x="33" y="182"/>
                  </a:lnTo>
                  <a:cubicBezTo>
                    <a:pt x="33" y="202"/>
                    <a:pt x="39" y="218"/>
                    <a:pt x="50" y="229"/>
                  </a:cubicBezTo>
                  <a:cubicBezTo>
                    <a:pt x="60" y="239"/>
                    <a:pt x="73" y="244"/>
                    <a:pt x="89" y="244"/>
                  </a:cubicBezTo>
                  <a:cubicBezTo>
                    <a:pt x="107" y="244"/>
                    <a:pt x="121" y="238"/>
                    <a:pt x="133" y="228"/>
                  </a:cubicBezTo>
                  <a:lnTo>
                    <a:pt x="147" y="250"/>
                  </a:lnTo>
                  <a:cubicBezTo>
                    <a:pt x="142" y="255"/>
                    <a:pt x="134" y="259"/>
                    <a:pt x="124" y="263"/>
                  </a:cubicBezTo>
                  <a:cubicBezTo>
                    <a:pt x="112" y="268"/>
                    <a:pt x="98" y="270"/>
                    <a:pt x="83" y="270"/>
                  </a:cubicBezTo>
                  <a:cubicBezTo>
                    <a:pt x="60" y="270"/>
                    <a:pt x="42" y="262"/>
                    <a:pt x="26" y="247"/>
                  </a:cubicBezTo>
                  <a:cubicBezTo>
                    <a:pt x="9" y="231"/>
                    <a:pt x="0" y="209"/>
                    <a:pt x="0" y="181"/>
                  </a:cubicBezTo>
                  <a:cubicBezTo>
                    <a:pt x="0" y="152"/>
                    <a:pt x="9" y="128"/>
                    <a:pt x="27" y="111"/>
                  </a:cubicBezTo>
                  <a:cubicBezTo>
                    <a:pt x="43" y="95"/>
                    <a:pt x="61" y="87"/>
                    <a:pt x="83" y="87"/>
                  </a:cubicBezTo>
                  <a:cubicBezTo>
                    <a:pt x="108" y="87"/>
                    <a:pt x="128" y="94"/>
                    <a:pt x="142" y="109"/>
                  </a:cubicBezTo>
                  <a:cubicBezTo>
                    <a:pt x="156" y="122"/>
                    <a:pt x="163" y="140"/>
                    <a:pt x="163" y="163"/>
                  </a:cubicBezTo>
                  <a:cubicBezTo>
                    <a:pt x="163" y="170"/>
                    <a:pt x="162" y="176"/>
                    <a:pt x="160" y="182"/>
                  </a:cubicBezTo>
                  <a:close/>
                  <a:moveTo>
                    <a:pt x="84" y="114"/>
                  </a:moveTo>
                  <a:cubicBezTo>
                    <a:pt x="71" y="114"/>
                    <a:pt x="59" y="118"/>
                    <a:pt x="49" y="127"/>
                  </a:cubicBezTo>
                  <a:cubicBezTo>
                    <a:pt x="40" y="136"/>
                    <a:pt x="35" y="146"/>
                    <a:pt x="34" y="159"/>
                  </a:cubicBezTo>
                  <a:lnTo>
                    <a:pt x="132" y="159"/>
                  </a:lnTo>
                  <a:cubicBezTo>
                    <a:pt x="132" y="146"/>
                    <a:pt x="128" y="136"/>
                    <a:pt x="120" y="127"/>
                  </a:cubicBezTo>
                  <a:cubicBezTo>
                    <a:pt x="111" y="118"/>
                    <a:pt x="99" y="114"/>
                    <a:pt x="84" y="114"/>
                  </a:cubicBezTo>
                  <a:close/>
                  <a:moveTo>
                    <a:pt x="139" y="1"/>
                  </a:moveTo>
                  <a:lnTo>
                    <a:pt x="89" y="56"/>
                  </a:lnTo>
                  <a:lnTo>
                    <a:pt x="71" y="56"/>
                  </a:lnTo>
                  <a:lnTo>
                    <a:pt x="23" y="0"/>
                  </a:lnTo>
                  <a:lnTo>
                    <a:pt x="51" y="0"/>
                  </a:lnTo>
                  <a:lnTo>
                    <a:pt x="80" y="32"/>
                  </a:lnTo>
                  <a:lnTo>
                    <a:pt x="107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33;p16"/>
            <p:cNvSpPr/>
            <p:nvPr/>
          </p:nvSpPr>
          <p:spPr>
            <a:xfrm>
              <a:off x="6209" y="3291"/>
              <a:ext cx="14" cy="59"/>
            </a:xfrm>
            <a:custGeom>
              <a:avLst/>
              <a:gdLst/>
              <a:ahLst/>
              <a:cxnLst/>
              <a:rect l="l" t="t" r="r" b="b"/>
              <a:pathLst>
                <a:path w="61" h="251" extrusionOk="0">
                  <a:moveTo>
                    <a:pt x="0" y="198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2"/>
                    <a:pt x="34" y="209"/>
                    <a:pt x="39" y="215"/>
                  </a:cubicBezTo>
                  <a:cubicBezTo>
                    <a:pt x="45" y="220"/>
                    <a:pt x="52" y="223"/>
                    <a:pt x="61" y="223"/>
                  </a:cubicBezTo>
                  <a:lnTo>
                    <a:pt x="61" y="251"/>
                  </a:lnTo>
                  <a:cubicBezTo>
                    <a:pt x="20" y="251"/>
                    <a:pt x="0" y="233"/>
                    <a:pt x="0" y="1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34;p16"/>
            <p:cNvSpPr/>
            <p:nvPr/>
          </p:nvSpPr>
          <p:spPr>
            <a:xfrm>
              <a:off x="6229" y="3287"/>
              <a:ext cx="34" cy="63"/>
            </a:xfrm>
            <a:custGeom>
              <a:avLst/>
              <a:gdLst/>
              <a:ahLst/>
              <a:cxnLst/>
              <a:rect l="l" t="t" r="r" b="b"/>
              <a:pathLst>
                <a:path w="150" h="269" extrusionOk="0">
                  <a:moveTo>
                    <a:pt x="108" y="245"/>
                  </a:moveTo>
                  <a:cubicBezTo>
                    <a:pt x="96" y="261"/>
                    <a:pt x="76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7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89" y="153"/>
                    <a:pt x="97" y="154"/>
                    <a:pt x="105" y="157"/>
                  </a:cubicBezTo>
                  <a:cubicBezTo>
                    <a:pt x="105" y="129"/>
                    <a:pt x="92" y="114"/>
                    <a:pt x="67" y="114"/>
                  </a:cubicBezTo>
                  <a:cubicBezTo>
                    <a:pt x="47" y="114"/>
                    <a:pt x="32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3" y="92"/>
                  </a:cubicBezTo>
                  <a:cubicBezTo>
                    <a:pt x="44" y="88"/>
                    <a:pt x="54" y="86"/>
                    <a:pt x="63" y="86"/>
                  </a:cubicBezTo>
                  <a:cubicBezTo>
                    <a:pt x="89" y="86"/>
                    <a:pt x="107" y="92"/>
                    <a:pt x="119" y="104"/>
                  </a:cubicBezTo>
                  <a:cubicBezTo>
                    <a:pt x="131" y="115"/>
                    <a:pt x="136" y="134"/>
                    <a:pt x="136" y="159"/>
                  </a:cubicBezTo>
                  <a:lnTo>
                    <a:pt x="136" y="222"/>
                  </a:lnTo>
                  <a:cubicBezTo>
                    <a:pt x="136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7" y="269"/>
                    <a:pt x="128" y="267"/>
                    <a:pt x="122" y="263"/>
                  </a:cubicBezTo>
                  <a:cubicBezTo>
                    <a:pt x="115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5" y="177"/>
                    <a:pt x="88" y="176"/>
                    <a:pt x="84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3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2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35;p16"/>
            <p:cNvSpPr/>
            <p:nvPr/>
          </p:nvSpPr>
          <p:spPr>
            <a:xfrm>
              <a:off x="6266" y="3308"/>
              <a:ext cx="37" cy="42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36;p16"/>
            <p:cNvSpPr/>
            <p:nvPr/>
          </p:nvSpPr>
          <p:spPr>
            <a:xfrm>
              <a:off x="6306" y="3287"/>
              <a:ext cx="35" cy="63"/>
            </a:xfrm>
            <a:custGeom>
              <a:avLst/>
              <a:gdLst/>
              <a:ahLst/>
              <a:cxnLst/>
              <a:rect l="l" t="t" r="r" b="b"/>
              <a:pathLst>
                <a:path w="150" h="269" extrusionOk="0">
                  <a:moveTo>
                    <a:pt x="108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5" y="157"/>
                  </a:cubicBezTo>
                  <a:cubicBezTo>
                    <a:pt x="105" y="129"/>
                    <a:pt x="93" y="114"/>
                    <a:pt x="67" y="114"/>
                  </a:cubicBezTo>
                  <a:cubicBezTo>
                    <a:pt x="48" y="114"/>
                    <a:pt x="33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4" y="92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19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3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37;p16"/>
            <p:cNvSpPr/>
            <p:nvPr/>
          </p:nvSpPr>
          <p:spPr>
            <a:xfrm>
              <a:off x="6348" y="3307"/>
              <a:ext cx="32" cy="42"/>
            </a:xfrm>
            <a:custGeom>
              <a:avLst/>
              <a:gdLst/>
              <a:ahLst/>
              <a:cxnLst/>
              <a:rect l="l" t="t" r="r" b="b"/>
              <a:pathLst>
                <a:path w="139" h="180" extrusionOk="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38;p16"/>
            <p:cNvSpPr/>
            <p:nvPr/>
          </p:nvSpPr>
          <p:spPr>
            <a:xfrm>
              <a:off x="6388" y="3287"/>
              <a:ext cx="17" cy="62"/>
            </a:xfrm>
            <a:custGeom>
              <a:avLst/>
              <a:gdLst/>
              <a:ahLst/>
              <a:cxnLst/>
              <a:rect l="l" t="t" r="r" b="b"/>
              <a:pathLst>
                <a:path w="76" h="266" extrusionOk="0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3"/>
          <p:cNvSpPr txBox="1"/>
          <p:nvPr/>
        </p:nvSpPr>
        <p:spPr>
          <a:xfrm>
            <a:off x="739987" y="1140806"/>
            <a:ext cx="11268026" cy="5232202"/>
          </a:xfrm>
          <a:prstGeom prst="rect">
            <a:avLst/>
          </a:prstGeom>
          <a:noFill/>
        </p:spPr>
        <p:txBody>
          <a:bodyPr wrap="square" lIns="60960" tIns="30480" rIns="60960" bIns="30480" rtlCol="0" anchor="t">
            <a:spAutoFit/>
          </a:bodyPr>
          <a:lstStyle/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b="1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Úvod</a:t>
            </a:r>
            <a:r>
              <a:rPr lang="cs-CZ" sz="2800" b="1" kern="1200" dirty="0">
                <a:solidFill>
                  <a:srgbClr val="858591">
                    <a:lumMod val="75000"/>
                  </a:srgbClr>
                </a:solidFill>
                <a:ea typeface="+mn-ea"/>
              </a:rPr>
              <a:t> </a:t>
            </a:r>
            <a:r>
              <a:rPr lang="cs-CZ" sz="2800" b="1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(Adéla Zehringerová, Petr </a:t>
            </a:r>
            <a:r>
              <a:rPr lang="cs-CZ" sz="2800" b="1" kern="1200" dirty="0">
                <a:solidFill>
                  <a:srgbClr val="858591">
                    <a:lumMod val="75000"/>
                  </a:srgbClr>
                </a:solidFill>
                <a:ea typeface="+mn-ea"/>
              </a:rPr>
              <a:t>a Věra Koubkovi)</a:t>
            </a:r>
          </a:p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b="1" kern="1200" dirty="0">
                <a:solidFill>
                  <a:srgbClr val="35BD15"/>
                </a:solidFill>
                <a:ea typeface="+mn-ea"/>
              </a:rPr>
              <a:t>Oblasti historického </a:t>
            </a:r>
            <a:r>
              <a:rPr lang="cs-CZ" sz="2800" b="1" kern="1200" dirty="0" smtClean="0">
                <a:solidFill>
                  <a:srgbClr val="35BD15"/>
                </a:solidFill>
                <a:ea typeface="+mn-ea"/>
              </a:rPr>
              <a:t>myšlení a gramotnosti (P. Koubek)</a:t>
            </a:r>
            <a:endParaRPr lang="cs-CZ" sz="2800" b="1" kern="1200" dirty="0">
              <a:solidFill>
                <a:srgbClr val="35BD15"/>
              </a:solidFill>
              <a:ea typeface="+mn-ea"/>
            </a:endParaRPr>
          </a:p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b="1" kern="1200" dirty="0" smtClean="0">
                <a:solidFill>
                  <a:srgbClr val="2EA612"/>
                </a:solidFill>
                <a:ea typeface="+mn-ea"/>
              </a:rPr>
              <a:t>Rychlý </a:t>
            </a:r>
            <a:r>
              <a:rPr lang="cs-CZ" sz="2800" b="1" kern="1200" dirty="0">
                <a:solidFill>
                  <a:srgbClr val="2EA612"/>
                </a:solidFill>
                <a:ea typeface="+mn-ea"/>
              </a:rPr>
              <a:t>místní přehled (Petr Karlíček)</a:t>
            </a:r>
          </a:p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b="1" kern="1200" dirty="0" smtClean="0">
                <a:solidFill>
                  <a:srgbClr val="278F0F"/>
                </a:solidFill>
                <a:ea typeface="+mn-ea"/>
              </a:rPr>
              <a:t>Povrly </a:t>
            </a:r>
            <a:r>
              <a:rPr lang="cs-CZ" sz="2800" b="1" kern="1200" dirty="0">
                <a:solidFill>
                  <a:srgbClr val="278F0F"/>
                </a:solidFill>
                <a:ea typeface="+mn-ea"/>
              </a:rPr>
              <a:t>v historických fotografiích (</a:t>
            </a:r>
            <a:r>
              <a:rPr lang="cs-CZ" sz="2800" b="1" kern="1200" dirty="0" smtClean="0">
                <a:solidFill>
                  <a:srgbClr val="278F0F"/>
                </a:solidFill>
                <a:ea typeface="+mn-ea"/>
              </a:rPr>
              <a:t>P. </a:t>
            </a:r>
            <a:r>
              <a:rPr lang="cs-CZ" sz="2800" b="1" kern="1200" dirty="0">
                <a:solidFill>
                  <a:srgbClr val="278F0F"/>
                </a:solidFill>
                <a:ea typeface="+mn-ea"/>
              </a:rPr>
              <a:t>Karlíček)</a:t>
            </a:r>
          </a:p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b="1" kern="1200" dirty="0" smtClean="0">
                <a:solidFill>
                  <a:srgbClr val="327816"/>
                </a:solidFill>
                <a:ea typeface="+mn-ea"/>
              </a:rPr>
              <a:t>Co </a:t>
            </a:r>
            <a:r>
              <a:rPr lang="cs-CZ" sz="2800" b="1" kern="1200" dirty="0">
                <a:solidFill>
                  <a:srgbClr val="327816"/>
                </a:solidFill>
                <a:ea typeface="+mn-ea"/>
              </a:rPr>
              <a:t>je na starých školních </a:t>
            </a:r>
            <a:r>
              <a:rPr lang="cs-CZ" sz="2800" b="1" kern="1200" dirty="0" smtClean="0">
                <a:solidFill>
                  <a:srgbClr val="327816"/>
                </a:solidFill>
                <a:ea typeface="+mn-ea"/>
              </a:rPr>
              <a:t>mapách</a:t>
            </a:r>
            <a:r>
              <a:rPr lang="cs-CZ" sz="2800" b="1" kern="1200" dirty="0">
                <a:solidFill>
                  <a:srgbClr val="327816"/>
                </a:solidFill>
                <a:ea typeface="+mn-ea"/>
              </a:rPr>
              <a:t> </a:t>
            </a:r>
            <a:r>
              <a:rPr lang="cs-CZ" sz="2800" b="1" kern="1200" dirty="0" smtClean="0">
                <a:solidFill>
                  <a:srgbClr val="327816"/>
                </a:solidFill>
                <a:ea typeface="+mn-ea"/>
              </a:rPr>
              <a:t>(P. Karlíček</a:t>
            </a:r>
            <a:r>
              <a:rPr lang="cs-CZ" sz="2800" b="1" kern="1200" dirty="0">
                <a:solidFill>
                  <a:srgbClr val="327816"/>
                </a:solidFill>
                <a:ea typeface="+mn-ea"/>
              </a:rPr>
              <a:t>)</a:t>
            </a:r>
          </a:p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b="1" kern="1200" dirty="0" smtClean="0">
                <a:solidFill>
                  <a:srgbClr val="2E632B"/>
                </a:solidFill>
                <a:ea typeface="+mn-ea"/>
              </a:rPr>
              <a:t>Místní </a:t>
            </a:r>
            <a:r>
              <a:rPr lang="cs-CZ" sz="2800" b="1" kern="1200" dirty="0">
                <a:solidFill>
                  <a:srgbClr val="2E632B"/>
                </a:solidFill>
                <a:ea typeface="+mn-ea"/>
              </a:rPr>
              <a:t>kronika - co v ní nalezneme a co to znamená? </a:t>
            </a:r>
            <a:r>
              <a:rPr lang="cs-CZ" sz="2800" b="1" kern="1200" dirty="0" smtClean="0">
                <a:solidFill>
                  <a:srgbClr val="2E632B"/>
                </a:solidFill>
                <a:ea typeface="+mn-ea"/>
              </a:rPr>
              <a:t>(Věra Koubková, Petr </a:t>
            </a:r>
            <a:r>
              <a:rPr lang="cs-CZ" sz="2800" b="1" kern="1200" dirty="0">
                <a:solidFill>
                  <a:srgbClr val="2E632B"/>
                </a:solidFill>
                <a:ea typeface="+mn-ea"/>
              </a:rPr>
              <a:t>Koubek)</a:t>
            </a:r>
          </a:p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b="1" kern="1200" dirty="0" smtClean="0">
                <a:solidFill>
                  <a:srgbClr val="13592E"/>
                </a:solidFill>
                <a:ea typeface="+mn-ea"/>
              </a:rPr>
              <a:t>Noviny </a:t>
            </a:r>
            <a:r>
              <a:rPr lang="cs-CZ" sz="2800" b="1" kern="1200" dirty="0">
                <a:solidFill>
                  <a:srgbClr val="13592E"/>
                </a:solidFill>
                <a:ea typeface="+mn-ea"/>
              </a:rPr>
              <a:t>jako historický pramen (</a:t>
            </a:r>
            <a:r>
              <a:rPr lang="cs-CZ" sz="2800" b="1" kern="1200" dirty="0" smtClean="0">
                <a:solidFill>
                  <a:srgbClr val="13592E"/>
                </a:solidFill>
                <a:ea typeface="+mn-ea"/>
              </a:rPr>
              <a:t>P. </a:t>
            </a:r>
            <a:r>
              <a:rPr lang="cs-CZ" sz="2800" b="1" kern="1200" dirty="0">
                <a:solidFill>
                  <a:srgbClr val="13592E"/>
                </a:solidFill>
                <a:ea typeface="+mn-ea"/>
              </a:rPr>
              <a:t>Karlíček)</a:t>
            </a:r>
          </a:p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b="1" kern="1200" dirty="0" smtClean="0">
                <a:solidFill>
                  <a:srgbClr val="0F3D22"/>
                </a:solidFill>
                <a:ea typeface="+mn-ea"/>
              </a:rPr>
              <a:t>“</a:t>
            </a:r>
            <a:r>
              <a:rPr lang="cs-CZ" sz="2800" b="1" kern="1200" dirty="0">
                <a:solidFill>
                  <a:srgbClr val="0F3D22"/>
                </a:solidFill>
                <a:ea typeface="+mn-ea"/>
              </a:rPr>
              <a:t>Opakování”: zpracování tematické </a:t>
            </a:r>
            <a:r>
              <a:rPr lang="cs-CZ" sz="2800" b="1" kern="1200" dirty="0" smtClean="0">
                <a:solidFill>
                  <a:srgbClr val="0F3D22"/>
                </a:solidFill>
                <a:ea typeface="+mn-ea"/>
              </a:rPr>
              <a:t>výuky </a:t>
            </a:r>
            <a:r>
              <a:rPr lang="cs-CZ" sz="2800" b="1" kern="1200" dirty="0">
                <a:solidFill>
                  <a:srgbClr val="0F3D22"/>
                </a:solidFill>
                <a:ea typeface="+mn-ea"/>
              </a:rPr>
              <a:t>k místu opřená o fotografie a různorodé mapy </a:t>
            </a:r>
            <a:r>
              <a:rPr lang="cs-CZ" sz="2800" b="1" kern="1200" dirty="0" smtClean="0">
                <a:solidFill>
                  <a:srgbClr val="0F3D22"/>
                </a:solidFill>
                <a:ea typeface="+mn-ea"/>
              </a:rPr>
              <a:t>(Petrové)</a:t>
            </a:r>
            <a:endParaRPr lang="cs-CZ" sz="2800" b="1" kern="1200" dirty="0">
              <a:solidFill>
                <a:srgbClr val="0F3D22"/>
              </a:solidFill>
              <a:ea typeface="+mn-ea"/>
            </a:endParaRPr>
          </a:p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b="1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Shrnutí </a:t>
            </a:r>
            <a:r>
              <a:rPr lang="cs-CZ" sz="2800" b="1" kern="1200" dirty="0">
                <a:solidFill>
                  <a:srgbClr val="858591">
                    <a:lumMod val="75000"/>
                  </a:srgbClr>
                </a:solidFill>
                <a:ea typeface="+mn-ea"/>
              </a:rPr>
              <a:t>a doporučení, jak začít</a:t>
            </a:r>
          </a:p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b="1" kern="1200" dirty="0">
                <a:solidFill>
                  <a:schemeClr val="bg1">
                    <a:lumMod val="10000"/>
                  </a:schemeClr>
                </a:solidFill>
                <a:ea typeface="+mn-ea"/>
              </a:rPr>
              <a:t>Diskuse a závěr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28748" y="536173"/>
            <a:ext cx="11004452" cy="535531"/>
          </a:xfrm>
        </p:spPr>
        <p:txBody>
          <a:bodyPr/>
          <a:lstStyle/>
          <a:p>
            <a:r>
              <a:rPr lang="cs-CZ" sz="3200" dirty="0" smtClean="0"/>
              <a:t>Program</a:t>
            </a:r>
            <a:endParaRPr lang="cs-CZ" sz="3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46986"/>
            <a:ext cx="1898813" cy="72854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65822" y="1014530"/>
            <a:ext cx="1942191" cy="252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0119" y="1306086"/>
            <a:ext cx="1807894" cy="193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135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Organizace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46986"/>
            <a:ext cx="1898813" cy="72854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65822" y="1014530"/>
            <a:ext cx="1942191" cy="252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0119" y="1306086"/>
            <a:ext cx="1807894" cy="19347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099340"/>
              </p:ext>
            </p:extLst>
          </p:nvPr>
        </p:nvGraphicFramePr>
        <p:xfrm>
          <a:off x="1025236" y="3473356"/>
          <a:ext cx="8639464" cy="12038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98473">
                  <a:extLst>
                    <a:ext uri="{9D8B030D-6E8A-4147-A177-3AD203B41FA5}">
                      <a16:colId xmlns:a16="http://schemas.microsoft.com/office/drawing/2014/main" val="270595479"/>
                    </a:ext>
                  </a:extLst>
                </a:gridCol>
                <a:gridCol w="3540991">
                  <a:extLst>
                    <a:ext uri="{9D8B030D-6E8A-4147-A177-3AD203B41FA5}">
                      <a16:colId xmlns:a16="http://schemas.microsoft.com/office/drawing/2014/main" val="14711652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kern="1200" dirty="0" smtClean="0">
                          <a:solidFill>
                            <a:srgbClr val="858591">
                              <a:lumMod val="75000"/>
                            </a:srgbClr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Kontakty na podporu: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154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cs-CZ" sz="2133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5859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/>
                          <a:sym typeface="Arial"/>
                        </a:rPr>
                        <a:t>Adéla Zehringerová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775 921 582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6178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cs-CZ" sz="2133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5859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/>
                          <a:sym typeface="Arial"/>
                        </a:rPr>
                        <a:t>Petr Koubek</a:t>
                      </a:r>
                      <a:endParaRPr kumimoji="0" lang="cs-CZ" sz="2133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58591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603 265 196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33038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786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Úvod – společenství praxe a PPUČ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46986"/>
            <a:ext cx="1898813" cy="72854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65822" y="1014530"/>
            <a:ext cx="1942191" cy="252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0119" y="1306086"/>
            <a:ext cx="1807894" cy="19347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23"/>
          <p:cNvSpPr txBox="1"/>
          <p:nvPr/>
        </p:nvSpPr>
        <p:spPr>
          <a:xfrm>
            <a:off x="739987" y="1538567"/>
            <a:ext cx="11268026" cy="923330"/>
          </a:xfrm>
          <a:prstGeom prst="rect">
            <a:avLst/>
          </a:prstGeom>
          <a:noFill/>
        </p:spPr>
        <p:txBody>
          <a:bodyPr wrap="square" lIns="60960" tIns="30480" rIns="60960" bIns="30480" rtlCol="0" anchor="t">
            <a:spAutoFit/>
          </a:bodyPr>
          <a:lstStyle/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O projektu a společenstvích</a:t>
            </a:r>
          </a:p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Marta Břehovská</a:t>
            </a:r>
            <a:endParaRPr lang="cs-CZ" sz="2800" kern="1200" dirty="0" smtClean="0">
              <a:solidFill>
                <a:srgbClr val="858591">
                  <a:lumMod val="75000"/>
                </a:srgb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1383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22000" y="415887"/>
            <a:ext cx="11004452" cy="831125"/>
          </a:xfrm>
        </p:spPr>
        <p:txBody>
          <a:bodyPr/>
          <a:lstStyle/>
          <a:p>
            <a:r>
              <a:rPr lang="cs-CZ" dirty="0" smtClean="0"/>
              <a:t>Když využívám ve výuce primární prameny, </a:t>
            </a:r>
            <a:br>
              <a:rPr lang="cs-CZ" dirty="0" smtClean="0"/>
            </a:br>
            <a:r>
              <a:rPr lang="cs-CZ" dirty="0" smtClean="0"/>
              <a:t>cílem je, aby se žáci naučili…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46986"/>
            <a:ext cx="1898813" cy="72854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65822" y="1014530"/>
            <a:ext cx="1942191" cy="252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0119" y="1306086"/>
            <a:ext cx="1807894" cy="19347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23"/>
          <p:cNvSpPr txBox="1"/>
          <p:nvPr/>
        </p:nvSpPr>
        <p:spPr>
          <a:xfrm>
            <a:off x="622000" y="2659445"/>
            <a:ext cx="11268026" cy="492443"/>
          </a:xfrm>
          <a:prstGeom prst="rect">
            <a:avLst/>
          </a:prstGeom>
          <a:noFill/>
        </p:spPr>
        <p:txBody>
          <a:bodyPr wrap="square" lIns="60960" tIns="30480" rIns="60960" bIns="30480" rtlCol="0" anchor="t">
            <a:spAutoFit/>
          </a:bodyPr>
          <a:lstStyle/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kern="1200" dirty="0">
                <a:solidFill>
                  <a:srgbClr val="858591">
                    <a:lumMod val="75000"/>
                  </a:srgbClr>
                </a:solidFill>
                <a:ea typeface="+mn-ea"/>
                <a:hlinkClick r:id="rId6"/>
              </a:rPr>
              <a:t>https://</a:t>
            </a: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  <a:hlinkClick r:id="rId6"/>
              </a:rPr>
              <a:t>forms.gle/C5WEkzGtwdVGwwWy6</a:t>
            </a: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84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074" y="168211"/>
            <a:ext cx="9829800" cy="606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3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22000" y="533299"/>
            <a:ext cx="11004452" cy="461729"/>
          </a:xfrm>
        </p:spPr>
        <p:txBody>
          <a:bodyPr/>
          <a:lstStyle/>
          <a:p>
            <a:r>
              <a:rPr lang="cs-CZ" dirty="0"/>
              <a:t>Oblasti historického myšlení a gramotnosti (P. Koubek)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46986"/>
            <a:ext cx="1898813" cy="72854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65822" y="1014530"/>
            <a:ext cx="1942191" cy="252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0119" y="1306086"/>
            <a:ext cx="1807894" cy="19347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23"/>
          <p:cNvSpPr txBox="1"/>
          <p:nvPr/>
        </p:nvSpPr>
        <p:spPr>
          <a:xfrm>
            <a:off x="739987" y="1538567"/>
            <a:ext cx="11268026" cy="3939540"/>
          </a:xfrm>
          <a:prstGeom prst="rect">
            <a:avLst/>
          </a:prstGeom>
          <a:noFill/>
        </p:spPr>
        <p:txBody>
          <a:bodyPr wrap="square" lIns="60960" tIns="30480" rIns="60960" bIns="30480" rtlCol="0" anchor="t">
            <a:spAutoFit/>
          </a:bodyPr>
          <a:lstStyle/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Jak víme, že je to důležité? (identifikace </a:t>
            </a:r>
            <a:r>
              <a:rPr lang="cs-CZ" sz="2800" b="1" kern="1200" dirty="0" smtClean="0">
                <a:solidFill>
                  <a:srgbClr val="0E4222"/>
                </a:solidFill>
                <a:ea typeface="+mn-ea"/>
              </a:rPr>
              <a:t>historického významu</a:t>
            </a: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)</a:t>
            </a:r>
          </a:p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Jak víme, že něco víme? (hledání </a:t>
            </a:r>
            <a:r>
              <a:rPr lang="cs-CZ" sz="2800" b="1" kern="1200" dirty="0" smtClean="0">
                <a:solidFill>
                  <a:srgbClr val="0E4222"/>
                </a:solidFill>
                <a:ea typeface="+mn-ea"/>
              </a:rPr>
              <a:t>důkazů</a:t>
            </a: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)</a:t>
            </a:r>
          </a:p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Co se změnilo, co zůstalo, kdo z toho těžil a kdo ne? (tázání se po </a:t>
            </a:r>
            <a:r>
              <a:rPr lang="cs-CZ" sz="2800" b="1" kern="1200" dirty="0" smtClean="0">
                <a:solidFill>
                  <a:srgbClr val="0E4222"/>
                </a:solidFill>
                <a:ea typeface="+mn-ea"/>
              </a:rPr>
              <a:t>změně a trvání</a:t>
            </a: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)</a:t>
            </a:r>
            <a:endParaRPr lang="cs-CZ" sz="2800" kern="1200" dirty="0">
              <a:solidFill>
                <a:srgbClr val="858591">
                  <a:lumMod val="75000"/>
                </a:srgbClr>
              </a:solidFill>
              <a:ea typeface="+mn-ea"/>
            </a:endParaRPr>
          </a:p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Co události a změny </a:t>
            </a:r>
            <a:r>
              <a:rPr lang="cs-CZ" sz="2800" b="1" kern="1200" dirty="0" smtClean="0">
                <a:solidFill>
                  <a:srgbClr val="0E4222"/>
                </a:solidFill>
                <a:ea typeface="+mn-ea"/>
              </a:rPr>
              <a:t>způsobilo</a:t>
            </a: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 a co se stalo jejich </a:t>
            </a:r>
            <a:r>
              <a:rPr lang="cs-CZ" sz="2800" b="1" kern="1200" dirty="0" smtClean="0">
                <a:solidFill>
                  <a:srgbClr val="0E4222"/>
                </a:solidFill>
                <a:ea typeface="+mn-ea"/>
              </a:rPr>
              <a:t>následkem</a:t>
            </a: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? </a:t>
            </a:r>
          </a:p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Jak </a:t>
            </a:r>
            <a:r>
              <a:rPr lang="cs-CZ" sz="2800" b="1" kern="1200" dirty="0" smtClean="0">
                <a:solidFill>
                  <a:srgbClr val="0E4222"/>
                </a:solidFill>
                <a:ea typeface="+mn-ea"/>
              </a:rPr>
              <a:t>různě</a:t>
            </a: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 lidé v dané době vnímali historické události? Co tím zjistíme o lidech? (zkoumání událostí z </a:t>
            </a:r>
            <a:r>
              <a:rPr lang="cs-CZ" sz="2800" b="1" kern="1200" dirty="0" smtClean="0">
                <a:solidFill>
                  <a:srgbClr val="0E4222"/>
                </a:solidFill>
                <a:ea typeface="+mn-ea"/>
              </a:rPr>
              <a:t>historické perspektivy</a:t>
            </a: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)</a:t>
            </a:r>
          </a:p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Jak se z historických událostí můžeme poučit, abychom lépe rozuměli dnešku? (promýšlení </a:t>
            </a:r>
            <a:r>
              <a:rPr lang="cs-CZ" sz="2800" b="1" kern="1200" dirty="0" smtClean="0">
                <a:solidFill>
                  <a:srgbClr val="0E4222"/>
                </a:solidFill>
                <a:ea typeface="+mn-ea"/>
              </a:rPr>
              <a:t>etických</a:t>
            </a: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 souvislostí)</a:t>
            </a:r>
          </a:p>
        </p:txBody>
      </p:sp>
    </p:spTree>
    <p:extLst>
      <p:ext uri="{BB962C8B-B14F-4D97-AF65-F5344CB8AC3E}">
        <p14:creationId xmlns:p14="http://schemas.microsoft.com/office/powerpoint/2010/main" val="190113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22000" y="533299"/>
            <a:ext cx="11004452" cy="461729"/>
          </a:xfrm>
        </p:spPr>
        <p:txBody>
          <a:bodyPr/>
          <a:lstStyle/>
          <a:p>
            <a:r>
              <a:rPr lang="cs-CZ" dirty="0"/>
              <a:t>Oblasti historického </a:t>
            </a:r>
            <a:r>
              <a:rPr lang="cs-CZ" dirty="0" smtClean="0"/>
              <a:t>myšlení a historický pramen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46986"/>
            <a:ext cx="1898813" cy="72854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65822" y="1014530"/>
            <a:ext cx="1942191" cy="252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0119" y="1306086"/>
            <a:ext cx="1807894" cy="19347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23"/>
          <p:cNvSpPr txBox="1"/>
          <p:nvPr/>
        </p:nvSpPr>
        <p:spPr>
          <a:xfrm>
            <a:off x="739987" y="1058431"/>
            <a:ext cx="11268026" cy="5663089"/>
          </a:xfrm>
          <a:prstGeom prst="rect">
            <a:avLst/>
          </a:prstGeom>
          <a:noFill/>
        </p:spPr>
        <p:txBody>
          <a:bodyPr wrap="square" lIns="60960" tIns="30480" rIns="60960" bIns="30480" rtlCol="0" anchor="t">
            <a:spAutoFit/>
          </a:bodyPr>
          <a:lstStyle/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identifikace </a:t>
            </a:r>
            <a:r>
              <a:rPr lang="cs-CZ" sz="2800" b="1" kern="1200" dirty="0" smtClean="0">
                <a:solidFill>
                  <a:srgbClr val="0E4222"/>
                </a:solidFill>
                <a:ea typeface="+mn-ea"/>
              </a:rPr>
              <a:t>historického významu</a:t>
            </a:r>
            <a:br>
              <a:rPr lang="cs-CZ" sz="2800" b="1" kern="1200" dirty="0" smtClean="0">
                <a:solidFill>
                  <a:srgbClr val="0E4222"/>
                </a:solidFill>
                <a:ea typeface="+mn-ea"/>
              </a:rPr>
            </a:br>
            <a:endParaRPr lang="cs-CZ" sz="2800" kern="1200" dirty="0" smtClean="0">
              <a:solidFill>
                <a:srgbClr val="858591">
                  <a:lumMod val="75000"/>
                </a:srgbClr>
              </a:solidFill>
              <a:ea typeface="+mn-ea"/>
            </a:endParaRPr>
          </a:p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hledání </a:t>
            </a:r>
            <a:r>
              <a:rPr lang="cs-CZ" sz="2800" b="1" kern="1200" dirty="0" smtClean="0">
                <a:solidFill>
                  <a:srgbClr val="0E4222"/>
                </a:solidFill>
                <a:ea typeface="+mn-ea"/>
              </a:rPr>
              <a:t>důkazů</a:t>
            </a:r>
            <a:br>
              <a:rPr lang="cs-CZ" sz="2800" b="1" kern="1200" dirty="0" smtClean="0">
                <a:solidFill>
                  <a:srgbClr val="0E4222"/>
                </a:solidFill>
                <a:ea typeface="+mn-ea"/>
              </a:rPr>
            </a:br>
            <a:endParaRPr lang="cs-CZ" sz="2800" kern="1200" dirty="0" smtClean="0">
              <a:solidFill>
                <a:srgbClr val="858591">
                  <a:lumMod val="75000"/>
                </a:srgbClr>
              </a:solidFill>
              <a:ea typeface="+mn-ea"/>
            </a:endParaRPr>
          </a:p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tázání se po </a:t>
            </a:r>
            <a:r>
              <a:rPr lang="cs-CZ" sz="2800" b="1" kern="1200" dirty="0" smtClean="0">
                <a:solidFill>
                  <a:srgbClr val="0E4222"/>
                </a:solidFill>
                <a:ea typeface="+mn-ea"/>
              </a:rPr>
              <a:t>změně a trvání</a:t>
            </a:r>
            <a:br>
              <a:rPr lang="cs-CZ" sz="2800" b="1" kern="1200" dirty="0" smtClean="0">
                <a:solidFill>
                  <a:srgbClr val="0E4222"/>
                </a:solidFill>
                <a:ea typeface="+mn-ea"/>
              </a:rPr>
            </a:br>
            <a:endParaRPr lang="cs-CZ" sz="2800" kern="1200" dirty="0">
              <a:solidFill>
                <a:srgbClr val="858591">
                  <a:lumMod val="75000"/>
                </a:srgbClr>
              </a:solidFill>
              <a:ea typeface="+mn-ea"/>
            </a:endParaRPr>
          </a:p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kern="1200" dirty="0">
                <a:solidFill>
                  <a:srgbClr val="858591">
                    <a:lumMod val="75000"/>
                  </a:srgbClr>
                </a:solidFill>
                <a:ea typeface="+mn-ea"/>
              </a:rPr>
              <a:t>p</a:t>
            </a: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átrání po </a:t>
            </a:r>
            <a:r>
              <a:rPr lang="cs-CZ" sz="2800" b="1" kern="1200" dirty="0" smtClean="0">
                <a:solidFill>
                  <a:srgbClr val="0E4222"/>
                </a:solidFill>
                <a:ea typeface="+mn-ea"/>
              </a:rPr>
              <a:t>příčinách </a:t>
            </a:r>
            <a:br>
              <a:rPr lang="cs-CZ" sz="2800" b="1" kern="1200" dirty="0" smtClean="0">
                <a:solidFill>
                  <a:srgbClr val="0E4222"/>
                </a:solidFill>
                <a:ea typeface="+mn-ea"/>
              </a:rPr>
            </a:br>
            <a:r>
              <a:rPr lang="cs-CZ" sz="2800" b="1" kern="1200" dirty="0" smtClean="0">
                <a:solidFill>
                  <a:srgbClr val="0E4222"/>
                </a:solidFill>
                <a:ea typeface="+mn-ea"/>
              </a:rPr>
              <a:t>a následcích</a:t>
            </a:r>
            <a:br>
              <a:rPr lang="cs-CZ" sz="2800" b="1" kern="1200" dirty="0" smtClean="0">
                <a:solidFill>
                  <a:srgbClr val="0E4222"/>
                </a:solidFill>
                <a:ea typeface="+mn-ea"/>
              </a:rPr>
            </a:br>
            <a:endParaRPr lang="cs-CZ" sz="2800" kern="1200" dirty="0" smtClean="0">
              <a:solidFill>
                <a:srgbClr val="858591">
                  <a:lumMod val="75000"/>
                </a:srgbClr>
              </a:solidFill>
              <a:ea typeface="+mn-ea"/>
            </a:endParaRPr>
          </a:p>
          <a:p>
            <a:pPr marL="342900" indent="-342900" defTabSz="914446">
              <a:buClrTx/>
              <a:buFont typeface="Arial" panose="020B0604020202020204" pitchFamily="34" charset="0"/>
              <a:buChar char="•"/>
            </a:pP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zkoumání událostí z </a:t>
            </a:r>
            <a:b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</a:br>
            <a:r>
              <a:rPr lang="cs-CZ" sz="2800" b="1" kern="1200" dirty="0" smtClean="0">
                <a:solidFill>
                  <a:srgbClr val="0E4222"/>
                </a:solidFill>
                <a:ea typeface="+mn-ea"/>
              </a:rPr>
              <a:t>historické perspektivy</a:t>
            </a: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)</a:t>
            </a:r>
            <a:b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</a:br>
            <a:endParaRPr lang="cs-CZ" sz="2800" kern="1200" dirty="0" smtClean="0">
              <a:solidFill>
                <a:srgbClr val="858591">
                  <a:lumMod val="75000"/>
                </a:srgbClr>
              </a:solidFill>
              <a:ea typeface="+mn-ea"/>
            </a:endParaRPr>
          </a:p>
          <a:p>
            <a:pPr marL="457200" lvl="1" indent="-457200" defTabSz="914446">
              <a:buClrTx/>
              <a:buFont typeface="Arial" panose="020B0604020202020204" pitchFamily="34" charset="0"/>
              <a:buChar char="•"/>
            </a:pP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promýšlení </a:t>
            </a:r>
            <a:r>
              <a:rPr lang="cs-CZ" sz="2800" b="1" kern="1200" dirty="0" smtClean="0">
                <a:solidFill>
                  <a:srgbClr val="0E4222"/>
                </a:solidFill>
                <a:ea typeface="+mn-ea"/>
              </a:rPr>
              <a:t>etických</a:t>
            </a:r>
            <a:r>
              <a:rPr lang="cs-CZ" sz="2800" kern="1200" dirty="0" smtClean="0">
                <a:solidFill>
                  <a:srgbClr val="858591">
                    <a:lumMod val="75000"/>
                  </a:srgbClr>
                </a:solidFill>
                <a:ea typeface="+mn-ea"/>
              </a:rPr>
              <a:t> souvislostí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946" y="1879073"/>
            <a:ext cx="6194067" cy="404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8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ENARAL LAYOUTS">
  <a:themeElements>
    <a:clrScheme name="SIMPLICITY - Bright Blue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00B0F0"/>
      </a:accent1>
      <a:accent2>
        <a:srgbClr val="C0C0C8"/>
      </a:accent2>
      <a:accent3>
        <a:srgbClr val="00B0F0"/>
      </a:accent3>
      <a:accent4>
        <a:srgbClr val="00B0F0"/>
      </a:accent4>
      <a:accent5>
        <a:srgbClr val="00B0F0"/>
      </a:accent5>
      <a:accent6>
        <a:srgbClr val="00B0F0"/>
      </a:accent6>
      <a:hlink>
        <a:srgbClr val="0084B4"/>
      </a:hlink>
      <a:folHlink>
        <a:srgbClr val="5CD3FF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bg2">
                <a:lumMod val="7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2652</TotalTime>
  <Words>1095</Words>
  <Application>Microsoft Office PowerPoint</Application>
  <PresentationFormat>Širokoúhlá obrazovka</PresentationFormat>
  <Paragraphs>122</Paragraphs>
  <Slides>25</Slides>
  <Notes>22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25</vt:i4>
      </vt:variant>
    </vt:vector>
  </HeadingPairs>
  <TitlesOfParts>
    <vt:vector size="31" baseType="lpstr">
      <vt:lpstr>Arial</vt:lpstr>
      <vt:lpstr>Calibri</vt:lpstr>
      <vt:lpstr>Roboto Condensed</vt:lpstr>
      <vt:lpstr>Wingdings</vt:lpstr>
      <vt:lpstr>Motiv Office</vt:lpstr>
      <vt:lpstr>GENARAL LAYOUTS</vt:lpstr>
      <vt:lpstr>Prezentace aplikace PowerPoint</vt:lpstr>
      <vt:lpstr>Prezentace aplikace PowerPoint</vt:lpstr>
      <vt:lpstr>Program</vt:lpstr>
      <vt:lpstr>Organizace</vt:lpstr>
      <vt:lpstr>Úvod – společenství praxe a PPUČ</vt:lpstr>
      <vt:lpstr>Když využívám ve výuce primární prameny,  cílem je, aby se žáci naučili…</vt:lpstr>
      <vt:lpstr>Prezentace aplikace PowerPoint</vt:lpstr>
      <vt:lpstr>Oblasti historického myšlení a gramotnosti (P. Koubek)</vt:lpstr>
      <vt:lpstr>Oblasti historického myšlení a historický pramen</vt:lpstr>
      <vt:lpstr>Gramotnosti a kontinua formulovaná PPUČ</vt:lpstr>
      <vt:lpstr>Oblasti historického myšlení a gramotnosti?</vt:lpstr>
      <vt:lpstr>Povrly: rychlý místní přehled (Petr Karlíček)</vt:lpstr>
      <vt:lpstr>Povrly v historických fotografiích  (Petr Karlíček)</vt:lpstr>
      <vt:lpstr>Co je na starých školních mapách, katastrálních mapách (Petr Karlíček)</vt:lpstr>
      <vt:lpstr>Přestávka</vt:lpstr>
      <vt:lpstr>Místní kronika - co v ní nalezneme a co to znamená?  (Petr Koubek)</vt:lpstr>
      <vt:lpstr>Prezentace aplikace PowerPoint</vt:lpstr>
      <vt:lpstr>Noviny jako historický pramen (Petr Karlíček)</vt:lpstr>
      <vt:lpstr>Průběžné shrnutí a otázky?</vt:lpstr>
      <vt:lpstr>“Opakování”: zpracování tematické výuky k místu  opřené o fotografie, texty a různorodé mapy</vt:lpstr>
      <vt:lpstr>Shrnutí a doporučení, jak začít? Diskuse.</vt:lpstr>
      <vt:lpstr>Co bylo dnes nejdůležitější pro vás a vaše žáky?</vt:lpstr>
      <vt:lpstr>Prezentace aplikace PowerPoint</vt:lpstr>
      <vt:lpstr>Reflexe pro projekt; Otázky a rozloučení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Šedá Simona</dc:creator>
  <cp:lastModifiedBy>Koubek Petr</cp:lastModifiedBy>
  <cp:revision>61</cp:revision>
  <dcterms:modified xsi:type="dcterms:W3CDTF">2021-01-12T20:58:23Z</dcterms:modified>
</cp:coreProperties>
</file>