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3" r:id="rId1"/>
    <p:sldMasterId id="2147483664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046977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61622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9125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08450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2856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6948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0244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658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860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10430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116666"/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154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8120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4789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5183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602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926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2919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4936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311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8" name="Shape 7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Shape 97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98" name="Shape 98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rgbClr val="FFFFFF"/>
                </a:solidFill>
              </a:rPr>
              <a:t>‹#›</a:t>
            </a:fld>
            <a:endParaRPr lang="en-US" sz="13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Shape 2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Shape 44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5" name="Shape 4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_1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610600" y="6613511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rgbClr val="FFFFFF"/>
                </a:solidFill>
              </a:rPr>
              <a:t>‹#›</a:t>
            </a:fld>
            <a:r>
              <a:rPr lang="en-US" sz="1300">
                <a:solidFill>
                  <a:srgbClr val="FFFFFF"/>
                </a:solidFill>
              </a:rPr>
              <a:t>/17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</a:rPr>
              <a:t>‹#›</a:t>
            </a:fld>
            <a:endParaRPr lang="en-US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r>
              <a:rPr lang="en-US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/17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en-US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ctrTitle"/>
          </p:nvPr>
        </p:nvSpPr>
        <p:spPr>
          <a:xfrm>
            <a:off x="397061" y="2166558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en-US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elektronických</a:t>
            </a:r>
            <a:r>
              <a:rPr lang="en-US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informací</a:t>
            </a:r>
            <a:endParaRPr lang="en-US" sz="3600" b="1" i="0" u="none" strike="noStrike" cap="small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en-US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IX. </a:t>
            </a:r>
            <a:r>
              <a:rPr lang="en-US" sz="2900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Tabulkový</a:t>
            </a:r>
            <a:r>
              <a:rPr lang="en-US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procesor</a:t>
            </a:r>
            <a:r>
              <a:rPr lang="en-US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en-US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1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grafické</a:t>
            </a:r>
            <a:r>
              <a:rPr lang="en-US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1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zpracování</a:t>
            </a:r>
            <a:r>
              <a:rPr lang="en-US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1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numerických</a:t>
            </a:r>
            <a:r>
              <a:rPr lang="en-US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1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</a:t>
            </a:r>
            <a:endParaRPr lang="en-US" sz="2900" b="0" i="1" cap="small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subTitle" idx="1"/>
          </p:nvPr>
        </p:nvSpPr>
        <p:spPr>
          <a:xfrm>
            <a:off x="1330511" y="5388680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en-US" sz="26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</a:t>
            </a:r>
            <a:r>
              <a:rPr lang="en-US" sz="2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Leipert</a:t>
            </a:r>
            <a:endParaRPr lang="en-US" sz="26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730" y="154052"/>
            <a:ext cx="5134817" cy="1254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Graf bodový XY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85" name="Shape 1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37" y="1544637"/>
            <a:ext cx="7345361" cy="5145086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Shape 186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Přenos grafu do dalších aplikací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jako grafický soubor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malá velikost × nemožnost editace</a:t>
            </a:r>
          </a:p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jako objekt aplikace Excel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editace grafu/tabulky v „miniExcelovém okně“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větší velikost a nutnost instalovaného Excelu</a:t>
            </a:r>
          </a:p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jako propojení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výstupní dokument odebírá objekt ze zdrojového umístění se všemi změnami – editujeme tedy přímo zdrojový dokument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Excel 2003 × Excel 20</a:t>
            </a:r>
            <a:r>
              <a:rPr lang="en-US" b="0"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tvorba grafu v Excel 2003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čtyřstránkový průvodce grafem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graf coby množina objektů s patřičným formátem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pravé tlačítko myši + panel nástrojů </a:t>
            </a:r>
            <a:r>
              <a:rPr lang="en-US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Grafy</a:t>
            </a:r>
          </a:p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tvorba grafu v Excel 20</a:t>
            </a:r>
            <a:r>
              <a:rPr lang="en-US" sz="2600" b="1">
                <a:latin typeface="Arial"/>
                <a:ea typeface="Arial"/>
                <a:cs typeface="Arial"/>
                <a:sym typeface="Arial"/>
              </a:rPr>
              <a:t>13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přímý výběr typu grafu (karta </a:t>
            </a:r>
            <a:r>
              <a:rPr lang="en-US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Vložit</a:t>
            </a: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následný výběr rozložení grafu + pásy karet:</a:t>
            </a:r>
          </a:p>
          <a:p>
            <a:pPr marL="0" marR="0" lvl="1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r>
              <a:rPr lang="en-US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Návrh ; Rozložení ; Formát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0">
                <a:latin typeface="Arial"/>
                <a:ea typeface="Arial"/>
                <a:cs typeface="Arial"/>
                <a:sym typeface="Arial"/>
              </a:rPr>
              <a:t>Google Tabulky - grafy</a:t>
            </a:r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od	12/2013 kompletní přístup offline k celému “Google Office” (Disk + Dokumenty)</a:t>
            </a:r>
          </a:p>
          <a:p>
            <a:pPr marL="457200" marR="0" lvl="0" indent="-393700" algn="l" rtl="0">
              <a:spcBef>
                <a:spcPts val="0"/>
              </a:spcBef>
              <a:buSzPct val="100000"/>
              <a:buFont typeface="Arial"/>
              <a:buChar char="●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prostředí zatím neumožňuje označování více separátních bloků textu či buňek</a:t>
            </a:r>
          </a:p>
          <a:p>
            <a:pPr marL="457200" marR="0" lvl="0" indent="-393700" algn="l" rtl="0">
              <a:spcBef>
                <a:spcPts val="0"/>
              </a:spcBef>
              <a:buSzPct val="100000"/>
              <a:buFont typeface="Arial"/>
              <a:buChar char="●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v zdrojových oblastech pro graf je tak levý sloupec chápán jako legenda grafu, další (oddělené) oblasti buněk je třeba přiznačit v editoru grafů - </a:t>
            </a:r>
            <a:r>
              <a:rPr lang="en-US" sz="2600" b="1">
                <a:latin typeface="Arial"/>
                <a:ea typeface="Arial"/>
                <a:cs typeface="Arial"/>
                <a:sym typeface="Arial"/>
              </a:rPr>
              <a:t>Přidat rozsahy</a:t>
            </a:r>
          </a:p>
        </p:txBody>
      </p:sp>
      <p:grpSp>
        <p:nvGrpSpPr>
          <p:cNvPr id="207" name="Shape 207"/>
          <p:cNvGrpSpPr/>
          <p:nvPr/>
        </p:nvGrpSpPr>
        <p:grpSpPr>
          <a:xfrm>
            <a:off x="370875" y="1219200"/>
            <a:ext cx="8367801" cy="5548050"/>
            <a:chOff x="447075" y="1219200"/>
            <a:chExt cx="8367801" cy="5548050"/>
          </a:xfrm>
        </p:grpSpPr>
        <p:pic>
          <p:nvPicPr>
            <p:cNvPr id="208" name="Shape 20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7075" y="1219200"/>
              <a:ext cx="8367801" cy="5548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Shape 209"/>
            <p:cNvSpPr/>
            <p:nvPr/>
          </p:nvSpPr>
          <p:spPr>
            <a:xfrm>
              <a:off x="807538" y="3733508"/>
              <a:ext cx="2390100" cy="502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10" name="Shape 21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pic>
        <p:nvPicPr>
          <p:cNvPr id="216" name="Shape 2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9781" y="228600"/>
            <a:ext cx="3636343" cy="1559621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Shape 217"/>
          <p:cNvSpPr/>
          <p:nvPr/>
        </p:nvSpPr>
        <p:spPr>
          <a:xfrm>
            <a:off x="7206889" y="249206"/>
            <a:ext cx="229199" cy="2291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18" name="Shape 2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2694" y="1945617"/>
            <a:ext cx="8143430" cy="4614232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Shape 219"/>
          <p:cNvSpPr/>
          <p:nvPr/>
        </p:nvSpPr>
        <p:spPr>
          <a:xfrm>
            <a:off x="820265" y="3561457"/>
            <a:ext cx="229199" cy="2291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/>
          <p:nvPr/>
        </p:nvSpPr>
        <p:spPr>
          <a:xfrm>
            <a:off x="1550815" y="2567517"/>
            <a:ext cx="488399" cy="2291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1" name="Shape 22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sp>
        <p:nvSpPr>
          <p:cNvPr id="227" name="Shape 227"/>
          <p:cNvSpPr/>
          <p:nvPr/>
        </p:nvSpPr>
        <p:spPr>
          <a:xfrm>
            <a:off x="820265" y="3561457"/>
            <a:ext cx="229199" cy="2291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28" name="Shape 2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898" y="1462685"/>
            <a:ext cx="8502276" cy="4835397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/>
          <p:nvPr/>
        </p:nvSpPr>
        <p:spPr>
          <a:xfrm>
            <a:off x="541165" y="4946996"/>
            <a:ext cx="896999" cy="2690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pic>
        <p:nvPicPr>
          <p:cNvPr id="236" name="Shape 2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600" y="1499046"/>
            <a:ext cx="8690799" cy="4867541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Shape 237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pic>
        <p:nvPicPr>
          <p:cNvPr id="243" name="Shape 2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3062" y="2060612"/>
            <a:ext cx="5857875" cy="3952875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Shape 244"/>
          <p:cNvSpPr/>
          <p:nvPr/>
        </p:nvSpPr>
        <p:spPr>
          <a:xfrm>
            <a:off x="7229700" y="2126057"/>
            <a:ext cx="229199" cy="2291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Buňkové grafy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41475" y="1600200"/>
            <a:ext cx="8424599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/>
              <a:t>SPARKLINE(GoogleFinance("CURRENCY:CZKUSD";"price";TODAY()-14;TODAY()))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18</a:t>
            </a:fld>
            <a:endParaRPr lang="en-US"/>
          </a:p>
        </p:txBody>
      </p:sp>
      <p:pic>
        <p:nvPicPr>
          <p:cNvPr id="253" name="Shape 2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5900" y="2655175"/>
            <a:ext cx="6172200" cy="264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Grafická interpretace hodnot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9762" y="2168525"/>
            <a:ext cx="4305300" cy="346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0400" y="2468561"/>
            <a:ext cx="2305050" cy="2867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8610600" y="6613511"/>
            <a:ext cx="533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2</a:t>
            </a:fld>
            <a:r>
              <a:rPr lang="en-US"/>
              <a:t>/17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000" b="0">
                <a:latin typeface="Arial"/>
                <a:ea typeface="Arial"/>
                <a:cs typeface="Arial"/>
                <a:sym typeface="Arial"/>
              </a:rPr>
              <a:t>Grafické </a:t>
            </a: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</a:t>
            </a:r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937" y="1609725"/>
            <a:ext cx="5964236" cy="4949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46886" y="1609725"/>
            <a:ext cx="1563686" cy="2587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46886" y="4421187"/>
            <a:ext cx="1563687" cy="2138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Grafické zpracování dat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označení oblastí pro tvorbu grafu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legenda, popisky os/hodnot, oblast hodnot</a:t>
            </a:r>
          </a:p>
          <a:p>
            <a:pPr marL="457200" marR="0" lvl="0" indent="-228600" algn="l" rtl="0">
              <a:spcBef>
                <a:spcPts val="0"/>
              </a:spcBef>
              <a:buFont typeface="Arial"/>
              <a:buChar char="●"/>
            </a:pPr>
            <a: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výběr adekvátního typu grafu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srovnání hodnot absolutně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srovnání hodnot relativně/poměrně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srovnání hodnot strukturálně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srovnání hodnot strukturálně poměrně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srovnání hodnot posloupně/ve spojitosti (časová osa)</a:t>
            </a:r>
          </a:p>
          <a:p>
            <a:pPr marL="914400" marR="0" lvl="1" indent="-228600" algn="l" rtl="0">
              <a:spcBef>
                <a:spcPts val="0"/>
              </a:spcBef>
              <a:buFont typeface="Courier New"/>
              <a:buChar char="o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zobrazení v souřadnicovém systému XY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Vytvoření grafu v Excelu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6975" y="1573212"/>
            <a:ext cx="6521449" cy="509111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/>
          <p:nvPr/>
        </p:nvSpPr>
        <p:spPr>
          <a:xfrm>
            <a:off x="1592262" y="1554162"/>
            <a:ext cx="581024" cy="225425"/>
          </a:xfrm>
          <a:prstGeom prst="roundRect">
            <a:avLst>
              <a:gd name="adj" fmla="val 16667"/>
            </a:avLst>
          </a:prstGeom>
          <a:noFill/>
          <a:ln w="28575" cap="rnd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6154737" y="2157411"/>
            <a:ext cx="231775" cy="222250"/>
          </a:xfrm>
          <a:prstGeom prst="roundRect">
            <a:avLst>
              <a:gd name="adj" fmla="val 16667"/>
            </a:avLst>
          </a:prstGeom>
          <a:noFill/>
          <a:ln w="28575" cap="rnd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sldNum" idx="12"/>
          </p:nvPr>
        </p:nvSpPr>
        <p:spPr>
          <a:xfrm>
            <a:off x="8610600" y="6613511"/>
            <a:ext cx="533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5</a:t>
            </a:fld>
            <a:r>
              <a:rPr lang="en-US"/>
              <a:t>/17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Výsečový (prstencový) graf</a:t>
            </a:r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4725" y="1574800"/>
            <a:ext cx="6894511" cy="503554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8610600" y="6613511"/>
            <a:ext cx="533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6</a:t>
            </a:fld>
            <a:r>
              <a:rPr lang="en-US"/>
              <a:t>/17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Graf sloupcový skupinový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61" name="Shape 1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737" y="1636712"/>
            <a:ext cx="7940674" cy="4972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Skládaný sloupcový graf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0837" y="1631950"/>
            <a:ext cx="8431212" cy="5043487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/>
          <p:nvPr/>
        </p:nvSpPr>
        <p:spPr>
          <a:xfrm>
            <a:off x="5495925" y="2265361"/>
            <a:ext cx="2825700" cy="722399"/>
          </a:xfrm>
          <a:prstGeom prst="wedgeRoundRectCallout">
            <a:avLst>
              <a:gd name="adj1" fmla="val -386"/>
              <a:gd name="adj2" fmla="val 134536"/>
              <a:gd name="adj3" fmla="val 0"/>
            </a:avLst>
          </a:prstGeom>
          <a:solidFill>
            <a:schemeClr val="accent1"/>
          </a:solidFill>
          <a:ln w="19050" cap="rnd" cmpd="sng">
            <a:solidFill>
              <a:srgbClr val="3B3B64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poměrný </a:t>
            </a: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strukturální </a:t>
            </a:r>
            <a:r>
              <a:rPr lang="en-US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(100%)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Spojnicový (bodový) graf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200" y="1593850"/>
            <a:ext cx="7646987" cy="5010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Předvádění na obrazovce (4:3)</PresentationFormat>
  <Paragraphs>70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Trebuchet MS</vt:lpstr>
      <vt:lpstr>Wingdings</vt:lpstr>
      <vt:lpstr>Custom Theme</vt:lpstr>
      <vt:lpstr>Custom Theme</vt:lpstr>
      <vt:lpstr>Elementaristika elektronických informací  IX. Tabulkový procesor    grafické zpracování numerických dat</vt:lpstr>
      <vt:lpstr>Grafická interpretace hodnot</vt:lpstr>
      <vt:lpstr>Grafické podmíněné formátování</vt:lpstr>
      <vt:lpstr>Grafické zpracování dat</vt:lpstr>
      <vt:lpstr>Vytvoření grafu v Excelu</vt:lpstr>
      <vt:lpstr>Výsečový (prstencový) graf</vt:lpstr>
      <vt:lpstr>Graf sloupcový skupinový</vt:lpstr>
      <vt:lpstr>Skládaný sloupcový graf</vt:lpstr>
      <vt:lpstr>Spojnicový (bodový) graf</vt:lpstr>
      <vt:lpstr>Graf bodový XY</vt:lpstr>
      <vt:lpstr>Přenos grafu do dalších aplikací</vt:lpstr>
      <vt:lpstr>Excel 2003 × Excel 2013</vt:lpstr>
      <vt:lpstr>Google Tabulky - grafy</vt:lpstr>
      <vt:lpstr>Google Tabulky</vt:lpstr>
      <vt:lpstr>Google Tabulky</vt:lpstr>
      <vt:lpstr>Google Tabulky</vt:lpstr>
      <vt:lpstr>Google Tabulky</vt:lpstr>
      <vt:lpstr>Buňkové grafy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IX. Tabulkový procesor    grafické zpracování numerických dat</dc:title>
  <cp:lastModifiedBy>Katka Ostřížková</cp:lastModifiedBy>
  <cp:revision>1</cp:revision>
  <dcterms:modified xsi:type="dcterms:W3CDTF">2016-01-13T09:49:31Z</dcterms:modified>
</cp:coreProperties>
</file>