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7" r:id="rId8"/>
    <p:sldId id="266" r:id="rId9"/>
    <p:sldId id="268" r:id="rId10"/>
    <p:sldId id="265" r:id="rId11"/>
    <p:sldId id="263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399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9887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9179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548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0260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985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482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099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4913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364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037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8811-B0B3-458E-AF66-B386CC0BFB71}" type="datetimeFigureOut">
              <a:rPr lang="cs-CZ" smtClean="0"/>
              <a:pPr/>
              <a:t>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568E-3F12-4F88-808C-0BD674059F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711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nemcanska@eko-g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zre.estranky.cz/img/picture/57/mapa-do-r.--1918.jpg" TargetMode="External"/><Relationship Id="rId2" Type="http://schemas.openxmlformats.org/officeDocument/2006/relationships/hyperlink" Target="http://www.concisewesternciv.com/images/world1914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evern%C3%AD_Sedmihradsko" TargetMode="External"/><Relationship Id="rId5" Type="http://schemas.openxmlformats.org/officeDocument/2006/relationships/hyperlink" Target="http://upload.wikimedia.org/wikipedia/commons/thumb/f/fe/Map_Europe_1923-cs.svg/1280px-Map_Europe_1923-cs.svg.png" TargetMode="External"/><Relationship Id="rId4" Type="http://schemas.openxmlformats.org/officeDocument/2006/relationships/hyperlink" Target="http://www.emersonkent.com/images/europe_191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2952328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latin typeface="Century Gothic" pitchFamily="34" charset="0"/>
                <a:ea typeface="+mn-ea"/>
                <a:cs typeface="+mn-cs"/>
              </a:rPr>
              <a:t>Velká válka</a:t>
            </a:r>
            <a:br>
              <a:rPr lang="cs-CZ" sz="4800" b="1" dirty="0" smtClean="0">
                <a:latin typeface="Century Gothic" pitchFamily="34" charset="0"/>
                <a:ea typeface="+mn-ea"/>
                <a:cs typeface="+mn-cs"/>
              </a:rPr>
            </a:br>
            <a:r>
              <a:rPr lang="cs-CZ" sz="4800" b="1" dirty="0" smtClean="0">
                <a:latin typeface="Century Gothic" pitchFamily="34" charset="0"/>
                <a:ea typeface="+mn-ea"/>
                <a:cs typeface="+mn-cs"/>
              </a:rPr>
              <a:t>geografie</a:t>
            </a:r>
            <a:br>
              <a:rPr lang="cs-CZ" sz="4800" b="1" dirty="0" smtClean="0">
                <a:latin typeface="Century Gothic" pitchFamily="34" charset="0"/>
                <a:ea typeface="+mn-ea"/>
                <a:cs typeface="+mn-cs"/>
              </a:rPr>
            </a:br>
            <a:r>
              <a:rPr lang="cs-CZ" sz="4800" b="1" dirty="0" smtClean="0">
                <a:latin typeface="Century Gothic" pitchFamily="34" charset="0"/>
                <a:ea typeface="+mn-ea"/>
                <a:cs typeface="+mn-cs"/>
              </a:rPr>
              <a:t/>
            </a:r>
            <a:br>
              <a:rPr lang="cs-CZ" sz="4800" b="1" dirty="0" smtClean="0">
                <a:latin typeface="Century Gothic" pitchFamily="34" charset="0"/>
                <a:ea typeface="+mn-ea"/>
                <a:cs typeface="+mn-cs"/>
              </a:rPr>
            </a:br>
            <a:r>
              <a:rPr lang="cs-CZ" sz="2000" b="1" dirty="0" smtClean="0">
                <a:latin typeface="Century Gothic" pitchFamily="34" charset="0"/>
                <a:ea typeface="+mn-ea"/>
                <a:cs typeface="+mn-cs"/>
              </a:rPr>
              <a:t>Jitka </a:t>
            </a:r>
            <a:r>
              <a:rPr lang="cs-CZ" sz="2000" b="1" dirty="0" err="1" smtClean="0">
                <a:latin typeface="Century Gothic" pitchFamily="34" charset="0"/>
                <a:ea typeface="+mn-ea"/>
                <a:cs typeface="+mn-cs"/>
              </a:rPr>
              <a:t>Němčanská</a:t>
            </a:r>
            <a:r>
              <a:rPr lang="cs-CZ" sz="2000" b="1" dirty="0" smtClean="0">
                <a:latin typeface="Century Gothic" pitchFamily="34" charset="0"/>
                <a:ea typeface="+mn-ea"/>
                <a:cs typeface="+mn-cs"/>
              </a:rPr>
              <a:t/>
            </a:r>
            <a:br>
              <a:rPr lang="cs-CZ" sz="2000" b="1" dirty="0" smtClean="0">
                <a:latin typeface="Century Gothic" pitchFamily="34" charset="0"/>
                <a:ea typeface="+mn-ea"/>
                <a:cs typeface="+mn-cs"/>
              </a:rPr>
            </a:br>
            <a:r>
              <a:rPr lang="cs-CZ" sz="2000" b="1" dirty="0" err="1" smtClean="0">
                <a:latin typeface="Century Gothic" pitchFamily="34" charset="0"/>
                <a:ea typeface="+mn-ea"/>
                <a:cs typeface="+mn-cs"/>
                <a:hlinkClick r:id="rId2"/>
              </a:rPr>
              <a:t>nemcanska</a:t>
            </a:r>
            <a:r>
              <a:rPr lang="cs-CZ" sz="2000" b="1" dirty="0" smtClean="0">
                <a:latin typeface="Century Gothic" pitchFamily="34" charset="0"/>
                <a:ea typeface="+mn-ea"/>
                <a:cs typeface="Times New Roman"/>
                <a:hlinkClick r:id="rId2"/>
              </a:rPr>
              <a:t>@</a:t>
            </a:r>
            <a:r>
              <a:rPr lang="cs-CZ" sz="2000" b="1" dirty="0" err="1" smtClean="0">
                <a:latin typeface="Century Gothic" pitchFamily="34" charset="0"/>
                <a:ea typeface="+mn-ea"/>
                <a:cs typeface="Times New Roman"/>
                <a:hlinkClick r:id="rId2"/>
              </a:rPr>
              <a:t>eko</a:t>
            </a:r>
            <a:r>
              <a:rPr lang="cs-CZ" sz="2000" b="1" dirty="0" smtClean="0">
                <a:latin typeface="Century Gothic" pitchFamily="34" charset="0"/>
                <a:ea typeface="+mn-ea"/>
                <a:cs typeface="Times New Roman"/>
                <a:hlinkClick r:id="rId2"/>
              </a:rPr>
              <a:t>-g.</a:t>
            </a:r>
            <a:r>
              <a:rPr lang="cs-CZ" sz="2000" b="1" dirty="0" err="1" smtClean="0">
                <a:latin typeface="Century Gothic" pitchFamily="34" charset="0"/>
                <a:ea typeface="+mn-ea"/>
                <a:cs typeface="Times New Roman"/>
                <a:hlinkClick r:id="rId2"/>
              </a:rPr>
              <a:t>cz</a:t>
            </a:r>
            <a:r>
              <a:rPr lang="cs-CZ" sz="2000" b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cs-CZ" sz="2000" b="1" dirty="0" smtClean="0">
                <a:latin typeface="Times New Roman"/>
                <a:ea typeface="+mn-ea"/>
                <a:cs typeface="Times New Roman"/>
              </a:rPr>
            </a:br>
            <a:r>
              <a:rPr lang="cs-CZ" sz="2000" b="1" dirty="0" smtClean="0">
                <a:latin typeface="Century Gothic" pitchFamily="34" charset="0"/>
                <a:ea typeface="+mn-ea"/>
                <a:cs typeface="+mn-cs"/>
              </a:rPr>
              <a:t/>
            </a:r>
            <a:br>
              <a:rPr lang="cs-CZ" sz="2000" b="1" dirty="0" smtClean="0">
                <a:latin typeface="Century Gothic" pitchFamily="34" charset="0"/>
                <a:ea typeface="+mn-ea"/>
                <a:cs typeface="+mn-cs"/>
              </a:rPr>
            </a:br>
            <a:endParaRPr lang="cs-CZ" sz="2000" b="1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1052736"/>
          </a:xfrm>
        </p:spPr>
        <p:txBody>
          <a:bodyPr>
            <a:noAutofit/>
          </a:bodyPr>
          <a:lstStyle/>
          <a:p>
            <a:r>
              <a:rPr lang="cs-CZ" sz="1600" dirty="0" smtClean="0"/>
              <a:t>Materiál je součástí projektu „Odraz 1. světové války v moderní výuce“ a je prostřednictvím „Programu na podporu činnosti nestátních neziskových organizací působících v oblasti předškolního, základního a středního vzdělávání v roce 2014“ spolufinancován MŠMT.</a:t>
            </a:r>
            <a:endParaRPr lang="cs-CZ" sz="1600" dirty="0"/>
          </a:p>
        </p:txBody>
      </p:sp>
      <p:pic>
        <p:nvPicPr>
          <p:cNvPr id="1026" name="Picture 2" descr="C:\Users\PC01\Desktop\mej\2012 2013\propagace\new logo\LOGO 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1865817" cy="20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icm.cz/files/user-126/msmt_logo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326381" cy="20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8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Rozpad Rakousko-Uherska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Rakouská </a:t>
            </a:r>
            <a:r>
              <a:rPr lang="cs-CZ" b="1" dirty="0">
                <a:latin typeface="Century Gothic" panose="020B0502020202020204" pitchFamily="34" charset="0"/>
              </a:rPr>
              <a:t>republika </a:t>
            </a:r>
            <a:r>
              <a:rPr lang="cs-CZ" dirty="0">
                <a:latin typeface="Century Gothic" panose="020B0502020202020204" pitchFamily="34" charset="0"/>
              </a:rPr>
              <a:t>(oblast dnešního Rakouska)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Maďarská </a:t>
            </a:r>
            <a:r>
              <a:rPr lang="cs-CZ" b="1" dirty="0">
                <a:latin typeface="Century Gothic" panose="020B0502020202020204" pitchFamily="34" charset="0"/>
              </a:rPr>
              <a:t>demokratická republika </a:t>
            </a:r>
            <a:r>
              <a:rPr lang="cs-CZ" dirty="0">
                <a:latin typeface="Century Gothic" panose="020B0502020202020204" pitchFamily="34" charset="0"/>
              </a:rPr>
              <a:t>(oblast dnešního Maďarska)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Československo </a:t>
            </a:r>
            <a:r>
              <a:rPr lang="cs-CZ" dirty="0">
                <a:latin typeface="Century Gothic" panose="020B0502020202020204" pitchFamily="34" charset="0"/>
              </a:rPr>
              <a:t>(Čechy, Morava, </a:t>
            </a:r>
            <a:r>
              <a:rPr lang="cs-CZ" dirty="0" smtClean="0">
                <a:latin typeface="Century Gothic" panose="020B0502020202020204" pitchFamily="34" charset="0"/>
              </a:rPr>
              <a:t>rakouské Slezsko /východní </a:t>
            </a:r>
            <a:r>
              <a:rPr lang="cs-CZ" dirty="0">
                <a:latin typeface="Century Gothic" panose="020B0502020202020204" pitchFamily="34" charset="0"/>
              </a:rPr>
              <a:t>části Těšínska </a:t>
            </a:r>
            <a:r>
              <a:rPr lang="cs-CZ" dirty="0" smtClean="0">
                <a:latin typeface="Century Gothic" panose="020B0502020202020204" pitchFamily="34" charset="0"/>
              </a:rPr>
              <a:t>patří </a:t>
            </a:r>
            <a:r>
              <a:rPr lang="cs-CZ" dirty="0">
                <a:latin typeface="Century Gothic" panose="020B0502020202020204" pitchFamily="34" charset="0"/>
              </a:rPr>
              <a:t>Polsku a </a:t>
            </a:r>
            <a:r>
              <a:rPr lang="cs-CZ" dirty="0" smtClean="0">
                <a:latin typeface="Century Gothic" panose="020B0502020202020204" pitchFamily="34" charset="0"/>
              </a:rPr>
              <a:t>je připojeno Hlučínsko/ </a:t>
            </a:r>
            <a:r>
              <a:rPr lang="cs-CZ" dirty="0">
                <a:latin typeface="Century Gothic" panose="020B0502020202020204" pitchFamily="34" charset="0"/>
              </a:rPr>
              <a:t>Slovensko, Podkarpatská Rus) </a:t>
            </a:r>
          </a:p>
          <a:p>
            <a:r>
              <a:rPr lang="cs-CZ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Království </a:t>
            </a:r>
            <a:r>
              <a:rPr lang="cs-CZ" dirty="0">
                <a:solidFill>
                  <a:srgbClr val="FF0000"/>
                </a:solidFill>
                <a:latin typeface="Century Gothic" panose="020B0502020202020204" pitchFamily="34" charset="0"/>
              </a:rPr>
              <a:t>Srbů, Chorvátů a Slovinců </a:t>
            </a:r>
            <a:r>
              <a:rPr lang="cs-CZ" b="1" dirty="0">
                <a:latin typeface="Century Gothic" panose="020B0502020202020204" pitchFamily="34" charset="0"/>
              </a:rPr>
              <a:t>– </a:t>
            </a:r>
            <a:r>
              <a:rPr lang="cs-CZ" dirty="0">
                <a:latin typeface="Century Gothic" panose="020B0502020202020204" pitchFamily="34" charset="0"/>
              </a:rPr>
              <a:t>od r. 1927 </a:t>
            </a:r>
            <a:r>
              <a:rPr lang="cs-CZ" b="1" dirty="0" smtClean="0">
                <a:latin typeface="Century Gothic" panose="020B0502020202020204" pitchFamily="34" charset="0"/>
              </a:rPr>
              <a:t>Jugoslávie </a:t>
            </a:r>
            <a:r>
              <a:rPr lang="cs-CZ" dirty="0">
                <a:latin typeface="Century Gothic" panose="020B0502020202020204" pitchFamily="34" charset="0"/>
              </a:rPr>
              <a:t>(Chorvatsko, Bosna a Hercegovina, Slovinsko, </a:t>
            </a:r>
            <a:r>
              <a:rPr lang="cs-CZ" dirty="0" err="1">
                <a:latin typeface="Century Gothic" panose="020B0502020202020204" pitchFamily="34" charset="0"/>
              </a:rPr>
              <a:t>Banát</a:t>
            </a:r>
            <a:r>
              <a:rPr lang="cs-CZ" dirty="0">
                <a:latin typeface="Century Gothic" panose="020B0502020202020204" pitchFamily="34" charset="0"/>
              </a:rPr>
              <a:t>) 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Century Gothic" panose="020B0502020202020204" pitchFamily="34" charset="0"/>
              </a:rPr>
              <a:t>Ztráty oblastí původního R+U</a:t>
            </a:r>
          </a:p>
          <a:p>
            <a:r>
              <a:rPr lang="cs-CZ" dirty="0">
                <a:latin typeface="Century Gothic" panose="020B0502020202020204" pitchFamily="34" charset="0"/>
              </a:rPr>
              <a:t>Rumunsko (Sedmihradsko) </a:t>
            </a:r>
            <a:r>
              <a:rPr lang="cs-CZ" dirty="0" smtClean="0">
                <a:latin typeface="Century Gothic" panose="020B0502020202020204" pitchFamily="34" charset="0"/>
              </a:rPr>
              <a:t>                  →</a:t>
            </a:r>
            <a:endParaRPr lang="cs-CZ" dirty="0">
              <a:latin typeface="Century Gothic" panose="020B0502020202020204" pitchFamily="34" charset="0"/>
            </a:endParaRPr>
          </a:p>
          <a:p>
            <a:r>
              <a:rPr lang="cs-CZ" dirty="0">
                <a:latin typeface="Century Gothic" panose="020B0502020202020204" pitchFamily="34" charset="0"/>
              </a:rPr>
              <a:t>Polsko (Halič a východní část Těšínska))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2095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707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Nové státy a území Evropy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3447"/>
            <a:ext cx="7919292" cy="537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499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87244" cy="57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296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Zánik Osmanské říše → zisky ostatních států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cs-CZ" dirty="0" smtClean="0">
                <a:latin typeface="Century Gothic" panose="020B0502020202020204" pitchFamily="34" charset="0"/>
              </a:rPr>
              <a:t>Velká </a:t>
            </a:r>
            <a:r>
              <a:rPr lang="cs-CZ" dirty="0">
                <a:latin typeface="Century Gothic" panose="020B0502020202020204" pitchFamily="34" charset="0"/>
              </a:rPr>
              <a:t>Británie (</a:t>
            </a:r>
            <a:r>
              <a:rPr lang="cs-CZ" b="1" dirty="0">
                <a:latin typeface="Century Gothic" panose="020B0502020202020204" pitchFamily="34" charset="0"/>
              </a:rPr>
              <a:t>Irák, Palestina</a:t>
            </a:r>
            <a:r>
              <a:rPr lang="cs-CZ" dirty="0">
                <a:latin typeface="Century Gothic" panose="020B0502020202020204" pitchFamily="34" charset="0"/>
              </a:rPr>
              <a:t>)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Francie </a:t>
            </a:r>
            <a:r>
              <a:rPr lang="cs-CZ" dirty="0">
                <a:latin typeface="Century Gothic" panose="020B0502020202020204" pitchFamily="34" charset="0"/>
              </a:rPr>
              <a:t>(</a:t>
            </a:r>
            <a:r>
              <a:rPr lang="cs-CZ" b="1" dirty="0">
                <a:latin typeface="Century Gothic" panose="020B0502020202020204" pitchFamily="34" charset="0"/>
              </a:rPr>
              <a:t>Sýrie, Libanon</a:t>
            </a:r>
            <a:r>
              <a:rPr lang="cs-CZ" dirty="0">
                <a:latin typeface="Century Gothic" panose="020B0502020202020204" pitchFamily="34" charset="0"/>
              </a:rPr>
              <a:t>)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Řecko </a:t>
            </a:r>
            <a:r>
              <a:rPr lang="cs-CZ" dirty="0">
                <a:latin typeface="Century Gothic" panose="020B0502020202020204" pitchFamily="34" charset="0"/>
              </a:rPr>
              <a:t>(</a:t>
            </a:r>
            <a:r>
              <a:rPr lang="cs-CZ" b="1" dirty="0">
                <a:latin typeface="Century Gothic" panose="020B0502020202020204" pitchFamily="34" charset="0"/>
              </a:rPr>
              <a:t>Smyrna, Východní Thrákie</a:t>
            </a:r>
            <a:r>
              <a:rPr lang="cs-CZ" dirty="0">
                <a:latin typeface="Century Gothic" panose="020B0502020202020204" pitchFamily="34" charset="0"/>
              </a:rPr>
              <a:t>) </a:t>
            </a:r>
            <a:endParaRPr lang="cs-CZ" dirty="0" smtClean="0">
              <a:latin typeface="Century Gothic" panose="020B0502020202020204" pitchFamily="34" charset="0"/>
            </a:endParaRPr>
          </a:p>
          <a:p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22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Zdroje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Century Gothic" panose="020B0502020202020204" pitchFamily="34" charset="0"/>
                <a:hlinkClick r:id="rId2"/>
              </a:rPr>
              <a:t>http://</a:t>
            </a:r>
            <a:r>
              <a:rPr lang="cs-CZ" sz="2200" dirty="0" smtClean="0">
                <a:latin typeface="Century Gothic" panose="020B0502020202020204" pitchFamily="34" charset="0"/>
                <a:hlinkClick r:id="rId2"/>
              </a:rPr>
              <a:t>www.concisewesternciv.com/images/world1914r.jpg</a:t>
            </a:r>
            <a:endParaRPr lang="cs-CZ" sz="2200" dirty="0" smtClean="0">
              <a:latin typeface="Century Gothic" panose="020B0502020202020204" pitchFamily="34" charset="0"/>
            </a:endParaRPr>
          </a:p>
          <a:p>
            <a:r>
              <a:rPr lang="cs-CZ" sz="2200" u="sng" dirty="0">
                <a:latin typeface="Century Gothic" panose="020B0502020202020204" pitchFamily="34" charset="0"/>
                <a:hlinkClick r:id="rId3"/>
              </a:rPr>
              <a:t>http://www.blazre.estranky.cz/img/picture/57/mapa-do-r.--1918.jpg</a:t>
            </a:r>
            <a:endParaRPr lang="cs-CZ" sz="2200" dirty="0">
              <a:latin typeface="Century Gothic" panose="020B0502020202020204" pitchFamily="34" charset="0"/>
            </a:endParaRPr>
          </a:p>
          <a:p>
            <a:r>
              <a:rPr lang="cs-CZ" sz="2200" u="sng" dirty="0">
                <a:latin typeface="Century Gothic" panose="020B0502020202020204" pitchFamily="34" charset="0"/>
                <a:hlinkClick r:id="rId4"/>
              </a:rPr>
              <a:t>http://www.emersonkent.com/images/europe_1919.jpg</a:t>
            </a:r>
            <a:endParaRPr lang="cs-CZ" sz="2200" dirty="0">
              <a:latin typeface="Century Gothic" panose="020B0502020202020204" pitchFamily="34" charset="0"/>
            </a:endParaRPr>
          </a:p>
          <a:p>
            <a:r>
              <a:rPr lang="cs-CZ" sz="2200" u="sng" dirty="0">
                <a:latin typeface="Century Gothic" panose="020B0502020202020204" pitchFamily="34" charset="0"/>
                <a:hlinkClick r:id="rId5"/>
              </a:rPr>
              <a:t>http://</a:t>
            </a:r>
            <a:r>
              <a:rPr lang="cs-CZ" sz="2200" u="sng" dirty="0" smtClean="0">
                <a:latin typeface="Century Gothic" panose="020B0502020202020204" pitchFamily="34" charset="0"/>
                <a:hlinkClick r:id="rId5"/>
              </a:rPr>
              <a:t>upload.wikimedia.org/wikipedia/commons/thumb/f/fe/Map_Europe_1923-cs.svg/1280px-Map_Europe_1923-cs.svg.png</a:t>
            </a:r>
            <a:endParaRPr lang="cs-CZ" sz="2200" u="sng" dirty="0" smtClean="0">
              <a:latin typeface="Century Gothic" panose="020B0502020202020204" pitchFamily="34" charset="0"/>
            </a:endParaRPr>
          </a:p>
          <a:p>
            <a:r>
              <a:rPr lang="cs-CZ" sz="2200" dirty="0">
                <a:latin typeface="Century Gothic" panose="020B0502020202020204" pitchFamily="34" charset="0"/>
              </a:rPr>
              <a:t>Atlas: Dějiny 20. století. Praha 2004 </a:t>
            </a:r>
            <a:endParaRPr lang="cs-CZ" sz="2200" dirty="0" smtClean="0">
              <a:latin typeface="Century Gothic" panose="020B0502020202020204" pitchFamily="34" charset="0"/>
            </a:endParaRPr>
          </a:p>
          <a:p>
            <a:r>
              <a:rPr lang="cs-CZ" sz="2200" dirty="0">
                <a:latin typeface="Century Gothic" panose="020B0502020202020204" pitchFamily="34" charset="0"/>
                <a:hlinkClick r:id="rId6"/>
              </a:rPr>
              <a:t>http://</a:t>
            </a:r>
            <a:r>
              <a:rPr lang="cs-CZ" sz="2200" dirty="0" smtClean="0">
                <a:latin typeface="Century Gothic" panose="020B0502020202020204" pitchFamily="34" charset="0"/>
                <a:hlinkClick r:id="rId6"/>
              </a:rPr>
              <a:t>cs.wikipedia.org/wiki/Severn%C3%AD_Sedmihradsko</a:t>
            </a:r>
            <a:endParaRPr lang="cs-CZ" sz="2200" dirty="0" smtClean="0">
              <a:latin typeface="Century Gothic" panose="020B0502020202020204" pitchFamily="34" charset="0"/>
            </a:endParaRPr>
          </a:p>
          <a:p>
            <a:endParaRPr lang="cs-CZ" sz="2200" dirty="0">
              <a:latin typeface="Century Gothic" panose="020B0502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8181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267" y="545596"/>
            <a:ext cx="9144000" cy="629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09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Trojspolek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>
                <a:latin typeface="Century Gothic" panose="020B0502020202020204" pitchFamily="34" charset="0"/>
              </a:rPr>
              <a:t>Rakousko-Uhersko  </a:t>
            </a:r>
            <a:r>
              <a:rPr lang="cs-CZ" altLang="cs-CZ" dirty="0">
                <a:latin typeface="Century Gothic" panose="020B0502020202020204" pitchFamily="34" charset="0"/>
              </a:rPr>
              <a:t>(František Josef I</a:t>
            </a:r>
            <a:r>
              <a:rPr lang="cs-CZ" altLang="cs-CZ" dirty="0" smtClean="0">
                <a:latin typeface="Century Gothic" panose="020B0502020202020204" pitchFamily="34" charset="0"/>
              </a:rPr>
              <a:t>.)</a:t>
            </a:r>
          </a:p>
          <a:p>
            <a:pPr marL="0" indent="0">
              <a:lnSpc>
                <a:spcPct val="95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dirty="0">
              <a:latin typeface="Century Gothic" panose="020B0502020202020204" pitchFamily="34" charset="0"/>
            </a:endParaRP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>
                <a:latin typeface="Century Gothic" panose="020B0502020202020204" pitchFamily="34" charset="0"/>
              </a:rPr>
              <a:t>Německé císařství </a:t>
            </a:r>
            <a:r>
              <a:rPr lang="cs-CZ" altLang="cs-CZ" dirty="0">
                <a:latin typeface="Century Gothic" panose="020B0502020202020204" pitchFamily="34" charset="0"/>
              </a:rPr>
              <a:t>(císař Vilém II</a:t>
            </a:r>
            <a:r>
              <a:rPr lang="cs-CZ" altLang="cs-CZ" dirty="0" smtClean="0">
                <a:latin typeface="Century Gothic" panose="020B0502020202020204" pitchFamily="34" charset="0"/>
              </a:rPr>
              <a:t>.)</a:t>
            </a:r>
          </a:p>
          <a:p>
            <a:pPr marL="0" indent="0">
              <a:lnSpc>
                <a:spcPct val="95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dirty="0">
              <a:latin typeface="Century Gothic" panose="020B0502020202020204" pitchFamily="34" charset="0"/>
            </a:endParaRP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>
                <a:latin typeface="Century Gothic" panose="020B0502020202020204" pitchFamily="34" charset="0"/>
              </a:rPr>
              <a:t>Itálie </a:t>
            </a:r>
            <a:r>
              <a:rPr lang="cs-CZ" altLang="cs-CZ" dirty="0">
                <a:latin typeface="Century Gothic" panose="020B0502020202020204" pitchFamily="34" charset="0"/>
              </a:rPr>
              <a:t>(král Viktor Emanuel </a:t>
            </a:r>
            <a:r>
              <a:rPr lang="cs-CZ" altLang="cs-CZ" dirty="0" smtClean="0">
                <a:latin typeface="Century Gothic" panose="020B0502020202020204" pitchFamily="34" charset="0"/>
              </a:rPr>
              <a:t>III.)</a:t>
            </a:r>
            <a:endParaRPr lang="cs-CZ" altLang="cs-CZ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95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dirty="0">
              <a:latin typeface="Century Gothic" panose="020B0502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7732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Trojdohoda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 u="sng" dirty="0" smtClean="0">
                <a:latin typeface="Century Gothic" panose="020B0502020202020204" pitchFamily="34" charset="0"/>
              </a:rPr>
              <a:t>(</a:t>
            </a:r>
            <a:r>
              <a:rPr lang="cs-CZ" altLang="cs-CZ" b="1" u="sng" dirty="0">
                <a:latin typeface="Century Gothic" panose="020B0502020202020204" pitchFamily="34" charset="0"/>
              </a:rPr>
              <a:t>později „jen“ DOHODA</a:t>
            </a:r>
            <a:r>
              <a:rPr lang="cs-CZ" altLang="cs-CZ" b="1" u="sng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95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b="1" u="sng" dirty="0">
              <a:latin typeface="Century Gothic" panose="020B0502020202020204" pitchFamily="34" charset="0"/>
            </a:endParaRP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>
                <a:latin typeface="Century Gothic" panose="020B0502020202020204" pitchFamily="34" charset="0"/>
              </a:rPr>
              <a:t>Velká </a:t>
            </a:r>
            <a:r>
              <a:rPr lang="cs-CZ" altLang="cs-CZ" dirty="0">
                <a:latin typeface="Century Gothic" panose="020B0502020202020204" pitchFamily="34" charset="0"/>
              </a:rPr>
              <a:t>Británie (král Jiří V</a:t>
            </a:r>
            <a:r>
              <a:rPr lang="cs-CZ" altLang="cs-CZ" dirty="0" smtClean="0">
                <a:latin typeface="Century Gothic" panose="020B0502020202020204" pitchFamily="34" charset="0"/>
              </a:rPr>
              <a:t>.)</a:t>
            </a:r>
          </a:p>
          <a:p>
            <a:pPr marL="0" indent="0">
              <a:lnSpc>
                <a:spcPct val="95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dirty="0">
              <a:latin typeface="Century Gothic" panose="020B0502020202020204" pitchFamily="34" charset="0"/>
            </a:endParaRP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>
                <a:latin typeface="Century Gothic" panose="020B0502020202020204" pitchFamily="34" charset="0"/>
              </a:rPr>
              <a:t>Francie </a:t>
            </a:r>
            <a:r>
              <a:rPr lang="cs-CZ" altLang="cs-CZ" dirty="0">
                <a:latin typeface="Century Gothic" panose="020B0502020202020204" pitchFamily="34" charset="0"/>
              </a:rPr>
              <a:t>(prezident </a:t>
            </a:r>
            <a:r>
              <a:rPr lang="cs-CZ" altLang="cs-CZ" dirty="0" err="1">
                <a:latin typeface="Century Gothic" panose="020B0502020202020204" pitchFamily="34" charset="0"/>
              </a:rPr>
              <a:t>Poincaré</a:t>
            </a:r>
            <a:r>
              <a:rPr lang="cs-CZ" altLang="cs-CZ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95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dirty="0" smtClean="0">
              <a:latin typeface="Century Gothic" panose="020B0502020202020204" pitchFamily="34" charset="0"/>
            </a:endParaRP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>
                <a:latin typeface="Century Gothic" panose="020B0502020202020204" pitchFamily="34" charset="0"/>
              </a:rPr>
              <a:t>Rusko </a:t>
            </a:r>
            <a:r>
              <a:rPr lang="cs-CZ" altLang="cs-CZ" dirty="0">
                <a:latin typeface="Century Gothic" panose="020B0502020202020204" pitchFamily="34" charset="0"/>
              </a:rPr>
              <a:t>(car Mikuláš </a:t>
            </a:r>
            <a:r>
              <a:rPr lang="cs-CZ" altLang="cs-CZ" dirty="0" smtClean="0">
                <a:latin typeface="Century Gothic" panose="020B0502020202020204" pitchFamily="34" charset="0"/>
              </a:rPr>
              <a:t>II.)</a:t>
            </a:r>
            <a:endParaRPr lang="cs-CZ" altLang="cs-CZ" dirty="0">
              <a:latin typeface="Century Gothic" panose="020B0502020202020204" pitchFamily="34" charset="0"/>
            </a:endParaRPr>
          </a:p>
          <a:p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75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concisewesternciv.com/images/world1914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55" y="1916832"/>
            <a:ext cx="835292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Koloniální mocnosti  1914</a:t>
            </a:r>
            <a:endParaRPr lang="cs-CZ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69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Zánik původních říší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>
                <a:latin typeface="Century Gothic" panose="020B0502020202020204" pitchFamily="34" charset="0"/>
              </a:rPr>
              <a:t> </a:t>
            </a:r>
            <a:r>
              <a:rPr lang="cs-CZ" altLang="cs-CZ" dirty="0">
                <a:latin typeface="Century Gothic" panose="020B0502020202020204" pitchFamily="34" charset="0"/>
              </a:rPr>
              <a:t>Rakousko - </a:t>
            </a:r>
            <a:r>
              <a:rPr lang="cs-CZ" altLang="cs-CZ" dirty="0" smtClean="0">
                <a:latin typeface="Century Gothic" panose="020B0502020202020204" pitchFamily="34" charset="0"/>
              </a:rPr>
              <a:t>Uhersko </a:t>
            </a:r>
            <a:endParaRPr lang="cs-CZ" altLang="cs-CZ" dirty="0">
              <a:latin typeface="Century Gothic" panose="020B0502020202020204" pitchFamily="34" charset="0"/>
            </a:endParaRP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>
                <a:latin typeface="Century Gothic" panose="020B0502020202020204" pitchFamily="34" charset="0"/>
              </a:rPr>
              <a:t> Rusko </a:t>
            </a:r>
            <a:endParaRPr lang="cs-CZ" altLang="cs-CZ" dirty="0">
              <a:latin typeface="Century Gothic" panose="020B0502020202020204" pitchFamily="34" charset="0"/>
            </a:endParaRP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>
                <a:latin typeface="Century Gothic" panose="020B0502020202020204" pitchFamily="34" charset="0"/>
              </a:rPr>
              <a:t> </a:t>
            </a:r>
            <a:r>
              <a:rPr lang="cs-CZ" altLang="cs-CZ" dirty="0">
                <a:latin typeface="Century Gothic" panose="020B0502020202020204" pitchFamily="34" charset="0"/>
              </a:rPr>
              <a:t>Osmanská říše (Turecko</a:t>
            </a:r>
            <a:r>
              <a:rPr lang="cs-CZ" altLang="cs-CZ" dirty="0" smtClean="0">
                <a:latin typeface="Century Gothic" panose="020B0502020202020204" pitchFamily="34" charset="0"/>
              </a:rPr>
              <a:t>)</a:t>
            </a:r>
            <a:endParaRPr lang="cs-CZ" altLang="cs-CZ" dirty="0">
              <a:latin typeface="Century Gothic" panose="020B0502020202020204" pitchFamily="34" charset="0"/>
            </a:endParaRPr>
          </a:p>
          <a:p>
            <a:pPr>
              <a:lnSpc>
                <a:spcPct val="95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>
                <a:latin typeface="Century Gothic" panose="020B0502020202020204" pitchFamily="34" charset="0"/>
              </a:rPr>
              <a:t> Německo</a:t>
            </a:r>
          </a:p>
          <a:p>
            <a:pPr marL="0" indent="0">
              <a:lnSpc>
                <a:spcPct val="95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dirty="0">
              <a:latin typeface="Century Gothic" panose="020B0502020202020204" pitchFamily="34" charset="0"/>
            </a:endParaRPr>
          </a:p>
          <a:p>
            <a:pPr marL="0" indent="0">
              <a:lnSpc>
                <a:spcPct val="95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>
                <a:latin typeface="Century Gothic" panose="020B0502020202020204" pitchFamily="34" charset="0"/>
              </a:rPr>
              <a:t>     =&gt; </a:t>
            </a:r>
            <a:r>
              <a:rPr lang="cs-CZ" altLang="cs-CZ" dirty="0">
                <a:latin typeface="Century Gothic" panose="020B0502020202020204" pitchFamily="34" charset="0"/>
              </a:rPr>
              <a:t>destabilizace poměrů</a:t>
            </a:r>
          </a:p>
          <a:p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30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Poválečné rozdělení světa </a:t>
            </a:r>
            <a:br>
              <a:rPr lang="cs-CZ" b="1" dirty="0" smtClean="0">
                <a:latin typeface="Century Gothic" panose="020B0502020202020204" pitchFamily="34" charset="0"/>
              </a:rPr>
            </a:br>
            <a:r>
              <a:rPr lang="cs-CZ" b="1" dirty="0" smtClean="0">
                <a:latin typeface="Century Gothic" panose="020B0502020202020204" pitchFamily="34" charset="0"/>
              </a:rPr>
              <a:t>na úkor Německa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latin typeface="Century Gothic" panose="020B0502020202020204" pitchFamily="34" charset="0"/>
              </a:rPr>
              <a:t>Francie</a:t>
            </a:r>
            <a:r>
              <a:rPr lang="cs-CZ" dirty="0">
                <a:latin typeface="Century Gothic" panose="020B0502020202020204" pitchFamily="34" charset="0"/>
              </a:rPr>
              <a:t> (Alsasko-Lotrinsko, Kamerun, Togo)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Belgie – opětovný vznik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>
                <a:latin typeface="Century Gothic" panose="020B0502020202020204" pitchFamily="34" charset="0"/>
              </a:rPr>
              <a:t>(</a:t>
            </a:r>
            <a:r>
              <a:rPr lang="cs-CZ" dirty="0" err="1">
                <a:latin typeface="Century Gothic" panose="020B0502020202020204" pitchFamily="34" charset="0"/>
              </a:rPr>
              <a:t>Eupen</a:t>
            </a:r>
            <a:r>
              <a:rPr lang="cs-CZ" dirty="0">
                <a:latin typeface="Century Gothic" panose="020B0502020202020204" pitchFamily="34" charset="0"/>
              </a:rPr>
              <a:t>, </a:t>
            </a:r>
            <a:r>
              <a:rPr lang="cs-CZ" dirty="0" err="1">
                <a:latin typeface="Century Gothic" panose="020B0502020202020204" pitchFamily="34" charset="0"/>
              </a:rPr>
              <a:t>Malmedy</a:t>
            </a:r>
            <a:r>
              <a:rPr lang="cs-CZ" dirty="0">
                <a:latin typeface="Century Gothic" panose="020B0502020202020204" pitchFamily="34" charset="0"/>
              </a:rPr>
              <a:t>, Rwanda a Burundi)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Velká </a:t>
            </a:r>
            <a:r>
              <a:rPr lang="cs-CZ" b="1" dirty="0">
                <a:latin typeface="Century Gothic" panose="020B0502020202020204" pitchFamily="34" charset="0"/>
              </a:rPr>
              <a:t>Británie </a:t>
            </a:r>
            <a:r>
              <a:rPr lang="cs-CZ" dirty="0">
                <a:latin typeface="Century Gothic" panose="020B0502020202020204" pitchFamily="34" charset="0"/>
              </a:rPr>
              <a:t>(Německá jihozápadní Afrika, Německá východní Afrika)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Dánsko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>
                <a:latin typeface="Century Gothic" panose="020B0502020202020204" pitchFamily="34" charset="0"/>
              </a:rPr>
              <a:t>(Severní </a:t>
            </a:r>
            <a:r>
              <a:rPr lang="cs-CZ" dirty="0" err="1">
                <a:latin typeface="Century Gothic" panose="020B0502020202020204" pitchFamily="34" charset="0"/>
              </a:rPr>
              <a:t>Šlesvicko</a:t>
            </a:r>
            <a:r>
              <a:rPr lang="cs-CZ" dirty="0">
                <a:latin typeface="Century Gothic" panose="020B0502020202020204" pitchFamily="34" charset="0"/>
              </a:rPr>
              <a:t>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Polsko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>
                <a:latin typeface="Century Gothic" panose="020B0502020202020204" pitchFamily="34" charset="0"/>
              </a:rPr>
              <a:t>(</a:t>
            </a:r>
            <a:r>
              <a:rPr lang="cs-CZ" dirty="0" err="1">
                <a:latin typeface="Century Gothic" panose="020B0502020202020204" pitchFamily="34" charset="0"/>
              </a:rPr>
              <a:t>Poznaňsko</a:t>
            </a:r>
            <a:r>
              <a:rPr lang="cs-CZ" dirty="0">
                <a:latin typeface="Century Gothic" panose="020B0502020202020204" pitchFamily="34" charset="0"/>
              </a:rPr>
              <a:t>, severní pobřeží Pomořanska a část Východního Pruska)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Litva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>
                <a:latin typeface="Century Gothic" panose="020B0502020202020204" pitchFamily="34" charset="0"/>
              </a:rPr>
              <a:t>(</a:t>
            </a:r>
            <a:r>
              <a:rPr lang="cs-CZ" dirty="0" err="1">
                <a:latin typeface="Century Gothic" panose="020B0502020202020204" pitchFamily="34" charset="0"/>
              </a:rPr>
              <a:t>Klajpeda</a:t>
            </a:r>
            <a:r>
              <a:rPr lang="cs-CZ" dirty="0">
                <a:latin typeface="Century Gothic" panose="020B0502020202020204" pitchFamily="34" charset="0"/>
              </a:rPr>
              <a:t>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Československo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>
                <a:latin typeface="Century Gothic" panose="020B0502020202020204" pitchFamily="34" charset="0"/>
              </a:rPr>
              <a:t>(Hlučínsko)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Japonsko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>
                <a:latin typeface="Century Gothic" panose="020B0502020202020204" pitchFamily="34" charset="0"/>
              </a:rPr>
              <a:t>(Mariany, Karolíny, Marshallovy ostrovy a Palau)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Austrálie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>
                <a:latin typeface="Century Gothic" panose="020B0502020202020204" pitchFamily="34" charset="0"/>
              </a:rPr>
              <a:t>(většina Německé Nové </a:t>
            </a:r>
            <a:r>
              <a:rPr lang="cs-CZ" dirty="0" smtClean="0">
                <a:latin typeface="Century Gothic" panose="020B0502020202020204" pitchFamily="34" charset="0"/>
              </a:rPr>
              <a:t>Guineje</a:t>
            </a:r>
            <a:r>
              <a:rPr lang="cs-CZ" dirty="0">
                <a:latin typeface="Century Gothic" panose="020B0502020202020204" pitchFamily="34" charset="0"/>
              </a:rPr>
              <a:t>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Nový </a:t>
            </a:r>
            <a:r>
              <a:rPr lang="cs-CZ" b="1" dirty="0">
                <a:latin typeface="Century Gothic" panose="020B0502020202020204" pitchFamily="34" charset="0"/>
              </a:rPr>
              <a:t>Zéland </a:t>
            </a:r>
            <a:r>
              <a:rPr lang="cs-CZ" dirty="0">
                <a:latin typeface="Century Gothic" panose="020B0502020202020204" pitchFamily="34" charset="0"/>
              </a:rPr>
              <a:t>(Samoa)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1611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616624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Century Gothic" panose="020B0502020202020204" pitchFamily="34" charset="0"/>
              </a:rPr>
              <a:t>Územní ztráty Německa</a:t>
            </a:r>
            <a:endParaRPr lang="cs-CZ" sz="3600" b="1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1" y="1340768"/>
            <a:ext cx="4693646" cy="399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4838" y="3672908"/>
            <a:ext cx="4211777" cy="30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34838" y="2276872"/>
            <a:ext cx="395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entury Gothic" panose="020B0502020202020204" pitchFamily="34" charset="0"/>
              </a:rPr>
              <a:t>Územní ztráty Ruska</a:t>
            </a:r>
            <a:endParaRPr lang="cs-CZ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66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Century Gothic" panose="020B0502020202020204" pitchFamily="34" charset="0"/>
              </a:rPr>
              <a:t>Zánik </a:t>
            </a:r>
            <a:r>
              <a:rPr lang="cs-CZ" b="1" dirty="0" smtClean="0">
                <a:latin typeface="Century Gothic" panose="020B0502020202020204" pitchFamily="34" charset="0"/>
              </a:rPr>
              <a:t>Ruského carství → </a:t>
            </a:r>
            <a:r>
              <a:rPr lang="cs-CZ" b="1" dirty="0">
                <a:latin typeface="Century Gothic" panose="020B0502020202020204" pitchFamily="34" charset="0"/>
              </a:rPr>
              <a:t>nástupnické státy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r>
              <a:rPr lang="cs-CZ" b="1" dirty="0" smtClean="0">
                <a:latin typeface="Century Gothic" panose="020B0502020202020204" pitchFamily="34" charset="0"/>
              </a:rPr>
              <a:t>Estonsko </a:t>
            </a:r>
            <a:r>
              <a:rPr lang="cs-CZ" dirty="0">
                <a:latin typeface="Century Gothic" panose="020B0502020202020204" pitchFamily="34" charset="0"/>
              </a:rPr>
              <a:t>(oblast dnešního Estonska a Pečory)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Lotyšsko </a:t>
            </a:r>
            <a:r>
              <a:rPr lang="cs-CZ" dirty="0">
                <a:latin typeface="Century Gothic" panose="020B0502020202020204" pitchFamily="34" charset="0"/>
              </a:rPr>
              <a:t>(oblast dnešního Lotyšska a </a:t>
            </a:r>
            <a:r>
              <a:rPr lang="cs-CZ" dirty="0" err="1">
                <a:latin typeface="Century Gothic" panose="020B0502020202020204" pitchFamily="34" charset="0"/>
              </a:rPr>
              <a:t>Pytalova</a:t>
            </a:r>
            <a:r>
              <a:rPr lang="cs-CZ" dirty="0">
                <a:latin typeface="Century Gothic" panose="020B0502020202020204" pitchFamily="34" charset="0"/>
              </a:rPr>
              <a:t>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Litva </a:t>
            </a:r>
            <a:r>
              <a:rPr lang="cs-CZ" dirty="0">
                <a:latin typeface="Century Gothic" panose="020B0502020202020204" pitchFamily="34" charset="0"/>
              </a:rPr>
              <a:t>(oblast dnešní Litvy bez území kolem Vilniusu) 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b="1" dirty="0">
                <a:latin typeface="Century Gothic" panose="020B0502020202020204" pitchFamily="34" charset="0"/>
              </a:rPr>
              <a:t>Finsko </a:t>
            </a:r>
            <a:r>
              <a:rPr lang="cs-CZ" dirty="0">
                <a:latin typeface="Century Gothic" panose="020B0502020202020204" pitchFamily="34" charset="0"/>
              </a:rPr>
              <a:t>(oblast dnešního Finska spolu s </a:t>
            </a:r>
            <a:r>
              <a:rPr lang="cs-CZ" dirty="0" smtClean="0">
                <a:latin typeface="Century Gothic" panose="020B0502020202020204" pitchFamily="34" charset="0"/>
              </a:rPr>
              <a:t>částí </a:t>
            </a:r>
            <a:r>
              <a:rPr lang="cs-CZ" dirty="0">
                <a:latin typeface="Century Gothic" panose="020B0502020202020204" pitchFamily="34" charset="0"/>
              </a:rPr>
              <a:t>Karélie)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Polsko </a:t>
            </a:r>
            <a:r>
              <a:rPr lang="cs-CZ" dirty="0">
                <a:latin typeface="Century Gothic" panose="020B0502020202020204" pitchFamily="34" charset="0"/>
              </a:rPr>
              <a:t>(část dnešního Polska a Litvy kolem Vilniusu, Západní Bělorusko, Volyň, Polský koridor)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Sovětské </a:t>
            </a:r>
            <a:r>
              <a:rPr lang="cs-CZ" dirty="0">
                <a:latin typeface="Century Gothic" panose="020B0502020202020204" pitchFamily="34" charset="0"/>
              </a:rPr>
              <a:t>Rusko – od r. 1924 </a:t>
            </a:r>
            <a:r>
              <a:rPr lang="cs-CZ" b="1" dirty="0">
                <a:latin typeface="Century Gothic" panose="020B0502020202020204" pitchFamily="34" charset="0"/>
              </a:rPr>
              <a:t>Svaz sovětských socialistických </a:t>
            </a:r>
            <a:r>
              <a:rPr lang="cs-CZ" b="1" dirty="0" smtClean="0">
                <a:latin typeface="Century Gothic" panose="020B0502020202020204" pitchFamily="34" charset="0"/>
              </a:rPr>
              <a:t>republik </a:t>
            </a:r>
            <a:r>
              <a:rPr lang="cs-CZ" b="1" dirty="0">
                <a:latin typeface="Century Gothic" panose="020B0502020202020204" pitchFamily="34" charset="0"/>
              </a:rPr>
              <a:t>(SSSR) </a:t>
            </a:r>
            <a:endParaRPr lang="cs-CZ" b="1" dirty="0" smtClean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</a:rPr>
              <a:t>Rumunsko </a:t>
            </a:r>
            <a:r>
              <a:rPr lang="cs-CZ" dirty="0">
                <a:latin typeface="Century Gothic" panose="020B0502020202020204" pitchFamily="34" charset="0"/>
              </a:rPr>
              <a:t>→</a:t>
            </a:r>
            <a:r>
              <a:rPr lang="cs-CZ" dirty="0" smtClean="0">
                <a:latin typeface="Century Gothic" panose="020B0502020202020204" pitchFamily="34" charset="0"/>
              </a:rPr>
              <a:t>  </a:t>
            </a:r>
            <a:r>
              <a:rPr lang="cs-CZ" b="1" dirty="0" smtClean="0">
                <a:latin typeface="Century Gothic" panose="020B0502020202020204" pitchFamily="34" charset="0"/>
              </a:rPr>
              <a:t>Besarábie </a:t>
            </a:r>
            <a:r>
              <a:rPr lang="cs-CZ" dirty="0" smtClean="0">
                <a:latin typeface="Century Gothic" panose="020B0502020202020204" pitchFamily="34" charset="0"/>
              </a:rPr>
              <a:t>- zisk území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765047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394</Words>
  <Application>Microsoft Office PowerPoint</Application>
  <PresentationFormat>Předvádění na obrazovce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Velká válka geografie  Jitka Němčanská nemcanska@eko-g.cz  </vt:lpstr>
      <vt:lpstr>Snímek 2</vt:lpstr>
      <vt:lpstr>Trojspolek</vt:lpstr>
      <vt:lpstr>Trojdohoda</vt:lpstr>
      <vt:lpstr>Koloniální mocnosti  1914</vt:lpstr>
      <vt:lpstr>Zánik původních říší</vt:lpstr>
      <vt:lpstr>Poválečné rozdělení světa  na úkor Německa</vt:lpstr>
      <vt:lpstr>Územní ztráty Německa</vt:lpstr>
      <vt:lpstr>Zánik Ruského carství → nástupnické státy</vt:lpstr>
      <vt:lpstr>Rozpad Rakousko-Uherska</vt:lpstr>
      <vt:lpstr>Nové státy a území Evropy</vt:lpstr>
      <vt:lpstr>Snímek 12</vt:lpstr>
      <vt:lpstr>Zánik Osmanské říše → zisky ostatních států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PC01</dc:creator>
  <cp:lastModifiedBy>nemcanska</cp:lastModifiedBy>
  <cp:revision>34</cp:revision>
  <dcterms:created xsi:type="dcterms:W3CDTF">2013-04-04T08:41:02Z</dcterms:created>
  <dcterms:modified xsi:type="dcterms:W3CDTF">2014-12-03T09:18:04Z</dcterms:modified>
</cp:coreProperties>
</file>