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09" r:id="rId3"/>
    <p:sldMasterId id="2147483721" r:id="rId4"/>
    <p:sldMasterId id="2147483733" r:id="rId5"/>
    <p:sldMasterId id="2147483745" r:id="rId6"/>
  </p:sldMasterIdLst>
  <p:notesMasterIdLst>
    <p:notesMasterId r:id="rId36"/>
  </p:notesMasterIdLst>
  <p:sldIdLst>
    <p:sldId id="260" r:id="rId7"/>
    <p:sldId id="261" r:id="rId8"/>
    <p:sldId id="294" r:id="rId9"/>
    <p:sldId id="274" r:id="rId10"/>
    <p:sldId id="278" r:id="rId11"/>
    <p:sldId id="275" r:id="rId12"/>
    <p:sldId id="281" r:id="rId13"/>
    <p:sldId id="268" r:id="rId14"/>
    <p:sldId id="273" r:id="rId15"/>
    <p:sldId id="269" r:id="rId16"/>
    <p:sldId id="286" r:id="rId17"/>
    <p:sldId id="262" r:id="rId18"/>
    <p:sldId id="289" r:id="rId19"/>
    <p:sldId id="284" r:id="rId20"/>
    <p:sldId id="264" r:id="rId21"/>
    <p:sldId id="270" r:id="rId22"/>
    <p:sldId id="271" r:id="rId23"/>
    <p:sldId id="272" r:id="rId24"/>
    <p:sldId id="267" r:id="rId25"/>
    <p:sldId id="287" r:id="rId26"/>
    <p:sldId id="290" r:id="rId27"/>
    <p:sldId id="291" r:id="rId28"/>
    <p:sldId id="277" r:id="rId29"/>
    <p:sldId id="280" r:id="rId30"/>
    <p:sldId id="292" r:id="rId31"/>
    <p:sldId id="293" r:id="rId32"/>
    <p:sldId id="276" r:id="rId33"/>
    <p:sldId id="288" r:id="rId34"/>
    <p:sldId id="282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pos="42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66227" autoAdjust="0"/>
  </p:normalViewPr>
  <p:slideViewPr>
    <p:cSldViewPr>
      <p:cViewPr varScale="1">
        <p:scale>
          <a:sx n="53" d="100"/>
          <a:sy n="53" d="100"/>
        </p:scale>
        <p:origin x="1512" y="84"/>
      </p:cViewPr>
      <p:guideLst>
        <p:guide orient="horz" pos="1616"/>
        <p:guide pos="42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2388"/>
    </p:cViewPr>
  </p:sorterViewPr>
  <p:notesViewPr>
    <p:cSldViewPr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E52A4-0FF1-48EA-9DA6-1C789BEAAFCA}" type="datetimeFigureOut">
              <a:rPr lang="cs-CZ" smtClean="0"/>
              <a:t>18.4.2016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4FDCA-D951-4414-AD70-301E4D7155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17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7^3</a:t>
            </a:r>
          </a:p>
          <a:p>
            <a:r>
              <a:rPr lang="cs-CZ" dirty="0" err="1" smtClean="0"/>
              <a:t>sqrt</a:t>
            </a:r>
            <a:r>
              <a:rPr lang="cs-CZ" dirty="0" smtClean="0"/>
              <a:t> 1801</a:t>
            </a:r>
          </a:p>
          <a:p>
            <a:r>
              <a:rPr lang="cs-CZ" dirty="0" smtClean="0"/>
              <a:t>1/6+5/12+3/4</a:t>
            </a:r>
          </a:p>
          <a:p>
            <a:r>
              <a:rPr lang="cs-CZ" dirty="0" smtClean="0"/>
              <a:t>30% of 81</a:t>
            </a:r>
          </a:p>
          <a:p>
            <a:r>
              <a:rPr lang="cs-CZ" dirty="0" smtClean="0"/>
              <a:t>749 – 20%</a:t>
            </a:r>
          </a:p>
          <a:p>
            <a:r>
              <a:rPr lang="cs-CZ" dirty="0" smtClean="0"/>
              <a:t>78 </a:t>
            </a:r>
            <a:r>
              <a:rPr lang="cs-CZ" dirty="0" err="1" smtClean="0"/>
              <a:t>quadrillions</a:t>
            </a:r>
            <a:endParaRPr lang="cs-CZ" dirty="0" smtClean="0"/>
          </a:p>
          <a:p>
            <a:r>
              <a:rPr lang="cs-CZ" dirty="0" err="1" smtClean="0"/>
              <a:t>pi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plot x^3 - 6x^2 + 4x + 12</a:t>
            </a:r>
          </a:p>
          <a:p>
            <a:r>
              <a:rPr lang="es-ES" dirty="0" smtClean="0"/>
              <a:t>plot x^2 y^3, x=-1..1, y=0..3</a:t>
            </a:r>
            <a:endParaRPr lang="cs-CZ" dirty="0" smtClean="0"/>
          </a:p>
          <a:p>
            <a:endParaRPr lang="cs-CZ" dirty="0" smtClean="0"/>
          </a:p>
          <a:p>
            <a:r>
              <a:rPr lang="pt-BR" dirty="0" smtClean="0"/>
              <a:t>factor 2x^5 - 19x^4 + 58x^3 - 67x^2 + 56x – 48</a:t>
            </a:r>
            <a:endParaRPr lang="cs-CZ" dirty="0" smtClean="0"/>
          </a:p>
          <a:p>
            <a:r>
              <a:rPr lang="cs-CZ" dirty="0" err="1" smtClean="0"/>
              <a:t>x+y</a:t>
            </a:r>
            <a:r>
              <a:rPr lang="cs-CZ" dirty="0" smtClean="0"/>
              <a:t>=10, x-y=4</a:t>
            </a:r>
          </a:p>
          <a:p>
            <a:endParaRPr lang="cs-CZ" dirty="0" smtClean="0"/>
          </a:p>
          <a:p>
            <a:r>
              <a:rPr lang="cs-CZ" dirty="0" smtClean="0"/>
              <a:t>10 </a:t>
            </a:r>
            <a:r>
              <a:rPr lang="cs-CZ" dirty="0" err="1" smtClean="0"/>
              <a:t>miles</a:t>
            </a:r>
            <a:r>
              <a:rPr lang="cs-CZ" dirty="0" smtClean="0"/>
              <a:t> + 14 </a:t>
            </a:r>
            <a:r>
              <a:rPr lang="cs-CZ" dirty="0" err="1" smtClean="0"/>
              <a:t>kilometers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tangram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translate </a:t>
            </a:r>
            <a:r>
              <a:rPr lang="en-US" dirty="0" err="1" smtClean="0"/>
              <a:t>škola</a:t>
            </a:r>
            <a:r>
              <a:rPr lang="en-US" dirty="0" smtClean="0"/>
              <a:t> from Czech to English</a:t>
            </a:r>
            <a:endParaRPr lang="cs-CZ" dirty="0" smtClean="0"/>
          </a:p>
          <a:p>
            <a:r>
              <a:rPr lang="en-US" dirty="0" smtClean="0"/>
              <a:t>words that rhyme with demand</a:t>
            </a:r>
            <a:endParaRPr lang="cs-CZ" dirty="0" smtClean="0"/>
          </a:p>
          <a:p>
            <a:r>
              <a:rPr lang="cs-CZ" dirty="0" smtClean="0"/>
              <a:t>Morse </a:t>
            </a:r>
            <a:r>
              <a:rPr lang="cs-CZ" dirty="0" err="1" smtClean="0"/>
              <a:t>code</a:t>
            </a:r>
            <a:r>
              <a:rPr lang="cs-CZ" dirty="0" smtClean="0"/>
              <a:t> "lavice„</a:t>
            </a:r>
          </a:p>
          <a:p>
            <a:endParaRPr lang="cs-CZ" dirty="0" smtClean="0"/>
          </a:p>
          <a:p>
            <a:r>
              <a:rPr lang="en-US" dirty="0" smtClean="0"/>
              <a:t>who is Angelina Jolie's brother?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year</a:t>
            </a:r>
            <a:r>
              <a:rPr lang="cs-CZ" dirty="0" smtClean="0"/>
              <a:t> 1968</a:t>
            </a:r>
          </a:p>
          <a:p>
            <a:endParaRPr lang="cs-CZ" dirty="0" smtClean="0"/>
          </a:p>
          <a:p>
            <a:r>
              <a:rPr lang="cs-CZ" dirty="0" err="1" smtClean="0"/>
              <a:t>magnetic</a:t>
            </a:r>
            <a:r>
              <a:rPr lang="cs-CZ" dirty="0" smtClean="0"/>
              <a:t> </a:t>
            </a:r>
            <a:r>
              <a:rPr lang="cs-CZ" dirty="0" err="1" smtClean="0"/>
              <a:t>tape</a:t>
            </a:r>
            <a:r>
              <a:rPr lang="cs-CZ" dirty="0" smtClean="0"/>
              <a:t>, iPod</a:t>
            </a:r>
          </a:p>
          <a:p>
            <a:endParaRPr lang="cs-CZ" dirty="0" smtClean="0"/>
          </a:p>
          <a:p>
            <a:r>
              <a:rPr lang="cs-CZ" dirty="0" err="1" smtClean="0"/>
              <a:t>sunrise</a:t>
            </a:r>
            <a:r>
              <a:rPr lang="cs-CZ" dirty="0" smtClean="0"/>
              <a:t> </a:t>
            </a:r>
            <a:r>
              <a:rPr lang="cs-CZ" dirty="0" err="1" smtClean="0"/>
              <a:t>tomorrow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population by age in Czech Republic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maximum </a:t>
            </a:r>
            <a:r>
              <a:rPr lang="cs-CZ" dirty="0" err="1" smtClean="0"/>
              <a:t>temperature</a:t>
            </a:r>
            <a:r>
              <a:rPr lang="cs-CZ" dirty="0" smtClean="0"/>
              <a:t> </a:t>
            </a:r>
            <a:r>
              <a:rPr lang="cs-CZ" dirty="0" err="1" smtClean="0"/>
              <a:t>today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Czech </a:t>
            </a:r>
            <a:r>
              <a:rPr lang="cs-CZ" dirty="0" err="1" smtClean="0"/>
              <a:t>wikipedia</a:t>
            </a:r>
            <a:r>
              <a:rPr lang="cs-CZ" dirty="0" smtClean="0"/>
              <a:t> </a:t>
            </a:r>
            <a:r>
              <a:rPr lang="cs-CZ" dirty="0" err="1" smtClean="0"/>
              <a:t>size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195.113.207.71</a:t>
            </a:r>
          </a:p>
          <a:p>
            <a:endParaRPr lang="cs-CZ" dirty="0" smtClean="0"/>
          </a:p>
          <a:p>
            <a:r>
              <a:rPr lang="cs-CZ" dirty="0" smtClean="0"/>
              <a:t>www.gymnaziumjihlava.cz</a:t>
            </a:r>
          </a:p>
          <a:p>
            <a:r>
              <a:rPr lang="cs-CZ" dirty="0" smtClean="0"/>
              <a:t>Boeing 747, Boeing 767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4FDCA-D951-4414-AD70-301E4D715594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13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04A8-359E-41EF-B747-42896436998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274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E7474-AAEC-4019-936C-A84E801FF6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96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E2EC-DBEB-46F8-81EE-6A2433A8E29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913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04A8-359E-41EF-B747-42896436998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7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CCD8D-B0F2-4171-9BE1-52806473194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15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30EAC-F78C-47DF-AF59-E1DF80CA2BA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545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3F0-9DC6-4BB6-9382-61D3D966563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97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6F22C-D0C3-45EB-8DD1-0870F9A4E3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82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AA2D-A594-472B-953C-3D412CF29FB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208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31F54-8CB2-4EC3-8057-C326D6672AA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4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50122-1BEB-461A-9E68-1C49CFEAFF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681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CCD8D-B0F2-4171-9BE1-52806473194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755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8626-F9F5-4D63-A512-54BE9C0C0E1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906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E7474-AAEC-4019-936C-A84E801FF6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316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E2EC-DBEB-46F8-81EE-6A2433A8E29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184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04A8-359E-41EF-B747-42896436998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777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CCD8D-B0F2-4171-9BE1-52806473194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9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30EAC-F78C-47DF-AF59-E1DF80CA2BA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58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3F0-9DC6-4BB6-9382-61D3D966563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609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6F22C-D0C3-45EB-8DD1-0870F9A4E3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096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AA2D-A594-472B-953C-3D412CF29FB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4096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31F54-8CB2-4EC3-8057-C326D6672AA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712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30EAC-F78C-47DF-AF59-E1DF80CA2BA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3005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50122-1BEB-461A-9E68-1C49CFEAFF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357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8626-F9F5-4D63-A512-54BE9C0C0E1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181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E7474-AAEC-4019-936C-A84E801FF6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3671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E2EC-DBEB-46F8-81EE-6A2433A8E29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057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04A8-359E-41EF-B747-42896436998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39041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CCD8D-B0F2-4171-9BE1-52806473194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50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30EAC-F78C-47DF-AF59-E1DF80CA2BA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2761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3F0-9DC6-4BB6-9382-61D3D966563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2100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6F22C-D0C3-45EB-8DD1-0870F9A4E3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753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AA2D-A594-472B-953C-3D412CF29FB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3534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3F0-9DC6-4BB6-9382-61D3D966563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835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31F54-8CB2-4EC3-8057-C326D6672AA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5040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50122-1BEB-461A-9E68-1C49CFEAFF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765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8626-F9F5-4D63-A512-54BE9C0C0E1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654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E7474-AAEC-4019-936C-A84E801FF6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182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E2EC-DBEB-46F8-81EE-6A2433A8E29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9899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04A8-359E-41EF-B747-42896436998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8477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CCD8D-B0F2-4171-9BE1-52806473194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47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30EAC-F78C-47DF-AF59-E1DF80CA2BA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2408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3F0-9DC6-4BB6-9382-61D3D966563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439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6F22C-D0C3-45EB-8DD1-0870F9A4E3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75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6F22C-D0C3-45EB-8DD1-0870F9A4E3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630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AA2D-A594-472B-953C-3D412CF29FB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3101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31F54-8CB2-4EC3-8057-C326D6672AA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2730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50122-1BEB-461A-9E68-1C49CFEAFF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731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8626-F9F5-4D63-A512-54BE9C0C0E1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8298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E7474-AAEC-4019-936C-A84E801FF6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523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E2EC-DBEB-46F8-81EE-6A2433A8E29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67864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104A8-359E-41EF-B747-42896436998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421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CCD8D-B0F2-4171-9BE1-52806473194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16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30EAC-F78C-47DF-AF59-E1DF80CA2BA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3854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B23F0-9DC6-4BB6-9382-61D3D966563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05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AA2D-A594-472B-953C-3D412CF29FB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0328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6F22C-D0C3-45EB-8DD1-0870F9A4E38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1707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971600" y="6237312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2AA2D-A594-472B-953C-3D412CF29FB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52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31F54-8CB2-4EC3-8057-C326D6672AA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7947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50122-1BEB-461A-9E68-1C49CFEAFF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890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8626-F9F5-4D63-A512-54BE9C0C0E1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7802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E7474-AAEC-4019-936C-A84E801FF6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7430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8E2EC-DBEB-46F8-81EE-6A2433A8E29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635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31F54-8CB2-4EC3-8057-C326D6672AA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54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50122-1BEB-461A-9E68-1C49CFEAFF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84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48626-F9F5-4D63-A512-54BE9C0C0E1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59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  <a:grpFill/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A8CAB96-1672-4E10-AD3A-B57288AED56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356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90000"/>
        <a:buFont typeface="Wingdings" pitchFamily="2" charset="2"/>
        <a:buNone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75000"/>
        <a:buFont typeface="Wingdings" pitchFamily="2" charset="2"/>
        <a:buNone/>
        <a:defRPr sz="2600">
          <a:solidFill>
            <a:schemeClr val="tx1"/>
          </a:solidFill>
          <a:latin typeface="Calibri" pitchFamily="34" charset="0"/>
        </a:defRPr>
      </a:lvl2pPr>
      <a:lvl3pPr marL="9144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55000"/>
        <a:buFont typeface="Wingdings" pitchFamily="2" charset="2"/>
        <a:buNone/>
        <a:defRPr sz="2300">
          <a:solidFill>
            <a:schemeClr val="tx1"/>
          </a:solidFill>
          <a:latin typeface="Calibri" pitchFamily="34" charset="0"/>
        </a:defRPr>
      </a:lvl3pPr>
      <a:lvl4pPr marL="13716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None/>
        <a:defRPr sz="2000">
          <a:solidFill>
            <a:schemeClr val="tx1"/>
          </a:solidFill>
          <a:latin typeface="Calibri" pitchFamily="34" charset="0"/>
        </a:defRPr>
      </a:lvl4pPr>
      <a:lvl5pPr marL="18288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None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  <a:solidFill>
            <a:schemeClr val="bg2">
              <a:lumMod val="50000"/>
            </a:schemeClr>
          </a:solidFill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  <a:grpFill/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0870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A8CAB96-1672-4E10-AD3A-B57288AED56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429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90000"/>
        <a:buFont typeface="Wingdings" pitchFamily="2" charset="2"/>
        <a:buNone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75000"/>
        <a:buFont typeface="Wingdings" pitchFamily="2" charset="2"/>
        <a:buNone/>
        <a:defRPr sz="2600">
          <a:solidFill>
            <a:schemeClr val="tx1"/>
          </a:solidFill>
          <a:latin typeface="Calibri" pitchFamily="34" charset="0"/>
        </a:defRPr>
      </a:lvl2pPr>
      <a:lvl3pPr marL="9144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55000"/>
        <a:buFont typeface="Wingdings" pitchFamily="2" charset="2"/>
        <a:buNone/>
        <a:defRPr sz="2300">
          <a:solidFill>
            <a:schemeClr val="tx1"/>
          </a:solidFill>
          <a:latin typeface="Calibri" pitchFamily="34" charset="0"/>
        </a:defRPr>
      </a:lvl3pPr>
      <a:lvl4pPr marL="13716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None/>
        <a:defRPr sz="2000">
          <a:solidFill>
            <a:schemeClr val="tx1"/>
          </a:solidFill>
          <a:latin typeface="Calibri" pitchFamily="34" charset="0"/>
        </a:defRPr>
      </a:lvl4pPr>
      <a:lvl5pPr marL="18288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None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  <a:grpFill/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0870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A8CAB96-1672-4E10-AD3A-B57288AED56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8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90000"/>
        <a:buFont typeface="Wingdings" pitchFamily="2" charset="2"/>
        <a:buNone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75000"/>
        <a:buFont typeface="Wingdings" pitchFamily="2" charset="2"/>
        <a:buNone/>
        <a:defRPr sz="2600">
          <a:solidFill>
            <a:schemeClr val="tx1"/>
          </a:solidFill>
          <a:latin typeface="Calibri" pitchFamily="34" charset="0"/>
        </a:defRPr>
      </a:lvl2pPr>
      <a:lvl3pPr marL="9144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55000"/>
        <a:buFont typeface="Wingdings" pitchFamily="2" charset="2"/>
        <a:buNone/>
        <a:defRPr sz="2300">
          <a:solidFill>
            <a:schemeClr val="tx1"/>
          </a:solidFill>
          <a:latin typeface="Calibri" pitchFamily="34" charset="0"/>
        </a:defRPr>
      </a:lvl3pPr>
      <a:lvl4pPr marL="13716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None/>
        <a:defRPr sz="2000">
          <a:solidFill>
            <a:schemeClr val="tx1"/>
          </a:solidFill>
          <a:latin typeface="Calibri" pitchFamily="34" charset="0"/>
        </a:defRPr>
      </a:lvl4pPr>
      <a:lvl5pPr marL="18288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None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  <a:solidFill>
            <a:schemeClr val="accent5"/>
          </a:solidFill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  <a:grpFill/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0870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A8CAB96-1672-4E10-AD3A-B57288AED56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202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90000"/>
        <a:buFont typeface="Wingdings" pitchFamily="2" charset="2"/>
        <a:buNone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75000"/>
        <a:buFont typeface="Wingdings" pitchFamily="2" charset="2"/>
        <a:buNone/>
        <a:defRPr sz="2600">
          <a:solidFill>
            <a:schemeClr val="tx1"/>
          </a:solidFill>
          <a:latin typeface="Calibri" pitchFamily="34" charset="0"/>
        </a:defRPr>
      </a:lvl2pPr>
      <a:lvl3pPr marL="9144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55000"/>
        <a:buFont typeface="Wingdings" pitchFamily="2" charset="2"/>
        <a:buNone/>
        <a:defRPr sz="2300">
          <a:solidFill>
            <a:schemeClr val="tx1"/>
          </a:solidFill>
          <a:latin typeface="Calibri" pitchFamily="34" charset="0"/>
        </a:defRPr>
      </a:lvl3pPr>
      <a:lvl4pPr marL="13716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None/>
        <a:defRPr sz="2000">
          <a:solidFill>
            <a:schemeClr val="tx1"/>
          </a:solidFill>
          <a:latin typeface="Calibri" pitchFamily="34" charset="0"/>
        </a:defRPr>
      </a:lvl4pPr>
      <a:lvl5pPr marL="18288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None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  <a:grpFill/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0870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A8CAB96-1672-4E10-AD3A-B57288AED56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7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90000"/>
        <a:buFont typeface="Wingdings" pitchFamily="2" charset="2"/>
        <a:buNone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75000"/>
        <a:buFont typeface="Wingdings" pitchFamily="2" charset="2"/>
        <a:buNone/>
        <a:defRPr sz="2600">
          <a:solidFill>
            <a:schemeClr val="tx1"/>
          </a:solidFill>
          <a:latin typeface="Calibri" pitchFamily="34" charset="0"/>
        </a:defRPr>
      </a:lvl2pPr>
      <a:lvl3pPr marL="9144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55000"/>
        <a:buFont typeface="Wingdings" pitchFamily="2" charset="2"/>
        <a:buNone/>
        <a:defRPr sz="2300">
          <a:solidFill>
            <a:schemeClr val="tx1"/>
          </a:solidFill>
          <a:latin typeface="Calibri" pitchFamily="34" charset="0"/>
        </a:defRPr>
      </a:lvl3pPr>
      <a:lvl4pPr marL="13716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None/>
        <a:defRPr sz="2000">
          <a:solidFill>
            <a:schemeClr val="tx1"/>
          </a:solidFill>
          <a:latin typeface="Calibri" pitchFamily="34" charset="0"/>
        </a:defRPr>
      </a:lvl4pPr>
      <a:lvl5pPr marL="18288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None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cs-CZ" sz="2400">
                <a:latin typeface="Times New Roman" pitchFamily="18" charset="0"/>
              </a:endParaRPr>
            </a:p>
          </p:txBody>
        </p:sp>
        <p:grpSp>
          <p:nvGrpSpPr>
            <p:cNvPr id="410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  <a:grpFill/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cs-CZ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grpFill/>
              <a:ln w="19050">
                <a:solidFill>
                  <a:schemeClr val="accent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0870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cs-CZ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A8CAB96-1672-4E10-AD3A-B57288AED56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30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Calibri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90000"/>
        <a:buFont typeface="Wingdings" pitchFamily="2" charset="2"/>
        <a:buNone/>
        <a:defRPr sz="28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4572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75000"/>
        <a:buFont typeface="Wingdings" pitchFamily="2" charset="2"/>
        <a:buNone/>
        <a:defRPr sz="2600">
          <a:solidFill>
            <a:schemeClr val="tx1"/>
          </a:solidFill>
          <a:latin typeface="Calibri" pitchFamily="34" charset="0"/>
        </a:defRPr>
      </a:lvl2pPr>
      <a:lvl3pPr marL="9144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SzPct val="55000"/>
        <a:buFont typeface="Wingdings" pitchFamily="2" charset="2"/>
        <a:buNone/>
        <a:defRPr sz="2300">
          <a:solidFill>
            <a:schemeClr val="tx1"/>
          </a:solidFill>
          <a:latin typeface="Calibri" pitchFamily="34" charset="0"/>
        </a:defRPr>
      </a:lvl3pPr>
      <a:lvl4pPr marL="13716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None/>
        <a:defRPr sz="2000">
          <a:solidFill>
            <a:schemeClr val="tx1"/>
          </a:solidFill>
          <a:latin typeface="Calibri" pitchFamily="34" charset="0"/>
        </a:defRPr>
      </a:lvl4pPr>
      <a:lvl5pPr marL="1828800" indent="0" algn="l" rtl="0" fontAlgn="base">
        <a:spcBef>
          <a:spcPct val="20000"/>
        </a:spcBef>
        <a:spcAft>
          <a:spcPct val="0"/>
        </a:spcAft>
        <a:buClr>
          <a:schemeClr val="accent5"/>
        </a:buClr>
        <a:buFont typeface="Wingdings" pitchFamily="2" charset="2"/>
        <a:buNone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oardgamegeek.com/boardgame/37904/formula-d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hyperlink" Target="https://www.sharelatex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dutopia.org/made-with-play-game-based-learning-resources" TargetMode="Externa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mujweb.cz/vesely.marek/" TargetMode="Externa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boardgamegeek.com/boardgame/21763/mr-jack" TargetMode="Externa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boardgamegeek.com/boardgame/18/roborally" TargetMode="External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boardgamegeek.com/boardgame/10/elfenland" TargetMode="Externa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eb.geogebra.org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oodgears.ca/eyeball/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amershood.com/flashgames/4459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sketchup.com/" TargetMode="Externa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realisticky.cz/ucebnice.php?id=2" TargetMode="External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www.matematika.webz.cz/hry/sibenice/" TargetMode="External"/><Relationship Id="rId1" Type="http://schemas.openxmlformats.org/officeDocument/2006/relationships/slideLayout" Target="../slideLayouts/slideLayout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games/mansion.swf" TargetMode="Externa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jpeg"/><Relationship Id="rId4" Type="http://schemas.openxmlformats.org/officeDocument/2006/relationships/hyperlink" Target="http://www.wolframalpha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rcademicskillbuilders.com/games/grand_prix/grand_prix.html" TargetMode="Externa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ctgames.com/multiBounce/index.html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baku.cz/cs/" TargetMode="Externa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games/magische-zauberkugel.swf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List_of_Mensa_Select_recipients" TargetMode="Externa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boardgamegeek.com/boardgame/17557/super-farmer" TargetMode="Externa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dirty="0"/>
              <a:t>Název projektu: ICT nás baví</a:t>
            </a:r>
            <a:br>
              <a:rPr lang="cs-CZ" sz="3200" dirty="0"/>
            </a:br>
            <a:r>
              <a:rPr lang="cs-CZ" sz="3200" dirty="0"/>
              <a:t>Registrační číslo: CZ.1.07/1.3.00/51.0015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cs-CZ" dirty="0"/>
              <a:t>Jméno a příjmení lektora</a:t>
            </a:r>
            <a:r>
              <a:rPr lang="cs-CZ" dirty="0" smtClean="0"/>
              <a:t>: Milan Taláček</a:t>
            </a:r>
            <a:endParaRPr lang="cs-CZ" dirty="0"/>
          </a:p>
          <a:p>
            <a:pPr algn="l"/>
            <a:r>
              <a:rPr lang="cs-CZ" dirty="0"/>
              <a:t>Název modulu</a:t>
            </a:r>
            <a:r>
              <a:rPr lang="cs-CZ" dirty="0" smtClean="0"/>
              <a:t>: Matematika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40" y="116632"/>
            <a:ext cx="5616664" cy="1227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číslo a početní operace, proměnná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deskové hry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Formula</a:t>
            </a:r>
            <a:r>
              <a:rPr lang="cs-CZ" dirty="0" smtClean="0"/>
              <a:t> D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endParaRPr lang="cs-CZ" dirty="0" smtClean="0">
              <a:sym typeface="Wingdings" panose="05000000000000000000" pitchFamily="2" charset="2"/>
            </a:endParaRPr>
          </a:p>
        </p:txBody>
      </p:sp>
      <p:pic>
        <p:nvPicPr>
          <p:cNvPr id="1026" name="Picture 2" descr="http://cf.geekdo-images.com/images/pic642298_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72915"/>
            <a:ext cx="3669432" cy="3458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6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číslo a početní operace, proměnná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Výrok: Všechna čísla jsou rovna nule.</a:t>
            </a:r>
          </a:p>
          <a:p>
            <a:pPr lvl="1"/>
            <a:r>
              <a:rPr lang="cs-CZ" dirty="0" smtClean="0"/>
              <a:t>Důkaz: </a:t>
            </a:r>
          </a:p>
          <a:p>
            <a:pPr lvl="1"/>
            <a:r>
              <a:rPr lang="pt-BR" dirty="0" smtClean="0"/>
              <a:t>a </a:t>
            </a:r>
            <a:r>
              <a:rPr lang="pt-BR" dirty="0"/>
              <a:t>= b</a:t>
            </a:r>
          </a:p>
          <a:p>
            <a:pPr lvl="1"/>
            <a:r>
              <a:rPr lang="cs-CZ" dirty="0" smtClean="0"/>
              <a:t>a </a:t>
            </a:r>
            <a:r>
              <a:rPr lang="pt-BR" dirty="0"/>
              <a:t>×</a:t>
            </a:r>
            <a:r>
              <a:rPr lang="pt-BR" dirty="0" smtClean="0"/>
              <a:t> </a:t>
            </a:r>
            <a:r>
              <a:rPr lang="cs-CZ" dirty="0" smtClean="0"/>
              <a:t>a </a:t>
            </a:r>
            <a:r>
              <a:rPr lang="pt-BR" dirty="0" smtClean="0"/>
              <a:t>= </a:t>
            </a:r>
            <a:r>
              <a:rPr lang="pt-BR" dirty="0"/>
              <a:t>a × b</a:t>
            </a:r>
          </a:p>
          <a:p>
            <a:pPr lvl="1"/>
            <a:r>
              <a:rPr lang="pt-BR" dirty="0" smtClean="0"/>
              <a:t>a</a:t>
            </a:r>
            <a:r>
              <a:rPr lang="cs-CZ" dirty="0" smtClean="0"/>
              <a:t>^</a:t>
            </a:r>
            <a:r>
              <a:rPr lang="pt-BR" dirty="0" smtClean="0"/>
              <a:t>2 – b</a:t>
            </a:r>
            <a:r>
              <a:rPr lang="cs-CZ" dirty="0" smtClean="0"/>
              <a:t>^</a:t>
            </a:r>
            <a:r>
              <a:rPr lang="pt-BR" dirty="0" smtClean="0"/>
              <a:t>2 </a:t>
            </a:r>
            <a:r>
              <a:rPr lang="pt-BR" dirty="0"/>
              <a:t>= a × b - b^2</a:t>
            </a:r>
          </a:p>
          <a:p>
            <a:pPr lvl="1"/>
            <a:r>
              <a:rPr lang="pt-BR" dirty="0"/>
              <a:t>(a + b)(a - b) = b(a - b)</a:t>
            </a:r>
          </a:p>
          <a:p>
            <a:pPr lvl="1"/>
            <a:r>
              <a:rPr lang="pt-BR" dirty="0"/>
              <a:t>a + b = b</a:t>
            </a:r>
          </a:p>
          <a:p>
            <a:pPr lvl="1"/>
            <a:r>
              <a:rPr lang="pt-BR" dirty="0"/>
              <a:t>a = 0</a:t>
            </a:r>
          </a:p>
          <a:p>
            <a:pPr marL="0" indent="0">
              <a:buNone/>
            </a:pPr>
            <a:endParaRPr lang="cs-CZ" dirty="0" smtClean="0">
              <a:sym typeface="Wingdings" panose="05000000000000000000" pitchFamily="2" charset="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6336143" cy="347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86" y="2564904"/>
            <a:ext cx="5579170" cy="3459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88830" y="2708920"/>
            <a:ext cx="8424936" cy="304698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Source Code Pro Semibold" pitchFamily="49" charset="-18"/>
              </a:rPr>
              <a:t>\</a:t>
            </a:r>
            <a:r>
              <a:rPr lang="cs-CZ" sz="2400" dirty="0" err="1">
                <a:latin typeface="Source Code Pro Semibold" pitchFamily="49" charset="-18"/>
              </a:rPr>
              <a:t>begin</a:t>
            </a:r>
            <a:r>
              <a:rPr lang="cs-CZ" sz="2400" dirty="0">
                <a:latin typeface="Source Code Pro Semibold" pitchFamily="49" charset="-18"/>
              </a:rPr>
              <a:t>{</a:t>
            </a:r>
            <a:r>
              <a:rPr lang="cs-CZ" sz="2400" dirty="0" err="1">
                <a:latin typeface="Source Code Pro Semibold" pitchFamily="49" charset="-18"/>
              </a:rPr>
              <a:t>eqnarray</a:t>
            </a:r>
            <a:r>
              <a:rPr lang="cs-CZ" sz="2400" dirty="0">
                <a:latin typeface="Source Code Pro Semibold" pitchFamily="49" charset="-18"/>
              </a:rPr>
              <a:t>}</a:t>
            </a:r>
          </a:p>
          <a:p>
            <a:r>
              <a:rPr lang="cs-CZ" sz="2400" dirty="0">
                <a:latin typeface="Source Code Pro Semibold" pitchFamily="49" charset="-18"/>
              </a:rPr>
              <a:t>a &amp;=&amp; b \\</a:t>
            </a:r>
          </a:p>
          <a:p>
            <a:r>
              <a:rPr lang="cs-CZ" sz="2400" dirty="0">
                <a:latin typeface="Source Code Pro Semibold" pitchFamily="49" charset="-18"/>
              </a:rPr>
              <a:t>a \</a:t>
            </a:r>
            <a:r>
              <a:rPr lang="cs-CZ" sz="2400" dirty="0" err="1">
                <a:latin typeface="Source Code Pro Semibold" pitchFamily="49" charset="-18"/>
              </a:rPr>
              <a:t>cdot</a:t>
            </a:r>
            <a:r>
              <a:rPr lang="cs-CZ" sz="2400" dirty="0">
                <a:latin typeface="Source Code Pro Semibold" pitchFamily="49" charset="-18"/>
              </a:rPr>
              <a:t> a &amp;=&amp; a \</a:t>
            </a:r>
            <a:r>
              <a:rPr lang="cs-CZ" sz="2400" dirty="0" err="1">
                <a:latin typeface="Source Code Pro Semibold" pitchFamily="49" charset="-18"/>
              </a:rPr>
              <a:t>cdot</a:t>
            </a:r>
            <a:r>
              <a:rPr lang="cs-CZ" sz="2400" dirty="0">
                <a:latin typeface="Source Code Pro Semibold" pitchFamily="49" charset="-18"/>
              </a:rPr>
              <a:t> b \\</a:t>
            </a:r>
          </a:p>
          <a:p>
            <a:r>
              <a:rPr lang="cs-CZ" sz="2400" dirty="0">
                <a:latin typeface="Source Code Pro Semibold" pitchFamily="49" charset="-18"/>
              </a:rPr>
              <a:t>a^2 - b^2 &amp;=&amp; a \</a:t>
            </a:r>
            <a:r>
              <a:rPr lang="cs-CZ" sz="2400" dirty="0" err="1">
                <a:latin typeface="Source Code Pro Semibold" pitchFamily="49" charset="-18"/>
              </a:rPr>
              <a:t>cdot</a:t>
            </a:r>
            <a:r>
              <a:rPr lang="cs-CZ" sz="2400" dirty="0">
                <a:latin typeface="Source Code Pro Semibold" pitchFamily="49" charset="-18"/>
              </a:rPr>
              <a:t> b - b^{2} \\</a:t>
            </a:r>
          </a:p>
          <a:p>
            <a:r>
              <a:rPr lang="cs-CZ" sz="2400" dirty="0">
                <a:latin typeface="Source Code Pro Semibold" pitchFamily="49" charset="-18"/>
              </a:rPr>
              <a:t>(a + b) \</a:t>
            </a:r>
            <a:r>
              <a:rPr lang="cs-CZ" sz="2400" dirty="0" err="1">
                <a:latin typeface="Source Code Pro Semibold" pitchFamily="49" charset="-18"/>
              </a:rPr>
              <a:t>cdot</a:t>
            </a:r>
            <a:r>
              <a:rPr lang="cs-CZ" sz="2400" dirty="0">
                <a:latin typeface="Source Code Pro Semibold" pitchFamily="49" charset="-18"/>
              </a:rPr>
              <a:t> (a - b) &amp;=&amp; b \</a:t>
            </a:r>
            <a:r>
              <a:rPr lang="cs-CZ" sz="2400" dirty="0" err="1">
                <a:latin typeface="Source Code Pro Semibold" pitchFamily="49" charset="-18"/>
              </a:rPr>
              <a:t>cdot</a:t>
            </a:r>
            <a:r>
              <a:rPr lang="cs-CZ" sz="2400" dirty="0">
                <a:latin typeface="Source Code Pro Semibold" pitchFamily="49" charset="-18"/>
              </a:rPr>
              <a:t> (a - b) \\</a:t>
            </a:r>
          </a:p>
          <a:p>
            <a:r>
              <a:rPr lang="cs-CZ" sz="2400" dirty="0">
                <a:latin typeface="Source Code Pro Semibold" pitchFamily="49" charset="-18"/>
              </a:rPr>
              <a:t>a + b &amp;=&amp; b \\</a:t>
            </a:r>
          </a:p>
          <a:p>
            <a:r>
              <a:rPr lang="cs-CZ" sz="2400" dirty="0">
                <a:latin typeface="Source Code Pro Semibold" pitchFamily="49" charset="-18"/>
              </a:rPr>
              <a:t>a &amp;=&amp; 0</a:t>
            </a:r>
          </a:p>
          <a:p>
            <a:r>
              <a:rPr lang="cs-CZ" sz="2400" dirty="0">
                <a:latin typeface="Source Code Pro Semibold" pitchFamily="49" charset="-18"/>
              </a:rPr>
              <a:t>\end{</a:t>
            </a:r>
            <a:r>
              <a:rPr lang="cs-CZ" sz="2400" dirty="0" err="1">
                <a:latin typeface="Source Code Pro Semibold" pitchFamily="49" charset="-18"/>
              </a:rPr>
              <a:t>eqnarray</a:t>
            </a:r>
            <a:r>
              <a:rPr lang="cs-CZ" sz="2400" dirty="0">
                <a:latin typeface="Source Code Pro Semibold" pitchFamily="49" charset="-18"/>
              </a:rPr>
              <a:t>}</a:t>
            </a:r>
          </a:p>
        </p:txBody>
      </p:sp>
      <p:pic>
        <p:nvPicPr>
          <p:cNvPr id="1026" name="Picture 2" descr="http://upload.wikimedia.org/wikipedia/commons/thumb/6/68/TeX_logo.svg/320px-TeX_logo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00" y="2892449"/>
            <a:ext cx="1692370" cy="97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7646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závislosti, vztahy a práce s daty</a:t>
            </a:r>
            <a:endParaRPr lang="cs-CZ" dirty="0"/>
          </a:p>
        </p:txBody>
      </p:sp>
      <p:pic>
        <p:nvPicPr>
          <p:cNvPr id="3074" name="Picture 2" descr="D:\dokumenty\GoogleDrive\vys-edu\2014-ict-nas-bavi\matematika-aplikace\02-zavislosti\setkani-v-akvariu\setkan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7056784" cy="389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67712" y="5954156"/>
            <a:ext cx="3296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>
                <a:solidFill>
                  <a:schemeClr val="accent6"/>
                </a:solidFill>
                <a:latin typeface="Calibri" panose="020F0502020204030204" pitchFamily="34" charset="0"/>
              </a:rPr>
              <a:t>setkání v akváriu</a:t>
            </a:r>
            <a:endParaRPr lang="cs-CZ" sz="3600" dirty="0">
              <a:solidFill>
                <a:schemeClr val="accent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závislosti, vztahy a práce s daty</a:t>
            </a:r>
            <a:endParaRPr lang="cs-CZ" dirty="0"/>
          </a:p>
        </p:txBody>
      </p:sp>
      <p:pic>
        <p:nvPicPr>
          <p:cNvPr id="4098" name="Picture 2" descr="D:\dokumenty\GoogleDrive\vys-edu\2014-ict-nas-bavi\matematika-aplikace\02-zavislosti\angry-bids\ang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5832648" cy="4374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0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závislosti, vztahy a práce s daty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deskové hry</a:t>
            </a:r>
          </a:p>
          <a:p>
            <a:r>
              <a:rPr lang="cs-CZ" dirty="0"/>
              <a:t>	</a:t>
            </a:r>
            <a:r>
              <a:rPr lang="cs-CZ" dirty="0" smtClean="0"/>
              <a:t>Caterpillar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3729980" cy="368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75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nestandardní aplikační úlohy a problémy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600201"/>
            <a:ext cx="7772400" cy="2332856"/>
          </a:xfrm>
        </p:spPr>
        <p:txBody>
          <a:bodyPr/>
          <a:lstStyle/>
          <a:p>
            <a:r>
              <a:rPr lang="cs-CZ" dirty="0" smtClean="0"/>
              <a:t>slovní úlohy</a:t>
            </a:r>
            <a:endParaRPr lang="cs-CZ" dirty="0"/>
          </a:p>
        </p:txBody>
      </p:sp>
      <p:pic>
        <p:nvPicPr>
          <p:cNvPr id="4" name="Obrázek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864"/>
            <a:ext cx="4400550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914400" y="42210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Source Sans Pro ExtraLight" panose="020B0303030403020204" pitchFamily="34" charset="-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60119" y="3933057"/>
            <a:ext cx="77266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Source Sans Pro Black" panose="020B0803030403020204" pitchFamily="34" charset="-18"/>
              </a:rPr>
              <a:t>BABA JAGA A LÉTAJÍCÍ KOŠTĚ</a:t>
            </a:r>
          </a:p>
          <a:p>
            <a:r>
              <a:rPr lang="cs-CZ" sz="1400" dirty="0">
                <a:latin typeface="Source Sans Pro ExtraLight" panose="020B0303030403020204" pitchFamily="34" charset="-18"/>
              </a:rPr>
              <a:t>Každá správná čarodějnice má domeček na kuří nožce a létající koště. I Baba Jaga v naší pohádce vlastnila takové košťátko. Byl to však starý typ a baba s ním vlastně létala načerno, protože stroj měl propadlý techničák. Uznáte sami, že 250 let se na létající technice musí nějak projevit. Spotřebu mělo koště vysokou - 50 litrů nafty na 100 km, zato rychlost mělo nízkou - 60 km/h. Blížil se velký slet čarodějnic, a Baba Jaga se rozhodla, že si koupí nové koště, aby ji kolegyně čarodějnice nepomluvily, že nekráčí s dobou. Koupila si koště SMETAKUS DE LUXE, nejmodernější typ. Koště mělo dokonce katalyzátor a motor pracoval na bezolovnatý benzín. Spotřeba byla nízká - 2,5 litru na 100 km a rychlost tentokrát vysoká - 350 km/h. Chtěli byste se na něm proletět? To musíte nejdříve vypočítat, kolikrát se snížila spotřeba stroje a o kolik se zvýšila jeho rychlost.</a:t>
            </a:r>
          </a:p>
          <a:p>
            <a:r>
              <a:rPr lang="cs-CZ" sz="1400" i="1" dirty="0">
                <a:latin typeface="Source Sans Pro ExtraLight" panose="020B0303030403020204" pitchFamily="34" charset="-18"/>
              </a:rPr>
              <a:t>(řešení: 20 krát menší spotřeba, o 290 km/h větší rychlost</a:t>
            </a:r>
            <a:r>
              <a:rPr lang="cs-CZ" sz="1400" i="1" dirty="0" smtClean="0">
                <a:latin typeface="Source Sans Pro ExtraLight" panose="020B0303030403020204" pitchFamily="34" charset="-18"/>
              </a:rPr>
              <a:t>)</a:t>
            </a:r>
            <a:endParaRPr lang="cs-CZ" sz="1400" i="1" dirty="0">
              <a:latin typeface="Source Sans Pro ExtraLight" panose="020B0303030403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8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nestandardní aplikační úlohy a problémy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deskové hry</a:t>
            </a:r>
          </a:p>
          <a:p>
            <a:r>
              <a:rPr lang="cs-CZ" dirty="0"/>
              <a:t>	</a:t>
            </a:r>
            <a:r>
              <a:rPr lang="cs-CZ" dirty="0" smtClean="0"/>
              <a:t>Mr. Jack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endParaRPr lang="cs-CZ" dirty="0"/>
          </a:p>
        </p:txBody>
      </p:sp>
      <p:pic>
        <p:nvPicPr>
          <p:cNvPr id="2050" name="Picture 2" descr="http://cf.geekdo-images.com/images/pic1679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92" y="2790122"/>
            <a:ext cx="5170289" cy="334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49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nestandardní aplikační úlohy a problémy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deskové hry</a:t>
            </a:r>
          </a:p>
          <a:p>
            <a:r>
              <a:rPr lang="cs-CZ" dirty="0"/>
              <a:t>	</a:t>
            </a:r>
            <a:r>
              <a:rPr lang="cs-CZ" dirty="0" err="1" smtClean="0"/>
              <a:t>RoboRally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endParaRPr lang="cs-CZ" dirty="0"/>
          </a:p>
        </p:txBody>
      </p:sp>
      <p:pic>
        <p:nvPicPr>
          <p:cNvPr id="3074" name="Picture 2" descr="http://cf.geekdo-images.com/images/pic1968917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24" y="2866056"/>
            <a:ext cx="5794152" cy="326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nestandardní aplikační úlohy a problémy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deskové hry</a:t>
            </a:r>
          </a:p>
          <a:p>
            <a:r>
              <a:rPr lang="cs-CZ" dirty="0"/>
              <a:t>	</a:t>
            </a:r>
            <a:r>
              <a:rPr lang="cs-CZ" dirty="0" err="1" smtClean="0"/>
              <a:t>Elfenland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endParaRPr lang="cs-CZ" dirty="0"/>
          </a:p>
        </p:txBody>
      </p:sp>
      <p:pic>
        <p:nvPicPr>
          <p:cNvPr id="4098" name="Picture 2" descr="http://cf.geekdo-images.com/images/pic216481_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08920"/>
            <a:ext cx="4562673" cy="3422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geometrie v rovině a v 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software</a:t>
            </a:r>
          </a:p>
          <a:p>
            <a:r>
              <a:rPr lang="cs-CZ" dirty="0"/>
              <a:t>	</a:t>
            </a:r>
            <a:r>
              <a:rPr lang="cs-CZ" dirty="0" err="1" smtClean="0"/>
              <a:t>GeoGebra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96081"/>
            <a:ext cx="5434558" cy="3334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1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číslo a početní operace, proměnná</a:t>
            </a:r>
            <a:endParaRPr lang="cs-CZ" sz="3600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691208" y="1628800"/>
            <a:ext cx="4392488" cy="2376264"/>
          </a:xfrm>
          <a:prstGeom prst="wedgeRoundRectCallout">
            <a:avLst>
              <a:gd name="adj1" fmla="val -63920"/>
              <a:gd name="adj2" fmla="val 10219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3600" dirty="0" smtClean="0">
                <a:latin typeface="Calibri" panose="020F0502020204030204" pitchFamily="34" charset="0"/>
              </a:rPr>
              <a:t>Počítat se musíš naučit z hlavy, kalkulačku nebudeš mít pořád v kapse.</a:t>
            </a:r>
            <a:endParaRPr lang="cs-CZ" sz="3600" dirty="0">
              <a:latin typeface="Calibri" panose="020F0502020204030204" pitchFamily="34" charset="0"/>
            </a:endParaRPr>
          </a:p>
        </p:txBody>
      </p:sp>
      <p:sp>
        <p:nvSpPr>
          <p:cNvPr id="5" name="AutoShape 4" descr="kalkulačka - screensho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700000">
            <a:off x="4765259" y="1342199"/>
            <a:ext cx="3457797" cy="5047879"/>
          </a:xfrm>
          <a:prstGeom prst="roundRect">
            <a:avLst>
              <a:gd name="adj" fmla="val 145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6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geometrie v rovině a v 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Věta: Součet vnitřních úhlů trojúhelníku je 180 °.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59632" y="2492896"/>
            <a:ext cx="6615735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N:\Photos\20140514-prakticka-trigonometrie-6A8\20140514103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42" y="1988840"/>
            <a:ext cx="5453386" cy="409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geometrie v rovině a v prostoru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0581"/>
            <a:ext cx="3498596" cy="4966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82976" y="2141034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</a:rPr>
              <a:t>Jak </a:t>
            </a:r>
            <a:r>
              <a:rPr lang="cs-CZ" sz="2000" dirty="0">
                <a:latin typeface="Calibri" panose="020F0502020204030204" pitchFamily="34" charset="0"/>
              </a:rPr>
              <a:t>vysoká jsou okna v učebně?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</a:rPr>
              <a:t>Jak </a:t>
            </a:r>
            <a:r>
              <a:rPr lang="cs-CZ" sz="2000" dirty="0">
                <a:latin typeface="Calibri" panose="020F0502020204030204" pitchFamily="34" charset="0"/>
              </a:rPr>
              <a:t>je vysoká budova </a:t>
            </a:r>
            <a:r>
              <a:rPr lang="cs-CZ" sz="2000" dirty="0" smtClean="0">
                <a:latin typeface="Calibri" panose="020F0502020204030204" pitchFamily="34" charset="0"/>
              </a:rPr>
              <a:t>školy?</a:t>
            </a:r>
            <a:endParaRPr lang="cs-CZ" sz="2000" dirty="0"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</a:rPr>
              <a:t>Hlavní </a:t>
            </a:r>
            <a:r>
              <a:rPr lang="cs-CZ" sz="2000" dirty="0">
                <a:latin typeface="Calibri" panose="020F0502020204030204" pitchFamily="34" charset="0"/>
              </a:rPr>
              <a:t>stěžeň jedné z replik Kolumbova karaku Santa Maria měřil 52 stop. Najdete v parku vhodný strom, ze kterého by bylo možné takový stěžeň vyrobit?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</a:rPr>
              <a:t>Jihlavská </a:t>
            </a:r>
            <a:r>
              <a:rPr lang="cs-CZ" sz="2000" dirty="0">
                <a:latin typeface="Calibri" panose="020F0502020204030204" pitchFamily="34" charset="0"/>
              </a:rPr>
              <a:t>brána Matky Boží má dosahovat výšky 24 m. Ověřte.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</a:rPr>
              <a:t>Jak </a:t>
            </a:r>
            <a:r>
              <a:rPr lang="cs-CZ" sz="2000" dirty="0">
                <a:latin typeface="Calibri" panose="020F0502020204030204" pitchFamily="34" charset="0"/>
              </a:rPr>
              <a:t>dlouhá je ulice Matky Boží?</a:t>
            </a:r>
          </a:p>
          <a:p>
            <a:pPr marL="457200" indent="-457200">
              <a:buFont typeface="+mj-lt"/>
              <a:buAutoNum type="arabicPeriod"/>
            </a:pPr>
            <a:endParaRPr lang="cs-CZ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1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geometrie v rovině a v prostoru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89915"/>
            <a:ext cx="4752528" cy="4678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geometrie v rovině a v 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počítačové hry</a:t>
            </a:r>
          </a:p>
          <a:p>
            <a:r>
              <a:rPr lang="cs-CZ" dirty="0"/>
              <a:t>	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eyeballing</a:t>
            </a:r>
            <a:r>
              <a:rPr lang="cs-CZ" dirty="0" smtClean="0"/>
              <a:t> game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52936"/>
            <a:ext cx="3038277" cy="3149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35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geometrie v rovině a v prostoru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počítačové hry</a:t>
            </a:r>
          </a:p>
          <a:p>
            <a:r>
              <a:rPr lang="cs-CZ" dirty="0"/>
              <a:t>	</a:t>
            </a:r>
            <a:r>
              <a:rPr lang="cs-CZ" dirty="0" err="1" smtClean="0"/>
              <a:t>Nodes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08920"/>
            <a:ext cx="5715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08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geometrie v rovině a v prostoru</a:t>
            </a:r>
            <a:endParaRPr lang="cs-CZ" dirty="0"/>
          </a:p>
        </p:txBody>
      </p:sp>
      <p:pic>
        <p:nvPicPr>
          <p:cNvPr id="8194" name="Picture 2" descr="http://img3.wikia.nocookie.net/__cb20120902201357/logopedia/images/d/d8/NOVO_Logo_SketchUp_PR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844824"/>
            <a:ext cx="4176464" cy="9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3" y="2880672"/>
            <a:ext cx="3960440" cy="3614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8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926895" cy="4235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087074" cy="1143000"/>
          </a:xfrm>
        </p:spPr>
        <p:txBody>
          <a:bodyPr/>
          <a:lstStyle/>
          <a:p>
            <a:r>
              <a:rPr lang="it-IT" dirty="0" smtClean="0"/>
              <a:t>geometrie v rovině a v prostoru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0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matematika online</a:t>
            </a:r>
            <a:endParaRPr lang="cs-CZ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886575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64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počítačové hry</a:t>
            </a:r>
          </a:p>
          <a:p>
            <a:r>
              <a:rPr lang="cs-CZ" dirty="0"/>
              <a:t>	</a:t>
            </a:r>
            <a:r>
              <a:rPr lang="cs-CZ" dirty="0" smtClean="0"/>
              <a:t>šibenice z matematických pojmů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66667"/>
            <a:ext cx="5328592" cy="3543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7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matematika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počítačové hry</a:t>
            </a:r>
          </a:p>
          <a:p>
            <a:r>
              <a:rPr lang="cs-CZ" dirty="0"/>
              <a:t>	</a:t>
            </a:r>
            <a:r>
              <a:rPr lang="cs-CZ" dirty="0" err="1" smtClean="0"/>
              <a:t>Mansion</a:t>
            </a:r>
            <a:r>
              <a:rPr lang="cs-CZ" dirty="0" smtClean="0"/>
              <a:t> </a:t>
            </a:r>
            <a:r>
              <a:rPr lang="cs-CZ" dirty="0" err="1" smtClean="0"/>
              <a:t>Impossible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  <a:hlinkClick r:id="rId2" action="ppaction://hlinkfile"/>
              </a:rPr>
              <a:t>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668" y="2739049"/>
            <a:ext cx="5741863" cy="3391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3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číslo a početní operace, proměnná</a:t>
            </a:r>
            <a:endParaRPr lang="cs-CZ" sz="3600" dirty="0"/>
          </a:p>
        </p:txBody>
      </p:sp>
      <p:pic>
        <p:nvPicPr>
          <p:cNvPr id="11266" name="Picture 2" descr="http://www.nvidia.com/docs/IO/102089/wolfram-mathematica-logo-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2714625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wolframalpha.com/images/press/photos/logos/wa-logo-stacked1-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314" y="2924944"/>
            <a:ext cx="2899061" cy="1990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5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číslo a početní operace, proměnná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počítačové hry</a:t>
            </a:r>
          </a:p>
          <a:p>
            <a:r>
              <a:rPr lang="cs-CZ" dirty="0"/>
              <a:t>	</a:t>
            </a:r>
            <a:r>
              <a:rPr lang="cs-CZ" dirty="0" err="1" smtClean="0"/>
              <a:t>Math</a:t>
            </a:r>
            <a:r>
              <a:rPr lang="cs-CZ" dirty="0" smtClean="0"/>
              <a:t> </a:t>
            </a:r>
            <a:r>
              <a:rPr lang="cs-CZ" dirty="0" err="1" smtClean="0"/>
              <a:t>Race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79712" y="2708920"/>
            <a:ext cx="5910708" cy="3517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9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číslo a početní operace, proměnná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počítačové hry</a:t>
            </a:r>
          </a:p>
          <a:p>
            <a:r>
              <a:rPr lang="cs-CZ" dirty="0"/>
              <a:t>	</a:t>
            </a:r>
            <a:r>
              <a:rPr lang="cs-CZ" dirty="0" err="1" smtClean="0"/>
              <a:t>multiBounce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2708920"/>
            <a:ext cx="4736055" cy="3422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153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číslo a početní operace, proměnná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počítačové hry</a:t>
            </a:r>
          </a:p>
          <a:p>
            <a:r>
              <a:rPr lang="cs-CZ" dirty="0"/>
              <a:t>	</a:t>
            </a:r>
            <a:r>
              <a:rPr lang="cs-CZ" dirty="0" smtClean="0"/>
              <a:t>Abaku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7704" y="2780928"/>
            <a:ext cx="3489580" cy="3349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73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číslo a početní operace, proměnná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počítačové hry</a:t>
            </a:r>
          </a:p>
          <a:p>
            <a:r>
              <a:rPr lang="cs-CZ" dirty="0"/>
              <a:t>	</a:t>
            </a:r>
            <a:r>
              <a:rPr lang="cs-CZ" dirty="0" err="1" smtClean="0"/>
              <a:t>Magische</a:t>
            </a:r>
            <a:r>
              <a:rPr lang="cs-CZ" dirty="0" smtClean="0"/>
              <a:t> </a:t>
            </a:r>
            <a:r>
              <a:rPr lang="cs-CZ" dirty="0" err="1" smtClean="0"/>
              <a:t>Zauberkugel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  <a:hlinkClick r:id="rId2" action="ppaction://hlinkfile"/>
              </a:rPr>
              <a:t>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94725"/>
            <a:ext cx="5472608" cy="343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539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číslo a početní operace, proměnná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deskové hry</a:t>
            </a:r>
          </a:p>
          <a:p>
            <a:pPr marL="0" indent="0">
              <a:buNone/>
            </a:pPr>
            <a:r>
              <a:rPr lang="cs-CZ" dirty="0" smtClean="0"/>
              <a:t>	Mensa </a:t>
            </a:r>
            <a:r>
              <a:rPr lang="cs-CZ" dirty="0" err="1" smtClean="0"/>
              <a:t>Select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5122" name="Picture 2" descr="Mensa Sel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24" y="3206749"/>
            <a:ext cx="44672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6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číslo a početní operace, proměnná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deskové hry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Superfarmář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  <a:hlinkClick r:id="rId2"/>
              </a:rPr>
              <a:t></a:t>
            </a:r>
            <a:endParaRPr lang="cs-CZ" dirty="0" smtClean="0">
              <a:sym typeface="Wingdings" panose="05000000000000000000" pitchFamily="2" charset="2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76049"/>
            <a:ext cx="4473168" cy="3354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4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Vrstvy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rstv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rstvy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rstv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rstvy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rstv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Vrstvy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rstv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Vrstvy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rstv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Vrstvy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rstvy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rstvy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rstvy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rstvy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4667</TotalTime>
  <Words>703</Words>
  <Application>Microsoft Office PowerPoint</Application>
  <PresentationFormat>Předvádění na obrazovce (4:3)</PresentationFormat>
  <Paragraphs>134</Paragraphs>
  <Slides>29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29</vt:i4>
      </vt:variant>
    </vt:vector>
  </HeadingPairs>
  <TitlesOfParts>
    <vt:vector size="43" baseType="lpstr">
      <vt:lpstr>Arial</vt:lpstr>
      <vt:lpstr>Arial Black</vt:lpstr>
      <vt:lpstr>Calibri</vt:lpstr>
      <vt:lpstr>Source Code Pro Semibold</vt:lpstr>
      <vt:lpstr>Source Sans Pro Black</vt:lpstr>
      <vt:lpstr>Source Sans Pro ExtraLight</vt:lpstr>
      <vt:lpstr>Times New Roman</vt:lpstr>
      <vt:lpstr>Wingdings</vt:lpstr>
      <vt:lpstr>3_Vrstvy</vt:lpstr>
      <vt:lpstr>1_Vrstvy</vt:lpstr>
      <vt:lpstr>2_Vrstvy</vt:lpstr>
      <vt:lpstr>4_Vrstvy</vt:lpstr>
      <vt:lpstr>5_Vrstvy</vt:lpstr>
      <vt:lpstr>6_Vrstvy</vt:lpstr>
      <vt:lpstr>Název projektu: ICT nás baví Registrační číslo: CZ.1.07/1.3.00/51.0015</vt:lpstr>
      <vt:lpstr>číslo a početní operace, proměnná</vt:lpstr>
      <vt:lpstr>číslo a početní operace, proměnná</vt:lpstr>
      <vt:lpstr>číslo a početní operace, proměnná</vt:lpstr>
      <vt:lpstr>číslo a početní operace, proměnná</vt:lpstr>
      <vt:lpstr>číslo a početní operace, proměnná</vt:lpstr>
      <vt:lpstr>číslo a početní operace, proměnná</vt:lpstr>
      <vt:lpstr>číslo a početní operace, proměnná</vt:lpstr>
      <vt:lpstr>číslo a početní operace, proměnná</vt:lpstr>
      <vt:lpstr>číslo a početní operace, proměnná</vt:lpstr>
      <vt:lpstr>číslo a početní operace, proměnná</vt:lpstr>
      <vt:lpstr>závislosti, vztahy a práce s daty</vt:lpstr>
      <vt:lpstr>závislosti, vztahy a práce s daty</vt:lpstr>
      <vt:lpstr>závislosti, vztahy a práce s daty</vt:lpstr>
      <vt:lpstr>nestandardní aplikační úlohy a problémy</vt:lpstr>
      <vt:lpstr>nestandardní aplikační úlohy a problémy</vt:lpstr>
      <vt:lpstr>nestandardní aplikační úlohy a problémy</vt:lpstr>
      <vt:lpstr>nestandardní aplikační úlohy a problémy</vt:lpstr>
      <vt:lpstr>geometrie v rovině a v prostoru</vt:lpstr>
      <vt:lpstr>geometrie v rovině a v prostoru</vt:lpstr>
      <vt:lpstr>geometrie v rovině a v prostoru</vt:lpstr>
      <vt:lpstr>geometrie v rovině a v prostoru</vt:lpstr>
      <vt:lpstr>geometrie v rovině a v prostoru</vt:lpstr>
      <vt:lpstr>geometrie v rovině a v prostoru</vt:lpstr>
      <vt:lpstr>geometrie v rovině a v prostoru</vt:lpstr>
      <vt:lpstr>geometrie v rovině a v prostoru</vt:lpstr>
      <vt:lpstr>matematika online</vt:lpstr>
      <vt:lpstr>matematika</vt:lpstr>
      <vt:lpstr>finanční matematika</vt:lpstr>
    </vt:vector>
  </TitlesOfParts>
  <Company>Gymnázium Jihlava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Milan Taláček</dc:creator>
  <cp:lastModifiedBy>Hublová Pavlína</cp:lastModifiedBy>
  <cp:revision>259</cp:revision>
  <dcterms:created xsi:type="dcterms:W3CDTF">2004-06-16T20:42:21Z</dcterms:created>
  <dcterms:modified xsi:type="dcterms:W3CDTF">2016-04-18T11:16:32Z</dcterms:modified>
</cp:coreProperties>
</file>