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85" r:id="rId2"/>
    <p:sldId id="486" r:id="rId3"/>
    <p:sldId id="457" r:id="rId4"/>
    <p:sldId id="458" r:id="rId5"/>
    <p:sldId id="464" r:id="rId6"/>
    <p:sldId id="402" r:id="rId7"/>
    <p:sldId id="481" r:id="rId8"/>
    <p:sldId id="460" r:id="rId9"/>
    <p:sldId id="465" r:id="rId10"/>
    <p:sldId id="487" r:id="rId11"/>
    <p:sldId id="459" r:id="rId12"/>
    <p:sldId id="305" r:id="rId13"/>
    <p:sldId id="384" r:id="rId14"/>
    <p:sldId id="385" r:id="rId15"/>
    <p:sldId id="304" r:id="rId16"/>
    <p:sldId id="442" r:id="rId17"/>
    <p:sldId id="443" r:id="rId18"/>
    <p:sldId id="444" r:id="rId19"/>
    <p:sldId id="445" r:id="rId20"/>
    <p:sldId id="446" r:id="rId21"/>
    <p:sldId id="447" r:id="rId22"/>
    <p:sldId id="448" r:id="rId23"/>
    <p:sldId id="449" r:id="rId24"/>
    <p:sldId id="482" r:id="rId25"/>
    <p:sldId id="306" r:id="rId26"/>
    <p:sldId id="307" r:id="rId27"/>
    <p:sldId id="282" r:id="rId28"/>
    <p:sldId id="461" r:id="rId29"/>
    <p:sldId id="452" r:id="rId30"/>
    <p:sldId id="453" r:id="rId31"/>
    <p:sldId id="462" r:id="rId32"/>
    <p:sldId id="463" r:id="rId33"/>
    <p:sldId id="454" r:id="rId34"/>
    <p:sldId id="455" r:id="rId35"/>
    <p:sldId id="473" r:id="rId36"/>
    <p:sldId id="474" r:id="rId37"/>
    <p:sldId id="475" r:id="rId38"/>
    <p:sldId id="476" r:id="rId39"/>
    <p:sldId id="398" r:id="rId40"/>
    <p:sldId id="400" r:id="rId41"/>
    <p:sldId id="347" r:id="rId42"/>
    <p:sldId id="404" r:id="rId43"/>
    <p:sldId id="434" r:id="rId44"/>
    <p:sldId id="435" r:id="rId45"/>
    <p:sldId id="427" r:id="rId46"/>
    <p:sldId id="428" r:id="rId47"/>
    <p:sldId id="429" r:id="rId48"/>
    <p:sldId id="430" r:id="rId49"/>
    <p:sldId id="431" r:id="rId50"/>
    <p:sldId id="432" r:id="rId51"/>
    <p:sldId id="440" r:id="rId52"/>
    <p:sldId id="437" r:id="rId53"/>
    <p:sldId id="438" r:id="rId54"/>
    <p:sldId id="451" r:id="rId55"/>
    <p:sldId id="483" r:id="rId5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6600"/>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54" autoAdjust="0"/>
    <p:restoredTop sz="66365" autoAdjust="0"/>
  </p:normalViewPr>
  <p:slideViewPr>
    <p:cSldViewPr>
      <p:cViewPr varScale="1">
        <p:scale>
          <a:sx n="48" d="100"/>
          <a:sy n="48" d="100"/>
        </p:scale>
        <p:origin x="1056" y="48"/>
      </p:cViewPr>
      <p:guideLst>
        <p:guide orient="horz" pos="1620"/>
        <p:guide pos="2880"/>
      </p:guideLst>
    </p:cSldViewPr>
  </p:slideViewPr>
  <p:outlineViewPr>
    <p:cViewPr>
      <p:scale>
        <a:sx n="33" d="100"/>
        <a:sy n="33" d="100"/>
      </p:scale>
      <p:origin x="0" y="-7476"/>
    </p:cViewPr>
  </p:outlineViewPr>
  <p:notesTextViewPr>
    <p:cViewPr>
      <p:scale>
        <a:sx n="3" d="2"/>
        <a:sy n="3" d="2"/>
      </p:scale>
      <p:origin x="0" y="0"/>
    </p:cViewPr>
  </p:notesTextViewPr>
  <p:sorterViewPr>
    <p:cViewPr>
      <p:scale>
        <a:sx n="150" d="100"/>
        <a:sy n="150" d="100"/>
      </p:scale>
      <p:origin x="0" y="-8742"/>
    </p:cViewPr>
  </p:sorterViewPr>
  <p:notesViewPr>
    <p:cSldViewPr>
      <p:cViewPr varScale="1">
        <p:scale>
          <a:sx n="56" d="100"/>
          <a:sy n="56"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E22360-ABCD-46BB-98D2-D720CA313662}" type="datetimeFigureOut">
              <a:rPr lang="cs-CZ" smtClean="0"/>
              <a:pPr/>
              <a:t>20.11.2015</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EE3E0-4530-4AC3-85BC-32EED43D964F}" type="slidenum">
              <a:rPr lang="cs-CZ" smtClean="0"/>
              <a:pPr/>
              <a:t>‹#›</a:t>
            </a:fld>
            <a:endParaRPr lang="cs-CZ"/>
          </a:p>
        </p:txBody>
      </p:sp>
    </p:spTree>
    <p:extLst>
      <p:ext uri="{BB962C8B-B14F-4D97-AF65-F5344CB8AC3E}">
        <p14:creationId xmlns:p14="http://schemas.microsoft.com/office/powerpoint/2010/main" val="423258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9ED68-A909-49F6-B180-2846491E9D84}" type="datetimeFigureOut">
              <a:rPr lang="cs-CZ" smtClean="0"/>
              <a:pPr/>
              <a:t>20.11.2015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2EEA7-A970-4EA0-BCF9-470E47224AEA}" type="slidenum">
              <a:rPr lang="cs-CZ" smtClean="0"/>
              <a:pPr/>
              <a:t>‹#›</a:t>
            </a:fld>
            <a:endParaRPr lang="cs-CZ"/>
          </a:p>
        </p:txBody>
      </p:sp>
    </p:spTree>
    <p:extLst>
      <p:ext uri="{BB962C8B-B14F-4D97-AF65-F5344CB8AC3E}">
        <p14:creationId xmlns:p14="http://schemas.microsoft.com/office/powerpoint/2010/main" val="254357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cs.wikipedia.org/wiki/Jeron%C3%BDm_Pra%C5%BEsk%C3%BD" TargetMode="External"/><Relationship Id="rId3" Type="http://schemas.openxmlformats.org/officeDocument/2006/relationships/hyperlink" Target="https://cs.wikipedia.org/wiki/1378" TargetMode="External"/><Relationship Id="rId7" Type="http://schemas.openxmlformats.org/officeDocument/2006/relationships/hyperlink" Target="https://cs.wikipedia.org/wiki/Jan_Hu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s.wikipedia.org/wiki/Kostnick%C3%BD_koncil" TargetMode="External"/><Relationship Id="rId5" Type="http://schemas.openxmlformats.org/officeDocument/2006/relationships/hyperlink" Target="https://cs.wikipedia.org/wiki/Zikmund_Lucembursk%C3%BD" TargetMode="External"/><Relationship Id="rId4" Type="http://schemas.openxmlformats.org/officeDocument/2006/relationships/hyperlink" Target="https://cs.wikipedia.org/wiki/1417" TargetMode="External"/><Relationship Id="rId9" Type="http://schemas.openxmlformats.org/officeDocument/2006/relationships/hyperlink" Target="https://cs.wikipedia.org/wiki/Martin_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dirty="0" smtClean="0"/>
              <a:t>Učitel oznámí program 1. vyučovací</a:t>
            </a:r>
            <a:r>
              <a:rPr lang="cs-CZ" sz="1800" b="1" baseline="0" dirty="0" smtClean="0"/>
              <a:t> hodiny</a:t>
            </a:r>
          </a:p>
          <a:p>
            <a:endParaRPr lang="cs-CZ" b="1" i="1" dirty="0" smtClean="0"/>
          </a:p>
          <a:p>
            <a:r>
              <a:rPr lang="cs-CZ" b="1" i="1" dirty="0" smtClean="0"/>
              <a:t>Didaktický postup:</a:t>
            </a:r>
            <a:br>
              <a:rPr lang="cs-CZ" b="1" i="1" dirty="0" smtClean="0"/>
            </a:br>
            <a:r>
              <a:rPr lang="cs-CZ" i="1" dirty="0" smtClean="0"/>
              <a:t>1.1. Motivační úvod </a:t>
            </a:r>
            <a:r>
              <a:rPr lang="cs-CZ" b="1" i="1" dirty="0" smtClean="0"/>
              <a:t>„Jaký byl Hus?“</a:t>
            </a:r>
            <a:r>
              <a:rPr lang="cs-CZ" i="1" dirty="0" smtClean="0"/>
              <a:t> (cca 15 minut / </a:t>
            </a:r>
            <a:r>
              <a:rPr lang="cs-CZ" b="1" i="1" dirty="0" smtClean="0"/>
              <a:t>aktivita 5 minut</a:t>
            </a:r>
            <a:r>
              <a:rPr lang="cs-CZ" i="1" dirty="0" smtClean="0"/>
              <a:t>)</a:t>
            </a:r>
            <a:br>
              <a:rPr lang="cs-CZ" i="1" dirty="0" smtClean="0"/>
            </a:br>
            <a:r>
              <a:rPr lang="cs-CZ" i="1" dirty="0" smtClean="0"/>
              <a:t>1.2. Část </a:t>
            </a:r>
            <a:r>
              <a:rPr lang="cs-CZ" b="1" i="1" dirty="0" smtClean="0"/>
              <a:t>„Husova dvanáctka“</a:t>
            </a:r>
            <a:r>
              <a:rPr lang="cs-CZ" i="1" dirty="0" smtClean="0"/>
              <a:t> hodnot (cca 15 minut / </a:t>
            </a:r>
            <a:r>
              <a:rPr lang="cs-CZ" b="1" i="1" dirty="0" smtClean="0"/>
              <a:t>aktivita 10 minut</a:t>
            </a:r>
            <a:r>
              <a:rPr lang="cs-CZ" i="1" dirty="0" smtClean="0"/>
              <a:t>)</a:t>
            </a:r>
            <a:br>
              <a:rPr lang="cs-CZ" i="1" dirty="0" smtClean="0"/>
            </a:br>
            <a:r>
              <a:rPr lang="cs-CZ" i="1" dirty="0" smtClean="0"/>
              <a:t>1.3. Část </a:t>
            </a:r>
            <a:r>
              <a:rPr lang="cs-CZ" b="1" i="1" dirty="0" smtClean="0"/>
              <a:t>„Volba</a:t>
            </a:r>
            <a:r>
              <a:rPr lang="cs-CZ" b="1" i="1" baseline="0" dirty="0" smtClean="0"/>
              <a:t> </a:t>
            </a:r>
            <a:r>
              <a:rPr lang="cs-CZ" b="1" i="1" dirty="0" smtClean="0"/>
              <a:t>Miss Hodnoty“</a:t>
            </a:r>
            <a:r>
              <a:rPr lang="cs-CZ" i="1" dirty="0" smtClean="0"/>
              <a:t> (cca 10 minut / </a:t>
            </a:r>
            <a:r>
              <a:rPr lang="cs-CZ" b="1" i="1" dirty="0" smtClean="0"/>
              <a:t>aktivita 10 minut</a:t>
            </a:r>
            <a:r>
              <a:rPr lang="cs-CZ" i="1" dirty="0" smtClean="0"/>
              <a:t>)</a:t>
            </a:r>
            <a:br>
              <a:rPr lang="cs-CZ" i="1" dirty="0" smtClean="0"/>
            </a:br>
            <a:r>
              <a:rPr lang="cs-CZ" i="1" dirty="0" smtClean="0"/>
              <a:t>1.4. Závěr (cca 5 minut)</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a:t>
            </a:fld>
            <a:endParaRPr lang="cs-CZ"/>
          </a:p>
        </p:txBody>
      </p:sp>
    </p:spTree>
    <p:extLst>
      <p:ext uri="{BB962C8B-B14F-4D97-AF65-F5344CB8AC3E}">
        <p14:creationId xmlns:p14="http://schemas.microsoft.com/office/powerpoint/2010/main" val="91517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Hus si dokázal dělat ze sebe legraci.</a:t>
            </a:r>
          </a:p>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Před zatčením v Kostnici napsal přátelům: </a:t>
            </a:r>
            <a:r>
              <a:rPr lang="cs-CZ" sz="1400" b="1" i="1" dirty="0" smtClean="0">
                <a:solidFill>
                  <a:prstClr val="white"/>
                </a:solidFill>
                <a:latin typeface="Calibri" panose="020F0502020204030204" pitchFamily="34" charset="0"/>
                <a:ea typeface="Open Sans Condensed Light" pitchFamily="34" charset="0"/>
                <a:cs typeface="Calibri" panose="020F0502020204030204" pitchFamily="34" charset="0"/>
              </a:rPr>
              <a:t>„Husa ještě není pečena a nebojí se upečení, protože v předvečer sv. Martina se husy nejedí.“</a:t>
            </a:r>
            <a:endPar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endParaRP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17</a:t>
            </a:fld>
            <a:endParaRPr lang="cs-CZ"/>
          </a:p>
        </p:txBody>
      </p:sp>
    </p:spTree>
    <p:extLst>
      <p:ext uri="{BB962C8B-B14F-4D97-AF65-F5344CB8AC3E}">
        <p14:creationId xmlns:p14="http://schemas.microsoft.com/office/powerpoint/2010/main" val="4269660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U šachů se častokrát rozhněval, jak sám psal. Později toho litoval.</a:t>
            </a:r>
          </a:p>
          <a:p>
            <a:pPr marL="171450" indent="-171450">
              <a:buFont typeface="Arial" panose="020B0604020202020204" pitchFamily="34" charset="0"/>
              <a:buChar char="•"/>
            </a:pPr>
            <a:r>
              <a:rPr lang="cs-CZ" sz="1200" kern="1200" dirty="0" smtClean="0">
                <a:solidFill>
                  <a:schemeClr val="tx1"/>
                </a:solidFill>
                <a:effectLst/>
                <a:latin typeface="+mn-lt"/>
                <a:ea typeface="+mn-ea"/>
                <a:cs typeface="+mn-cs"/>
              </a:rPr>
              <a:t>„Sám víš, že jsem dříve, než jsem se stal knězem, rád často hrál šachy a tím marnil čas, a často jsem sebe i jiné tou hrou vyprovokoval k hněvu.“ List Martinovi z Volyně, roku 1414.</a:t>
            </a:r>
            <a:endPar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endParaRPr>
          </a:p>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18</a:t>
            </a:fld>
            <a:endParaRPr lang="cs-CZ"/>
          </a:p>
        </p:txBody>
      </p:sp>
    </p:spTree>
    <p:extLst>
      <p:ext uri="{BB962C8B-B14F-4D97-AF65-F5344CB8AC3E}">
        <p14:creationId xmlns:p14="http://schemas.microsoft.com/office/powerpoint/2010/main" val="170365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Byl opakem vysoké hrdé postavy stojící před koncilem, jak je často zobrazován.</a:t>
            </a:r>
          </a:p>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Nedochoval se jeho portrét a lidé si časem vytvořili legendu, že byl dokonalý po všech stránkách, i té tělesné.</a:t>
            </a:r>
          </a:p>
          <a:p>
            <a:pPr marL="171450" indent="-171450">
              <a:buFont typeface="Arial" panose="020B0604020202020204" pitchFamily="34" charset="0"/>
              <a:buChar char="•"/>
            </a:pPr>
            <a:r>
              <a:rPr lang="cs-CZ" sz="1200" dirty="0" smtClean="0">
                <a:solidFill>
                  <a:prstClr val="white"/>
                </a:solidFill>
                <a:latin typeface="Calibri" panose="020F0502020204030204" pitchFamily="34" charset="0"/>
                <a:ea typeface="Open Sans Condensed Light" pitchFamily="34" charset="0"/>
                <a:cs typeface="Calibri" panose="020F0502020204030204" pitchFamily="34" charset="0"/>
              </a:rPr>
              <a:t>Prameny ukazují, že tělesně byl nepřitažlivý. </a:t>
            </a:r>
            <a:r>
              <a:rPr lang="cs-CZ" altLang="cs-CZ" sz="1200" dirty="0" smtClean="0">
                <a:solidFill>
                  <a:srgbClr val="FFFFFF"/>
                </a:solidFill>
                <a:latin typeface="Calibri" panose="020F0502020204030204" pitchFamily="34" charset="0"/>
                <a:cs typeface="Calibri" panose="020F0502020204030204" pitchFamily="34" charset="0"/>
              </a:rPr>
              <a:t>(Z MLADOŇOVIC, Petr. </a:t>
            </a:r>
            <a:r>
              <a:rPr lang="cs-CZ" altLang="cs-CZ" sz="1200" i="0" dirty="0" smtClean="0">
                <a:solidFill>
                  <a:srgbClr val="FFFFFF"/>
                </a:solidFill>
                <a:latin typeface="Calibri" panose="020F0502020204030204" pitchFamily="34" charset="0"/>
                <a:cs typeface="Calibri" panose="020F0502020204030204" pitchFamily="34" charset="0"/>
              </a:rPr>
              <a:t>Zpráva o Mistru Janu Husovi v Kostnici,</a:t>
            </a:r>
            <a:r>
              <a:rPr lang="cs-CZ" altLang="cs-CZ" sz="1200" dirty="0" smtClean="0">
                <a:solidFill>
                  <a:srgbClr val="FFFFFF"/>
                </a:solidFill>
                <a:latin typeface="Calibri" panose="020F0502020204030204" pitchFamily="34" charset="0"/>
                <a:cs typeface="Calibri" panose="020F0502020204030204" pitchFamily="34" charset="0"/>
              </a:rPr>
              <a:t> In Ze zpráv a kronik doby husitské: část pátá. 1. vyd. Praha: Svoboda, 1981, s. 156)</a:t>
            </a:r>
          </a:p>
          <a:p>
            <a:pPr marL="171450"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19</a:t>
            </a:fld>
            <a:endParaRPr lang="cs-CZ"/>
          </a:p>
        </p:txBody>
      </p:sp>
    </p:spTree>
    <p:extLst>
      <p:ext uri="{BB962C8B-B14F-4D97-AF65-F5344CB8AC3E}">
        <p14:creationId xmlns:p14="http://schemas.microsoft.com/office/powerpoint/2010/main" val="278257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ClrTx/>
              <a:buFont typeface="Arial" panose="020B0604020202020204" pitchFamily="34" charset="0"/>
              <a:buChar char="•"/>
            </a:pPr>
            <a:r>
              <a:rPr lang="cs-CZ" altLang="cs-CZ" sz="1200" dirty="0" smtClean="0">
                <a:solidFill>
                  <a:srgbClr val="FFFFFF"/>
                </a:solidFill>
              </a:rPr>
              <a:t>Hus viděl spojitost mezi důstojností člověka a zdravou sexualitou. Varoval lidi před smilstvem - sexem mimo manželství.</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20</a:t>
            </a:fld>
            <a:endParaRPr lang="cs-CZ"/>
          </a:p>
        </p:txBody>
      </p:sp>
    </p:spTree>
    <p:extLst>
      <p:ext uri="{BB962C8B-B14F-4D97-AF65-F5344CB8AC3E}">
        <p14:creationId xmlns:p14="http://schemas.microsoft.com/office/powerpoint/2010/main" val="90331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altLang="cs-CZ" sz="1200" dirty="0" smtClean="0">
                <a:solidFill>
                  <a:srgbClr val="FFFFFF"/>
                </a:solidFill>
                <a:latin typeface="Calibri" panose="020F0502020204030204" pitchFamily="34" charset="0"/>
                <a:cs typeface="Calibri" panose="020F0502020204030204" pitchFamily="34" charset="0"/>
              </a:rPr>
              <a:t>Mše se tehdy běžně konala v latině, které prostí lidé nerozuměli.</a:t>
            </a:r>
          </a:p>
          <a:p>
            <a:pPr marL="171450" indent="-171450">
              <a:buFont typeface="Arial" panose="020B0604020202020204" pitchFamily="34" charset="0"/>
              <a:buChar char="•"/>
            </a:pPr>
            <a:r>
              <a:rPr lang="cs-CZ" altLang="cs-CZ" sz="1200" dirty="0" smtClean="0">
                <a:solidFill>
                  <a:srgbClr val="FFFFFF"/>
                </a:solidFill>
                <a:latin typeface="Calibri" panose="020F0502020204030204" pitchFamily="34" charset="0"/>
                <a:cs typeface="Calibri" panose="020F0502020204030204" pitchFamily="34" charset="0"/>
              </a:rPr>
              <a:t>Na Husova kázání přicházelo kolem tří tisíc</a:t>
            </a:r>
            <a:r>
              <a:rPr lang="cs-CZ" altLang="cs-CZ" sz="1200" baseline="0" dirty="0" smtClean="0">
                <a:solidFill>
                  <a:srgbClr val="FFFFFF"/>
                </a:solidFill>
                <a:latin typeface="Calibri" panose="020F0502020204030204" pitchFamily="34" charset="0"/>
                <a:cs typeface="Calibri" panose="020F0502020204030204" pitchFamily="34" charset="0"/>
              </a:rPr>
              <a:t> lidí</a:t>
            </a:r>
            <a:r>
              <a:rPr lang="cs-CZ" altLang="cs-CZ" sz="1200" dirty="0" smtClean="0">
                <a:solidFill>
                  <a:srgbClr val="FFFFFF"/>
                </a:solidFill>
                <a:latin typeface="Calibri" panose="020F0502020204030204" pitchFamily="34" charset="0"/>
                <a:cs typeface="Calibri" panose="020F0502020204030204" pitchFamily="34" charset="0"/>
              </a:rPr>
              <a:t>, což byla asi třetina obyvatel Prahy.</a:t>
            </a:r>
          </a:p>
          <a:p>
            <a:pPr marL="171450" indent="-171450">
              <a:buFont typeface="Arial" panose="020B0604020202020204" pitchFamily="34" charset="0"/>
              <a:buChar char="•"/>
            </a:pPr>
            <a:r>
              <a:rPr lang="cs-CZ" altLang="cs-CZ" sz="1200" dirty="0" smtClean="0">
                <a:solidFill>
                  <a:srgbClr val="FFFFFF"/>
                </a:solidFill>
                <a:latin typeface="Calibri" panose="020F0502020204030204" pitchFamily="34" charset="0"/>
                <a:cs typeface="Calibri" panose="020F0502020204030204" pitchFamily="34" charset="0"/>
              </a:rPr>
              <a:t>I když promlouval naléhavě a opravdově, byl lidem blízký. Dokázal vysvětlovat Bibli srozumitelným způsobem.</a:t>
            </a: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21</a:t>
            </a:fld>
            <a:endParaRPr lang="cs-CZ"/>
          </a:p>
        </p:txBody>
      </p:sp>
    </p:spTree>
    <p:extLst>
      <p:ext uri="{BB962C8B-B14F-4D97-AF65-F5344CB8AC3E}">
        <p14:creationId xmlns:p14="http://schemas.microsoft.com/office/powerpoint/2010/main" val="150709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lnSpc>
                <a:spcPct val="102000"/>
              </a:lnSpc>
              <a:buClrTx/>
              <a:buFont typeface="Arial" panose="020B0604020202020204" pitchFamily="34" charset="0"/>
              <a:buChar char="•"/>
            </a:pPr>
            <a:r>
              <a:rPr lang="cs-CZ" altLang="cs-CZ" sz="1200" dirty="0" smtClean="0">
                <a:solidFill>
                  <a:srgbClr val="FFFFFF"/>
                </a:solidFill>
              </a:rPr>
              <a:t>Hus hlásal, že věčný život v nebi si nemůže nikdo zaplatit.</a:t>
            </a:r>
          </a:p>
          <a:p>
            <a:pPr marL="171450" indent="-171450">
              <a:lnSpc>
                <a:spcPct val="102000"/>
              </a:lnSpc>
              <a:buClrTx/>
              <a:buFont typeface="Arial" panose="020B0604020202020204" pitchFamily="34" charset="0"/>
              <a:buChar char="•"/>
            </a:pPr>
            <a:r>
              <a:rPr lang="cs-CZ" altLang="cs-CZ" sz="1200" dirty="0" smtClean="0">
                <a:solidFill>
                  <a:srgbClr val="FFFFFF"/>
                </a:solidFill>
              </a:rPr>
              <a:t>Musel odejít z Prahy na venkov</a:t>
            </a:r>
            <a:r>
              <a:rPr lang="cs-CZ" altLang="cs-CZ" sz="1200" baseline="0" dirty="0" smtClean="0">
                <a:solidFill>
                  <a:srgbClr val="FFFFFF"/>
                </a:solidFill>
              </a:rPr>
              <a:t>. Ž</a:t>
            </a:r>
            <a:r>
              <a:rPr lang="cs-CZ" altLang="cs-CZ" sz="1200" dirty="0" smtClean="0">
                <a:solidFill>
                  <a:srgbClr val="FFFFFF"/>
                </a:solidFill>
              </a:rPr>
              <a:t>il pak v okolí Kozího Hrádku, později na hradě Krakovec.</a:t>
            </a:r>
            <a:endParaRPr lang="cs-CZ" sz="1800" b="1" dirty="0" smtClean="0">
              <a:solidFill>
                <a:prstClr val="white"/>
              </a:solidFill>
              <a:ea typeface="Open Sans Condensed Light" pitchFamily="34" charset="0"/>
              <a:cs typeface="Open Sans Condensed Light" pitchFamily="34" charset="0"/>
            </a:endParaRPr>
          </a:p>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22</a:t>
            </a:fld>
            <a:endParaRPr lang="cs-CZ"/>
          </a:p>
        </p:txBody>
      </p:sp>
    </p:spTree>
    <p:extLst>
      <p:ext uri="{BB962C8B-B14F-4D97-AF65-F5344CB8AC3E}">
        <p14:creationId xmlns:p14="http://schemas.microsoft.com/office/powerpoint/2010/main" val="75076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altLang="cs-CZ" sz="1200" dirty="0" smtClean="0">
                <a:solidFill>
                  <a:srgbClr val="FFFFFF"/>
                </a:solidFill>
              </a:rPr>
              <a:t>Rozplakal se z bezmoci, když mu na koncilu nedali prostor, aby své učení vysvětlil.</a:t>
            </a:r>
          </a:p>
          <a:p>
            <a:pPr marL="171450" indent="-171450">
              <a:buFont typeface="Arial" panose="020B0604020202020204" pitchFamily="34" charset="0"/>
              <a:buChar char="•"/>
            </a:pPr>
            <a:r>
              <a:rPr lang="cs-CZ" altLang="cs-CZ" sz="1200" dirty="0" smtClean="0">
                <a:solidFill>
                  <a:srgbClr val="FFFFFF"/>
                </a:solidFill>
              </a:rPr>
              <a:t>Vedli ho do vězení a žádali, aby své učení písemně odvolal.</a:t>
            </a:r>
          </a:p>
          <a:p>
            <a:pPr marL="171450" indent="-171450">
              <a:buFont typeface="Arial" panose="020B0604020202020204" pitchFamily="34" charset="0"/>
              <a:buChar char="•"/>
            </a:pPr>
            <a:r>
              <a:rPr lang="cs-CZ" altLang="cs-CZ" sz="1200" dirty="0" smtClean="0">
                <a:solidFill>
                  <a:srgbClr val="FFFFFF"/>
                </a:solidFill>
              </a:rPr>
              <a:t>Věděl, že když neodvolá, čeká ho strašná smrt.</a:t>
            </a:r>
          </a:p>
          <a:p>
            <a:pPr marL="171450" indent="-171450">
              <a:buFont typeface="Arial" panose="020B0604020202020204" pitchFamily="34" charset="0"/>
              <a:buChar char="•"/>
            </a:pPr>
            <a:r>
              <a:rPr lang="cs-CZ" altLang="cs-CZ" sz="1200" dirty="0" smtClean="0">
                <a:solidFill>
                  <a:srgbClr val="FFFFFF"/>
                </a:solidFill>
              </a:rPr>
              <a:t>Stačilo by pár slov, hraná lítost a poslali by ho do ústraní, někam do kláštera.</a:t>
            </a:r>
          </a:p>
          <a:p>
            <a:pPr marL="171450" indent="-171450">
              <a:buFont typeface="Arial" panose="020B0604020202020204" pitchFamily="34" charset="0"/>
              <a:buChar char="•"/>
            </a:pPr>
            <a:r>
              <a:rPr lang="cs-CZ" altLang="cs-CZ" sz="1200" dirty="0" smtClean="0">
                <a:solidFill>
                  <a:srgbClr val="FFFFFF"/>
                </a:solidFill>
              </a:rPr>
              <a:t>Ale v Praze by rozšířili, že jejich mistr odvolal.</a:t>
            </a:r>
          </a:p>
          <a:p>
            <a:pPr marL="171450" indent="-171450">
              <a:buFont typeface="Arial" panose="020B0604020202020204" pitchFamily="34" charset="0"/>
              <a:buChar char="•"/>
            </a:pPr>
            <a:r>
              <a:rPr lang="cs-CZ" altLang="cs-CZ" sz="1200" dirty="0" smtClean="0">
                <a:solidFill>
                  <a:srgbClr val="FFFFFF"/>
                </a:solidFill>
              </a:rPr>
              <a:t>Na popraviště šel </a:t>
            </a:r>
            <a:r>
              <a:rPr lang="cs-CZ" altLang="cs-CZ" sz="1200" b="1" dirty="0" smtClean="0">
                <a:solidFill>
                  <a:srgbClr val="FFFFFF"/>
                </a:solidFill>
              </a:rPr>
              <a:t>se zpěvem a odvážně vyznal</a:t>
            </a:r>
            <a:r>
              <a:rPr lang="cs-CZ" altLang="cs-CZ" sz="1200" dirty="0" smtClean="0">
                <a:solidFill>
                  <a:srgbClr val="FFFFFF"/>
                </a:solidFill>
              </a:rPr>
              <a:t>, že pro pravdu, kterou hlásal, chce vesele zemřít.</a:t>
            </a:r>
            <a:endParaRPr lang="cs-CZ" sz="1800" b="1" dirty="0" smtClean="0">
              <a:solidFill>
                <a:prstClr val="white"/>
              </a:solidFill>
              <a:latin typeface="Open Sans Condensed Light" pitchFamily="34" charset="0"/>
              <a:ea typeface="Open Sans Condensed Light" pitchFamily="34" charset="0"/>
              <a:cs typeface="Open Sans Condensed Light" pitchFamily="34" charset="0"/>
            </a:endParaRPr>
          </a:p>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23</a:t>
            </a:fld>
            <a:endParaRPr lang="cs-CZ"/>
          </a:p>
        </p:txBody>
      </p:sp>
    </p:spTree>
    <p:extLst>
      <p:ext uri="{BB962C8B-B14F-4D97-AF65-F5344CB8AC3E}">
        <p14:creationId xmlns:p14="http://schemas.microsoft.com/office/powerpoint/2010/main" val="254978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prstClr val="white"/>
                </a:solidFill>
                <a:latin typeface="Open Sans Condensed Light" pitchFamily="34" charset="0"/>
                <a:ea typeface="Open Sans Condensed Light" pitchFamily="34" charset="0"/>
                <a:cs typeface="Open Sans Condensed Light" pitchFamily="34" charset="0"/>
              </a:rPr>
              <a:t>Učitel minimalizuje</a:t>
            </a:r>
            <a:r>
              <a:rPr lang="cs-CZ" sz="1200" b="1" baseline="0" dirty="0" smtClean="0">
                <a:solidFill>
                  <a:prstClr val="white"/>
                </a:solidFill>
                <a:latin typeface="Open Sans Condensed Light" pitchFamily="34" charset="0"/>
                <a:ea typeface="Open Sans Condensed Light" pitchFamily="34" charset="0"/>
                <a:cs typeface="Open Sans Condensed Light" pitchFamily="34" charset="0"/>
              </a:rPr>
              <a:t> na obrazovce PPT prezentaci (aby mohl po videoklipu hned pokračovat). Spustí videoklip nahraný do svého PC </a:t>
            </a:r>
            <a:r>
              <a:rPr lang="cs-CZ" sz="1200" b="1" dirty="0" smtClean="0">
                <a:solidFill>
                  <a:prstClr val="white"/>
                </a:solidFill>
                <a:latin typeface="Open Sans Condensed Light" pitchFamily="34" charset="0"/>
                <a:ea typeface="Open Sans Condensed Light" pitchFamily="34" charset="0"/>
                <a:cs typeface="Open Sans Condensed Light" pitchFamily="34" charset="0"/>
              </a:rPr>
              <a:t>(videoklip trvá 4 minuty).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24</a:t>
            </a:fld>
            <a:endParaRPr lang="cs-CZ"/>
          </a:p>
        </p:txBody>
      </p:sp>
    </p:spTree>
    <p:extLst>
      <p:ext uri="{BB962C8B-B14F-4D97-AF65-F5344CB8AC3E}">
        <p14:creationId xmlns:p14="http://schemas.microsoft.com/office/powerpoint/2010/main" val="165061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1.2. Část </a:t>
            </a:r>
            <a:r>
              <a:rPr lang="cs-CZ" b="1" i="1" dirty="0" smtClean="0"/>
              <a:t>„Husova dvanáctka“</a:t>
            </a:r>
            <a:r>
              <a:rPr lang="cs-CZ" i="1" dirty="0" smtClean="0"/>
              <a:t> hodnot (cca 15 minut / aktivita 10 minut)</a:t>
            </a:r>
            <a:br>
              <a:rPr lang="cs-CZ" i="1" dirty="0" smtClean="0"/>
            </a:b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25</a:t>
            </a:fld>
            <a:endParaRPr lang="cs-CZ"/>
          </a:p>
        </p:txBody>
      </p:sp>
    </p:spTree>
    <p:extLst>
      <p:ext uri="{BB962C8B-B14F-4D97-AF65-F5344CB8AC3E}">
        <p14:creationId xmlns:p14="http://schemas.microsoft.com/office/powerpoint/2010/main" val="181198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26</a:t>
            </a:fld>
            <a:endParaRPr lang="cs-CZ"/>
          </a:p>
        </p:txBody>
      </p:sp>
    </p:spTree>
    <p:extLst>
      <p:ext uri="{BB962C8B-B14F-4D97-AF65-F5344CB8AC3E}">
        <p14:creationId xmlns:p14="http://schemas.microsoft.com/office/powerpoint/2010/main" val="254064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1.1. Motivační úvod </a:t>
            </a:r>
            <a:r>
              <a:rPr lang="cs-CZ" b="1" i="1" dirty="0" smtClean="0"/>
              <a:t>„Jaký byl Hus?“</a:t>
            </a:r>
            <a:r>
              <a:rPr lang="cs-CZ" i="1" dirty="0" smtClean="0"/>
              <a:t> (cca 15 minut / aktivita 5 minut) </a:t>
            </a:r>
            <a:br>
              <a:rPr lang="cs-CZ" i="1" dirty="0" smtClean="0"/>
            </a:b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a:t>
            </a:fld>
            <a:endParaRPr lang="cs-CZ"/>
          </a:p>
        </p:txBody>
      </p:sp>
    </p:spTree>
    <p:extLst>
      <p:ext uri="{BB962C8B-B14F-4D97-AF65-F5344CB8AC3E}">
        <p14:creationId xmlns:p14="http://schemas.microsoft.com/office/powerpoint/2010/main" val="2313673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smtClean="0"/>
              <a:t>Učitel rozdá pracovní listy. </a:t>
            </a:r>
            <a:r>
              <a:rPr lang="cs-CZ" b="1" baseline="0" dirty="0" smtClean="0"/>
              <a:t>Student vyplňuje pracovní list, kde ke každé situaci vypíše nejméně dvě potřebné životní hodnoty </a:t>
            </a:r>
            <a:r>
              <a:rPr lang="cs-CZ" b="1" dirty="0" smtClean="0"/>
              <a:t>(aktivita 5</a:t>
            </a:r>
            <a:r>
              <a:rPr lang="cs-CZ" b="1" baseline="0" dirty="0" smtClean="0"/>
              <a:t> minut)</a:t>
            </a: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27</a:t>
            </a:fld>
            <a:endParaRPr lang="cs-CZ"/>
          </a:p>
        </p:txBody>
      </p:sp>
    </p:spTree>
    <p:extLst>
      <p:ext uri="{BB962C8B-B14F-4D97-AF65-F5344CB8AC3E}">
        <p14:creationId xmlns:p14="http://schemas.microsoft.com/office/powerpoint/2010/main" val="23425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 vyplnění pracovního listu učitel prochází odpovědi</a:t>
            </a:r>
            <a:r>
              <a:rPr lang="cs-CZ" baseline="0" dirty="0" smtClean="0"/>
              <a:t> studentů</a:t>
            </a:r>
            <a:r>
              <a:rPr lang="cs-CZ" dirty="0" smtClean="0"/>
              <a:t> a postupně promítá</a:t>
            </a:r>
            <a:r>
              <a:rPr lang="cs-CZ" baseline="0" dirty="0" smtClean="0"/>
              <a:t> situace.</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28</a:t>
            </a:fld>
            <a:endParaRPr lang="cs-CZ"/>
          </a:p>
        </p:txBody>
      </p:sp>
    </p:spTree>
    <p:extLst>
      <p:ext uri="{BB962C8B-B14F-4D97-AF65-F5344CB8AC3E}">
        <p14:creationId xmlns:p14="http://schemas.microsoft.com/office/powerpoint/2010/main" val="155149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29</a:t>
            </a:fld>
            <a:endParaRPr lang="cs-CZ"/>
          </a:p>
        </p:txBody>
      </p:sp>
    </p:spTree>
    <p:extLst>
      <p:ext uri="{BB962C8B-B14F-4D97-AF65-F5344CB8AC3E}">
        <p14:creationId xmlns:p14="http://schemas.microsoft.com/office/powerpoint/2010/main" val="2041335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30</a:t>
            </a:fld>
            <a:endParaRPr lang="cs-CZ"/>
          </a:p>
        </p:txBody>
      </p:sp>
    </p:spTree>
    <p:extLst>
      <p:ext uri="{BB962C8B-B14F-4D97-AF65-F5344CB8AC3E}">
        <p14:creationId xmlns:p14="http://schemas.microsoft.com/office/powerpoint/2010/main" val="99368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31</a:t>
            </a:fld>
            <a:endParaRPr lang="cs-CZ"/>
          </a:p>
        </p:txBody>
      </p:sp>
    </p:spTree>
    <p:extLst>
      <p:ext uri="{BB962C8B-B14F-4D97-AF65-F5344CB8AC3E}">
        <p14:creationId xmlns:p14="http://schemas.microsoft.com/office/powerpoint/2010/main" val="347518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32</a:t>
            </a:fld>
            <a:endParaRPr lang="cs-CZ"/>
          </a:p>
        </p:txBody>
      </p:sp>
    </p:spTree>
    <p:extLst>
      <p:ext uri="{BB962C8B-B14F-4D97-AF65-F5344CB8AC3E}">
        <p14:creationId xmlns:p14="http://schemas.microsoft.com/office/powerpoint/2010/main" val="156606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33</a:t>
            </a:fld>
            <a:endParaRPr lang="cs-CZ"/>
          </a:p>
        </p:txBody>
      </p:sp>
    </p:spTree>
    <p:extLst>
      <p:ext uri="{BB962C8B-B14F-4D97-AF65-F5344CB8AC3E}">
        <p14:creationId xmlns:p14="http://schemas.microsoft.com/office/powerpoint/2010/main" val="225264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34</a:t>
            </a:fld>
            <a:endParaRPr lang="cs-CZ"/>
          </a:p>
        </p:txBody>
      </p:sp>
    </p:spTree>
    <p:extLst>
      <p:ext uri="{BB962C8B-B14F-4D97-AF65-F5344CB8AC3E}">
        <p14:creationId xmlns:p14="http://schemas.microsoft.com/office/powerpoint/2010/main" val="215743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1.3. Část </a:t>
            </a:r>
            <a:r>
              <a:rPr lang="cs-CZ" b="1" i="1" dirty="0" smtClean="0"/>
              <a:t>„Volba Miss Hodnoty“</a:t>
            </a:r>
            <a:r>
              <a:rPr lang="cs-CZ" i="1" dirty="0" smtClean="0"/>
              <a:t> (cca 10 minut / aktivita 10 minut)</a:t>
            </a:r>
            <a:br>
              <a:rPr lang="cs-CZ" i="1" dirty="0" smtClean="0"/>
            </a:b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35</a:t>
            </a:fld>
            <a:endParaRPr lang="cs-CZ"/>
          </a:p>
        </p:txBody>
      </p:sp>
    </p:spTree>
    <p:extLst>
      <p:ext uri="{BB962C8B-B14F-4D97-AF65-F5344CB8AC3E}">
        <p14:creationId xmlns:p14="http://schemas.microsoft.com/office/powerpoint/2010/main" val="352204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Student si vybere </a:t>
            </a:r>
            <a:r>
              <a:rPr lang="cs-CZ" b="0" baseline="0" dirty="0" smtClean="0"/>
              <a:t>nejdůležitější životní hodnotu. </a:t>
            </a:r>
            <a:r>
              <a:rPr lang="cs-CZ" b="1" baseline="0" dirty="0" smtClean="0"/>
              <a:t>(2 minuty)</a:t>
            </a:r>
          </a:p>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36</a:t>
            </a:fld>
            <a:endParaRPr lang="cs-CZ"/>
          </a:p>
        </p:txBody>
      </p:sp>
    </p:spTree>
    <p:extLst>
      <p:ext uri="{BB962C8B-B14F-4D97-AF65-F5344CB8AC3E}">
        <p14:creationId xmlns:p14="http://schemas.microsoft.com/office/powerpoint/2010/main" val="84762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[online]. [cit. 2015-11-12]. Dostupné z: http://www.vistafilm.cz/showroom/413/adb4ff74bf016d37d8b95d8ff2702ffc</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7</a:t>
            </a:fld>
            <a:endParaRPr lang="cs-CZ"/>
          </a:p>
        </p:txBody>
      </p:sp>
    </p:spTree>
    <p:extLst>
      <p:ext uri="{BB962C8B-B14F-4D97-AF65-F5344CB8AC3E}">
        <p14:creationId xmlns:p14="http://schemas.microsoft.com/office/powerpoint/2010/main" val="1556001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baseline="0" dirty="0" smtClean="0"/>
              <a:t>Studenti ve skupině (4-5) studentů argumentují </a:t>
            </a:r>
            <a:r>
              <a:rPr lang="cs-CZ" b="0" baseline="0" dirty="0" smtClean="0"/>
              <a:t>proč je jejich vybraná hodnota nejdůležitější. </a:t>
            </a:r>
            <a:r>
              <a:rPr lang="cs-CZ" b="1" baseline="0" dirty="0" smtClean="0"/>
              <a:t>Skupina po argumentaci vybere a odhlasuje nejdůležitější hodnotu skupiny, kterou nominuje do hlasování třídy. (3 minuty)</a:t>
            </a:r>
            <a:endParaRPr lang="cs-CZ" dirty="0" smtClean="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37</a:t>
            </a:fld>
            <a:endParaRPr lang="cs-CZ"/>
          </a:p>
        </p:txBody>
      </p:sp>
    </p:spTree>
    <p:extLst>
      <p:ext uri="{BB962C8B-B14F-4D97-AF65-F5344CB8AC3E}">
        <p14:creationId xmlns:p14="http://schemas.microsoft.com/office/powerpoint/2010/main" val="338170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r>
              <a:rPr lang="cs-CZ" b="1" baseline="0" dirty="0" smtClean="0"/>
              <a:t>Volba Miss Hodnoty třídy (cca 5 minut):</a:t>
            </a:r>
          </a:p>
          <a:p>
            <a:pPr marL="171450" indent="-171450">
              <a:buFont typeface="Arial" panose="020B0604020202020204" pitchFamily="34" charset="0"/>
              <a:buChar char="•"/>
            </a:pPr>
            <a:r>
              <a:rPr lang="cs-CZ" b="0" dirty="0" smtClean="0"/>
              <a:t>Skupiny</a:t>
            </a:r>
            <a:r>
              <a:rPr lang="cs-CZ" b="0" baseline="0" dirty="0" smtClean="0"/>
              <a:t> hlásí nominace a u</a:t>
            </a:r>
            <a:r>
              <a:rPr lang="cs-CZ" b="0" dirty="0" smtClean="0"/>
              <a:t>čitel zapisuje nominované hodnoty</a:t>
            </a:r>
            <a:r>
              <a:rPr lang="cs-CZ" b="0" baseline="0" dirty="0" smtClean="0"/>
              <a:t> na tabuli.</a:t>
            </a:r>
          </a:p>
          <a:p>
            <a:pPr marL="171450" indent="-171450">
              <a:buFont typeface="Arial" panose="020B0604020202020204" pitchFamily="34" charset="0"/>
              <a:buChar char="•"/>
            </a:pPr>
            <a:r>
              <a:rPr lang="cs-CZ" b="1" baseline="0" dirty="0" smtClean="0"/>
              <a:t>Třída </a:t>
            </a:r>
            <a:r>
              <a:rPr lang="cs-CZ" b="0" baseline="0" dirty="0" smtClean="0"/>
              <a:t>v pořadí nominací postupně </a:t>
            </a:r>
            <a:r>
              <a:rPr lang="cs-CZ" b="1" baseline="0" dirty="0" smtClean="0"/>
              <a:t>hlasuje. </a:t>
            </a:r>
            <a:r>
              <a:rPr lang="cs-CZ" b="0" baseline="0" dirty="0" smtClean="0"/>
              <a:t>(Student může hlasovat jen pro jednu hodnotu.) </a:t>
            </a:r>
            <a:r>
              <a:rPr lang="cs-CZ" b="1" baseline="0" dirty="0" smtClean="0"/>
              <a:t>„Miss Hodnotou“ se stává ta s největším počtem hlasů. </a:t>
            </a:r>
            <a:r>
              <a:rPr lang="cs-CZ" b="0" baseline="0" dirty="0" smtClean="0"/>
              <a:t>Potlesk pro Miss.</a:t>
            </a:r>
            <a:endParaRPr lang="cs-CZ" b="1" baseline="0" dirty="0" smtClean="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38</a:t>
            </a:fld>
            <a:endParaRPr lang="cs-CZ"/>
          </a:p>
        </p:txBody>
      </p:sp>
    </p:spTree>
    <p:extLst>
      <p:ext uri="{BB962C8B-B14F-4D97-AF65-F5344CB8AC3E}">
        <p14:creationId xmlns:p14="http://schemas.microsoft.com/office/powerpoint/2010/main" val="1610218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smtClean="0"/>
              <a:t>1.4. Závěr hodiny (cca 5 minut):</a:t>
            </a:r>
          </a:p>
          <a:p>
            <a:pPr marL="171450" indent="-171450">
              <a:buFontTx/>
              <a:buChar char="-"/>
            </a:pPr>
            <a:r>
              <a:rPr lang="cs-CZ" i="1" dirty="0" smtClean="0"/>
              <a:t>shrnutí obsahu 1. hodiny,</a:t>
            </a:r>
          </a:p>
          <a:p>
            <a:pPr marL="171450" indent="-171450">
              <a:buFontTx/>
              <a:buChar char="-"/>
            </a:pPr>
            <a:r>
              <a:rPr lang="cs-CZ" i="1" dirty="0" smtClean="0"/>
              <a:t>dotaz ke studentům jak hodnotí hodinu?,</a:t>
            </a:r>
          </a:p>
          <a:p>
            <a:pPr marL="171450" indent="-171450">
              <a:buFontTx/>
              <a:buChar char="-"/>
            </a:pPr>
            <a:r>
              <a:rPr lang="cs-CZ" i="1" dirty="0" smtClean="0"/>
              <a:t>vyhodnocení práce studentů,</a:t>
            </a:r>
          </a:p>
          <a:p>
            <a:pPr marL="171450" indent="-171450">
              <a:buFontTx/>
              <a:buChar char="-"/>
            </a:pPr>
            <a:r>
              <a:rPr lang="cs-CZ" i="1" baseline="0" dirty="0" smtClean="0"/>
              <a:t>případné učitelovo ošetření nějakého osobního problému, který se otevřel.</a:t>
            </a:r>
          </a:p>
          <a:p>
            <a:pPr marL="171450" indent="-171450">
              <a:buFontTx/>
              <a:buChar char="-"/>
            </a:pPr>
            <a:r>
              <a:rPr lang="cs-CZ" i="1" baseline="0" dirty="0" smtClean="0"/>
              <a:t>volné dotazy a odpovědi,</a:t>
            </a:r>
          </a:p>
          <a:p>
            <a:pPr marL="171450" indent="-171450">
              <a:buFontTx/>
              <a:buChar char="-"/>
            </a:pPr>
            <a:r>
              <a:rPr lang="cs-CZ" i="1" baseline="0" dirty="0" smtClean="0"/>
              <a:t>pochvala třídě.</a:t>
            </a:r>
            <a:endParaRPr lang="cs-CZ" b="1" i="0"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39</a:t>
            </a:fld>
            <a:endParaRPr lang="cs-CZ"/>
          </a:p>
        </p:txBody>
      </p:sp>
    </p:spTree>
    <p:extLst>
      <p:ext uri="{BB962C8B-B14F-4D97-AF65-F5344CB8AC3E}">
        <p14:creationId xmlns:p14="http://schemas.microsoft.com/office/powerpoint/2010/main" val="2132482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40</a:t>
            </a:fld>
            <a:endParaRPr lang="cs-CZ"/>
          </a:p>
        </p:txBody>
      </p:sp>
    </p:spTree>
    <p:extLst>
      <p:ext uri="{BB962C8B-B14F-4D97-AF65-F5344CB8AC3E}">
        <p14:creationId xmlns:p14="http://schemas.microsoft.com/office/powerpoint/2010/main" val="1423796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dirty="0" smtClean="0"/>
              <a:t>Učitel oznámí program 2. vyučovací</a:t>
            </a:r>
            <a:r>
              <a:rPr lang="cs-CZ" sz="1200" b="1" baseline="0" dirty="0" smtClean="0"/>
              <a:t> hodiny</a:t>
            </a:r>
          </a:p>
          <a:p>
            <a:pPr marL="0" marR="0" indent="0" algn="l" defTabSz="914400" rtl="0" eaLnBrk="1" fontAlgn="auto" latinLnBrk="0" hangingPunct="1">
              <a:lnSpc>
                <a:spcPct val="100000"/>
              </a:lnSpc>
              <a:spcBef>
                <a:spcPts val="0"/>
              </a:spcBef>
              <a:spcAft>
                <a:spcPts val="0"/>
              </a:spcAft>
              <a:buClrTx/>
              <a:buSzTx/>
              <a:buFontTx/>
              <a:buNone/>
              <a:tabLst/>
              <a:defRPr/>
            </a:pPr>
            <a:r>
              <a:rPr lang="cs-CZ" b="1" i="1" dirty="0" smtClean="0"/>
              <a:t>Didaktický postup:</a:t>
            </a:r>
            <a:br>
              <a:rPr lang="cs-CZ" b="1" i="1" dirty="0" smtClean="0"/>
            </a:br>
            <a:r>
              <a:rPr lang="cs-CZ" i="1" dirty="0" smtClean="0"/>
              <a:t>2.1. Část </a:t>
            </a:r>
            <a:r>
              <a:rPr lang="cs-CZ" b="1" i="1" dirty="0" smtClean="0"/>
              <a:t>„Láska“</a:t>
            </a:r>
            <a:r>
              <a:rPr lang="cs-CZ" i="1" dirty="0" smtClean="0"/>
              <a:t> (cca 20 minut / aktivita 10 minut)</a:t>
            </a:r>
            <a:br>
              <a:rPr lang="cs-CZ" i="1" dirty="0" smtClean="0"/>
            </a:br>
            <a:r>
              <a:rPr lang="cs-CZ" i="1" dirty="0" smtClean="0"/>
              <a:t>2.2. Část </a:t>
            </a:r>
            <a:r>
              <a:rPr lang="cs-CZ" b="1" i="1" dirty="0" smtClean="0"/>
              <a:t>„Miss Hodnota“ </a:t>
            </a:r>
            <a:r>
              <a:rPr lang="cs-CZ" i="1" dirty="0" smtClean="0"/>
              <a:t>(cca 20 minut / aktivita 10 minut)</a:t>
            </a:r>
          </a:p>
          <a:p>
            <a:pPr marL="0" marR="0" indent="0" algn="l" defTabSz="914400" rtl="0" eaLnBrk="1" fontAlgn="auto" latinLnBrk="0" hangingPunct="1">
              <a:lnSpc>
                <a:spcPct val="100000"/>
              </a:lnSpc>
              <a:spcBef>
                <a:spcPts val="0"/>
              </a:spcBef>
              <a:spcAft>
                <a:spcPts val="0"/>
              </a:spcAft>
              <a:buClrTx/>
              <a:buSzTx/>
              <a:buFontTx/>
              <a:buNone/>
              <a:tabLst/>
              <a:defRPr/>
            </a:pPr>
            <a:r>
              <a:rPr lang="cs-CZ" i="1" dirty="0" smtClean="0"/>
              <a:t>Závěr hodiny a programu (cca 5 minut)</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41</a:t>
            </a:fld>
            <a:endParaRPr lang="cs-CZ"/>
          </a:p>
        </p:txBody>
      </p:sp>
    </p:spTree>
    <p:extLst>
      <p:ext uri="{BB962C8B-B14F-4D97-AF65-F5344CB8AC3E}">
        <p14:creationId xmlns:p14="http://schemas.microsoft.com/office/powerpoint/2010/main" val="3973285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lvl="0" indent="-171450">
              <a:buFont typeface="Wingdings" panose="05000000000000000000" pitchFamily="2" charset="2"/>
              <a:buChar char="§"/>
            </a:pPr>
            <a:r>
              <a:rPr lang="cs-CZ" sz="1200" kern="1200" dirty="0" smtClean="0">
                <a:solidFill>
                  <a:schemeClr val="tx1"/>
                </a:solidFill>
                <a:effectLst/>
                <a:latin typeface="+mn-lt"/>
                <a:ea typeface="+mn-ea"/>
                <a:cs typeface="+mn-cs"/>
              </a:rPr>
              <a:t>Seznámení s obsahem hodiny. Příběh hodnoty v Husově životě v komiksovém podání. (5 minut)</a:t>
            </a:r>
          </a:p>
          <a:p>
            <a:pPr marL="171450" lvl="0" indent="-171450">
              <a:buFont typeface="Wingdings" panose="05000000000000000000" pitchFamily="2" charset="2"/>
              <a:buChar char="§"/>
            </a:pPr>
            <a:r>
              <a:rPr lang="cs-CZ" sz="1200" kern="1200" dirty="0" smtClean="0">
                <a:solidFill>
                  <a:schemeClr val="tx1"/>
                </a:solidFill>
                <a:effectLst/>
                <a:latin typeface="+mn-lt"/>
                <a:ea typeface="+mn-ea"/>
                <a:cs typeface="+mn-cs"/>
              </a:rPr>
              <a:t>Student odpovídá na jednu otázku, kterou si vybral ze tří nabízených – nebude zveřejněno. (5 minut)</a:t>
            </a:r>
          </a:p>
          <a:p>
            <a:pPr marL="171450" lvl="0" indent="-171450">
              <a:buFont typeface="Wingdings" panose="05000000000000000000" pitchFamily="2" charset="2"/>
              <a:buChar char="§"/>
            </a:pPr>
            <a:r>
              <a:rPr lang="cs-CZ" sz="1200" kern="1200" dirty="0" smtClean="0">
                <a:solidFill>
                  <a:schemeClr val="tx1"/>
                </a:solidFill>
                <a:effectLst/>
                <a:latin typeface="+mn-lt"/>
                <a:ea typeface="+mn-ea"/>
                <a:cs typeface="+mn-cs"/>
              </a:rPr>
              <a:t>Skupina studentů odpovídá na jednu otázku, kterou si vybrala ze tří nabízených otázek (5 minut)</a:t>
            </a:r>
          </a:p>
          <a:p>
            <a:pPr marL="171450" indent="-171450">
              <a:buFont typeface="Wingdings" panose="05000000000000000000" pitchFamily="2" charset="2"/>
              <a:buChar char="§"/>
            </a:pPr>
            <a:r>
              <a:rPr lang="cs-CZ" sz="1200" kern="1200" dirty="0" smtClean="0">
                <a:solidFill>
                  <a:schemeClr val="tx1"/>
                </a:solidFill>
                <a:effectLst/>
                <a:latin typeface="+mn-lt"/>
                <a:ea typeface="+mn-ea"/>
                <a:cs typeface="+mn-cs"/>
              </a:rPr>
              <a:t>Zástupci skupin řeknou třídě, kterou otázku si skupina vybrala, a seznámí třídu s odpovědí skupiny. Učitel vyhodnotí práci skupin. Závěrem ukáže novodobý příběh hodnoty. (5 minut)</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solidFill>
                  <a:prstClr val="black"/>
                </a:solidFill>
              </a:rPr>
              <a:pPr/>
              <a:t>42</a:t>
            </a:fld>
            <a:endParaRPr lang="cs-CZ">
              <a:solidFill>
                <a:prstClr val="black"/>
              </a:solidFill>
            </a:endParaRPr>
          </a:p>
        </p:txBody>
      </p:sp>
    </p:spTree>
    <p:extLst>
      <p:ext uri="{BB962C8B-B14F-4D97-AF65-F5344CB8AC3E}">
        <p14:creationId xmlns:p14="http://schemas.microsoft.com/office/powerpoint/2010/main" val="1496055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solidFill>
                  <a:prstClr val="black"/>
                </a:solidFill>
              </a:rPr>
              <a:pPr/>
              <a:t>43</a:t>
            </a:fld>
            <a:endParaRPr lang="cs-CZ">
              <a:solidFill>
                <a:prstClr val="black"/>
              </a:solidFill>
            </a:endParaRPr>
          </a:p>
        </p:txBody>
      </p:sp>
    </p:spTree>
    <p:extLst>
      <p:ext uri="{BB962C8B-B14F-4D97-AF65-F5344CB8AC3E}">
        <p14:creationId xmlns:p14="http://schemas.microsoft.com/office/powerpoint/2010/main" val="3064017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Student si čte </a:t>
            </a:r>
            <a:r>
              <a:rPr lang="cs-CZ" baseline="0" dirty="0" smtClean="0"/>
              <a:t>– vstupuje do scény komiksu.</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solidFill>
                  <a:prstClr val="black"/>
                </a:solidFill>
              </a:rPr>
              <a:pPr/>
              <a:t>44</a:t>
            </a:fld>
            <a:endParaRPr lang="cs-CZ">
              <a:solidFill>
                <a:prstClr val="black"/>
              </a:solidFill>
            </a:endParaRPr>
          </a:p>
        </p:txBody>
      </p:sp>
    </p:spTree>
    <p:extLst>
      <p:ext uri="{BB962C8B-B14F-4D97-AF65-F5344CB8AC3E}">
        <p14:creationId xmlns:p14="http://schemas.microsoft.com/office/powerpoint/2010/main" val="2890308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Student si čte potichu sám.</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45</a:t>
            </a:fld>
            <a:endParaRPr lang="cs-CZ"/>
          </a:p>
        </p:txBody>
      </p:sp>
    </p:spTree>
    <p:extLst>
      <p:ext uri="{BB962C8B-B14F-4D97-AF65-F5344CB8AC3E}">
        <p14:creationId xmlns:p14="http://schemas.microsoft.com/office/powerpoint/2010/main" val="2560754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46</a:t>
            </a:fld>
            <a:endParaRPr lang="cs-CZ"/>
          </a:p>
        </p:txBody>
      </p:sp>
    </p:spTree>
    <p:extLst>
      <p:ext uri="{BB962C8B-B14F-4D97-AF65-F5344CB8AC3E}">
        <p14:creationId xmlns:p14="http://schemas.microsoft.com/office/powerpoint/2010/main" val="20046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8</a:t>
            </a:fld>
            <a:endParaRPr lang="cs-CZ"/>
          </a:p>
        </p:txBody>
      </p:sp>
    </p:spTree>
    <p:extLst>
      <p:ext uri="{BB962C8B-B14F-4D97-AF65-F5344CB8AC3E}">
        <p14:creationId xmlns:p14="http://schemas.microsoft.com/office/powerpoint/2010/main" val="261022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48</a:t>
            </a:fld>
            <a:endParaRPr lang="cs-CZ"/>
          </a:p>
        </p:txBody>
      </p:sp>
    </p:spTree>
    <p:extLst>
      <p:ext uri="{BB962C8B-B14F-4D97-AF65-F5344CB8AC3E}">
        <p14:creationId xmlns:p14="http://schemas.microsoft.com/office/powerpoint/2010/main" val="217750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50</a:t>
            </a:fld>
            <a:endParaRPr lang="cs-CZ"/>
          </a:p>
        </p:txBody>
      </p:sp>
    </p:spTree>
    <p:extLst>
      <p:ext uri="{BB962C8B-B14F-4D97-AF65-F5344CB8AC3E}">
        <p14:creationId xmlns:p14="http://schemas.microsoft.com/office/powerpoint/2010/main" val="1310987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r>
              <a:rPr lang="cs-CZ" sz="1200" b="1" dirty="0" smtClean="0">
                <a:solidFill>
                  <a:prstClr val="white"/>
                </a:solidFill>
              </a:rPr>
              <a:t>Komentář pro učitele:</a:t>
            </a:r>
          </a:p>
          <a:p>
            <a:pPr marL="342900" indent="-342900">
              <a:buFont typeface="Wingdings" panose="05000000000000000000" pitchFamily="2" charset="2"/>
              <a:buChar char="§"/>
            </a:pPr>
            <a:r>
              <a:rPr lang="cs-CZ" sz="1200" dirty="0" smtClean="0">
                <a:solidFill>
                  <a:prstClr val="white"/>
                </a:solidFill>
              </a:rPr>
              <a:t>Hus vyzval Čechy, aby se milovali a navzájem neutlačovali.</a:t>
            </a:r>
          </a:p>
          <a:p>
            <a:pPr marL="342900" indent="-342900">
              <a:buFont typeface="Wingdings" panose="05000000000000000000" pitchFamily="2" charset="2"/>
              <a:buChar char="§"/>
            </a:pPr>
            <a:r>
              <a:rPr lang="cs-CZ" sz="1200" dirty="0" smtClean="0">
                <a:solidFill>
                  <a:prstClr val="white"/>
                </a:solidFill>
              </a:rPr>
              <a:t>Láska se nedá vynutit, ani koupit. Může být nějakou dobu i slepá, bez prohlédnutí a pravdy pomine.</a:t>
            </a: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51</a:t>
            </a:fld>
            <a:endParaRPr lang="cs-CZ"/>
          </a:p>
        </p:txBody>
      </p:sp>
    </p:spTree>
    <p:extLst>
      <p:ext uri="{BB962C8B-B14F-4D97-AF65-F5344CB8AC3E}">
        <p14:creationId xmlns:p14="http://schemas.microsoft.com/office/powerpoint/2010/main" val="1765113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52</a:t>
            </a:fld>
            <a:endParaRPr lang="cs-CZ"/>
          </a:p>
        </p:txBody>
      </p:sp>
    </p:spTree>
    <p:extLst>
      <p:ext uri="{BB962C8B-B14F-4D97-AF65-F5344CB8AC3E}">
        <p14:creationId xmlns:p14="http://schemas.microsoft.com/office/powerpoint/2010/main" val="221598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53</a:t>
            </a:fld>
            <a:endParaRPr lang="cs-CZ"/>
          </a:p>
        </p:txBody>
      </p:sp>
    </p:spTree>
    <p:extLst>
      <p:ext uri="{BB962C8B-B14F-4D97-AF65-F5344CB8AC3E}">
        <p14:creationId xmlns:p14="http://schemas.microsoft.com/office/powerpoint/2010/main" val="1625051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it-IT" dirty="0" smtClean="0"/>
              <a:t>[online]. [cit. 2015-11-12]. Dostupné z: https://cs.wikipedia.org/wiki/Matka_Tereza#/media/File:MotherTeresa_094.jpg</a:t>
            </a:r>
            <a:endParaRPr lang="cs-CZ" dirty="0" smtClean="0"/>
          </a:p>
          <a:p>
            <a:r>
              <a:rPr lang="cs-CZ" dirty="0" smtClean="0"/>
              <a:t>Druhá</a:t>
            </a:r>
            <a:r>
              <a:rPr lang="cs-CZ" baseline="0" dirty="0" smtClean="0"/>
              <a:t> vyučovací hodina pokračuje další hodnotou (která byla odhlasována jako Miss Hodnota (pokud byla Láska Miss tak tou která získala ve hlasování o Miss hodnotu třídy druhé místo).</a:t>
            </a:r>
          </a:p>
          <a:p>
            <a:r>
              <a:rPr lang="cs-CZ" baseline="0" dirty="0" smtClean="0"/>
              <a:t>Učitel otevře druhý soubor prezentace a vyhledá prezentaci další hodnoty.</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54</a:t>
            </a:fld>
            <a:endParaRPr lang="cs-CZ"/>
          </a:p>
        </p:txBody>
      </p:sp>
    </p:spTree>
    <p:extLst>
      <p:ext uri="{BB962C8B-B14F-4D97-AF65-F5344CB8AC3E}">
        <p14:creationId xmlns:p14="http://schemas.microsoft.com/office/powerpoint/2010/main" val="2714826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i="1" dirty="0" smtClean="0"/>
              <a:t>Druhá polovina druhé vyučovací</a:t>
            </a:r>
            <a:r>
              <a:rPr lang="cs-CZ" b="1" i="1" baseline="0" dirty="0" smtClean="0"/>
              <a:t> hodiny</a:t>
            </a:r>
            <a:r>
              <a:rPr lang="cs-CZ" b="1" i="1" dirty="0" smtClean="0"/>
              <a:t>:</a:t>
            </a:r>
          </a:p>
          <a:p>
            <a:pPr marL="0" indent="0">
              <a:buFontTx/>
              <a:buNone/>
            </a:pPr>
            <a:r>
              <a:rPr lang="cs-CZ" i="1" dirty="0" smtClean="0"/>
              <a:t>Probírání další hodnoty uložené v dalších souborech:</a:t>
            </a:r>
          </a:p>
          <a:p>
            <a:pPr marL="0" indent="0">
              <a:buFontTx/>
              <a:buNone/>
            </a:pPr>
            <a:r>
              <a:rPr lang="cs-CZ" i="1" dirty="0" smtClean="0"/>
              <a:t>2. soubor</a:t>
            </a:r>
            <a:r>
              <a:rPr lang="cs-CZ" i="1" baseline="0" dirty="0" smtClean="0"/>
              <a:t> Hus, 1. Víra, 2. Pravda, 3. Čistota duše, 4. Svoboda</a:t>
            </a:r>
          </a:p>
          <a:p>
            <a:pPr marL="0" indent="0">
              <a:buFontTx/>
              <a:buNone/>
            </a:pPr>
            <a:r>
              <a:rPr lang="cs-CZ" i="1" baseline="0" dirty="0" smtClean="0"/>
              <a:t>3. soubor Hus, 5. Důstojnost, 6. Odvaha, 7. Úcta, 8. Pokora</a:t>
            </a:r>
          </a:p>
          <a:p>
            <a:pPr marL="0" indent="0">
              <a:buFontTx/>
              <a:buNone/>
            </a:pPr>
            <a:r>
              <a:rPr lang="cs-CZ" i="1" baseline="0" dirty="0" smtClean="0"/>
              <a:t>4. soubor Hus, 9. Odpuštění, 10. Radost, 11. Láska, 12. </a:t>
            </a:r>
            <a:r>
              <a:rPr lang="cs-CZ" i="1" baseline="0" smtClean="0"/>
              <a:t>Věčnost</a:t>
            </a:r>
            <a:endParaRPr lang="cs-CZ" i="1" dirty="0" smtClean="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55</a:t>
            </a:fld>
            <a:endParaRPr lang="cs-CZ"/>
          </a:p>
        </p:txBody>
      </p:sp>
    </p:spTree>
    <p:extLst>
      <p:ext uri="{BB962C8B-B14F-4D97-AF65-F5344CB8AC3E}">
        <p14:creationId xmlns:p14="http://schemas.microsoft.com/office/powerpoint/2010/main" val="241184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smtClean="0"/>
              <a:t>1.1. Motivační úvod </a:t>
            </a:r>
            <a:r>
              <a:rPr lang="cs-CZ" b="1" i="1" dirty="0" smtClean="0"/>
              <a:t>„Jaký byl Hus?“</a:t>
            </a:r>
            <a:r>
              <a:rPr lang="cs-CZ" i="1" dirty="0" smtClean="0"/>
              <a:t> (cca 15 minut / aktivita 5 minut) </a:t>
            </a:r>
            <a:br>
              <a:rPr lang="cs-CZ" i="1" dirty="0" smtClean="0"/>
            </a:b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12</a:t>
            </a:fld>
            <a:endParaRPr lang="cs-CZ"/>
          </a:p>
        </p:txBody>
      </p:sp>
    </p:spTree>
    <p:extLst>
      <p:ext uri="{BB962C8B-B14F-4D97-AF65-F5344CB8AC3E}">
        <p14:creationId xmlns:p14="http://schemas.microsoft.com/office/powerpoint/2010/main" val="8095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Podrobnosti </a:t>
            </a:r>
            <a:r>
              <a:rPr lang="cs-CZ" b="1" baseline="0" dirty="0" smtClean="0"/>
              <a:t>pro učitele v případě dotazů studentů:</a:t>
            </a:r>
          </a:p>
          <a:p>
            <a:r>
              <a:rPr lang="cs-CZ" dirty="0" smtClean="0"/>
              <a:t>Ve </a:t>
            </a:r>
            <a:r>
              <a:rPr lang="cs-CZ" b="1" dirty="0" smtClean="0"/>
              <a:t>svobodných </a:t>
            </a:r>
            <a:r>
              <a:rPr lang="cs-CZ" b="1" baseline="0" dirty="0" smtClean="0"/>
              <a:t>uměních</a:t>
            </a:r>
            <a:r>
              <a:rPr lang="cs-CZ" baseline="0" dirty="0" smtClean="0"/>
              <a:t> bylo obsaženo sedm předmětů: gramatika, rétorika, dialektika, aritmetika, geometrie, astronomie a hudba. </a:t>
            </a:r>
            <a:r>
              <a:rPr lang="cs-CZ" sz="1200" kern="1200" dirty="0" smtClean="0">
                <a:solidFill>
                  <a:schemeClr val="tx1"/>
                </a:solidFill>
                <a:effectLst/>
                <a:latin typeface="+mn-lt"/>
                <a:ea typeface="+mn-ea"/>
                <a:cs typeface="+mn-cs"/>
              </a:rPr>
              <a:t>Hus byl nejprve bakalář svobodných umění. To byla podmínka pro to, aby mohl studovat teologii. Nakonec Hus dosáhl mistrovského titulu na svobodných uměních a bakaláře teologie. To mu stačilo k tomu, aby byl vysvěcen na kněze. Hus učil na</a:t>
            </a:r>
            <a:r>
              <a:rPr lang="cs-CZ" sz="1200" kern="1200" baseline="0" dirty="0" smtClean="0">
                <a:solidFill>
                  <a:schemeClr val="tx1"/>
                </a:solidFill>
                <a:effectLst/>
                <a:latin typeface="+mn-lt"/>
                <a:ea typeface="+mn-ea"/>
                <a:cs typeface="+mn-cs"/>
              </a:rPr>
              <a:t> univerzitě a </a:t>
            </a:r>
            <a:r>
              <a:rPr lang="cs-CZ" sz="1200" kern="1200" dirty="0" smtClean="0">
                <a:solidFill>
                  <a:schemeClr val="tx1"/>
                </a:solidFill>
                <a:effectLst/>
                <a:latin typeface="+mn-lt"/>
                <a:ea typeface="+mn-ea"/>
                <a:cs typeface="+mn-cs"/>
              </a:rPr>
              <a:t>byl zvolen za rektora po vydání Kutnohorského dekretu v roce 1409, kdy odešli němečtí profesoři. Kacířem byl a je podle</a:t>
            </a:r>
            <a:r>
              <a:rPr lang="cs-CZ" sz="1200" kern="1200" baseline="0" dirty="0" smtClean="0">
                <a:solidFill>
                  <a:schemeClr val="tx1"/>
                </a:solidFill>
                <a:effectLst/>
                <a:latin typeface="+mn-lt"/>
                <a:ea typeface="+mn-ea"/>
                <a:cs typeface="+mn-cs"/>
              </a:rPr>
              <a:t> Říma hlasatel bludného, tj. od Říma odlišného učení.</a:t>
            </a: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13</a:t>
            </a:fld>
            <a:endParaRPr lang="cs-CZ"/>
          </a:p>
        </p:txBody>
      </p:sp>
    </p:spTree>
    <p:extLst>
      <p:ext uri="{BB962C8B-B14F-4D97-AF65-F5344CB8AC3E}">
        <p14:creationId xmlns:p14="http://schemas.microsoft.com/office/powerpoint/2010/main" val="25846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u="none" baseline="0" dirty="0" smtClean="0">
                <a:solidFill>
                  <a:schemeClr val="tx1"/>
                </a:solidFill>
                <a:latin typeface="+mn-lt"/>
              </a:rPr>
              <a:t>Nejdelší papežské schizma nastalo mezi léty </a:t>
            </a:r>
            <a:r>
              <a:rPr lang="cs-CZ" u="none" baseline="0" dirty="0" smtClean="0">
                <a:solidFill>
                  <a:schemeClr val="tx1"/>
                </a:solidFill>
                <a:latin typeface="+mn-lt"/>
                <a:hlinkClick r:id="rId3" tooltip="1378"/>
              </a:rPr>
              <a:t>1378</a:t>
            </a:r>
            <a:r>
              <a:rPr lang="cs-CZ" u="none" baseline="0" dirty="0" smtClean="0">
                <a:solidFill>
                  <a:schemeClr val="tx1"/>
                </a:solidFill>
                <a:latin typeface="+mn-lt"/>
              </a:rPr>
              <a:t>–</a:t>
            </a:r>
            <a:r>
              <a:rPr lang="cs-CZ" u="none" baseline="0" dirty="0" smtClean="0">
                <a:solidFill>
                  <a:schemeClr val="tx1"/>
                </a:solidFill>
                <a:latin typeface="+mn-lt"/>
                <a:hlinkClick r:id="rId4" tooltip="1417"/>
              </a:rPr>
              <a:t>1417</a:t>
            </a:r>
            <a:r>
              <a:rPr lang="cs-CZ" u="none" baseline="0" dirty="0" smtClean="0">
                <a:solidFill>
                  <a:schemeClr val="tx1"/>
                </a:solidFill>
                <a:latin typeface="+mn-lt"/>
              </a:rPr>
              <a:t>.</a:t>
            </a:r>
          </a:p>
          <a:p>
            <a:r>
              <a:rPr lang="cs-CZ" u="none" baseline="0" dirty="0" smtClean="0">
                <a:solidFill>
                  <a:schemeClr val="tx1"/>
                </a:solidFill>
                <a:latin typeface="+mn-lt"/>
              </a:rPr>
              <a:t>Římský král </a:t>
            </a:r>
            <a:r>
              <a:rPr lang="cs-CZ" u="none" baseline="0" dirty="0" smtClean="0">
                <a:solidFill>
                  <a:schemeClr val="tx1"/>
                </a:solidFill>
                <a:latin typeface="+mn-lt"/>
                <a:hlinkClick r:id="rId5" tooltip="Zikmund Lucemburský"/>
              </a:rPr>
              <a:t>Zikmund Lucemburský</a:t>
            </a:r>
            <a:r>
              <a:rPr lang="cs-CZ" u="none" baseline="0" dirty="0" smtClean="0">
                <a:solidFill>
                  <a:schemeClr val="tx1"/>
                </a:solidFill>
                <a:latin typeface="+mn-lt"/>
              </a:rPr>
              <a:t> podnítil svolání </a:t>
            </a:r>
            <a:r>
              <a:rPr lang="cs-CZ" u="none" baseline="0" dirty="0" smtClean="0">
                <a:solidFill>
                  <a:schemeClr val="tx1"/>
                </a:solidFill>
                <a:latin typeface="+mn-lt"/>
                <a:hlinkClick r:id="rId6" tooltip="Kostnický koncil"/>
              </a:rPr>
              <a:t>koncilu do Kostnice</a:t>
            </a:r>
            <a:r>
              <a:rPr lang="cs-CZ" u="none" baseline="0" dirty="0" smtClean="0">
                <a:solidFill>
                  <a:schemeClr val="tx1"/>
                </a:solidFill>
                <a:latin typeface="+mn-lt"/>
              </a:rPr>
              <a:t>, který se měl zabývat otázkou schizmatu. Papež Jan XXIII. sice slíbil, že abdikuje, pokud abdikují i zbylí papežové, ale posléze uprchl. A tak byl koncil nucen řešení ožehavého problému odložit a snažil se radikálně vypořádat s kritikou církve, např. upálením </a:t>
            </a:r>
            <a:r>
              <a:rPr lang="cs-CZ" u="none" baseline="0" dirty="0" smtClean="0">
                <a:solidFill>
                  <a:schemeClr val="tx1"/>
                </a:solidFill>
                <a:latin typeface="+mn-lt"/>
                <a:hlinkClick r:id="rId7" tooltip="Jan Hus"/>
              </a:rPr>
              <a:t>Jana Husa</a:t>
            </a:r>
            <a:r>
              <a:rPr lang="cs-CZ" u="none" baseline="0" dirty="0" smtClean="0">
                <a:solidFill>
                  <a:schemeClr val="tx1"/>
                </a:solidFill>
                <a:latin typeface="+mn-lt"/>
              </a:rPr>
              <a:t> nebo </a:t>
            </a:r>
            <a:r>
              <a:rPr lang="cs-CZ" u="none" baseline="0" dirty="0" smtClean="0">
                <a:solidFill>
                  <a:schemeClr val="tx1"/>
                </a:solidFill>
                <a:latin typeface="+mn-lt"/>
                <a:hlinkClick r:id="rId8" tooltip="Jeroným Pražský"/>
              </a:rPr>
              <a:t>Jeronýma Pražského</a:t>
            </a:r>
            <a:r>
              <a:rPr lang="cs-CZ" u="none" baseline="0" dirty="0" smtClean="0">
                <a:solidFill>
                  <a:schemeClr val="tx1"/>
                </a:solidFill>
                <a:latin typeface="+mn-lt"/>
              </a:rPr>
              <a:t>. Teprve v roce </a:t>
            </a:r>
            <a:r>
              <a:rPr lang="cs-CZ" u="none" baseline="0" dirty="0" smtClean="0">
                <a:solidFill>
                  <a:schemeClr val="tx1"/>
                </a:solidFill>
                <a:latin typeface="+mn-lt"/>
                <a:hlinkClick r:id="rId4" tooltip="1417"/>
              </a:rPr>
              <a:t>1417</a:t>
            </a:r>
            <a:r>
              <a:rPr lang="cs-CZ" u="none" baseline="0" dirty="0" smtClean="0">
                <a:solidFill>
                  <a:schemeClr val="tx1"/>
                </a:solidFill>
                <a:latin typeface="+mn-lt"/>
              </a:rPr>
              <a:t> byl zvolen nový papež </a:t>
            </a:r>
            <a:r>
              <a:rPr lang="cs-CZ" u="none" baseline="0" dirty="0" smtClean="0">
                <a:solidFill>
                  <a:schemeClr val="tx1"/>
                </a:solidFill>
                <a:latin typeface="+mn-lt"/>
                <a:hlinkClick r:id="rId9" tooltip="Martin V."/>
              </a:rPr>
              <a:t>Martin V.</a:t>
            </a:r>
            <a:r>
              <a:rPr lang="cs-CZ" u="none" baseline="0" dirty="0" smtClean="0">
                <a:solidFill>
                  <a:schemeClr val="tx1"/>
                </a:solidFill>
                <a:latin typeface="+mn-lt"/>
              </a:rPr>
              <a:t>, který dosáhl uznání celé křesťanské Evropy a tím bylo papežské schizma ukončeno.</a:t>
            </a:r>
          </a:p>
          <a:p>
            <a:r>
              <a:rPr lang="cs-CZ" u="none" baseline="0" dirty="0" smtClean="0">
                <a:solidFill>
                  <a:schemeClr val="tx1"/>
                </a:solidFill>
                <a:latin typeface="+mn-lt"/>
              </a:rPr>
              <a:t>Bible v Husově době ještě nebyla zakázaná, ale biblí bylo před vynálezem knihtisku poskrovnu a málo lidí umělo číst.</a:t>
            </a:r>
          </a:p>
          <a:p>
            <a:r>
              <a:rPr lang="cs-CZ" u="none" baseline="0" dirty="0" smtClean="0">
                <a:solidFill>
                  <a:schemeClr val="tx1"/>
                </a:solidFill>
                <a:latin typeface="+mn-lt"/>
              </a:rPr>
              <a:t>Dostupné z: https://cs.wikipedia.org/wiki/Pape%C5%BEsk%C3%A9_schizma</a:t>
            </a:r>
            <a:endParaRPr lang="cs-CZ" u="none" baseline="0" dirty="0">
              <a:solidFill>
                <a:schemeClr val="tx1"/>
              </a:solidFill>
              <a:latin typeface="+mn-lt"/>
            </a:endParaRP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14</a:t>
            </a:fld>
            <a:endParaRPr lang="cs-CZ"/>
          </a:p>
        </p:txBody>
      </p:sp>
    </p:spTree>
    <p:extLst>
      <p:ext uri="{BB962C8B-B14F-4D97-AF65-F5344CB8AC3E}">
        <p14:creationId xmlns:p14="http://schemas.microsoft.com/office/powerpoint/2010/main" val="7572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smtClean="0">
                <a:solidFill>
                  <a:prstClr val="white"/>
                </a:solidFill>
                <a:latin typeface="Open Sans Condensed Light" pitchFamily="34" charset="0"/>
                <a:ea typeface="Open Sans Condensed Light" pitchFamily="34" charset="0"/>
                <a:cs typeface="Open Sans Condensed Light" pitchFamily="34" charset="0"/>
              </a:rPr>
              <a:t>Práce studenta</a:t>
            </a:r>
            <a:r>
              <a:rPr lang="cs-CZ" sz="1200" b="1" baseline="0" dirty="0" smtClean="0">
                <a:solidFill>
                  <a:prstClr val="white"/>
                </a:solidFill>
                <a:latin typeface="Open Sans Condensed Light" pitchFamily="34" charset="0"/>
                <a:ea typeface="Open Sans Condensed Light" pitchFamily="34" charset="0"/>
                <a:cs typeface="Open Sans Condensed Light" pitchFamily="34" charset="0"/>
              </a:rPr>
              <a:t> (</a:t>
            </a:r>
            <a:r>
              <a:rPr lang="cs-CZ" sz="1200" b="1" dirty="0" smtClean="0">
                <a:solidFill>
                  <a:prstClr val="white"/>
                </a:solidFill>
                <a:latin typeface="Open Sans Condensed Light" pitchFamily="34" charset="0"/>
                <a:ea typeface="Open Sans Condensed Light" pitchFamily="34" charset="0"/>
                <a:cs typeface="Open Sans Condensed Light" pitchFamily="34" charset="0"/>
              </a:rPr>
              <a:t>2 minuty):</a:t>
            </a:r>
          </a:p>
          <a:p>
            <a:r>
              <a:rPr lang="cs-CZ" sz="1200" b="0" dirty="0" smtClean="0">
                <a:solidFill>
                  <a:prstClr val="white"/>
                </a:solidFill>
                <a:latin typeface="Open Sans Condensed Light" pitchFamily="34" charset="0"/>
                <a:ea typeface="Open Sans Condensed Light" pitchFamily="34" charset="0"/>
                <a:cs typeface="Open Sans Condensed Light" pitchFamily="34" charset="0"/>
              </a:rPr>
              <a:t>Jak si</a:t>
            </a:r>
            <a:r>
              <a:rPr lang="cs-CZ" sz="1200" b="0" baseline="0" dirty="0" smtClean="0">
                <a:solidFill>
                  <a:prstClr val="white"/>
                </a:solidFill>
                <a:latin typeface="Open Sans Condensed Light" pitchFamily="34" charset="0"/>
                <a:ea typeface="Open Sans Condensed Light" pitchFamily="34" charset="0"/>
                <a:cs typeface="Open Sans Condensed Light" pitchFamily="34" charset="0"/>
              </a:rPr>
              <a:t> představuješ Husa? Studenti si představují jeho </a:t>
            </a:r>
            <a:r>
              <a:rPr lang="cs-CZ" sz="1200" b="0" dirty="0" smtClean="0">
                <a:solidFill>
                  <a:prstClr val="white"/>
                </a:solidFill>
                <a:latin typeface="Open Sans Condensed Light" pitchFamily="34" charset="0"/>
                <a:ea typeface="Open Sans Condensed Light" pitchFamily="34" charset="0"/>
                <a:cs typeface="Open Sans Condensed Light" pitchFamily="34" charset="0"/>
              </a:rPr>
              <a:t>vzhled</a:t>
            </a:r>
            <a:r>
              <a:rPr lang="cs-CZ" sz="1200" b="0" baseline="0" dirty="0" smtClean="0">
                <a:solidFill>
                  <a:prstClr val="white"/>
                </a:solidFill>
                <a:latin typeface="Open Sans Condensed Light" pitchFamily="34" charset="0"/>
                <a:ea typeface="Open Sans Condensed Light" pitchFamily="34" charset="0"/>
                <a:cs typeface="Open Sans Condensed Light" pitchFamily="34" charset="0"/>
              </a:rPr>
              <a:t> i charakter.</a:t>
            </a:r>
            <a:endParaRPr lang="cs-CZ" sz="1200" b="0" dirty="0" smtClean="0">
              <a:solidFill>
                <a:prstClr val="white"/>
              </a:solidFill>
              <a:latin typeface="Open Sans Condensed Light" pitchFamily="34" charset="0"/>
              <a:ea typeface="Open Sans Condensed Light" pitchFamily="34" charset="0"/>
              <a:cs typeface="Open Sans Condensed Light" pitchFamily="34" charset="0"/>
            </a:endParaRPr>
          </a:p>
          <a:p>
            <a:r>
              <a:rPr lang="cs-CZ" sz="1200" b="1" dirty="0" smtClean="0">
                <a:solidFill>
                  <a:prstClr val="white"/>
                </a:solidFill>
                <a:latin typeface="Open Sans Condensed Light" pitchFamily="34" charset="0"/>
                <a:ea typeface="Open Sans Condensed Light" pitchFamily="34" charset="0"/>
                <a:cs typeface="Open Sans Condensed Light" pitchFamily="34" charset="0"/>
              </a:rPr>
              <a:t>Práce učitele a třídy (3 minuty):</a:t>
            </a:r>
            <a:r>
              <a:rPr lang="cs-CZ" sz="1200" b="1" baseline="0" dirty="0" smtClean="0">
                <a:solidFill>
                  <a:prstClr val="white"/>
                </a:solidFill>
                <a:latin typeface="Open Sans Condensed Light" pitchFamily="34" charset="0"/>
                <a:ea typeface="Open Sans Condensed Light" pitchFamily="34" charset="0"/>
                <a:cs typeface="Open Sans Condensed Light" pitchFamily="34" charset="0"/>
              </a:rPr>
              <a:t> </a:t>
            </a:r>
            <a:endParaRPr lang="cs-CZ" sz="1200" b="1" dirty="0" smtClean="0">
              <a:solidFill>
                <a:prstClr val="white"/>
              </a:solidFill>
              <a:latin typeface="Open Sans Condensed Light" pitchFamily="34" charset="0"/>
              <a:ea typeface="Open Sans Condensed Light" pitchFamily="34" charset="0"/>
              <a:cs typeface="Open Sans Condensed Light" pitchFamily="34" charset="0"/>
            </a:endParaRPr>
          </a:p>
          <a:p>
            <a:r>
              <a:rPr lang="cs-CZ" sz="1200" b="0" dirty="0" smtClean="0">
                <a:solidFill>
                  <a:prstClr val="white"/>
                </a:solidFill>
                <a:latin typeface="Open Sans Condensed Light" pitchFamily="34" charset="0"/>
                <a:ea typeface="Open Sans Condensed Light" pitchFamily="34" charset="0"/>
                <a:cs typeface="Open Sans Condensed Light" pitchFamily="34" charset="0"/>
              </a:rPr>
              <a:t>Učitel</a:t>
            </a:r>
            <a:r>
              <a:rPr lang="cs-CZ" sz="1200" b="0" baseline="0" dirty="0" smtClean="0">
                <a:solidFill>
                  <a:prstClr val="white"/>
                </a:solidFill>
                <a:latin typeface="Open Sans Condensed Light" pitchFamily="34" charset="0"/>
                <a:ea typeface="Open Sans Condensed Light" pitchFamily="34" charset="0"/>
                <a:cs typeface="Open Sans Condensed Light" pitchFamily="34" charset="0"/>
              </a:rPr>
              <a:t> se ptá studentů a </a:t>
            </a:r>
            <a:r>
              <a:rPr lang="cs-CZ" sz="1200" b="0" dirty="0" smtClean="0">
                <a:solidFill>
                  <a:prstClr val="white"/>
                </a:solidFill>
              </a:rPr>
              <a:t>zapisuje na tabuli seznam odpovědí.</a:t>
            </a:r>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15</a:t>
            </a:fld>
            <a:endParaRPr lang="cs-CZ"/>
          </a:p>
        </p:txBody>
      </p:sp>
    </p:spTree>
    <p:extLst>
      <p:ext uri="{BB962C8B-B14F-4D97-AF65-F5344CB8AC3E}">
        <p14:creationId xmlns:p14="http://schemas.microsoft.com/office/powerpoint/2010/main" val="171014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mn-lt"/>
                <a:ea typeface="+mn-ea"/>
                <a:cs typeface="+mn-cs"/>
              </a:rPr>
              <a:t>Práce učitele (8 </a:t>
            </a:r>
            <a:r>
              <a:rPr lang="cs-CZ" sz="1200" b="1" kern="1200" dirty="0" err="1" smtClean="0">
                <a:solidFill>
                  <a:schemeClr val="tx1"/>
                </a:solidFill>
                <a:effectLst/>
                <a:latin typeface="+mn-lt"/>
                <a:ea typeface="+mn-ea"/>
                <a:cs typeface="+mn-cs"/>
              </a:rPr>
              <a:t>slidů</a:t>
            </a:r>
            <a:r>
              <a:rPr lang="cs-CZ" sz="1200" b="1" kern="1200" dirty="0" smtClean="0">
                <a:solidFill>
                  <a:schemeClr val="tx1"/>
                </a:solidFill>
                <a:effectLst/>
                <a:latin typeface="+mn-lt"/>
                <a:ea typeface="+mn-ea"/>
                <a:cs typeface="+mn-cs"/>
              </a:rPr>
              <a:t> / 5 minut):</a:t>
            </a:r>
          </a:p>
          <a:p>
            <a:pPr lvl="0"/>
            <a:r>
              <a:rPr lang="cs-CZ" sz="1200" kern="1200" dirty="0" smtClean="0">
                <a:solidFill>
                  <a:schemeClr val="tx1"/>
                </a:solidFill>
                <a:effectLst/>
                <a:latin typeface="+mn-lt"/>
                <a:ea typeface="+mn-ea"/>
                <a:cs typeface="+mn-cs"/>
              </a:rPr>
              <a:t>Vyjmenuje přehled 7 charakteristik Husovy osobnosti zjištěné z literárních pramenů.</a:t>
            </a:r>
          </a:p>
          <a:p>
            <a:pPr lvl="0"/>
            <a:r>
              <a:rPr lang="cs-CZ" sz="1200" kern="1200" dirty="0" smtClean="0">
                <a:solidFill>
                  <a:schemeClr val="tx1"/>
                </a:solidFill>
                <a:effectLst/>
                <a:latin typeface="+mn-lt"/>
                <a:ea typeface="+mn-ea"/>
                <a:cs typeface="+mn-cs"/>
              </a:rPr>
              <a:t>Podrobně v následujících 7 </a:t>
            </a:r>
            <a:r>
              <a:rPr lang="cs-CZ" sz="1200" kern="1200" dirty="0" err="1" smtClean="0">
                <a:solidFill>
                  <a:schemeClr val="tx1"/>
                </a:solidFill>
                <a:effectLst/>
                <a:latin typeface="+mn-lt"/>
                <a:ea typeface="+mn-ea"/>
                <a:cs typeface="+mn-cs"/>
              </a:rPr>
              <a:t>slidech</a:t>
            </a:r>
            <a:r>
              <a:rPr lang="cs-CZ" sz="120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6662EEA7-A970-4EA0-BCF9-470E47224AEA}" type="slidenum">
              <a:rPr lang="cs-CZ" smtClean="0"/>
              <a:pPr/>
              <a:t>16</a:t>
            </a:fld>
            <a:endParaRPr lang="cs-CZ"/>
          </a:p>
        </p:txBody>
      </p:sp>
    </p:spTree>
    <p:extLst>
      <p:ext uri="{BB962C8B-B14F-4D97-AF65-F5344CB8AC3E}">
        <p14:creationId xmlns:p14="http://schemas.microsoft.com/office/powerpoint/2010/main" val="13421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1CCF855-4CC5-44A4-8BA3-261CCA7EE61D}" type="datetimeFigureOut">
              <a:rPr lang="cs-CZ" smtClean="0"/>
              <a:pPr/>
              <a:t>20.11.2015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16893FD-63D9-49A3-9462-6E1E01D7C38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CCF855-4CC5-44A4-8BA3-261CCA7EE61D}" type="datetimeFigureOut">
              <a:rPr lang="cs-CZ" smtClean="0"/>
              <a:pPr/>
              <a:t>20.11.2015</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6893FD-63D9-49A3-9462-6E1E01D7C38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sku@kam.cz" TargetMode="External"/><Relationship Id="rId2" Type="http://schemas.openxmlformats.org/officeDocument/2006/relationships/hyperlink" Target="https://www.microsoft.com/cs-cz/download/details.aspx?id=13"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eskestudny.cz/hus-zv" TargetMode="External"/><Relationship Id="rId2" Type="http://schemas.openxmlformats.org/officeDocument/2006/relationships/hyperlink" Target="mailto:sku@kam.cz"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video.vistafilm.cz/HUS-SONG%20MASTER.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video.vistafilm.cz/HUS-SONG%20MASTER.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443646" y="339502"/>
            <a:ext cx="8232810" cy="41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a:lnSpc>
                <a:spcPct val="100000"/>
              </a:lnSpc>
              <a:spcAft>
                <a:spcPts val="0"/>
              </a:spcAft>
              <a:buClrTx/>
              <a:defRPr/>
            </a:pPr>
            <a:endParaRPr lang="cs-CZ" altLang="cs-CZ" sz="7200" b="1" dirty="0" smtClean="0">
              <a:solidFill>
                <a:schemeClr val="bg1"/>
              </a:solidFill>
              <a:cs typeface="Calibri" panose="020F0502020204030204" pitchFamily="34" charset="0"/>
            </a:endParaRPr>
          </a:p>
          <a:p>
            <a:pPr algn="ctr">
              <a:lnSpc>
                <a:spcPct val="100000"/>
              </a:lnSpc>
              <a:spcAft>
                <a:spcPts val="0"/>
              </a:spcAft>
              <a:buClrTx/>
              <a:defRPr/>
            </a:pPr>
            <a:r>
              <a:rPr lang="cs-CZ" altLang="cs-CZ" sz="8000" b="1" dirty="0" smtClean="0">
                <a:solidFill>
                  <a:schemeClr val="bg1"/>
                </a:solidFill>
                <a:cs typeface="Calibri" panose="020F0502020204030204" pitchFamily="34" charset="0"/>
              </a:rPr>
              <a:t>Hus jak ho neznáte</a:t>
            </a:r>
            <a:endParaRPr lang="cs-CZ" altLang="cs-CZ" sz="8000" b="1" dirty="0">
              <a:solidFill>
                <a:schemeClr val="bg1"/>
              </a:solidFill>
              <a:cs typeface="Calibri" panose="020F0502020204030204" pitchFamily="34" charset="0"/>
            </a:endParaRPr>
          </a:p>
          <a:p>
            <a:pPr algn="ctr" eaLnBrk="1" hangingPunct="1">
              <a:lnSpc>
                <a:spcPct val="100000"/>
              </a:lnSpc>
              <a:spcAft>
                <a:spcPts val="0"/>
              </a:spcAft>
              <a:buClrTx/>
              <a:buFontTx/>
              <a:buNone/>
              <a:defRPr/>
            </a:pPr>
            <a:endParaRPr lang="cs-CZ" altLang="cs-CZ" b="1" dirty="0" smtClean="0">
              <a:solidFill>
                <a:schemeClr val="bg1"/>
              </a:solidFill>
              <a:cs typeface="Calibri" panose="020F0502020204030204" pitchFamily="34" charset="0"/>
            </a:endParaRPr>
          </a:p>
          <a:p>
            <a:pPr algn="ctr" eaLnBrk="1" hangingPunct="1">
              <a:lnSpc>
                <a:spcPct val="100000"/>
              </a:lnSpc>
              <a:spcAft>
                <a:spcPts val="0"/>
              </a:spcAft>
              <a:buClrTx/>
              <a:buFontTx/>
              <a:buNone/>
              <a:defRPr/>
            </a:pPr>
            <a:r>
              <a:rPr lang="cs-CZ" altLang="cs-CZ" sz="3600" b="1" dirty="0" smtClean="0">
                <a:solidFill>
                  <a:schemeClr val="bg1"/>
                </a:solidFill>
                <a:cs typeface="Calibri" panose="020F0502020204030204" pitchFamily="34" charset="0"/>
              </a:rPr>
              <a:t>Interaktivní program pro střední školy</a:t>
            </a:r>
          </a:p>
          <a:p>
            <a:pPr eaLnBrk="1" hangingPunct="1">
              <a:lnSpc>
                <a:spcPct val="100000"/>
              </a:lnSpc>
              <a:spcAft>
                <a:spcPts val="0"/>
              </a:spcAft>
              <a:buClrTx/>
              <a:buFontTx/>
              <a:buNone/>
              <a:defRPr/>
            </a:pPr>
            <a:endParaRPr lang="cs-CZ" altLang="cs-CZ" b="1" dirty="0" smtClean="0">
              <a:solidFill>
                <a:schemeClr val="bg1"/>
              </a:solidFill>
              <a:cs typeface="Calibri" panose="020F0502020204030204" pitchFamily="34" charset="0"/>
            </a:endParaRPr>
          </a:p>
        </p:txBody>
      </p:sp>
      <p:pic>
        <p:nvPicPr>
          <p:cNvPr id="2" name="Obrázek 1"/>
          <p:cNvPicPr>
            <a:picLocks noChangeAspect="1"/>
          </p:cNvPicPr>
          <p:nvPr/>
        </p:nvPicPr>
        <p:blipFill>
          <a:blip r:embed="rId3" cstate="print"/>
          <a:stretch>
            <a:fillRect/>
          </a:stretch>
        </p:blipFill>
        <p:spPr>
          <a:xfrm>
            <a:off x="0" y="9199"/>
            <a:ext cx="9144000" cy="5133151"/>
          </a:xfrm>
          <a:prstGeom prst="rect">
            <a:avLst/>
          </a:prstGeom>
        </p:spPr>
      </p:pic>
    </p:spTree>
    <p:extLst>
      <p:ext uri="{BB962C8B-B14F-4D97-AF65-F5344CB8AC3E}">
        <p14:creationId xmlns:p14="http://schemas.microsoft.com/office/powerpoint/2010/main" val="13020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971600" y="720080"/>
            <a:ext cx="7776864" cy="3795886"/>
          </a:xfrm>
        </p:spPr>
        <p:txBody>
          <a:bodyPr anchor="t">
            <a:noAutofit/>
          </a:bodyPr>
          <a:lstStyle/>
          <a:p>
            <a:pPr lvl="4"/>
            <a:r>
              <a:rPr lang="cs-CZ" sz="2800" b="1" dirty="0" smtClean="0">
                <a:solidFill>
                  <a:schemeClr val="tx1"/>
                </a:solidFill>
                <a:latin typeface="+mn-lt"/>
                <a:cs typeface="Tahoma" pitchFamily="34" charset="0"/>
              </a:rPr>
              <a:t>V případě, že se prezentace na vašem PC nezobrazuje správně</a:t>
            </a:r>
            <a:r>
              <a:rPr lang="cs-CZ" sz="2800" b="1" dirty="0" smtClean="0">
                <a:solidFill>
                  <a:schemeClr val="tx1"/>
                </a:solidFill>
                <a:latin typeface="+mn-lt"/>
              </a:rPr>
              <a:t>:</a:t>
            </a:r>
            <a:br>
              <a:rPr lang="cs-CZ" sz="2800" b="1" dirty="0" smtClean="0">
                <a:solidFill>
                  <a:schemeClr val="tx1"/>
                </a:solidFill>
                <a:latin typeface="+mn-lt"/>
              </a:rPr>
            </a:br>
            <a:r>
              <a:rPr lang="cs-CZ" sz="2000" b="1" dirty="0" smtClean="0">
                <a:solidFill>
                  <a:schemeClr val="tx1"/>
                </a:solidFill>
                <a:latin typeface="+mn-lt"/>
              </a:rPr>
              <a:t/>
            </a:r>
            <a:br>
              <a:rPr lang="cs-CZ" sz="2000" b="1" dirty="0" smtClean="0">
                <a:solidFill>
                  <a:schemeClr val="tx1"/>
                </a:solidFill>
                <a:latin typeface="+mn-lt"/>
              </a:rPr>
            </a:br>
            <a:r>
              <a:rPr lang="cs-CZ" sz="2000" dirty="0" smtClean="0">
                <a:solidFill>
                  <a:schemeClr val="tx1"/>
                </a:solidFill>
                <a:latin typeface="+mn-lt"/>
              </a:rPr>
              <a:t>1</a:t>
            </a:r>
            <a:r>
              <a:rPr lang="cs-CZ" sz="2000" dirty="0" smtClean="0">
                <a:solidFill>
                  <a:schemeClr val="tx1"/>
                </a:solidFill>
              </a:rPr>
              <a:t>) můžete ji prezentovat </a:t>
            </a:r>
            <a:r>
              <a:rPr lang="cs-CZ" sz="2000" dirty="0">
                <a:solidFill>
                  <a:schemeClr val="tx1"/>
                </a:solidFill>
              </a:rPr>
              <a:t>v prohlížeči </a:t>
            </a:r>
            <a:r>
              <a:rPr lang="cs-CZ" sz="2000" dirty="0" err="1"/>
              <a:t>PowerPointových</a:t>
            </a:r>
            <a:r>
              <a:rPr lang="cs-CZ" sz="2000" dirty="0"/>
              <a:t> souborů, který lze stáhnout zdarma na</a:t>
            </a:r>
            <a:r>
              <a:rPr lang="cs-CZ" sz="2000" dirty="0" smtClean="0"/>
              <a:t>:</a:t>
            </a:r>
            <a:r>
              <a:rPr lang="cs-CZ" sz="2000" dirty="0"/>
              <a:t/>
            </a:r>
            <a:br>
              <a:rPr lang="cs-CZ" sz="2000" dirty="0"/>
            </a:br>
            <a:r>
              <a:rPr lang="cs-CZ" sz="2000" dirty="0">
                <a:hlinkClick r:id="rId2"/>
              </a:rPr>
              <a:t>https://</a:t>
            </a:r>
            <a:r>
              <a:rPr lang="cs-CZ" sz="2000" dirty="0" smtClean="0">
                <a:hlinkClick r:id="rId2"/>
              </a:rPr>
              <a:t>www.microsoft.com/cs-cz/download/details.aspx?id=13</a:t>
            </a:r>
            <a:r>
              <a:rPr lang="cs-CZ" sz="2000" dirty="0" smtClean="0"/>
              <a:t/>
            </a:r>
            <a:br>
              <a:rPr lang="cs-CZ" sz="2000" dirty="0" smtClean="0"/>
            </a:br>
            <a:r>
              <a:rPr lang="cs-CZ" sz="2000" dirty="0" smtClean="0"/>
              <a:t/>
            </a:r>
            <a:br>
              <a:rPr lang="cs-CZ" sz="2000" dirty="0" smtClean="0"/>
            </a:br>
            <a:r>
              <a:rPr lang="cs-CZ" sz="2000" dirty="0" smtClean="0"/>
              <a:t>2</a:t>
            </a:r>
            <a:r>
              <a:rPr lang="cs-CZ" sz="2000" dirty="0" smtClean="0">
                <a:solidFill>
                  <a:schemeClr val="tx1"/>
                </a:solidFill>
                <a:latin typeface="+mn-lt"/>
              </a:rPr>
              <a:t>) můžete ji prezentovat v PDF verzi, kterou lze stáhnout na </a:t>
            </a:r>
            <a:r>
              <a:rPr lang="cs-CZ" sz="2000" dirty="0" err="1" smtClean="0">
                <a:solidFill>
                  <a:schemeClr val="tx1"/>
                </a:solidFill>
                <a:latin typeface="+mn-lt"/>
              </a:rPr>
              <a:t>digifoliu</a:t>
            </a:r>
            <a:r>
              <a:rPr lang="cs-CZ" sz="2000" dirty="0" smtClean="0">
                <a:solidFill>
                  <a:schemeClr val="tx1"/>
                </a:solidFill>
                <a:latin typeface="+mn-lt"/>
              </a:rPr>
              <a:t/>
            </a:r>
            <a:br>
              <a:rPr lang="cs-CZ" sz="2000" dirty="0" smtClean="0">
                <a:solidFill>
                  <a:schemeClr val="tx1"/>
                </a:solidFill>
                <a:latin typeface="+mn-lt"/>
              </a:rPr>
            </a:br>
            <a:r>
              <a:rPr lang="cs-CZ" sz="2000" dirty="0" smtClean="0">
                <a:solidFill>
                  <a:schemeClr val="tx1"/>
                </a:solidFill>
                <a:latin typeface="+mn-lt"/>
              </a:rPr>
              <a:t/>
            </a:r>
            <a:br>
              <a:rPr lang="cs-CZ" sz="2000" dirty="0" smtClean="0">
                <a:solidFill>
                  <a:schemeClr val="tx1"/>
                </a:solidFill>
                <a:latin typeface="+mn-lt"/>
              </a:rPr>
            </a:br>
            <a:r>
              <a:rPr lang="cs-CZ" sz="2000" dirty="0" smtClean="0">
                <a:solidFill>
                  <a:schemeClr val="tx1"/>
                </a:solidFill>
                <a:latin typeface="+mn-lt"/>
              </a:rPr>
              <a:t>3) napište nám to na </a:t>
            </a:r>
            <a:r>
              <a:rPr lang="cs-CZ" sz="2000" dirty="0" smtClean="0">
                <a:solidFill>
                  <a:schemeClr val="tx1"/>
                </a:solidFill>
                <a:latin typeface="+mn-lt"/>
                <a:hlinkClick r:id="rId3"/>
              </a:rPr>
              <a:t>sku@kam.cz</a:t>
            </a:r>
            <a:r>
              <a:rPr lang="cs-CZ" sz="2000" dirty="0" smtClean="0">
                <a:solidFill>
                  <a:schemeClr val="tx1"/>
                </a:solidFill>
                <a:latin typeface="+mn-lt"/>
              </a:rPr>
              <a:t> a zašleme Vám verzi, která se bude zobrazovat </a:t>
            </a:r>
            <a:r>
              <a:rPr lang="cs-CZ" sz="2000" dirty="0">
                <a:solidFill>
                  <a:schemeClr val="tx1"/>
                </a:solidFill>
              </a:rPr>
              <a:t>správně</a:t>
            </a:r>
            <a:r>
              <a:rPr lang="cs-CZ" sz="2000" dirty="0" smtClean="0">
                <a:solidFill>
                  <a:schemeClr val="tx1"/>
                </a:solidFill>
                <a:latin typeface="+mn-lt"/>
              </a:rPr>
              <a:t>.</a:t>
            </a:r>
            <a:endParaRPr lang="cs-CZ" sz="2000" dirty="0" smtClean="0">
              <a:solidFill>
                <a:schemeClr val="tx1"/>
              </a:solidFill>
              <a:latin typeface="+mn-lt"/>
              <a:cs typeface="Tahoma" pitchFamily="34" charset="0"/>
            </a:endParaRPr>
          </a:p>
        </p:txBody>
      </p:sp>
    </p:spTree>
    <p:extLst>
      <p:ext uri="{BB962C8B-B14F-4D97-AF65-F5344CB8AC3E}">
        <p14:creationId xmlns:p14="http://schemas.microsoft.com/office/powerpoint/2010/main" val="316902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827584" y="555526"/>
            <a:ext cx="7992888" cy="3816424"/>
          </a:xfrm>
        </p:spPr>
        <p:txBody>
          <a:bodyPr anchor="t">
            <a:noAutofit/>
          </a:bodyPr>
          <a:lstStyle/>
          <a:p>
            <a:pPr lvl="4"/>
            <a:r>
              <a:rPr lang="cs-CZ" sz="2800" b="1" dirty="0" smtClean="0">
                <a:solidFill>
                  <a:schemeClr val="tx1"/>
                </a:solidFill>
                <a:latin typeface="+mn-lt"/>
                <a:cs typeface="Tahoma" pitchFamily="34" charset="0"/>
              </a:rPr>
              <a:t>Zpětná vazba</a:t>
            </a:r>
            <a:r>
              <a:rPr lang="cs-CZ" b="1" dirty="0" smtClean="0">
                <a:solidFill>
                  <a:schemeClr val="tx1"/>
                </a:solidFill>
                <a:latin typeface="+mn-lt"/>
                <a:cs typeface="Tahoma" pitchFamily="34" charset="0"/>
              </a:rPr>
              <a:t/>
            </a:r>
            <a:br>
              <a:rPr lang="cs-CZ" b="1" dirty="0" smtClean="0">
                <a:solidFill>
                  <a:schemeClr val="tx1"/>
                </a:solidFill>
                <a:latin typeface="+mn-lt"/>
                <a:cs typeface="Tahoma" pitchFamily="34" charset="0"/>
              </a:rPr>
            </a:br>
            <a:r>
              <a:rPr lang="cs-CZ" sz="2000" dirty="0" smtClean="0">
                <a:solidFill>
                  <a:schemeClr val="tx1"/>
                </a:solidFill>
                <a:latin typeface="+mn-lt"/>
                <a:cs typeface="Tahoma" pitchFamily="34" charset="0"/>
              </a:rPr>
              <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Prosíme Vás, odpovězte nám na následující tři otázky:</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Kterou Miss Hodnotu si třída vybrala?</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2) Co bylo z programu pro studenty nejzajímavější?</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3) Co považujete za vhodné změnit nebo doplnit?</a:t>
            </a:r>
            <a:br>
              <a:rPr lang="cs-CZ" sz="2000" dirty="0" smtClean="0">
                <a:solidFill>
                  <a:schemeClr val="tx1"/>
                </a:solidFill>
                <a:latin typeface="+mn-lt"/>
                <a:cs typeface="Tahoma" pitchFamily="34" charset="0"/>
              </a:rPr>
            </a:br>
            <a:r>
              <a:rPr lang="cs-CZ" sz="2000" dirty="0">
                <a:solidFill>
                  <a:schemeClr val="tx1"/>
                </a:solidFill>
                <a:latin typeface="+mn-lt"/>
                <a:cs typeface="Tahoma" pitchFamily="34" charset="0"/>
              </a:rPr>
              <a:t/>
            </a:r>
            <a:br>
              <a:rPr lang="cs-CZ" sz="2000" dirty="0">
                <a:solidFill>
                  <a:schemeClr val="tx1"/>
                </a:solidFill>
                <a:latin typeface="+mn-lt"/>
                <a:cs typeface="Tahoma" pitchFamily="34" charset="0"/>
              </a:rPr>
            </a:br>
            <a:r>
              <a:rPr lang="cs-CZ" sz="2000" dirty="0" smtClean="0">
                <a:solidFill>
                  <a:schemeClr val="tx1"/>
                </a:solidFill>
                <a:latin typeface="+mn-lt"/>
                <a:cs typeface="Tahoma" pitchFamily="34" charset="0"/>
              </a:rPr>
              <a:t>Odpovědi zašlete e-mailem na adresu </a:t>
            </a:r>
            <a:r>
              <a:rPr lang="cs-CZ" sz="2000" dirty="0" smtClean="0">
                <a:solidFill>
                  <a:schemeClr val="tx1"/>
                </a:solidFill>
                <a:latin typeface="+mn-lt"/>
                <a:cs typeface="Tahoma" pitchFamily="34" charset="0"/>
                <a:hlinkClick r:id="rId2"/>
              </a:rPr>
              <a:t>sku@kam.cz</a:t>
            </a:r>
            <a:r>
              <a:rPr lang="cs-CZ" sz="2000" dirty="0" smtClean="0">
                <a:solidFill>
                  <a:schemeClr val="tx1"/>
                </a:solidFill>
                <a:latin typeface="+mn-lt"/>
                <a:cs typeface="Tahoma" pitchFamily="34" charset="0"/>
              </a:rPr>
              <a:t>,</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nebo vyplňte online na </a:t>
            </a:r>
            <a:r>
              <a:rPr lang="cs-CZ" sz="2000" dirty="0" smtClean="0">
                <a:solidFill>
                  <a:schemeClr val="tx1"/>
                </a:solidFill>
                <a:latin typeface="+mn-lt"/>
                <a:cs typeface="Tahoma" pitchFamily="34" charset="0"/>
                <a:hlinkClick r:id="rId3"/>
              </a:rPr>
              <a:t>http://www.ceskestudny.cz/hus-zv</a:t>
            </a:r>
            <a:r>
              <a:rPr lang="cs-CZ" sz="2000" dirty="0" smtClean="0">
                <a:solidFill>
                  <a:schemeClr val="tx1"/>
                </a:solidFill>
                <a:latin typeface="+mn-lt"/>
                <a:cs typeface="Tahoma" pitchFamily="34" charset="0"/>
              </a:rPr>
              <a:t/>
            </a:r>
            <a:br>
              <a:rPr lang="cs-CZ" sz="2000" dirty="0" smtClean="0">
                <a:solidFill>
                  <a:schemeClr val="tx1"/>
                </a:solidFill>
                <a:latin typeface="+mn-lt"/>
                <a:cs typeface="Tahoma" pitchFamily="34" charset="0"/>
              </a:rPr>
            </a:br>
            <a:r>
              <a:rPr lang="cs-CZ" sz="2000" dirty="0">
                <a:solidFill>
                  <a:schemeClr val="tx1"/>
                </a:solidFill>
                <a:latin typeface="+mn-lt"/>
                <a:cs typeface="Tahoma" pitchFamily="34" charset="0"/>
              </a:rPr>
              <a:t/>
            </a:r>
            <a:br>
              <a:rPr lang="cs-CZ" sz="2000" dirty="0">
                <a:solidFill>
                  <a:schemeClr val="tx1"/>
                </a:solidFill>
                <a:latin typeface="+mn-lt"/>
                <a:cs typeface="Tahoma" pitchFamily="34" charset="0"/>
              </a:rPr>
            </a:br>
            <a:r>
              <a:rPr lang="cs-CZ" sz="2000" dirty="0" smtClean="0">
                <a:solidFill>
                  <a:schemeClr val="tx1"/>
                </a:solidFill>
                <a:latin typeface="+mn-lt"/>
                <a:cs typeface="Tahoma" pitchFamily="34" charset="0"/>
              </a:rPr>
              <a:t>Předem Vám děkujeme.</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Mgr. Ladislav Hanuš, Ph.D.</a:t>
            </a:r>
          </a:p>
        </p:txBody>
      </p:sp>
    </p:spTree>
    <p:extLst>
      <p:ext uri="{BB962C8B-B14F-4D97-AF65-F5344CB8AC3E}">
        <p14:creationId xmlns:p14="http://schemas.microsoft.com/office/powerpoint/2010/main" val="230635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467544" y="411510"/>
            <a:ext cx="8232810" cy="41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a:lnSpc>
                <a:spcPct val="100000"/>
              </a:lnSpc>
              <a:spcAft>
                <a:spcPts val="0"/>
              </a:spcAft>
              <a:buClrTx/>
              <a:defRPr/>
            </a:pPr>
            <a:endParaRPr lang="cs-CZ" altLang="cs-CZ" sz="7200" b="1" dirty="0" smtClean="0">
              <a:solidFill>
                <a:schemeClr val="bg1"/>
              </a:solidFill>
              <a:latin typeface="+mn-lt"/>
              <a:cs typeface="Calibri" panose="020F0502020204030204" pitchFamily="34" charset="0"/>
            </a:endParaRPr>
          </a:p>
          <a:p>
            <a:pPr algn="ctr">
              <a:lnSpc>
                <a:spcPct val="100000"/>
              </a:lnSpc>
              <a:spcAft>
                <a:spcPts val="0"/>
              </a:spcAft>
              <a:buClrTx/>
              <a:defRPr/>
            </a:pPr>
            <a:r>
              <a:rPr lang="cs-CZ" altLang="cs-CZ" sz="8000" b="1" dirty="0" smtClean="0">
                <a:solidFill>
                  <a:schemeClr val="bg1"/>
                </a:solidFill>
                <a:latin typeface="+mn-lt"/>
                <a:ea typeface="Open Sans Condensed" pitchFamily="34" charset="0"/>
                <a:cs typeface="Open Sans Condensed" pitchFamily="34" charset="0"/>
              </a:rPr>
              <a:t>Jaký byl Hus?</a:t>
            </a:r>
            <a:endParaRPr lang="cs-CZ" altLang="cs-CZ" sz="8000" b="1" dirty="0">
              <a:solidFill>
                <a:schemeClr val="bg1"/>
              </a:solidFill>
              <a:latin typeface="+mn-lt"/>
              <a:ea typeface="Open Sans Condensed" pitchFamily="34" charset="0"/>
              <a:cs typeface="Open Sans Condensed" pitchFamily="34" charset="0"/>
            </a:endParaRPr>
          </a:p>
          <a:p>
            <a:pPr algn="ctr" eaLnBrk="1" hangingPunct="1">
              <a:lnSpc>
                <a:spcPct val="100000"/>
              </a:lnSpc>
              <a:spcAft>
                <a:spcPts val="0"/>
              </a:spcAft>
              <a:buClrTx/>
              <a:buFontTx/>
              <a:buNone/>
              <a:defRPr/>
            </a:pPr>
            <a:endParaRPr lang="cs-CZ" altLang="cs-CZ" b="1" dirty="0">
              <a:solidFill>
                <a:schemeClr val="bg1"/>
              </a:solidFill>
              <a:latin typeface="+mn-lt"/>
              <a:ea typeface="Open Sans Condensed Light" pitchFamily="34" charset="0"/>
              <a:cs typeface="Calibri" panose="020F0502020204030204" pitchFamily="34" charset="0"/>
            </a:endParaRPr>
          </a:p>
          <a:p>
            <a:pPr algn="ctr" eaLnBrk="1" hangingPunct="1">
              <a:lnSpc>
                <a:spcPct val="100000"/>
              </a:lnSpc>
              <a:spcAft>
                <a:spcPts val="0"/>
              </a:spcAft>
              <a:buClrTx/>
              <a:buFontTx/>
              <a:buNone/>
              <a:defRPr/>
            </a:pPr>
            <a:r>
              <a:rPr lang="cs-CZ" altLang="cs-CZ" sz="4000" b="1" dirty="0" smtClean="0">
                <a:solidFill>
                  <a:schemeClr val="bg1"/>
                </a:solidFill>
                <a:latin typeface="+mn-lt"/>
                <a:ea typeface="Open Sans Condensed Light" pitchFamily="34" charset="0"/>
                <a:cs typeface="Open Sans Condensed Light" pitchFamily="34" charset="0"/>
              </a:rPr>
              <a:t>charakter Mistra Jana Husa</a:t>
            </a:r>
          </a:p>
          <a:p>
            <a:pPr eaLnBrk="1" hangingPunct="1">
              <a:lnSpc>
                <a:spcPct val="100000"/>
              </a:lnSpc>
              <a:spcAft>
                <a:spcPts val="0"/>
              </a:spcAft>
              <a:buClrTx/>
              <a:buFontTx/>
              <a:buNone/>
              <a:defRPr/>
            </a:pPr>
            <a:endParaRPr lang="cs-CZ" altLang="cs-CZ" b="1" dirty="0" smtClean="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676417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899592" y="413246"/>
            <a:ext cx="7704856" cy="4462760"/>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Jan Hus</a:t>
            </a:r>
          </a:p>
          <a:p>
            <a:endParaRPr lang="cs-CZ" sz="1400" b="1" dirty="0" smtClean="0">
              <a:solidFill>
                <a:prstClr val="white"/>
              </a:solidFill>
              <a:ea typeface="Open Sans Condensed Light" pitchFamily="34" charset="0"/>
              <a:cs typeface="Tahoma" pitchFamily="34" charset="0"/>
            </a:endParaRPr>
          </a:p>
          <a:p>
            <a:r>
              <a:rPr lang="cs-CZ" sz="2400" dirty="0" smtClean="0">
                <a:solidFill>
                  <a:prstClr val="white"/>
                </a:solidFill>
                <a:ea typeface="Open Sans Condensed Light" pitchFamily="34" charset="0"/>
                <a:cs typeface="Open Sans Condensed Light" pitchFamily="34" charset="0"/>
              </a:rPr>
              <a:t>1371   narozen </a:t>
            </a:r>
            <a:r>
              <a:rPr lang="cs-CZ" sz="2400" dirty="0">
                <a:solidFill>
                  <a:prstClr val="white"/>
                </a:solidFill>
                <a:ea typeface="Open Sans Condensed Light" pitchFamily="34" charset="0"/>
                <a:cs typeface="Open Sans Condensed Light" pitchFamily="34" charset="0"/>
              </a:rPr>
              <a:t>v Husinci</a:t>
            </a:r>
          </a:p>
          <a:p>
            <a:r>
              <a:rPr lang="cs-CZ" sz="2400" dirty="0" smtClean="0">
                <a:solidFill>
                  <a:prstClr val="white"/>
                </a:solidFill>
                <a:ea typeface="Open Sans Condensed Light" pitchFamily="34" charset="0"/>
                <a:cs typeface="Open Sans Condensed Light" pitchFamily="34" charset="0"/>
              </a:rPr>
              <a:t>1393   </a:t>
            </a:r>
            <a:r>
              <a:rPr lang="cs-CZ" sz="2400" b="1" dirty="0" smtClean="0">
                <a:solidFill>
                  <a:prstClr val="white"/>
                </a:solidFill>
                <a:ea typeface="Open Sans Condensed Light" pitchFamily="34" charset="0"/>
                <a:cs typeface="Open Sans Condensed Light" pitchFamily="34" charset="0"/>
              </a:rPr>
              <a:t>bakalář</a:t>
            </a:r>
            <a:r>
              <a:rPr lang="cs-CZ" sz="2400" dirty="0" smtClean="0">
                <a:solidFill>
                  <a:prstClr val="white"/>
                </a:solidFill>
                <a:ea typeface="Open Sans Condensed Light" pitchFamily="34" charset="0"/>
                <a:cs typeface="Open Sans Condensed Light" pitchFamily="34" charset="0"/>
              </a:rPr>
              <a:t> svobodných umění</a:t>
            </a:r>
          </a:p>
          <a:p>
            <a:r>
              <a:rPr lang="cs-CZ" sz="2400" dirty="0">
                <a:solidFill>
                  <a:prstClr val="white"/>
                </a:solidFill>
                <a:ea typeface="Open Sans Condensed Light" pitchFamily="34" charset="0"/>
                <a:cs typeface="Open Sans Condensed Light" pitchFamily="34" charset="0"/>
              </a:rPr>
              <a:t>1396   </a:t>
            </a:r>
            <a:r>
              <a:rPr lang="cs-CZ" sz="2400" b="1" dirty="0">
                <a:solidFill>
                  <a:prstClr val="white"/>
                </a:solidFill>
                <a:ea typeface="Open Sans Condensed Light" pitchFamily="34" charset="0"/>
                <a:cs typeface="Open Sans Condensed Light" pitchFamily="34" charset="0"/>
              </a:rPr>
              <a:t>mistr</a:t>
            </a:r>
            <a:r>
              <a:rPr lang="cs-CZ" sz="2400" dirty="0">
                <a:solidFill>
                  <a:prstClr val="white"/>
                </a:solidFill>
                <a:ea typeface="Open Sans Condensed Light" pitchFamily="34" charset="0"/>
                <a:cs typeface="Open Sans Condensed Light" pitchFamily="34" charset="0"/>
              </a:rPr>
              <a:t> svobodných </a:t>
            </a:r>
            <a:r>
              <a:rPr lang="cs-CZ" sz="2400" dirty="0" smtClean="0">
                <a:solidFill>
                  <a:prstClr val="white"/>
                </a:solidFill>
                <a:ea typeface="Open Sans Condensed Light" pitchFamily="34" charset="0"/>
                <a:cs typeface="Open Sans Condensed Light" pitchFamily="34" charset="0"/>
              </a:rPr>
              <a:t>umění a </a:t>
            </a:r>
            <a:r>
              <a:rPr lang="cs-CZ" sz="2400" b="1" dirty="0" smtClean="0">
                <a:solidFill>
                  <a:prstClr val="white"/>
                </a:solidFill>
                <a:ea typeface="Open Sans Condensed Light" pitchFamily="34" charset="0"/>
                <a:cs typeface="Open Sans Condensed Light" pitchFamily="34" charset="0"/>
              </a:rPr>
              <a:t>bakalář</a:t>
            </a:r>
            <a:r>
              <a:rPr lang="cs-CZ" sz="2400" dirty="0" smtClean="0">
                <a:solidFill>
                  <a:prstClr val="white"/>
                </a:solidFill>
                <a:ea typeface="Open Sans Condensed Light" pitchFamily="34" charset="0"/>
                <a:cs typeface="Open Sans Condensed Light" pitchFamily="34" charset="0"/>
              </a:rPr>
              <a:t> teologie</a:t>
            </a:r>
            <a:endParaRPr lang="cs-CZ" sz="2400" dirty="0">
              <a:solidFill>
                <a:prstClr val="white"/>
              </a:solidFill>
              <a:ea typeface="Open Sans Condensed Light" pitchFamily="34" charset="0"/>
              <a:cs typeface="Open Sans Condensed Light" pitchFamily="34" charset="0"/>
            </a:endParaRPr>
          </a:p>
          <a:p>
            <a:r>
              <a:rPr lang="cs-CZ" sz="2400" dirty="0">
                <a:solidFill>
                  <a:prstClr val="white"/>
                </a:solidFill>
                <a:ea typeface="Open Sans Condensed Light" pitchFamily="34" charset="0"/>
                <a:cs typeface="Open Sans Condensed Light" pitchFamily="34" charset="0"/>
              </a:rPr>
              <a:t>1400 </a:t>
            </a:r>
            <a:r>
              <a:rPr lang="cs-CZ" sz="2400" dirty="0" smtClean="0">
                <a:solidFill>
                  <a:prstClr val="white"/>
                </a:solidFill>
                <a:ea typeface="Open Sans Condensed Light" pitchFamily="34" charset="0"/>
                <a:cs typeface="Open Sans Condensed Light" pitchFamily="34" charset="0"/>
              </a:rPr>
              <a:t>  </a:t>
            </a:r>
            <a:r>
              <a:rPr lang="cs-CZ" sz="2400" b="1" dirty="0" smtClean="0">
                <a:solidFill>
                  <a:prstClr val="white"/>
                </a:solidFill>
                <a:ea typeface="Open Sans Condensed Light" pitchFamily="34" charset="0"/>
                <a:cs typeface="Open Sans Condensed Light" pitchFamily="34" charset="0"/>
              </a:rPr>
              <a:t>kněz</a:t>
            </a:r>
            <a:endParaRPr lang="cs-CZ" sz="2400" b="1" dirty="0">
              <a:solidFill>
                <a:prstClr val="white"/>
              </a:solidFill>
              <a:ea typeface="Open Sans Condensed Light" pitchFamily="34" charset="0"/>
              <a:cs typeface="Open Sans Condensed Light" pitchFamily="34" charset="0"/>
            </a:endParaRPr>
          </a:p>
          <a:p>
            <a:r>
              <a:rPr lang="cs-CZ" sz="2400" dirty="0" smtClean="0">
                <a:solidFill>
                  <a:prstClr val="white"/>
                </a:solidFill>
                <a:ea typeface="Open Sans Condensed Light" pitchFamily="34" charset="0"/>
                <a:cs typeface="Open Sans Condensed Light" pitchFamily="34" charset="0"/>
              </a:rPr>
              <a:t>1402</a:t>
            </a:r>
            <a:r>
              <a:rPr lang="cs-CZ" sz="2400" dirty="0" smtClean="0">
                <a:solidFill>
                  <a:schemeClr val="bg1"/>
                </a:solidFill>
              </a:rPr>
              <a:t>‒</a:t>
            </a:r>
            <a:r>
              <a:rPr lang="cs-CZ" sz="2400" dirty="0" smtClean="0">
                <a:solidFill>
                  <a:prstClr val="white"/>
                </a:solidFill>
                <a:ea typeface="Open Sans Condensed Light" pitchFamily="34" charset="0"/>
                <a:cs typeface="Open Sans Condensed Light" pitchFamily="34" charset="0"/>
              </a:rPr>
              <a:t>1412   </a:t>
            </a:r>
            <a:r>
              <a:rPr lang="cs-CZ" sz="2400" b="1" dirty="0" smtClean="0">
                <a:solidFill>
                  <a:prstClr val="white"/>
                </a:solidFill>
                <a:ea typeface="Open Sans Condensed Light" pitchFamily="34" charset="0"/>
                <a:cs typeface="Open Sans Condensed Light" pitchFamily="34" charset="0"/>
              </a:rPr>
              <a:t>kazatel</a:t>
            </a:r>
            <a:r>
              <a:rPr lang="cs-CZ" sz="2400" dirty="0" smtClean="0">
                <a:solidFill>
                  <a:prstClr val="white"/>
                </a:solidFill>
                <a:ea typeface="Open Sans Condensed Light" pitchFamily="34" charset="0"/>
                <a:cs typeface="Open Sans Condensed Light" pitchFamily="34" charset="0"/>
              </a:rPr>
              <a:t> </a:t>
            </a:r>
            <a:r>
              <a:rPr lang="cs-CZ" sz="2400" dirty="0">
                <a:solidFill>
                  <a:prstClr val="white"/>
                </a:solidFill>
                <a:ea typeface="Open Sans Condensed Light" pitchFamily="34" charset="0"/>
                <a:cs typeface="Open Sans Condensed Light" pitchFamily="34" charset="0"/>
              </a:rPr>
              <a:t>v Betlémské kapli</a:t>
            </a:r>
          </a:p>
          <a:p>
            <a:r>
              <a:rPr lang="cs-CZ" sz="2400" dirty="0">
                <a:solidFill>
                  <a:prstClr val="white"/>
                </a:solidFill>
                <a:ea typeface="Open Sans Condensed Light" pitchFamily="34" charset="0"/>
                <a:cs typeface="Open Sans Condensed Light" pitchFamily="34" charset="0"/>
              </a:rPr>
              <a:t>1409 </a:t>
            </a:r>
            <a:r>
              <a:rPr lang="cs-CZ" sz="2400" dirty="0" smtClean="0">
                <a:solidFill>
                  <a:prstClr val="white"/>
                </a:solidFill>
                <a:ea typeface="Open Sans Condensed Light" pitchFamily="34" charset="0"/>
                <a:cs typeface="Open Sans Condensed Light" pitchFamily="34" charset="0"/>
              </a:rPr>
              <a:t>  </a:t>
            </a:r>
            <a:r>
              <a:rPr lang="cs-CZ" sz="2400" b="1" dirty="0" smtClean="0">
                <a:solidFill>
                  <a:prstClr val="white"/>
                </a:solidFill>
                <a:ea typeface="Open Sans Condensed Light" pitchFamily="34" charset="0"/>
                <a:cs typeface="Open Sans Condensed Light" pitchFamily="34" charset="0"/>
              </a:rPr>
              <a:t>rektor</a:t>
            </a:r>
            <a:r>
              <a:rPr lang="cs-CZ" sz="2400" dirty="0" smtClean="0">
                <a:solidFill>
                  <a:prstClr val="white"/>
                </a:solidFill>
                <a:ea typeface="Open Sans Condensed Light" pitchFamily="34" charset="0"/>
                <a:cs typeface="Open Sans Condensed Light" pitchFamily="34" charset="0"/>
              </a:rPr>
              <a:t> </a:t>
            </a:r>
            <a:r>
              <a:rPr lang="cs-CZ" sz="2400" dirty="0">
                <a:solidFill>
                  <a:prstClr val="white"/>
                </a:solidFill>
                <a:ea typeface="Open Sans Condensed Light" pitchFamily="34" charset="0"/>
                <a:cs typeface="Open Sans Condensed Light" pitchFamily="34" charset="0"/>
              </a:rPr>
              <a:t>Univerzity Karlovy</a:t>
            </a:r>
          </a:p>
          <a:p>
            <a:r>
              <a:rPr lang="cs-CZ" sz="2400" dirty="0" smtClean="0">
                <a:solidFill>
                  <a:prstClr val="white"/>
                </a:solidFill>
                <a:ea typeface="Open Sans Condensed Light" pitchFamily="34" charset="0"/>
                <a:cs typeface="Open Sans Condensed Light" pitchFamily="34" charset="0"/>
              </a:rPr>
              <a:t>1412   odchází z Prahy, </a:t>
            </a:r>
            <a:r>
              <a:rPr lang="cs-CZ" sz="2400" b="1" dirty="0" smtClean="0">
                <a:solidFill>
                  <a:prstClr val="white"/>
                </a:solidFill>
                <a:ea typeface="Open Sans Condensed Light" pitchFamily="34" charset="0"/>
                <a:cs typeface="Open Sans Condensed Light" pitchFamily="34" charset="0"/>
              </a:rPr>
              <a:t>kazatel</a:t>
            </a:r>
            <a:r>
              <a:rPr lang="cs-CZ" sz="2400" dirty="0" smtClean="0">
                <a:solidFill>
                  <a:prstClr val="white"/>
                </a:solidFill>
                <a:ea typeface="Open Sans Condensed Light" pitchFamily="34" charset="0"/>
                <a:cs typeface="Open Sans Condensed Light" pitchFamily="34" charset="0"/>
              </a:rPr>
              <a:t> na venkově</a:t>
            </a:r>
            <a:endParaRPr lang="cs-CZ" sz="2400" dirty="0">
              <a:solidFill>
                <a:prstClr val="white"/>
              </a:solidFill>
              <a:ea typeface="Open Sans Condensed Light" pitchFamily="34" charset="0"/>
              <a:cs typeface="Open Sans Condensed Light" pitchFamily="34" charset="0"/>
            </a:endParaRPr>
          </a:p>
          <a:p>
            <a:r>
              <a:rPr lang="cs-CZ" sz="2400" dirty="0">
                <a:solidFill>
                  <a:prstClr val="white"/>
                </a:solidFill>
                <a:ea typeface="Open Sans Condensed Light" pitchFamily="34" charset="0"/>
                <a:cs typeface="Open Sans Condensed Light" pitchFamily="34" charset="0"/>
              </a:rPr>
              <a:t>1414 </a:t>
            </a:r>
            <a:r>
              <a:rPr lang="cs-CZ" sz="2400" dirty="0" smtClean="0">
                <a:solidFill>
                  <a:prstClr val="white"/>
                </a:solidFill>
                <a:ea typeface="Open Sans Condensed Light" pitchFamily="34" charset="0"/>
                <a:cs typeface="Open Sans Condensed Light" pitchFamily="34" charset="0"/>
              </a:rPr>
              <a:t>  odchází </a:t>
            </a:r>
            <a:r>
              <a:rPr lang="cs-CZ" sz="2400" dirty="0">
                <a:solidFill>
                  <a:prstClr val="white"/>
                </a:solidFill>
                <a:ea typeface="Open Sans Condensed Light" pitchFamily="34" charset="0"/>
                <a:cs typeface="Open Sans Condensed Light" pitchFamily="34" charset="0"/>
              </a:rPr>
              <a:t>do Kostnice na církevní </a:t>
            </a:r>
            <a:r>
              <a:rPr lang="cs-CZ" sz="2400" dirty="0" smtClean="0">
                <a:solidFill>
                  <a:prstClr val="white"/>
                </a:solidFill>
                <a:ea typeface="Open Sans Condensed Light" pitchFamily="34" charset="0"/>
                <a:cs typeface="Open Sans Condensed Light" pitchFamily="34" charset="0"/>
              </a:rPr>
              <a:t>koncil</a:t>
            </a:r>
            <a:endParaRPr lang="cs-CZ" sz="2400" dirty="0">
              <a:solidFill>
                <a:prstClr val="white"/>
              </a:solidFill>
              <a:ea typeface="Open Sans Condensed Light" pitchFamily="34" charset="0"/>
              <a:cs typeface="Open Sans Condensed Light" pitchFamily="34" charset="0"/>
            </a:endParaRPr>
          </a:p>
          <a:p>
            <a:pPr marL="457200" indent="-457200">
              <a:buAutoNum type="arabicPlain" startAt="1415"/>
            </a:pPr>
            <a:r>
              <a:rPr lang="cs-CZ" sz="2400" dirty="0" smtClean="0">
                <a:solidFill>
                  <a:prstClr val="white"/>
                </a:solidFill>
                <a:ea typeface="Open Sans Condensed Light" pitchFamily="34" charset="0"/>
                <a:cs typeface="Open Sans Condensed Light" pitchFamily="34" charset="0"/>
              </a:rPr>
              <a:t>   v Kostnici odsouzen jako </a:t>
            </a:r>
            <a:r>
              <a:rPr lang="cs-CZ" sz="2400" b="1" dirty="0" smtClean="0">
                <a:solidFill>
                  <a:prstClr val="white"/>
                </a:solidFill>
                <a:ea typeface="Open Sans Condensed Light" pitchFamily="34" charset="0"/>
                <a:cs typeface="Open Sans Condensed Light" pitchFamily="34" charset="0"/>
              </a:rPr>
              <a:t>kacíř </a:t>
            </a:r>
            <a:r>
              <a:rPr lang="cs-CZ" sz="2400" dirty="0" smtClean="0">
                <a:solidFill>
                  <a:prstClr val="white"/>
                </a:solidFill>
                <a:ea typeface="Open Sans Condensed Light" pitchFamily="34" charset="0"/>
                <a:cs typeface="Open Sans Condensed Light" pitchFamily="34" charset="0"/>
              </a:rPr>
              <a:t>a upálen</a:t>
            </a:r>
          </a:p>
        </p:txBody>
      </p:sp>
    </p:spTree>
    <p:extLst>
      <p:ext uri="{BB962C8B-B14F-4D97-AF65-F5344CB8AC3E}">
        <p14:creationId xmlns:p14="http://schemas.microsoft.com/office/powerpoint/2010/main" val="306448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828000" y="482932"/>
            <a:ext cx="8280920" cy="3600986"/>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Doba Mistra Husa</a:t>
            </a:r>
          </a:p>
          <a:p>
            <a:endParaRPr lang="cs-CZ" sz="1200" dirty="0" smtClean="0">
              <a:solidFill>
                <a:prstClr val="white"/>
              </a:solidFill>
              <a:ea typeface="Open Sans Condensed Light" pitchFamily="34" charset="0"/>
              <a:cs typeface="Open Sans Condensed Light" pitchFamily="34" charset="0"/>
            </a:endParaRPr>
          </a:p>
          <a:p>
            <a:pPr marL="342900" indent="-342900">
              <a:buFont typeface="Arial" panose="020B0604020202020204" pitchFamily="34" charset="0"/>
              <a:buChar char="•"/>
            </a:pPr>
            <a:r>
              <a:rPr lang="cs-CZ" sz="2400" b="1" dirty="0" smtClean="0">
                <a:solidFill>
                  <a:prstClr val="white"/>
                </a:solidFill>
                <a:ea typeface="Open Sans Condensed Light" pitchFamily="34" charset="0"/>
                <a:cs typeface="Open Sans Condensed Light" pitchFamily="34" charset="0"/>
              </a:rPr>
              <a:t>úpadek církevní hierarchie</a:t>
            </a:r>
            <a:r>
              <a:rPr lang="cs-CZ" sz="2400" dirty="0" smtClean="0">
                <a:solidFill>
                  <a:prstClr val="white"/>
                </a:solidFill>
                <a:ea typeface="Open Sans Condensed Light" pitchFamily="34" charset="0"/>
                <a:cs typeface="Open Sans Condensed Light" pitchFamily="34" charset="0"/>
              </a:rPr>
              <a:t> </a:t>
            </a:r>
            <a:r>
              <a:rPr lang="cs-CZ" sz="2400" dirty="0">
                <a:solidFill>
                  <a:prstClr val="white"/>
                </a:solidFill>
                <a:ea typeface="Open Sans Condensed Light" pitchFamily="34" charset="0"/>
                <a:cs typeface="Open Sans Condensed Light" pitchFamily="34" charset="0"/>
              </a:rPr>
              <a:t>i </a:t>
            </a:r>
            <a:r>
              <a:rPr lang="cs-CZ" sz="2400" dirty="0" smtClean="0">
                <a:solidFill>
                  <a:prstClr val="white"/>
                </a:solidFill>
                <a:ea typeface="Open Sans Condensed Light" pitchFamily="34" charset="0"/>
                <a:cs typeface="Open Sans Condensed Light" pitchFamily="34" charset="0"/>
              </a:rPr>
              <a:t>společnosti</a:t>
            </a:r>
          </a:p>
          <a:p>
            <a:pPr marL="342900" indent="-342900">
              <a:buFont typeface="Arial" panose="020B0604020202020204" pitchFamily="34" charset="0"/>
              <a:buChar char="•"/>
            </a:pPr>
            <a:r>
              <a:rPr lang="cs-CZ" sz="2400" dirty="0" smtClean="0">
                <a:solidFill>
                  <a:prstClr val="white"/>
                </a:solidFill>
                <a:ea typeface="Open Sans Condensed Light" pitchFamily="34" charset="0"/>
                <a:cs typeface="Open Sans Condensed Light" pitchFamily="34" charset="0"/>
              </a:rPr>
              <a:t>církevní </a:t>
            </a:r>
            <a:r>
              <a:rPr lang="cs-CZ" sz="2400" b="1" dirty="0" smtClean="0">
                <a:solidFill>
                  <a:prstClr val="white"/>
                </a:solidFill>
                <a:ea typeface="Open Sans Condensed Light" pitchFamily="34" charset="0"/>
                <a:cs typeface="Open Sans Condensed Light" pitchFamily="34" charset="0"/>
              </a:rPr>
              <a:t>funkce </a:t>
            </a:r>
            <a:r>
              <a:rPr lang="cs-CZ" sz="2400" dirty="0" smtClean="0">
                <a:solidFill>
                  <a:prstClr val="white"/>
                </a:solidFill>
                <a:ea typeface="Open Sans Condensed Light" pitchFamily="34" charset="0"/>
                <a:cs typeface="Open Sans Condensed Light" pitchFamily="34" charset="0"/>
              </a:rPr>
              <a:t>se kupovaly </a:t>
            </a:r>
            <a:r>
              <a:rPr lang="cs-CZ" sz="2400" b="1" dirty="0" smtClean="0">
                <a:solidFill>
                  <a:prstClr val="white"/>
                </a:solidFill>
                <a:ea typeface="Open Sans Condensed Light" pitchFamily="34" charset="0"/>
                <a:cs typeface="Open Sans Condensed Light" pitchFamily="34" charset="0"/>
              </a:rPr>
              <a:t>za peníze</a:t>
            </a:r>
            <a:endParaRPr lang="cs-CZ" sz="2400" dirty="0" smtClean="0">
              <a:solidFill>
                <a:prstClr val="white"/>
              </a:solidFill>
              <a:ea typeface="Open Sans Condensed Light" pitchFamily="34" charset="0"/>
              <a:cs typeface="Open Sans Condensed Light" pitchFamily="34" charset="0"/>
            </a:endParaRPr>
          </a:p>
          <a:p>
            <a:pPr marL="342900" indent="-342900">
              <a:buFont typeface="Arial" panose="020B0604020202020204" pitchFamily="34" charset="0"/>
              <a:buChar char="•"/>
            </a:pPr>
            <a:r>
              <a:rPr lang="cs-CZ" sz="2400" dirty="0" smtClean="0">
                <a:solidFill>
                  <a:prstClr val="white"/>
                </a:solidFill>
                <a:ea typeface="Open Sans Condensed Light" pitchFamily="34" charset="0"/>
                <a:cs typeface="Open Sans Condensed Light" pitchFamily="34" charset="0"/>
              </a:rPr>
              <a:t>byli </a:t>
            </a:r>
            <a:r>
              <a:rPr lang="cs-CZ" sz="2400" b="1" dirty="0" smtClean="0">
                <a:solidFill>
                  <a:prstClr val="white"/>
                </a:solidFill>
                <a:ea typeface="Open Sans Condensed Light" pitchFamily="34" charset="0"/>
                <a:cs typeface="Open Sans Condensed Light" pitchFamily="34" charset="0"/>
              </a:rPr>
              <a:t>tři papežové</a:t>
            </a:r>
            <a:r>
              <a:rPr lang="cs-CZ" sz="2400" dirty="0" smtClean="0">
                <a:solidFill>
                  <a:prstClr val="white"/>
                </a:solidFill>
                <a:ea typeface="Open Sans Condensed Light" pitchFamily="34" charset="0"/>
                <a:cs typeface="Open Sans Condensed Light" pitchFamily="34" charset="0"/>
              </a:rPr>
              <a:t> (papežské schizma)</a:t>
            </a:r>
            <a:endParaRPr lang="cs-CZ" sz="2400" dirty="0">
              <a:solidFill>
                <a:prstClr val="white"/>
              </a:solidFill>
              <a:ea typeface="Open Sans Condensed Light" pitchFamily="34" charset="0"/>
              <a:cs typeface="Open Sans Condensed Light" pitchFamily="34" charset="0"/>
            </a:endParaRPr>
          </a:p>
          <a:p>
            <a:pPr marL="342900" indent="-342900">
              <a:buFont typeface="Arial" panose="020B0604020202020204" pitchFamily="34" charset="0"/>
              <a:buChar char="•"/>
            </a:pPr>
            <a:r>
              <a:rPr lang="cs-CZ" sz="2400" dirty="0" smtClean="0">
                <a:solidFill>
                  <a:prstClr val="white"/>
                </a:solidFill>
                <a:ea typeface="Open Sans Condensed Light" pitchFamily="34" charset="0"/>
                <a:cs typeface="Open Sans Condensed Light" pitchFamily="34" charset="0"/>
              </a:rPr>
              <a:t>vládl český král </a:t>
            </a:r>
            <a:r>
              <a:rPr lang="cs-CZ" sz="2400" b="1" dirty="0" smtClean="0">
                <a:solidFill>
                  <a:prstClr val="white"/>
                </a:solidFill>
                <a:ea typeface="Open Sans Condensed Light" pitchFamily="34" charset="0"/>
                <a:cs typeface="Open Sans Condensed Light" pitchFamily="34" charset="0"/>
              </a:rPr>
              <a:t>Václav IV.</a:t>
            </a:r>
            <a:r>
              <a:rPr lang="cs-CZ" sz="2400" dirty="0" smtClean="0">
                <a:solidFill>
                  <a:prstClr val="white"/>
                </a:solidFill>
                <a:ea typeface="Open Sans Condensed Light" pitchFamily="34" charset="0"/>
                <a:cs typeface="Open Sans Condensed Light" pitchFamily="34" charset="0"/>
              </a:rPr>
              <a:t>, syn </a:t>
            </a:r>
            <a:r>
              <a:rPr lang="cs-CZ" sz="2400" dirty="0">
                <a:solidFill>
                  <a:prstClr val="white"/>
                </a:solidFill>
                <a:ea typeface="Open Sans Condensed Light" pitchFamily="34" charset="0"/>
                <a:cs typeface="Open Sans Condensed Light" pitchFamily="34" charset="0"/>
              </a:rPr>
              <a:t>císaře Karla IV</a:t>
            </a:r>
            <a:r>
              <a:rPr lang="cs-CZ" sz="2400" dirty="0" smtClean="0">
                <a:solidFill>
                  <a:prstClr val="white"/>
                </a:solidFill>
                <a:ea typeface="Open Sans Condensed Light" pitchFamily="34" charset="0"/>
                <a:cs typeface="Open Sans Condensed Light" pitchFamily="34" charset="0"/>
              </a:rPr>
              <a:t>., </a:t>
            </a:r>
            <a:br>
              <a:rPr lang="cs-CZ" sz="2400" dirty="0" smtClean="0">
                <a:solidFill>
                  <a:prstClr val="white"/>
                </a:solidFill>
                <a:ea typeface="Open Sans Condensed Light" pitchFamily="34" charset="0"/>
                <a:cs typeface="Open Sans Condensed Light" pitchFamily="34" charset="0"/>
              </a:rPr>
            </a:br>
            <a:r>
              <a:rPr lang="cs-CZ" sz="2400" dirty="0" smtClean="0">
                <a:solidFill>
                  <a:prstClr val="white"/>
                </a:solidFill>
                <a:ea typeface="Open Sans Condensed Light" pitchFamily="34" charset="0"/>
                <a:cs typeface="Open Sans Condensed Light" pitchFamily="34" charset="0"/>
              </a:rPr>
              <a:t>a jeho </a:t>
            </a:r>
            <a:r>
              <a:rPr lang="cs-CZ" sz="2400" dirty="0">
                <a:solidFill>
                  <a:prstClr val="white"/>
                </a:solidFill>
                <a:ea typeface="Open Sans Condensed Light" pitchFamily="34" charset="0"/>
                <a:cs typeface="Open Sans Condensed Light" pitchFamily="34" charset="0"/>
              </a:rPr>
              <a:t>bratr </a:t>
            </a:r>
            <a:r>
              <a:rPr lang="cs-CZ" sz="2400" b="1" dirty="0" smtClean="0">
                <a:solidFill>
                  <a:prstClr val="white"/>
                </a:solidFill>
                <a:ea typeface="Open Sans Condensed Light" pitchFamily="34" charset="0"/>
                <a:cs typeface="Open Sans Condensed Light" pitchFamily="34" charset="0"/>
              </a:rPr>
              <a:t>Zikmund, </a:t>
            </a:r>
            <a:r>
              <a:rPr lang="cs-CZ" sz="2400" dirty="0" smtClean="0">
                <a:solidFill>
                  <a:prstClr val="white"/>
                </a:solidFill>
                <a:ea typeface="Open Sans Condensed Light" pitchFamily="34" charset="0"/>
                <a:cs typeface="Open Sans Condensed Light" pitchFamily="34" charset="0"/>
              </a:rPr>
              <a:t>uherský </a:t>
            </a:r>
            <a:r>
              <a:rPr lang="cs-CZ" sz="2400" dirty="0">
                <a:solidFill>
                  <a:prstClr val="white"/>
                </a:solidFill>
                <a:ea typeface="Open Sans Condensed Light" pitchFamily="34" charset="0"/>
                <a:cs typeface="Open Sans Condensed Light" pitchFamily="34" charset="0"/>
              </a:rPr>
              <a:t>a </a:t>
            </a:r>
            <a:r>
              <a:rPr lang="cs-CZ" sz="2400" dirty="0" smtClean="0">
                <a:solidFill>
                  <a:prstClr val="white"/>
                </a:solidFill>
                <a:ea typeface="Open Sans Condensed Light" pitchFamily="34" charset="0"/>
                <a:cs typeface="Open Sans Condensed Light" pitchFamily="34" charset="0"/>
              </a:rPr>
              <a:t>římský král, </a:t>
            </a:r>
            <a:br>
              <a:rPr lang="cs-CZ" sz="2400" dirty="0" smtClean="0">
                <a:solidFill>
                  <a:prstClr val="white"/>
                </a:solidFill>
                <a:ea typeface="Open Sans Condensed Light" pitchFamily="34" charset="0"/>
                <a:cs typeface="Open Sans Condensed Light" pitchFamily="34" charset="0"/>
              </a:rPr>
            </a:br>
            <a:r>
              <a:rPr lang="cs-CZ" sz="2400" dirty="0" smtClean="0">
                <a:solidFill>
                  <a:prstClr val="white"/>
                </a:solidFill>
                <a:ea typeface="Open Sans Condensed Light" pitchFamily="34" charset="0"/>
                <a:cs typeface="Open Sans Condensed Light" pitchFamily="34" charset="0"/>
              </a:rPr>
              <a:t>usiloval o </a:t>
            </a:r>
            <a:r>
              <a:rPr lang="cs-CZ" sz="2400" dirty="0">
                <a:solidFill>
                  <a:prstClr val="white"/>
                </a:solidFill>
                <a:ea typeface="Open Sans Condensed Light" pitchFamily="34" charset="0"/>
                <a:cs typeface="Open Sans Condensed Light" pitchFamily="34" charset="0"/>
              </a:rPr>
              <a:t>českou </a:t>
            </a:r>
            <a:r>
              <a:rPr lang="cs-CZ" sz="2400" dirty="0" smtClean="0">
                <a:solidFill>
                  <a:prstClr val="white"/>
                </a:solidFill>
                <a:ea typeface="Open Sans Condensed Light" pitchFamily="34" charset="0"/>
                <a:cs typeface="Open Sans Condensed Light" pitchFamily="34" charset="0"/>
              </a:rPr>
              <a:t>korunu.</a:t>
            </a:r>
          </a:p>
          <a:p>
            <a:pPr marL="342900" indent="-342900">
              <a:buFont typeface="Arial" panose="020B0604020202020204" pitchFamily="34" charset="0"/>
              <a:buChar char="•"/>
            </a:pPr>
            <a:endParaRPr lang="cs-CZ" sz="2400" dirty="0" smtClean="0">
              <a:solidFill>
                <a:prstClr val="white"/>
              </a:solidFill>
              <a:ea typeface="Open Sans Condensed Light" pitchFamily="34" charset="0"/>
              <a:cs typeface="Open Sans Condensed Light" pitchFamily="34" charset="0"/>
            </a:endParaRPr>
          </a:p>
        </p:txBody>
      </p:sp>
      <p:pic>
        <p:nvPicPr>
          <p:cNvPr id="7" name="Obrázek 6" descr="obr1.png"/>
          <p:cNvPicPr>
            <a:picLocks noChangeAspect="1"/>
          </p:cNvPicPr>
          <p:nvPr/>
        </p:nvPicPr>
        <p:blipFill>
          <a:blip r:embed="rId4" cstate="print"/>
          <a:stretch>
            <a:fillRect/>
          </a:stretch>
        </p:blipFill>
        <p:spPr>
          <a:xfrm>
            <a:off x="5508105" y="2738464"/>
            <a:ext cx="3635896" cy="2405036"/>
          </a:xfrm>
          <a:prstGeom prst="rect">
            <a:avLst/>
          </a:prstGeom>
        </p:spPr>
      </p:pic>
    </p:spTree>
    <p:extLst>
      <p:ext uri="{BB962C8B-B14F-4D97-AF65-F5344CB8AC3E}">
        <p14:creationId xmlns:p14="http://schemas.microsoft.com/office/powerpoint/2010/main" val="3567614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1691680" y="555526"/>
            <a:ext cx="4104456" cy="4216539"/>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Jaký byl Hus?</a:t>
            </a:r>
          </a:p>
          <a:p>
            <a:r>
              <a:rPr lang="cs-CZ" sz="1400" b="1" dirty="0" smtClean="0">
                <a:solidFill>
                  <a:prstClr val="white"/>
                </a:solidFill>
                <a:ea typeface="Open Sans Condensed Light" pitchFamily="34" charset="0"/>
                <a:cs typeface="Open Sans Condensed Light" pitchFamily="34" charset="0"/>
              </a:rPr>
              <a:t> </a:t>
            </a:r>
            <a:endParaRPr lang="cs-CZ" sz="1100" b="1" dirty="0" smtClean="0">
              <a:solidFill>
                <a:prstClr val="white"/>
              </a:solidFill>
              <a:ea typeface="Open Sans Condensed Light" pitchFamily="34" charset="0"/>
              <a:cs typeface="Open Sans Condensed Light" pitchFamily="34" charset="0"/>
            </a:endParaRP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 </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a:p>
            <a:pPr marL="1428750" lvl="2" indent="-514350">
              <a:buFont typeface="Arial" panose="020B0604020202020204" pitchFamily="34" charset="0"/>
              <a:buChar char="•"/>
            </a:pPr>
            <a:r>
              <a:rPr lang="cs-CZ" sz="2800" dirty="0" smtClean="0">
                <a:solidFill>
                  <a:prstClr val="white"/>
                </a:solidFill>
                <a:ea typeface="Open Sans Condensed Light" pitchFamily="34" charset="0"/>
                <a:cs typeface="Open Sans Condensed Light" pitchFamily="34" charset="0"/>
              </a:rPr>
              <a:t>….…?...…..</a:t>
            </a:r>
          </a:p>
        </p:txBody>
      </p:sp>
    </p:spTree>
    <p:extLst>
      <p:ext uri="{BB962C8B-B14F-4D97-AF65-F5344CB8AC3E}">
        <p14:creationId xmlns:p14="http://schemas.microsoft.com/office/powerpoint/2010/main" val="3789503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1691680" y="555526"/>
            <a:ext cx="4680520" cy="4278094"/>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Jaký byl Hus?</a:t>
            </a:r>
          </a:p>
          <a:p>
            <a:endParaRPr lang="cs-CZ" b="1" dirty="0" smtClean="0">
              <a:solidFill>
                <a:prstClr val="white"/>
              </a:solidFill>
              <a:ea typeface="Open Sans Condensed Light" pitchFamily="34" charset="0"/>
              <a:cs typeface="Open Sans Condensed Light" pitchFamily="34" charset="0"/>
            </a:endParaRPr>
          </a:p>
          <a:p>
            <a:pPr lvl="2"/>
            <a:r>
              <a:rPr lang="cs-CZ" sz="2800" dirty="0" smtClean="0">
                <a:solidFill>
                  <a:prstClr val="white"/>
                </a:solidFill>
                <a:ea typeface="Open Sans Condensed Light" pitchFamily="34" charset="0"/>
                <a:cs typeface="Open Sans Condensed Light" pitchFamily="34" charset="0"/>
              </a:rPr>
              <a:t>1) vtipný</a:t>
            </a:r>
          </a:p>
          <a:p>
            <a:pPr lvl="2"/>
            <a:r>
              <a:rPr lang="cs-CZ" sz="2800" dirty="0" smtClean="0">
                <a:solidFill>
                  <a:prstClr val="white"/>
                </a:solidFill>
                <a:ea typeface="Open Sans Condensed Light" pitchFamily="34" charset="0"/>
                <a:cs typeface="Open Sans Condensed Light" pitchFamily="34" charset="0"/>
              </a:rPr>
              <a:t>2) hráč</a:t>
            </a:r>
          </a:p>
          <a:p>
            <a:pPr lvl="2"/>
            <a:r>
              <a:rPr lang="cs-CZ" sz="2800" dirty="0" smtClean="0">
                <a:solidFill>
                  <a:prstClr val="white"/>
                </a:solidFill>
                <a:ea typeface="Open Sans Condensed Light" pitchFamily="34" charset="0"/>
                <a:cs typeface="Open Sans Condensed Light" pitchFamily="34" charset="0"/>
              </a:rPr>
              <a:t>3) </a:t>
            </a:r>
            <a:r>
              <a:rPr lang="cs-CZ" sz="2800" dirty="0">
                <a:solidFill>
                  <a:prstClr val="white"/>
                </a:solidFill>
                <a:ea typeface="Open Sans Condensed Light" pitchFamily="34" charset="0"/>
                <a:cs typeface="Open Sans Condensed Light" pitchFamily="34" charset="0"/>
              </a:rPr>
              <a:t>vyholený a tlustý </a:t>
            </a:r>
            <a:endParaRPr lang="cs-CZ" sz="2800" dirty="0" smtClean="0">
              <a:solidFill>
                <a:prstClr val="white"/>
              </a:solidFill>
              <a:ea typeface="Open Sans Condensed Light" pitchFamily="34" charset="0"/>
              <a:cs typeface="Open Sans Condensed Light" pitchFamily="34" charset="0"/>
            </a:endParaRPr>
          </a:p>
          <a:p>
            <a:pPr lvl="2"/>
            <a:r>
              <a:rPr lang="cs-CZ" sz="2800" dirty="0" smtClean="0">
                <a:solidFill>
                  <a:prstClr val="white"/>
                </a:solidFill>
                <a:ea typeface="Open Sans Condensed Light" pitchFamily="34" charset="0"/>
                <a:cs typeface="Open Sans Condensed Light" pitchFamily="34" charset="0"/>
              </a:rPr>
              <a:t>4) oblíbený </a:t>
            </a:r>
            <a:r>
              <a:rPr lang="cs-CZ" sz="2800" dirty="0">
                <a:solidFill>
                  <a:prstClr val="white"/>
                </a:solidFill>
                <a:ea typeface="Open Sans Condensed Light" pitchFamily="34" charset="0"/>
                <a:cs typeface="Open Sans Condensed Light" pitchFamily="34" charset="0"/>
              </a:rPr>
              <a:t>u žen</a:t>
            </a:r>
          </a:p>
          <a:p>
            <a:pPr lvl="2"/>
            <a:r>
              <a:rPr lang="cs-CZ" sz="2800" dirty="0" smtClean="0">
                <a:solidFill>
                  <a:prstClr val="white"/>
                </a:solidFill>
                <a:ea typeface="Open Sans Condensed Light" pitchFamily="34" charset="0"/>
                <a:cs typeface="Open Sans Condensed Light" pitchFamily="34" charset="0"/>
              </a:rPr>
              <a:t>5) srozumitelný</a:t>
            </a:r>
            <a:endParaRPr lang="cs-CZ" sz="2800" dirty="0">
              <a:solidFill>
                <a:prstClr val="white"/>
              </a:solidFill>
              <a:ea typeface="Open Sans Condensed Light" pitchFamily="34" charset="0"/>
              <a:cs typeface="Open Sans Condensed Light" pitchFamily="34" charset="0"/>
            </a:endParaRPr>
          </a:p>
          <a:p>
            <a:pPr lvl="2"/>
            <a:r>
              <a:rPr lang="cs-CZ" sz="2800" dirty="0" smtClean="0">
                <a:solidFill>
                  <a:prstClr val="white"/>
                </a:solidFill>
                <a:ea typeface="Open Sans Condensed Light" pitchFamily="34" charset="0"/>
                <a:cs typeface="Open Sans Condensed Light" pitchFamily="34" charset="0"/>
              </a:rPr>
              <a:t>6) kritický</a:t>
            </a:r>
          </a:p>
          <a:p>
            <a:pPr lvl="2"/>
            <a:r>
              <a:rPr lang="cs-CZ" sz="2800" dirty="0" smtClean="0">
                <a:solidFill>
                  <a:prstClr val="white"/>
                </a:solidFill>
                <a:ea typeface="Open Sans Condensed Light" pitchFamily="34" charset="0"/>
                <a:cs typeface="Open Sans Condensed Light" pitchFamily="34" charset="0"/>
              </a:rPr>
              <a:t>7) věrný</a:t>
            </a:r>
          </a:p>
        </p:txBody>
      </p:sp>
    </p:spTree>
    <p:extLst>
      <p:ext uri="{BB962C8B-B14F-4D97-AF65-F5344CB8AC3E}">
        <p14:creationId xmlns:p14="http://schemas.microsoft.com/office/powerpoint/2010/main" val="228459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36000" y="1059582"/>
            <a:ext cx="5256584" cy="2862322"/>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1) Vtipný</a:t>
            </a:r>
          </a:p>
          <a:p>
            <a:endParaRPr lang="cs-CZ" sz="1200" dirty="0">
              <a:solidFill>
                <a:prstClr val="white"/>
              </a:solidFill>
              <a:ea typeface="Open Sans Condensed Light" pitchFamily="34" charset="0"/>
              <a:cs typeface="Calibri" panose="020F0502020204030204" pitchFamily="34" charset="0"/>
            </a:endParaRPr>
          </a:p>
          <a:p>
            <a:r>
              <a:rPr lang="cs-CZ" sz="2400" b="1" dirty="0" smtClean="0">
                <a:solidFill>
                  <a:prstClr val="white"/>
                </a:solidFill>
                <a:ea typeface="Open Sans Condensed Light" pitchFamily="34" charset="0"/>
                <a:cs typeface="Open Sans Condensed Light" pitchFamily="34" charset="0"/>
              </a:rPr>
              <a:t>Přirovnával se k </a:t>
            </a:r>
            <a:r>
              <a:rPr lang="cs-CZ" sz="2400" b="1" dirty="0">
                <a:solidFill>
                  <a:prstClr val="white"/>
                </a:solidFill>
                <a:ea typeface="Open Sans Condensed Light" pitchFamily="34" charset="0"/>
                <a:cs typeface="Open Sans Condensed Light" pitchFamily="34" charset="0"/>
              </a:rPr>
              <a:t>huse</a:t>
            </a:r>
            <a:r>
              <a:rPr lang="cs-CZ" sz="2400" dirty="0">
                <a:solidFill>
                  <a:prstClr val="white"/>
                </a:solidFill>
                <a:ea typeface="Open Sans Condensed Light" pitchFamily="34" charset="0"/>
                <a:cs typeface="Open Sans Condensed Light" pitchFamily="34" charset="0"/>
              </a:rPr>
              <a:t>, </a:t>
            </a:r>
            <a:r>
              <a:rPr lang="cs-CZ" sz="2400" dirty="0" smtClean="0">
                <a:solidFill>
                  <a:prstClr val="white"/>
                </a:solidFill>
                <a:ea typeface="Open Sans Condensed Light" pitchFamily="34" charset="0"/>
                <a:cs typeface="Open Sans Condensed Light" pitchFamily="34" charset="0"/>
              </a:rPr>
              <a:t>která </a:t>
            </a:r>
            <a:r>
              <a:rPr lang="cs-CZ" sz="2400" dirty="0">
                <a:solidFill>
                  <a:prstClr val="white"/>
                </a:solidFill>
                <a:ea typeface="Open Sans Condensed Light" pitchFamily="34" charset="0"/>
                <a:cs typeface="Open Sans Condensed Light" pitchFamily="34" charset="0"/>
              </a:rPr>
              <a:t>je </a:t>
            </a:r>
            <a:r>
              <a:rPr lang="cs-CZ" sz="2400" dirty="0" smtClean="0">
                <a:solidFill>
                  <a:prstClr val="white"/>
                </a:solidFill>
                <a:ea typeface="Open Sans Condensed Light" pitchFamily="34" charset="0"/>
                <a:cs typeface="Open Sans Condensed Light" pitchFamily="34" charset="0"/>
              </a:rPr>
              <a:t>líným ptákem domácím nelétajícím vysoko: </a:t>
            </a:r>
            <a:r>
              <a:rPr lang="cs-CZ" sz="2400" b="1" i="1" dirty="0" smtClean="0">
                <a:solidFill>
                  <a:prstClr val="white"/>
                </a:solidFill>
                <a:ea typeface="Open Sans Condensed Light" pitchFamily="34" charset="0"/>
                <a:cs typeface="Open Sans Condensed Light" pitchFamily="34" charset="0"/>
              </a:rPr>
              <a:t>Husa </a:t>
            </a:r>
            <a:r>
              <a:rPr lang="cs-CZ" sz="2400" b="1" i="1" dirty="0">
                <a:solidFill>
                  <a:prstClr val="white"/>
                </a:solidFill>
                <a:ea typeface="Open Sans Condensed Light" pitchFamily="34" charset="0"/>
                <a:cs typeface="Open Sans Condensed Light" pitchFamily="34" charset="0"/>
              </a:rPr>
              <a:t>ještě není pečena a nebojí se upečení, </a:t>
            </a:r>
            <a:r>
              <a:rPr lang="cs-CZ" sz="2400" b="1" i="1" dirty="0" smtClean="0">
                <a:solidFill>
                  <a:prstClr val="white"/>
                </a:solidFill>
                <a:ea typeface="Open Sans Condensed Light" pitchFamily="34" charset="0"/>
                <a:cs typeface="Open Sans Condensed Light" pitchFamily="34" charset="0"/>
              </a:rPr>
              <a:t>protože </a:t>
            </a:r>
            <a:r>
              <a:rPr lang="cs-CZ" sz="2400" b="1" i="1" dirty="0">
                <a:solidFill>
                  <a:prstClr val="white"/>
                </a:solidFill>
                <a:ea typeface="Open Sans Condensed Light" pitchFamily="34" charset="0"/>
                <a:cs typeface="Open Sans Condensed Light" pitchFamily="34" charset="0"/>
              </a:rPr>
              <a:t>v předvečer </a:t>
            </a:r>
            <a:r>
              <a:rPr lang="cs-CZ" sz="2400" b="1" i="1" dirty="0" smtClean="0">
                <a:solidFill>
                  <a:prstClr val="white"/>
                </a:solidFill>
                <a:ea typeface="Open Sans Condensed Light" pitchFamily="34" charset="0"/>
                <a:cs typeface="Open Sans Condensed Light" pitchFamily="34" charset="0"/>
              </a:rPr>
              <a:t/>
            </a:r>
            <a:br>
              <a:rPr lang="cs-CZ" sz="2400" b="1" i="1" dirty="0" smtClean="0">
                <a:solidFill>
                  <a:prstClr val="white"/>
                </a:solidFill>
                <a:ea typeface="Open Sans Condensed Light" pitchFamily="34" charset="0"/>
                <a:cs typeface="Open Sans Condensed Light" pitchFamily="34" charset="0"/>
              </a:rPr>
            </a:br>
            <a:r>
              <a:rPr lang="cs-CZ" sz="2400" b="1" i="1" dirty="0" smtClean="0">
                <a:solidFill>
                  <a:prstClr val="white"/>
                </a:solidFill>
                <a:ea typeface="Open Sans Condensed Light" pitchFamily="34" charset="0"/>
                <a:cs typeface="Open Sans Condensed Light" pitchFamily="34" charset="0"/>
              </a:rPr>
              <a:t>sv</a:t>
            </a:r>
            <a:r>
              <a:rPr lang="cs-CZ" sz="2400" b="1" i="1" dirty="0">
                <a:solidFill>
                  <a:prstClr val="white"/>
                </a:solidFill>
                <a:ea typeface="Open Sans Condensed Light" pitchFamily="34" charset="0"/>
                <a:cs typeface="Open Sans Condensed Light" pitchFamily="34" charset="0"/>
              </a:rPr>
              <a:t>. </a:t>
            </a:r>
            <a:r>
              <a:rPr lang="cs-CZ" sz="2400" b="1" i="1" dirty="0" smtClean="0">
                <a:solidFill>
                  <a:prstClr val="white"/>
                </a:solidFill>
                <a:ea typeface="Open Sans Condensed Light" pitchFamily="34" charset="0"/>
                <a:cs typeface="Open Sans Condensed Light" pitchFamily="34" charset="0"/>
              </a:rPr>
              <a:t> Martina </a:t>
            </a:r>
            <a:r>
              <a:rPr lang="cs-CZ" sz="2400" b="1" i="1" dirty="0">
                <a:solidFill>
                  <a:prstClr val="white"/>
                </a:solidFill>
                <a:ea typeface="Open Sans Condensed Light" pitchFamily="34" charset="0"/>
                <a:cs typeface="Open Sans Condensed Light" pitchFamily="34" charset="0"/>
              </a:rPr>
              <a:t>se husy nejedí</a:t>
            </a:r>
            <a:r>
              <a:rPr lang="cs-CZ" sz="2400" b="1" i="1" dirty="0" smtClean="0">
                <a:solidFill>
                  <a:prstClr val="white"/>
                </a:solidFill>
                <a:ea typeface="Open Sans Condensed Light" pitchFamily="34" charset="0"/>
                <a:cs typeface="Open Sans Condensed Light" pitchFamily="34" charset="0"/>
              </a:rPr>
              <a:t>.</a:t>
            </a:r>
            <a:endParaRPr lang="cs-CZ" sz="2400" b="1" dirty="0">
              <a:solidFill>
                <a:prstClr val="white"/>
              </a:solidFill>
              <a:ea typeface="Open Sans Condensed Light" pitchFamily="34" charset="0"/>
              <a:cs typeface="Calibri" panose="020F0502020204030204" pitchFamily="34" charset="0"/>
            </a:endParaRPr>
          </a:p>
        </p:txBody>
      </p:sp>
      <p:pic>
        <p:nvPicPr>
          <p:cNvPr id="6" name="Obrázek 5" descr="obr2.png"/>
          <p:cNvPicPr>
            <a:picLocks noChangeAspect="1"/>
          </p:cNvPicPr>
          <p:nvPr/>
        </p:nvPicPr>
        <p:blipFill>
          <a:blip r:embed="rId4" cstate="print"/>
          <a:stretch>
            <a:fillRect/>
          </a:stretch>
        </p:blipFill>
        <p:spPr>
          <a:xfrm>
            <a:off x="5652120" y="2441754"/>
            <a:ext cx="3491880" cy="2701746"/>
          </a:xfrm>
          <a:prstGeom prst="rect">
            <a:avLst/>
          </a:prstGeom>
        </p:spPr>
      </p:pic>
    </p:spTree>
    <p:extLst>
      <p:ext uri="{BB962C8B-B14F-4D97-AF65-F5344CB8AC3E}">
        <p14:creationId xmlns:p14="http://schemas.microsoft.com/office/powerpoint/2010/main" val="1590847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36000" y="627534"/>
            <a:ext cx="5184576" cy="3600986"/>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2) Hráč</a:t>
            </a:r>
          </a:p>
          <a:p>
            <a:endParaRPr lang="cs-CZ" sz="1200" dirty="0">
              <a:solidFill>
                <a:prstClr val="white"/>
              </a:solidFill>
              <a:ea typeface="Open Sans Condensed Light" pitchFamily="34" charset="0"/>
              <a:cs typeface="Calibri" panose="020F0502020204030204" pitchFamily="34" charset="0"/>
            </a:endParaRPr>
          </a:p>
          <a:p>
            <a:r>
              <a:rPr lang="cs-CZ" sz="2400" dirty="0">
                <a:solidFill>
                  <a:prstClr val="white"/>
                </a:solidFill>
                <a:ea typeface="Open Sans Condensed Light" pitchFamily="34" charset="0"/>
                <a:cs typeface="Open Sans Condensed Light" pitchFamily="34" charset="0"/>
              </a:rPr>
              <a:t>Na studia šel kvůli tomu, že chtěl mít bohatý a zajištěný život, </a:t>
            </a:r>
            <a:r>
              <a:rPr lang="cs-CZ" sz="2400" dirty="0" smtClean="0">
                <a:solidFill>
                  <a:prstClr val="white"/>
                </a:solidFill>
                <a:ea typeface="Open Sans Condensed Light" pitchFamily="34" charset="0"/>
                <a:cs typeface="Open Sans Condensed Light" pitchFamily="34" charset="0"/>
              </a:rPr>
              <a:t>krásné </a:t>
            </a:r>
            <a:r>
              <a:rPr lang="cs-CZ" sz="2400" dirty="0">
                <a:solidFill>
                  <a:prstClr val="white"/>
                </a:solidFill>
                <a:ea typeface="Open Sans Condensed Light" pitchFamily="34" charset="0"/>
                <a:cs typeface="Open Sans Condensed Light" pitchFamily="34" charset="0"/>
              </a:rPr>
              <a:t>oblečení a být populární mezi lidmi</a:t>
            </a:r>
            <a:r>
              <a:rPr lang="cs-CZ" sz="2400" dirty="0" smtClean="0">
                <a:solidFill>
                  <a:prstClr val="white"/>
                </a:solidFill>
                <a:ea typeface="Open Sans Condensed Light" pitchFamily="34" charset="0"/>
                <a:cs typeface="Open Sans Condensed Light" pitchFamily="34" charset="0"/>
              </a:rPr>
              <a:t>.</a:t>
            </a:r>
          </a:p>
          <a:p>
            <a:r>
              <a:rPr lang="cs-CZ" sz="2400" dirty="0" smtClean="0">
                <a:solidFill>
                  <a:prstClr val="white"/>
                </a:solidFill>
                <a:ea typeface="Open Sans Condensed Light" pitchFamily="34" charset="0"/>
                <a:cs typeface="Open Sans Condensed Light" pitchFamily="34" charset="0"/>
              </a:rPr>
              <a:t>Rád </a:t>
            </a:r>
            <a:r>
              <a:rPr lang="cs-CZ" sz="2400" b="1" dirty="0">
                <a:solidFill>
                  <a:prstClr val="white"/>
                </a:solidFill>
                <a:ea typeface="Open Sans Condensed Light" pitchFamily="34" charset="0"/>
                <a:cs typeface="Open Sans Condensed Light" pitchFamily="34" charset="0"/>
              </a:rPr>
              <a:t>pil pivo a hrál </a:t>
            </a:r>
            <a:r>
              <a:rPr lang="cs-CZ" sz="2400" b="1" dirty="0" smtClean="0">
                <a:solidFill>
                  <a:prstClr val="white"/>
                </a:solidFill>
                <a:ea typeface="Open Sans Condensed Light" pitchFamily="34" charset="0"/>
                <a:cs typeface="Open Sans Condensed Light" pitchFamily="34" charset="0"/>
              </a:rPr>
              <a:t>šachy</a:t>
            </a:r>
            <a:r>
              <a:rPr lang="cs-CZ" sz="2400" dirty="0" smtClean="0">
                <a:solidFill>
                  <a:prstClr val="white"/>
                </a:solidFill>
                <a:ea typeface="Open Sans Condensed Light" pitchFamily="34" charset="0"/>
                <a:cs typeface="Open Sans Condensed Light" pitchFamily="34" charset="0"/>
              </a:rPr>
              <a:t>.</a:t>
            </a:r>
          </a:p>
          <a:p>
            <a:endParaRPr lang="cs-CZ" sz="2400" dirty="0" smtClean="0">
              <a:solidFill>
                <a:prstClr val="white"/>
              </a:solidFill>
              <a:ea typeface="Open Sans Condensed Light" pitchFamily="34" charset="0"/>
              <a:cs typeface="Open Sans Condensed Light" pitchFamily="34" charset="0"/>
            </a:endParaRPr>
          </a:p>
          <a:p>
            <a:r>
              <a:rPr lang="cs-CZ" sz="2400" dirty="0" smtClean="0">
                <a:solidFill>
                  <a:prstClr val="white"/>
                </a:solidFill>
                <a:ea typeface="Open Sans Condensed Light" pitchFamily="34" charset="0"/>
                <a:cs typeface="Open Sans Condensed Light" pitchFamily="34" charset="0"/>
              </a:rPr>
              <a:t>Po </a:t>
            </a:r>
            <a:r>
              <a:rPr lang="cs-CZ" sz="2400" dirty="0">
                <a:solidFill>
                  <a:prstClr val="white"/>
                </a:solidFill>
                <a:ea typeface="Open Sans Condensed Light" pitchFamily="34" charset="0"/>
                <a:cs typeface="Open Sans Condensed Light" pitchFamily="34" charset="0"/>
              </a:rPr>
              <a:t>studiích, když se stal knězem, </a:t>
            </a:r>
            <a:r>
              <a:rPr lang="cs-CZ" sz="2400" dirty="0" smtClean="0">
                <a:solidFill>
                  <a:prstClr val="white"/>
                </a:solidFill>
                <a:ea typeface="Open Sans Condensed Light" pitchFamily="34" charset="0"/>
                <a:cs typeface="Open Sans Condensed Light" pitchFamily="34" charset="0"/>
              </a:rPr>
              <a:t>svůj</a:t>
            </a:r>
            <a:r>
              <a:rPr lang="cs-CZ" sz="2400" b="1" dirty="0" smtClean="0">
                <a:solidFill>
                  <a:prstClr val="white"/>
                </a:solidFill>
                <a:ea typeface="Open Sans Condensed Light" pitchFamily="34" charset="0"/>
                <a:cs typeface="Open Sans Condensed Light" pitchFamily="34" charset="0"/>
              </a:rPr>
              <a:t> </a:t>
            </a:r>
            <a:r>
              <a:rPr lang="cs-CZ" sz="2400" b="1" dirty="0">
                <a:solidFill>
                  <a:prstClr val="white"/>
                </a:solidFill>
                <a:ea typeface="Open Sans Condensed Light" pitchFamily="34" charset="0"/>
                <a:cs typeface="Open Sans Condensed Light" pitchFamily="34" charset="0"/>
              </a:rPr>
              <a:t>životní cíl změnil.</a:t>
            </a:r>
            <a:endParaRPr lang="cs-CZ" sz="2400" dirty="0">
              <a:solidFill>
                <a:prstClr val="white"/>
              </a:solidFill>
              <a:ea typeface="Open Sans Condensed Light" pitchFamily="34" charset="0"/>
              <a:cs typeface="Open Sans Condensed Light" pitchFamily="34" charset="0"/>
            </a:endParaRPr>
          </a:p>
        </p:txBody>
      </p:sp>
      <p:pic>
        <p:nvPicPr>
          <p:cNvPr id="6" name="Obrázek 5" descr="obr3.png"/>
          <p:cNvPicPr>
            <a:picLocks noChangeAspect="1"/>
          </p:cNvPicPr>
          <p:nvPr/>
        </p:nvPicPr>
        <p:blipFill>
          <a:blip r:embed="rId4" cstate="print"/>
          <a:stretch>
            <a:fillRect/>
          </a:stretch>
        </p:blipFill>
        <p:spPr>
          <a:xfrm>
            <a:off x="5868144" y="2460510"/>
            <a:ext cx="3520023" cy="2682990"/>
          </a:xfrm>
          <a:prstGeom prst="rect">
            <a:avLst/>
          </a:prstGeom>
        </p:spPr>
      </p:pic>
    </p:spTree>
    <p:extLst>
      <p:ext uri="{BB962C8B-B14F-4D97-AF65-F5344CB8AC3E}">
        <p14:creationId xmlns:p14="http://schemas.microsoft.com/office/powerpoint/2010/main" val="2392429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36000" y="687343"/>
            <a:ext cx="6264696" cy="3231654"/>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3) Vyholený a tlustý</a:t>
            </a:r>
          </a:p>
          <a:p>
            <a:endParaRPr lang="cs-CZ" sz="1200" dirty="0">
              <a:solidFill>
                <a:prstClr val="white"/>
              </a:solidFill>
              <a:ea typeface="Open Sans Condensed Light" pitchFamily="34" charset="0"/>
              <a:cs typeface="Calibri" panose="020F0502020204030204" pitchFamily="34" charset="0"/>
            </a:endParaRPr>
          </a:p>
          <a:p>
            <a:r>
              <a:rPr lang="cs-CZ" sz="2400" dirty="0">
                <a:solidFill>
                  <a:prstClr val="white"/>
                </a:solidFill>
                <a:ea typeface="Open Sans Condensed Light" pitchFamily="34" charset="0"/>
                <a:cs typeface="Open Sans Condensed Light" pitchFamily="34" charset="0"/>
              </a:rPr>
              <a:t>Neměl </a:t>
            </a:r>
            <a:r>
              <a:rPr lang="cs-CZ" sz="2400" dirty="0" smtClean="0">
                <a:solidFill>
                  <a:prstClr val="white"/>
                </a:solidFill>
                <a:ea typeface="Open Sans Condensed Light" pitchFamily="34" charset="0"/>
                <a:cs typeface="Open Sans Condensed Light" pitchFamily="34" charset="0"/>
              </a:rPr>
              <a:t>vousy. Na </a:t>
            </a:r>
            <a:r>
              <a:rPr lang="cs-CZ" sz="2400" dirty="0">
                <a:solidFill>
                  <a:prstClr val="white"/>
                </a:solidFill>
                <a:ea typeface="Open Sans Condensed Light" pitchFamily="34" charset="0"/>
                <a:cs typeface="Open Sans Condensed Light" pitchFamily="34" charset="0"/>
              </a:rPr>
              <a:t>hlavě měl </a:t>
            </a:r>
            <a:r>
              <a:rPr lang="cs-CZ" sz="2400" b="1" dirty="0">
                <a:solidFill>
                  <a:prstClr val="white"/>
                </a:solidFill>
                <a:ea typeface="Open Sans Condensed Light" pitchFamily="34" charset="0"/>
                <a:cs typeface="Open Sans Condensed Light" pitchFamily="34" charset="0"/>
              </a:rPr>
              <a:t>vyholenou </a:t>
            </a:r>
            <a:r>
              <a:rPr lang="cs-CZ" sz="2400" dirty="0" smtClean="0">
                <a:solidFill>
                  <a:prstClr val="white"/>
                </a:solidFill>
                <a:ea typeface="Open Sans Condensed Light" pitchFamily="34" charset="0"/>
                <a:cs typeface="Open Sans Condensed Light" pitchFamily="34" charset="0"/>
              </a:rPr>
              <a:t>kněžskou </a:t>
            </a:r>
            <a:r>
              <a:rPr lang="cs-CZ" sz="2400" dirty="0">
                <a:solidFill>
                  <a:prstClr val="white"/>
                </a:solidFill>
                <a:ea typeface="Open Sans Condensed Light" pitchFamily="34" charset="0"/>
                <a:cs typeface="Open Sans Condensed Light" pitchFamily="34" charset="0"/>
              </a:rPr>
              <a:t>tonzuru. </a:t>
            </a:r>
            <a:r>
              <a:rPr lang="cs-CZ" sz="2400" dirty="0" smtClean="0">
                <a:solidFill>
                  <a:prstClr val="white"/>
                </a:solidFill>
                <a:ea typeface="Open Sans Condensed Light" pitchFamily="34" charset="0"/>
                <a:cs typeface="Open Sans Condensed Light" pitchFamily="34" charset="0"/>
              </a:rPr>
              <a:t>Byl menší postavy, poněkud </a:t>
            </a:r>
            <a:r>
              <a:rPr lang="cs-CZ" sz="2400" b="1" dirty="0" smtClean="0">
                <a:solidFill>
                  <a:prstClr val="white"/>
                </a:solidFill>
                <a:ea typeface="Open Sans Condensed Light" pitchFamily="34" charset="0"/>
                <a:cs typeface="Open Sans Condensed Light" pitchFamily="34" charset="0"/>
              </a:rPr>
              <a:t>obézní</a:t>
            </a:r>
            <a:r>
              <a:rPr lang="cs-CZ" sz="2400" dirty="0" smtClean="0">
                <a:solidFill>
                  <a:prstClr val="white"/>
                </a:solidFill>
                <a:ea typeface="Open Sans Condensed Light" pitchFamily="34" charset="0"/>
                <a:cs typeface="Open Sans Condensed Light" pitchFamily="34" charset="0"/>
              </a:rPr>
              <a:t>.</a:t>
            </a:r>
          </a:p>
          <a:p>
            <a:r>
              <a:rPr lang="cs-CZ" sz="2400" dirty="0" smtClean="0">
                <a:solidFill>
                  <a:prstClr val="white"/>
                </a:solidFill>
                <a:ea typeface="Open Sans Condensed Light" pitchFamily="34" charset="0"/>
                <a:cs typeface="Open Sans Condensed Light" pitchFamily="34" charset="0"/>
              </a:rPr>
              <a:t>Prameny ukazují, že tělesně byl nepřitažlivý. </a:t>
            </a:r>
            <a:br>
              <a:rPr lang="cs-CZ" sz="2400" dirty="0" smtClean="0">
                <a:solidFill>
                  <a:prstClr val="white"/>
                </a:solidFill>
                <a:ea typeface="Open Sans Condensed Light" pitchFamily="34" charset="0"/>
                <a:cs typeface="Open Sans Condensed Light" pitchFamily="34" charset="0"/>
              </a:rPr>
            </a:br>
            <a:endParaRPr lang="cs-CZ" sz="2400" b="1" dirty="0" smtClean="0">
              <a:solidFill>
                <a:prstClr val="white"/>
              </a:solidFill>
              <a:ea typeface="Open Sans Condensed Light" pitchFamily="34" charset="0"/>
              <a:cs typeface="Open Sans Condensed Light" pitchFamily="34" charset="0"/>
            </a:endParaRPr>
          </a:p>
          <a:p>
            <a:r>
              <a:rPr lang="cs-CZ" sz="2400" dirty="0" smtClean="0">
                <a:solidFill>
                  <a:prstClr val="white"/>
                </a:solidFill>
                <a:ea typeface="Open Sans Condensed Light" pitchFamily="34" charset="0"/>
                <a:cs typeface="Open Sans Condensed Light" pitchFamily="34" charset="0"/>
              </a:rPr>
              <a:t>Když </a:t>
            </a:r>
            <a:r>
              <a:rPr lang="cs-CZ" sz="2400" dirty="0">
                <a:solidFill>
                  <a:prstClr val="white"/>
                </a:solidFill>
                <a:ea typeface="Open Sans Condensed Light" pitchFamily="34" charset="0"/>
                <a:cs typeface="Open Sans Condensed Light" pitchFamily="34" charset="0"/>
              </a:rPr>
              <a:t>ne </a:t>
            </a:r>
            <a:r>
              <a:rPr lang="cs-CZ" sz="2400" dirty="0" smtClean="0">
                <a:solidFill>
                  <a:prstClr val="white"/>
                </a:solidFill>
                <a:ea typeface="Open Sans Condensed Light" pitchFamily="34" charset="0"/>
                <a:cs typeface="Open Sans Condensed Light" pitchFamily="34" charset="0"/>
              </a:rPr>
              <a:t>krásou </a:t>
            </a:r>
            <a:r>
              <a:rPr lang="cs-CZ" sz="2400" dirty="0">
                <a:solidFill>
                  <a:prstClr val="white"/>
                </a:solidFill>
                <a:ea typeface="Open Sans Condensed Light" pitchFamily="34" charset="0"/>
                <a:cs typeface="Open Sans Condensed Light" pitchFamily="34" charset="0"/>
              </a:rPr>
              <a:t>a </a:t>
            </a:r>
            <a:r>
              <a:rPr lang="cs-CZ" sz="2400" dirty="0" smtClean="0">
                <a:solidFill>
                  <a:prstClr val="white"/>
                </a:solidFill>
                <a:ea typeface="Open Sans Condensed Light" pitchFamily="34" charset="0"/>
                <a:cs typeface="Open Sans Condensed Light" pitchFamily="34" charset="0"/>
              </a:rPr>
              <a:t>vznešeností, </a:t>
            </a:r>
            <a:br>
              <a:rPr lang="cs-CZ" sz="2400" dirty="0" smtClean="0">
                <a:solidFill>
                  <a:prstClr val="white"/>
                </a:solidFill>
                <a:ea typeface="Open Sans Condensed Light" pitchFamily="34" charset="0"/>
                <a:cs typeface="Open Sans Condensed Light" pitchFamily="34" charset="0"/>
              </a:rPr>
            </a:br>
            <a:r>
              <a:rPr lang="cs-CZ" sz="2400" b="1" dirty="0" smtClean="0">
                <a:solidFill>
                  <a:prstClr val="white"/>
                </a:solidFill>
                <a:ea typeface="Open Sans Condensed Light" pitchFamily="34" charset="0"/>
                <a:cs typeface="Open Sans Condensed Light" pitchFamily="34" charset="0"/>
              </a:rPr>
              <a:t>čím </a:t>
            </a:r>
            <a:r>
              <a:rPr lang="cs-CZ" sz="2400" b="1" dirty="0">
                <a:solidFill>
                  <a:prstClr val="white"/>
                </a:solidFill>
                <a:ea typeface="Open Sans Condensed Light" pitchFamily="34" charset="0"/>
                <a:cs typeface="Open Sans Condensed Light" pitchFamily="34" charset="0"/>
              </a:rPr>
              <a:t>budil zájem svých posluchačů</a:t>
            </a:r>
            <a:r>
              <a:rPr lang="cs-CZ" sz="2400" b="1" dirty="0" smtClean="0">
                <a:solidFill>
                  <a:prstClr val="white"/>
                </a:solidFill>
                <a:ea typeface="Open Sans Condensed Light" pitchFamily="34" charset="0"/>
                <a:cs typeface="Open Sans Condensed Light" pitchFamily="34" charset="0"/>
              </a:rPr>
              <a:t>?</a:t>
            </a:r>
            <a:endParaRPr lang="cs-CZ" altLang="cs-CZ" sz="2400" dirty="0" smtClean="0">
              <a:solidFill>
                <a:srgbClr val="FFFFFF"/>
              </a:solidFill>
              <a:cs typeface="Calibri" panose="020F0502020204030204" pitchFamily="34" charset="0"/>
            </a:endParaRPr>
          </a:p>
        </p:txBody>
      </p:sp>
      <p:pic>
        <p:nvPicPr>
          <p:cNvPr id="6" name="Obrázek 5" descr="obr4.png"/>
          <p:cNvPicPr>
            <a:picLocks noChangeAspect="1"/>
          </p:cNvPicPr>
          <p:nvPr/>
        </p:nvPicPr>
        <p:blipFill>
          <a:blip r:embed="rId4" cstate="print"/>
          <a:stretch>
            <a:fillRect/>
          </a:stretch>
        </p:blipFill>
        <p:spPr>
          <a:xfrm>
            <a:off x="6516216" y="2460971"/>
            <a:ext cx="2627785" cy="2682530"/>
          </a:xfrm>
          <a:prstGeom prst="rect">
            <a:avLst/>
          </a:prstGeom>
        </p:spPr>
      </p:pic>
    </p:spTree>
    <p:extLst>
      <p:ext uri="{BB962C8B-B14F-4D97-AF65-F5344CB8AC3E}">
        <p14:creationId xmlns:p14="http://schemas.microsoft.com/office/powerpoint/2010/main" val="52005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1.jpg"/>
          <p:cNvPicPr>
            <a:picLocks noChangeAspect="1"/>
          </p:cNvPicPr>
          <p:nvPr/>
        </p:nvPicPr>
        <p:blipFill>
          <a:blip r:embed="rId3" cstate="print"/>
          <a:stretch>
            <a:fillRect/>
          </a:stretch>
        </p:blipFill>
        <p:spPr>
          <a:xfrm>
            <a:off x="1" y="-4583"/>
            <a:ext cx="9143999" cy="5152667"/>
          </a:xfrm>
          <a:prstGeom prst="rect">
            <a:avLst/>
          </a:prstGeom>
        </p:spPr>
      </p:pic>
      <p:sp>
        <p:nvSpPr>
          <p:cNvPr id="4" name="Nadpis 1"/>
          <p:cNvSpPr txBox="1">
            <a:spLocks/>
          </p:cNvSpPr>
          <p:nvPr/>
        </p:nvSpPr>
        <p:spPr>
          <a:xfrm>
            <a:off x="539552" y="360040"/>
            <a:ext cx="8208912" cy="4515966"/>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4" algn="l"/>
            <a:r>
              <a:rPr lang="cs-CZ" sz="3200" b="1" kern="0" dirty="0" smtClean="0">
                <a:solidFill>
                  <a:schemeClr val="bg1"/>
                </a:solidFill>
                <a:latin typeface="+mn-lt"/>
                <a:cs typeface="Tahoma" pitchFamily="34" charset="0"/>
              </a:rPr>
              <a:t>Interaktivní program „Hus, jak ho neznáte“</a:t>
            </a:r>
            <a:r>
              <a:rPr lang="cs-CZ" sz="2800" b="1" kern="0" dirty="0" smtClean="0">
                <a:solidFill>
                  <a:schemeClr val="bg1"/>
                </a:solidFill>
                <a:latin typeface="+mn-lt"/>
                <a:cs typeface="Tahoma" pitchFamily="34" charset="0"/>
              </a:rPr>
              <a:t/>
            </a:r>
            <a:br>
              <a:rPr lang="cs-CZ" sz="2800" b="1" kern="0" dirty="0" smtClean="0">
                <a:solidFill>
                  <a:schemeClr val="bg1"/>
                </a:solidFill>
                <a:latin typeface="+mn-lt"/>
                <a:cs typeface="Tahoma" pitchFamily="34" charset="0"/>
              </a:rPr>
            </a:br>
            <a:r>
              <a:rPr lang="cs-CZ" sz="2200" b="1" kern="0" dirty="0" smtClean="0">
                <a:solidFill>
                  <a:schemeClr val="bg1"/>
                </a:solidFill>
                <a:latin typeface="+mn-lt"/>
                <a:cs typeface="Tahoma" pitchFamily="34" charset="0"/>
              </a:rPr>
              <a:t>pro střední školy</a:t>
            </a:r>
            <a:br>
              <a:rPr lang="cs-CZ" sz="2200" b="1" kern="0" dirty="0" smtClean="0">
                <a:solidFill>
                  <a:schemeClr val="bg1"/>
                </a:solidFill>
                <a:latin typeface="+mn-lt"/>
                <a:cs typeface="Tahoma" pitchFamily="34" charset="0"/>
              </a:rPr>
            </a:br>
            <a:r>
              <a:rPr lang="cs-CZ" sz="1000" b="1" kern="0" dirty="0" smtClean="0">
                <a:solidFill>
                  <a:schemeClr val="bg1"/>
                </a:solidFill>
                <a:latin typeface="+mn-lt"/>
                <a:cs typeface="Tahoma" pitchFamily="34" charset="0"/>
              </a:rPr>
              <a:t/>
            </a:r>
            <a:br>
              <a:rPr lang="cs-CZ" sz="1000" b="1"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Mgr. Ladislav Hanuš, Ph.D.</a:t>
            </a:r>
            <a:r>
              <a:rPr lang="cs-CZ" sz="2000" kern="0" dirty="0" smtClean="0">
                <a:solidFill>
                  <a:schemeClr val="bg1"/>
                </a:solidFill>
                <a:latin typeface="+mn-lt"/>
                <a:cs typeface="Tahoma" pitchFamily="34" charset="0"/>
              </a:rPr>
              <a:t>, pedagog</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Ing. Eliška Krmelová</a:t>
            </a:r>
            <a:r>
              <a:rPr lang="cs-CZ" sz="2000" kern="0" dirty="0" smtClean="0">
                <a:solidFill>
                  <a:schemeClr val="bg1"/>
                </a:solidFill>
                <a:latin typeface="+mn-lt"/>
                <a:cs typeface="Tahoma" pitchFamily="34" charset="0"/>
              </a:rPr>
              <a:t>, lektorka</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David Loula</a:t>
            </a:r>
            <a:r>
              <a:rPr lang="cs-CZ" sz="2000" kern="0" dirty="0" smtClean="0">
                <a:solidFill>
                  <a:schemeClr val="bg1"/>
                </a:solidFill>
                <a:latin typeface="+mn-lt"/>
                <a:cs typeface="Tahoma" pitchFamily="34" charset="0"/>
              </a:rPr>
              <a:t>, námět</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Radek Petružela</a:t>
            </a:r>
            <a:r>
              <a:rPr lang="cs-CZ" sz="2000" kern="0" dirty="0" smtClean="0">
                <a:solidFill>
                  <a:schemeClr val="bg1"/>
                </a:solidFill>
                <a:latin typeface="+mn-lt"/>
                <a:cs typeface="Tahoma" pitchFamily="34" charset="0"/>
              </a:rPr>
              <a:t>, ilustrace komiksu</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Alexandra Šillerová</a:t>
            </a:r>
            <a:r>
              <a:rPr lang="cs-CZ" sz="2000" kern="0" dirty="0" smtClean="0">
                <a:solidFill>
                  <a:schemeClr val="bg1"/>
                </a:solidFill>
                <a:latin typeface="+mn-lt"/>
                <a:cs typeface="Tahoma" pitchFamily="34" charset="0"/>
              </a:rPr>
              <a:t>, grafická úprava komiksu</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František Pala,</a:t>
            </a:r>
            <a:r>
              <a:rPr lang="cs-CZ" sz="2000" kern="0" dirty="0" smtClean="0">
                <a:solidFill>
                  <a:schemeClr val="bg1"/>
                </a:solidFill>
                <a:latin typeface="+mn-lt"/>
                <a:cs typeface="Tahoma" pitchFamily="34" charset="0"/>
              </a:rPr>
              <a:t> jazyková úprava</a:t>
            </a:r>
            <a:br>
              <a:rPr lang="cs-CZ" sz="2000" kern="0" dirty="0" smtClean="0">
                <a:solidFill>
                  <a:schemeClr val="bg1"/>
                </a:solidFill>
                <a:latin typeface="+mn-lt"/>
                <a:cs typeface="Tahoma" pitchFamily="34" charset="0"/>
              </a:rPr>
            </a:br>
            <a:r>
              <a:rPr lang="cs-CZ" sz="2000" kern="0" dirty="0" smtClean="0">
                <a:solidFill>
                  <a:schemeClr val="bg1"/>
                </a:solidFill>
                <a:latin typeface="+mn-lt"/>
                <a:cs typeface="Tahoma" pitchFamily="34" charset="0"/>
              </a:rPr>
              <a:t/>
            </a:r>
            <a:br>
              <a:rPr lang="cs-CZ" sz="2000" kern="0" dirty="0" smtClean="0">
                <a:solidFill>
                  <a:schemeClr val="bg1"/>
                </a:solidFill>
                <a:latin typeface="+mn-lt"/>
                <a:cs typeface="Tahoma" pitchFamily="34" charset="0"/>
              </a:rPr>
            </a:br>
            <a:r>
              <a:rPr lang="cs-CZ" sz="2000" b="1" kern="0" dirty="0" smtClean="0">
                <a:solidFill>
                  <a:schemeClr val="bg1"/>
                </a:solidFill>
                <a:latin typeface="+mn-lt"/>
                <a:cs typeface="Tahoma" pitchFamily="34" charset="0"/>
              </a:rPr>
              <a:t>Vydali: </a:t>
            </a:r>
            <a:r>
              <a:rPr lang="cs-CZ" sz="2000" kern="0" dirty="0" smtClean="0">
                <a:solidFill>
                  <a:schemeClr val="bg1"/>
                </a:solidFill>
                <a:latin typeface="+mn-lt"/>
                <a:cs typeface="Tahoma" pitchFamily="34" charset="0"/>
              </a:rPr>
              <a:t>Křesťanská akademie mladých a České studny v roce 2015</a:t>
            </a:r>
            <a:br>
              <a:rPr lang="cs-CZ" sz="2000" kern="0" dirty="0" smtClean="0">
                <a:solidFill>
                  <a:schemeClr val="bg1"/>
                </a:solidFill>
                <a:latin typeface="+mn-lt"/>
                <a:cs typeface="Tahoma" pitchFamily="34" charset="0"/>
              </a:rPr>
            </a:br>
            <a:r>
              <a:rPr lang="cs-CZ" sz="2000" kern="0" dirty="0" smtClean="0">
                <a:solidFill>
                  <a:schemeClr val="bg1"/>
                </a:solidFill>
                <a:latin typeface="+mn-lt"/>
                <a:cs typeface="Tahoma" pitchFamily="34" charset="0"/>
              </a:rPr>
              <a:t>Program je vytvořen v roce 600. výročí upálení Jana Husa a má záštitu MŠMT.</a:t>
            </a:r>
            <a:br>
              <a:rPr lang="cs-CZ" sz="2000" kern="0" dirty="0" smtClean="0">
                <a:solidFill>
                  <a:schemeClr val="bg1"/>
                </a:solidFill>
                <a:latin typeface="+mn-lt"/>
                <a:cs typeface="Tahoma" pitchFamily="34" charset="0"/>
              </a:rPr>
            </a:br>
            <a:r>
              <a:rPr lang="cs-CZ" sz="1000" kern="0" dirty="0" smtClean="0">
                <a:solidFill>
                  <a:schemeClr val="bg1"/>
                </a:solidFill>
                <a:latin typeface="+mn-lt"/>
                <a:cs typeface="Tahoma" pitchFamily="34" charset="0"/>
              </a:rPr>
              <a:t/>
            </a:r>
            <a:br>
              <a:rPr lang="cs-CZ" sz="1000" kern="0" dirty="0" smtClean="0">
                <a:solidFill>
                  <a:schemeClr val="bg1"/>
                </a:solidFill>
                <a:latin typeface="+mn-lt"/>
                <a:cs typeface="Tahoma" pitchFamily="34" charset="0"/>
              </a:rPr>
            </a:br>
            <a:r>
              <a:rPr lang="cs-CZ" sz="1400" i="1" kern="0" dirty="0" smtClean="0">
                <a:solidFill>
                  <a:schemeClr val="bg1"/>
                </a:solidFill>
                <a:latin typeface="+mn-lt"/>
              </a:rPr>
              <a:t>Autorem materiálu a všech jeho částí, není-li uvedeno jinak, je Mgr. Ladislav Hanuš, Ph.D., Ing. Eliška Krmelová a David Loula. Dostupné z Metodického portálu www.rvp.cz, ISSN: 1802-4785. Provozuje Národní ústav pro vzdělávání, školské poradenské zařízení a zařízení pro další vzdělávání pedagogických pracovníků (NÚV).</a:t>
            </a:r>
            <a:endParaRPr lang="cs-CZ" sz="1400" kern="0" dirty="0" smtClean="0">
              <a:solidFill>
                <a:schemeClr val="bg1"/>
              </a:solidFill>
              <a:latin typeface="+mn-lt"/>
              <a:cs typeface="Tahoma" pitchFamily="34" charset="0"/>
            </a:endParaRPr>
          </a:p>
        </p:txBody>
      </p:sp>
    </p:spTree>
    <p:extLst>
      <p:ext uri="{BB962C8B-B14F-4D97-AF65-F5344CB8AC3E}">
        <p14:creationId xmlns:p14="http://schemas.microsoft.com/office/powerpoint/2010/main" val="334374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71600" y="483518"/>
            <a:ext cx="7776864" cy="3970318"/>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4) Oblíbený u žen</a:t>
            </a:r>
          </a:p>
          <a:p>
            <a:endParaRPr lang="cs-CZ" sz="1200" dirty="0">
              <a:solidFill>
                <a:prstClr val="white"/>
              </a:solidFill>
              <a:ea typeface="Open Sans Condensed Light" pitchFamily="34" charset="0"/>
              <a:cs typeface="Open Sans Condensed Light" pitchFamily="34" charset="0"/>
            </a:endParaRPr>
          </a:p>
          <a:p>
            <a:pPr>
              <a:buClrTx/>
              <a:buFontTx/>
              <a:buNone/>
            </a:pPr>
            <a:r>
              <a:rPr lang="cs-CZ" altLang="cs-CZ" sz="2400" dirty="0" smtClean="0">
                <a:solidFill>
                  <a:srgbClr val="FFFFFF"/>
                </a:solidFill>
                <a:ea typeface="Open Sans Condensed Light" pitchFamily="34" charset="0"/>
                <a:cs typeface="Open Sans Condensed Light" pitchFamily="34" charset="0"/>
              </a:rPr>
              <a:t>Přijímal ženy a </a:t>
            </a:r>
            <a:r>
              <a:rPr lang="cs-CZ" altLang="cs-CZ" sz="2400" b="1" dirty="0" smtClean="0">
                <a:solidFill>
                  <a:srgbClr val="FFFFFF"/>
                </a:solidFill>
                <a:ea typeface="Open Sans Condensed Light" pitchFamily="34" charset="0"/>
                <a:cs typeface="Open Sans Condensed Light" pitchFamily="34" charset="0"/>
              </a:rPr>
              <a:t>připisoval  </a:t>
            </a:r>
            <a:r>
              <a:rPr lang="cs-CZ" altLang="cs-CZ" sz="2400" b="1" dirty="0">
                <a:solidFill>
                  <a:srgbClr val="FFFFFF"/>
                </a:solidFill>
                <a:ea typeface="Open Sans Condensed Light" pitchFamily="34" charset="0"/>
                <a:cs typeface="Open Sans Condensed Light" pitchFamily="34" charset="0"/>
              </a:rPr>
              <a:t>jim stejnou hodnotu jako mužům</a:t>
            </a:r>
            <a:r>
              <a:rPr lang="cs-CZ" altLang="cs-CZ" sz="2400" dirty="0">
                <a:solidFill>
                  <a:srgbClr val="FFFFFF"/>
                </a:solidFill>
                <a:ea typeface="Open Sans Condensed Light" pitchFamily="34" charset="0"/>
                <a:cs typeface="Open Sans Condensed Light" pitchFamily="34" charset="0"/>
              </a:rPr>
              <a:t>, </a:t>
            </a:r>
            <a:r>
              <a:rPr lang="cs-CZ" altLang="cs-CZ" sz="2400" dirty="0" smtClean="0">
                <a:solidFill>
                  <a:srgbClr val="FFFFFF"/>
                </a:solidFill>
                <a:ea typeface="Open Sans Condensed Light" pitchFamily="34" charset="0"/>
                <a:cs typeface="Open Sans Condensed Light" pitchFamily="34" charset="0"/>
              </a:rPr>
              <a:t>což </a:t>
            </a:r>
            <a:r>
              <a:rPr lang="cs-CZ" altLang="cs-CZ" sz="2400" dirty="0">
                <a:solidFill>
                  <a:srgbClr val="FFFFFF"/>
                </a:solidFill>
                <a:ea typeface="Open Sans Condensed Light" pitchFamily="34" charset="0"/>
                <a:cs typeface="Open Sans Condensed Light" pitchFamily="34" charset="0"/>
              </a:rPr>
              <a:t>nebylo </a:t>
            </a:r>
            <a:r>
              <a:rPr lang="cs-CZ" altLang="cs-CZ" sz="2400" dirty="0" smtClean="0">
                <a:solidFill>
                  <a:srgbClr val="FFFFFF"/>
                </a:solidFill>
                <a:ea typeface="Open Sans Condensed Light" pitchFamily="34" charset="0"/>
                <a:cs typeface="Open Sans Condensed Light" pitchFamily="34" charset="0"/>
              </a:rPr>
              <a:t>běžné. Na </a:t>
            </a:r>
            <a:r>
              <a:rPr lang="cs-CZ" altLang="cs-CZ" sz="2400" dirty="0">
                <a:solidFill>
                  <a:srgbClr val="FFFFFF"/>
                </a:solidFill>
                <a:ea typeface="Open Sans Condensed Light" pitchFamily="34" charset="0"/>
                <a:cs typeface="Open Sans Condensed Light" pitchFamily="34" charset="0"/>
              </a:rPr>
              <a:t>jeho kázání chodily </a:t>
            </a:r>
            <a:r>
              <a:rPr lang="cs-CZ" altLang="cs-CZ" sz="2400" dirty="0" smtClean="0">
                <a:solidFill>
                  <a:srgbClr val="FFFFFF"/>
                </a:solidFill>
                <a:ea typeface="Open Sans Condensed Light" pitchFamily="34" charset="0"/>
                <a:cs typeface="Open Sans Condensed Light" pitchFamily="34" charset="0"/>
              </a:rPr>
              <a:t>ženy prosté </a:t>
            </a:r>
            <a:br>
              <a:rPr lang="cs-CZ" altLang="cs-CZ" sz="2400" dirty="0" smtClean="0">
                <a:solidFill>
                  <a:srgbClr val="FFFFFF"/>
                </a:solidFill>
                <a:ea typeface="Open Sans Condensed Light" pitchFamily="34" charset="0"/>
                <a:cs typeface="Open Sans Condensed Light" pitchFamily="34" charset="0"/>
              </a:rPr>
            </a:br>
            <a:r>
              <a:rPr lang="cs-CZ" altLang="cs-CZ" sz="2400" dirty="0" smtClean="0">
                <a:solidFill>
                  <a:srgbClr val="FFFFFF"/>
                </a:solidFill>
                <a:ea typeface="Open Sans Condensed Light" pitchFamily="34" charset="0"/>
                <a:cs typeface="Open Sans Condensed Light" pitchFamily="34" charset="0"/>
              </a:rPr>
              <a:t>i vznešené, i </a:t>
            </a:r>
            <a:r>
              <a:rPr lang="cs-CZ" altLang="cs-CZ" sz="2400" dirty="0">
                <a:solidFill>
                  <a:srgbClr val="FFFFFF"/>
                </a:solidFill>
                <a:ea typeface="Open Sans Condensed Light" pitchFamily="34" charset="0"/>
                <a:cs typeface="Open Sans Condensed Light" pitchFamily="34" charset="0"/>
              </a:rPr>
              <a:t>královna Žofie Bavorská (manželka Václava IV</a:t>
            </a:r>
            <a:r>
              <a:rPr lang="cs-CZ" altLang="cs-CZ" sz="2400" dirty="0" smtClean="0">
                <a:solidFill>
                  <a:srgbClr val="FFFFFF"/>
                </a:solidFill>
                <a:ea typeface="Open Sans Condensed Light" pitchFamily="34" charset="0"/>
                <a:cs typeface="Open Sans Condensed Light" pitchFamily="34" charset="0"/>
              </a:rPr>
              <a:t>.).</a:t>
            </a:r>
            <a:endParaRPr lang="cs-CZ" altLang="cs-CZ" sz="2400" dirty="0">
              <a:solidFill>
                <a:srgbClr val="FFFFFF"/>
              </a:solidFill>
              <a:ea typeface="Open Sans Condensed Light" pitchFamily="34" charset="0"/>
              <a:cs typeface="Open Sans Condensed Light" pitchFamily="34" charset="0"/>
            </a:endParaRPr>
          </a:p>
          <a:p>
            <a:pPr>
              <a:buClrTx/>
              <a:buFontTx/>
              <a:buNone/>
            </a:pPr>
            <a:endParaRPr lang="cs-CZ" altLang="cs-CZ" sz="2400" dirty="0" smtClean="0">
              <a:solidFill>
                <a:srgbClr val="FFFFFF"/>
              </a:solidFill>
              <a:ea typeface="Open Sans Condensed Light" pitchFamily="34" charset="0"/>
              <a:cs typeface="Open Sans Condensed Light" pitchFamily="34" charset="0"/>
            </a:endParaRPr>
          </a:p>
          <a:p>
            <a:pPr>
              <a:buClrTx/>
              <a:buFontTx/>
              <a:buNone/>
            </a:pPr>
            <a:r>
              <a:rPr lang="cs-CZ" altLang="cs-CZ" sz="2400" dirty="0">
                <a:solidFill>
                  <a:srgbClr val="FFFFFF"/>
                </a:solidFill>
                <a:ea typeface="Open Sans Condensed Light" pitchFamily="34" charset="0"/>
                <a:cs typeface="Open Sans Condensed Light" pitchFamily="34" charset="0"/>
              </a:rPr>
              <a:t>Smilstvo (sex mimo manželství) </a:t>
            </a:r>
            <a:endParaRPr lang="cs-CZ" altLang="cs-CZ" sz="2400" dirty="0" smtClean="0">
              <a:solidFill>
                <a:srgbClr val="FFFFFF"/>
              </a:solidFill>
              <a:ea typeface="Open Sans Condensed Light" pitchFamily="34" charset="0"/>
              <a:cs typeface="Open Sans Condensed Light" pitchFamily="34" charset="0"/>
            </a:endParaRPr>
          </a:p>
          <a:p>
            <a:pPr>
              <a:buClrTx/>
              <a:buFontTx/>
              <a:buNone/>
            </a:pPr>
            <a:r>
              <a:rPr lang="cs-CZ" altLang="cs-CZ" sz="2400" dirty="0" smtClean="0">
                <a:solidFill>
                  <a:srgbClr val="FFFFFF"/>
                </a:solidFill>
                <a:ea typeface="Open Sans Condensed Light" pitchFamily="34" charset="0"/>
                <a:cs typeface="Open Sans Condensed Light" pitchFamily="34" charset="0"/>
              </a:rPr>
              <a:t>považoval </a:t>
            </a:r>
            <a:r>
              <a:rPr lang="cs-CZ" altLang="cs-CZ" sz="2400" dirty="0">
                <a:solidFill>
                  <a:srgbClr val="FFFFFF"/>
                </a:solidFill>
                <a:ea typeface="Open Sans Condensed Light" pitchFamily="34" charset="0"/>
                <a:cs typeface="Open Sans Condensed Light" pitchFamily="34" charset="0"/>
              </a:rPr>
              <a:t>za nejhorší šelmu, </a:t>
            </a:r>
            <a:r>
              <a:rPr lang="cs-CZ" altLang="cs-CZ" sz="2400" dirty="0" smtClean="0">
                <a:solidFill>
                  <a:srgbClr val="FFFFFF"/>
                </a:solidFill>
                <a:ea typeface="Open Sans Condensed Light" pitchFamily="34" charset="0"/>
                <a:cs typeface="Open Sans Condensed Light" pitchFamily="34" charset="0"/>
              </a:rPr>
              <a:t/>
            </a:r>
            <a:br>
              <a:rPr lang="cs-CZ" altLang="cs-CZ" sz="2400" dirty="0" smtClean="0">
                <a:solidFill>
                  <a:srgbClr val="FFFFFF"/>
                </a:solidFill>
                <a:ea typeface="Open Sans Condensed Light" pitchFamily="34" charset="0"/>
                <a:cs typeface="Open Sans Condensed Light" pitchFamily="34" charset="0"/>
              </a:rPr>
            </a:br>
            <a:r>
              <a:rPr lang="cs-CZ" altLang="cs-CZ" sz="2400" dirty="0" smtClean="0">
                <a:solidFill>
                  <a:srgbClr val="FFFFFF"/>
                </a:solidFill>
                <a:ea typeface="Open Sans Condensed Light" pitchFamily="34" charset="0"/>
                <a:cs typeface="Open Sans Condensed Light" pitchFamily="34" charset="0"/>
              </a:rPr>
              <a:t>která </a:t>
            </a:r>
            <a:r>
              <a:rPr lang="cs-CZ" altLang="cs-CZ" sz="2400" dirty="0">
                <a:solidFill>
                  <a:srgbClr val="FFFFFF"/>
                </a:solidFill>
                <a:ea typeface="Open Sans Condensed Light" pitchFamily="34" charset="0"/>
                <a:cs typeface="Open Sans Condensed Light" pitchFamily="34" charset="0"/>
              </a:rPr>
              <a:t>zabíjí lidskou </a:t>
            </a:r>
            <a:r>
              <a:rPr lang="cs-CZ" altLang="cs-CZ" sz="2400" dirty="0" smtClean="0">
                <a:solidFill>
                  <a:srgbClr val="FFFFFF"/>
                </a:solidFill>
                <a:ea typeface="Open Sans Condensed Light" pitchFamily="34" charset="0"/>
                <a:cs typeface="Open Sans Condensed Light" pitchFamily="34" charset="0"/>
              </a:rPr>
              <a:t>důstojnost</a:t>
            </a:r>
          </a:p>
          <a:p>
            <a:pPr>
              <a:buClrTx/>
              <a:buFontTx/>
              <a:buNone/>
            </a:pPr>
            <a:r>
              <a:rPr lang="cs-CZ" altLang="cs-CZ" sz="2400" dirty="0" smtClean="0">
                <a:solidFill>
                  <a:srgbClr val="FFFFFF"/>
                </a:solidFill>
                <a:ea typeface="Open Sans Condensed Light" pitchFamily="34" charset="0"/>
                <a:cs typeface="Open Sans Condensed Light" pitchFamily="34" charset="0"/>
              </a:rPr>
              <a:t>a </a:t>
            </a:r>
            <a:r>
              <a:rPr lang="cs-CZ" altLang="cs-CZ" sz="2400" dirty="0">
                <a:solidFill>
                  <a:srgbClr val="FFFFFF"/>
                </a:solidFill>
                <a:ea typeface="Open Sans Condensed Light" pitchFamily="34" charset="0"/>
                <a:cs typeface="Open Sans Condensed Light" pitchFamily="34" charset="0"/>
              </a:rPr>
              <a:t>ponižuje člověka</a:t>
            </a:r>
            <a:r>
              <a:rPr lang="cs-CZ" altLang="cs-CZ" sz="2400" dirty="0" smtClean="0">
                <a:solidFill>
                  <a:srgbClr val="FFFFFF"/>
                </a:solidFill>
                <a:ea typeface="Open Sans Condensed Light" pitchFamily="34" charset="0"/>
                <a:cs typeface="Open Sans Condensed Light" pitchFamily="34" charset="0"/>
              </a:rPr>
              <a:t>.</a:t>
            </a:r>
            <a:endParaRPr lang="cs-CZ" sz="2400" b="1" dirty="0">
              <a:solidFill>
                <a:prstClr val="white"/>
              </a:solidFill>
              <a:ea typeface="Open Sans Condensed Light" pitchFamily="34" charset="0"/>
              <a:cs typeface="Open Sans Condensed Light" pitchFamily="34" charset="0"/>
            </a:endParaRPr>
          </a:p>
        </p:txBody>
      </p:sp>
      <p:pic>
        <p:nvPicPr>
          <p:cNvPr id="6" name="Obrázek 5" descr="obr5.png"/>
          <p:cNvPicPr>
            <a:picLocks noChangeAspect="1"/>
          </p:cNvPicPr>
          <p:nvPr/>
        </p:nvPicPr>
        <p:blipFill>
          <a:blip r:embed="rId4" cstate="print"/>
          <a:stretch>
            <a:fillRect/>
          </a:stretch>
        </p:blipFill>
        <p:spPr>
          <a:xfrm>
            <a:off x="6228185" y="2417440"/>
            <a:ext cx="2915816" cy="2559358"/>
          </a:xfrm>
          <a:prstGeom prst="rect">
            <a:avLst/>
          </a:prstGeom>
        </p:spPr>
      </p:pic>
    </p:spTree>
    <p:extLst>
      <p:ext uri="{BB962C8B-B14F-4D97-AF65-F5344CB8AC3E}">
        <p14:creationId xmlns:p14="http://schemas.microsoft.com/office/powerpoint/2010/main" val="168086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899592" y="483518"/>
            <a:ext cx="8208912" cy="2862322"/>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5) Srozumitelný</a:t>
            </a:r>
          </a:p>
          <a:p>
            <a:endParaRPr lang="cs-CZ" sz="1200" dirty="0">
              <a:solidFill>
                <a:prstClr val="white"/>
              </a:solidFill>
              <a:ea typeface="Open Sans Condensed Light" pitchFamily="34" charset="0"/>
              <a:cs typeface="Calibri" panose="020F0502020204030204" pitchFamily="34" charset="0"/>
            </a:endParaRPr>
          </a:p>
          <a:p>
            <a:r>
              <a:rPr lang="cs-CZ" altLang="cs-CZ" sz="2400" dirty="0" smtClean="0">
                <a:solidFill>
                  <a:srgbClr val="FFFFFF"/>
                </a:solidFill>
                <a:ea typeface="Open Sans Condensed Light" pitchFamily="34" charset="0"/>
                <a:cs typeface="Open Sans Condensed Light" pitchFamily="34" charset="0"/>
              </a:rPr>
              <a:t>Roku 1402 se stal kazatelem </a:t>
            </a:r>
            <a:r>
              <a:rPr lang="cs-CZ" altLang="cs-CZ" sz="2400" dirty="0">
                <a:solidFill>
                  <a:srgbClr val="FFFFFF"/>
                </a:solidFill>
                <a:ea typeface="Open Sans Condensed Light" pitchFamily="34" charset="0"/>
                <a:cs typeface="Open Sans Condensed Light" pitchFamily="34" charset="0"/>
              </a:rPr>
              <a:t>v Betlémské kapli, která byla </a:t>
            </a:r>
            <a:r>
              <a:rPr lang="cs-CZ" altLang="cs-CZ" sz="2400" dirty="0" smtClean="0">
                <a:solidFill>
                  <a:srgbClr val="FFFFFF"/>
                </a:solidFill>
                <a:ea typeface="Open Sans Condensed Light" pitchFamily="34" charset="0"/>
                <a:cs typeface="Open Sans Condensed Light" pitchFamily="34" charset="0"/>
              </a:rPr>
              <a:t>postavena, aby </a:t>
            </a:r>
            <a:r>
              <a:rPr lang="cs-CZ" altLang="cs-CZ" sz="2400" dirty="0">
                <a:solidFill>
                  <a:srgbClr val="FFFFFF"/>
                </a:solidFill>
                <a:ea typeface="Open Sans Condensed Light" pitchFamily="34" charset="0"/>
                <a:cs typeface="Open Sans Condensed Light" pitchFamily="34" charset="0"/>
              </a:rPr>
              <a:t>se tam kázalo </a:t>
            </a:r>
            <a:r>
              <a:rPr lang="cs-CZ" altLang="cs-CZ" sz="2400" b="1" dirty="0" smtClean="0">
                <a:solidFill>
                  <a:srgbClr val="FFFFFF"/>
                </a:solidFill>
                <a:ea typeface="Open Sans Condensed Light" pitchFamily="34" charset="0"/>
                <a:cs typeface="Open Sans Condensed Light" pitchFamily="34" charset="0"/>
              </a:rPr>
              <a:t>výhradně </a:t>
            </a:r>
            <a:r>
              <a:rPr lang="cs-CZ" altLang="cs-CZ" sz="2400" b="1" dirty="0">
                <a:solidFill>
                  <a:srgbClr val="FFFFFF"/>
                </a:solidFill>
                <a:ea typeface="Open Sans Condensed Light" pitchFamily="34" charset="0"/>
                <a:cs typeface="Open Sans Condensed Light" pitchFamily="34" charset="0"/>
              </a:rPr>
              <a:t>česky</a:t>
            </a:r>
            <a:r>
              <a:rPr lang="cs-CZ" altLang="cs-CZ" sz="2400" dirty="0" smtClean="0">
                <a:solidFill>
                  <a:srgbClr val="FFFFFF"/>
                </a:solidFill>
                <a:ea typeface="Open Sans Condensed Light" pitchFamily="34" charset="0"/>
                <a:cs typeface="Open Sans Condensed Light" pitchFamily="34" charset="0"/>
              </a:rPr>
              <a:t>.</a:t>
            </a:r>
          </a:p>
          <a:p>
            <a:endParaRPr lang="cs-CZ" altLang="cs-CZ" sz="2400" dirty="0" smtClean="0">
              <a:solidFill>
                <a:srgbClr val="FFFFFF"/>
              </a:solidFill>
              <a:ea typeface="Open Sans Condensed Light" pitchFamily="34" charset="0"/>
              <a:cs typeface="Open Sans Condensed Light" pitchFamily="34" charset="0"/>
            </a:endParaRPr>
          </a:p>
          <a:p>
            <a:r>
              <a:rPr lang="cs-CZ" altLang="cs-CZ" sz="2400" dirty="0" smtClean="0">
                <a:solidFill>
                  <a:srgbClr val="FFFFFF"/>
                </a:solidFill>
                <a:ea typeface="Open Sans Condensed Light" pitchFamily="34" charset="0"/>
                <a:cs typeface="Open Sans Condensed Light" pitchFamily="34" charset="0"/>
              </a:rPr>
              <a:t>K </a:t>
            </a:r>
            <a:r>
              <a:rPr lang="cs-CZ" altLang="cs-CZ" sz="2400" dirty="0">
                <a:solidFill>
                  <a:srgbClr val="FFFFFF"/>
                </a:solidFill>
                <a:ea typeface="Open Sans Condensed Light" pitchFamily="34" charset="0"/>
                <a:cs typeface="Open Sans Condensed Light" pitchFamily="34" charset="0"/>
              </a:rPr>
              <a:t>lidem </a:t>
            </a:r>
            <a:r>
              <a:rPr lang="cs-CZ" altLang="cs-CZ" sz="2400" dirty="0" smtClean="0">
                <a:solidFill>
                  <a:srgbClr val="FFFFFF"/>
                </a:solidFill>
                <a:ea typeface="Open Sans Condensed Light" pitchFamily="34" charset="0"/>
                <a:cs typeface="Open Sans Condensed Light" pitchFamily="34" charset="0"/>
              </a:rPr>
              <a:t>nemluvil </a:t>
            </a:r>
            <a:r>
              <a:rPr lang="cs-CZ" altLang="cs-CZ" sz="2400" dirty="0">
                <a:solidFill>
                  <a:srgbClr val="FFFFFF"/>
                </a:solidFill>
                <a:ea typeface="Open Sans Condensed Light" pitchFamily="34" charset="0"/>
                <a:cs typeface="Open Sans Condensed Light" pitchFamily="34" charset="0"/>
              </a:rPr>
              <a:t>přísně</a:t>
            </a:r>
            <a:r>
              <a:rPr lang="cs-CZ" altLang="cs-CZ" sz="2400" dirty="0" smtClean="0">
                <a:solidFill>
                  <a:srgbClr val="FFFFFF"/>
                </a:solidFill>
                <a:ea typeface="Open Sans Condensed Light" pitchFamily="34" charset="0"/>
                <a:cs typeface="Open Sans Condensed Light" pitchFamily="34" charset="0"/>
              </a:rPr>
              <a:t>, </a:t>
            </a:r>
            <a:r>
              <a:rPr lang="cs-CZ" altLang="cs-CZ" sz="2400" dirty="0">
                <a:solidFill>
                  <a:srgbClr val="FFFFFF"/>
                </a:solidFill>
                <a:ea typeface="Open Sans Condensed Light" pitchFamily="34" charset="0"/>
                <a:cs typeface="Open Sans Condensed Light" pitchFamily="34" charset="0"/>
              </a:rPr>
              <a:t>neodsuzoval </a:t>
            </a:r>
            <a:r>
              <a:rPr lang="cs-CZ" altLang="cs-CZ" sz="2400" dirty="0" smtClean="0">
                <a:solidFill>
                  <a:srgbClr val="FFFFFF"/>
                </a:solidFill>
                <a:ea typeface="Open Sans Condensed Light" pitchFamily="34" charset="0"/>
                <a:cs typeface="Open Sans Condensed Light" pitchFamily="34" charset="0"/>
              </a:rPr>
              <a:t>je, měli k němu důvěru.</a:t>
            </a:r>
          </a:p>
          <a:p>
            <a:r>
              <a:rPr lang="cs-CZ" altLang="cs-CZ" sz="2400" dirty="0" smtClean="0">
                <a:solidFill>
                  <a:srgbClr val="FFFFFF"/>
                </a:solidFill>
                <a:ea typeface="Open Sans Condensed Light" pitchFamily="34" charset="0"/>
                <a:cs typeface="Open Sans Condensed Light" pitchFamily="34" charset="0"/>
              </a:rPr>
              <a:t>Posluchače oslovoval: </a:t>
            </a:r>
            <a:r>
              <a:rPr lang="cs-CZ" altLang="cs-CZ" sz="2400" b="1" i="1" dirty="0" smtClean="0">
                <a:solidFill>
                  <a:srgbClr val="FFFFFF"/>
                </a:solidFill>
                <a:ea typeface="Open Sans Condensed Light" pitchFamily="34" charset="0"/>
                <a:cs typeface="Open Sans Condensed Light" pitchFamily="34" charset="0"/>
              </a:rPr>
              <a:t>Nejmilejší…, Lidičkové...</a:t>
            </a:r>
            <a:endParaRPr lang="cs-CZ" sz="2400" b="1" dirty="0">
              <a:solidFill>
                <a:prstClr val="white"/>
              </a:solidFill>
              <a:ea typeface="Open Sans Condensed Light" pitchFamily="34" charset="0"/>
              <a:cs typeface="Open Sans Condensed Light" pitchFamily="34" charset="0"/>
            </a:endParaRPr>
          </a:p>
        </p:txBody>
      </p:sp>
      <p:pic>
        <p:nvPicPr>
          <p:cNvPr id="6" name="Obrázek 5" descr="obr6.png"/>
          <p:cNvPicPr>
            <a:picLocks noChangeAspect="1"/>
          </p:cNvPicPr>
          <p:nvPr/>
        </p:nvPicPr>
        <p:blipFill>
          <a:blip r:embed="rId4" cstate="print"/>
          <a:stretch>
            <a:fillRect/>
          </a:stretch>
        </p:blipFill>
        <p:spPr>
          <a:xfrm>
            <a:off x="4283968" y="3228491"/>
            <a:ext cx="4860032" cy="1747427"/>
          </a:xfrm>
          <a:prstGeom prst="rect">
            <a:avLst/>
          </a:prstGeom>
        </p:spPr>
      </p:pic>
    </p:spTree>
    <p:extLst>
      <p:ext uri="{BB962C8B-B14F-4D97-AF65-F5344CB8AC3E}">
        <p14:creationId xmlns:p14="http://schemas.microsoft.com/office/powerpoint/2010/main" val="394077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36000" y="411510"/>
            <a:ext cx="7992888" cy="4177106"/>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6) Kritický</a:t>
            </a:r>
          </a:p>
          <a:p>
            <a:endParaRPr lang="cs-CZ" sz="1200" dirty="0">
              <a:solidFill>
                <a:prstClr val="white"/>
              </a:solidFill>
              <a:ea typeface="Open Sans Condensed Light" pitchFamily="34" charset="0"/>
              <a:cs typeface="Open Sans Condensed Light" pitchFamily="34" charset="0"/>
            </a:endParaRPr>
          </a:p>
          <a:p>
            <a:r>
              <a:rPr lang="cs-CZ" altLang="cs-CZ" sz="2400" dirty="0" smtClean="0">
                <a:solidFill>
                  <a:srgbClr val="FFFFFF"/>
                </a:solidFill>
                <a:ea typeface="Open Sans Condensed Light" pitchFamily="34" charset="0"/>
                <a:cs typeface="Open Sans Condensed Light" pitchFamily="34" charset="0"/>
              </a:rPr>
              <a:t>Papež potřeboval </a:t>
            </a:r>
            <a:r>
              <a:rPr lang="cs-CZ" altLang="cs-CZ" sz="2400" dirty="0">
                <a:solidFill>
                  <a:srgbClr val="FFFFFF"/>
                </a:solidFill>
                <a:ea typeface="Open Sans Condensed Light" pitchFamily="34" charset="0"/>
                <a:cs typeface="Open Sans Condensed Light" pitchFamily="34" charset="0"/>
              </a:rPr>
              <a:t>peníze na </a:t>
            </a:r>
            <a:r>
              <a:rPr lang="cs-CZ" altLang="cs-CZ" sz="2400" dirty="0" smtClean="0">
                <a:solidFill>
                  <a:srgbClr val="FFFFFF"/>
                </a:solidFill>
                <a:ea typeface="Open Sans Condensed Light" pitchFamily="34" charset="0"/>
                <a:cs typeface="Open Sans Condensed Light" pitchFamily="34" charset="0"/>
              </a:rPr>
              <a:t>válku, </a:t>
            </a:r>
            <a:r>
              <a:rPr lang="cs-CZ" altLang="cs-CZ" sz="2400" dirty="0">
                <a:solidFill>
                  <a:srgbClr val="FFFFFF"/>
                </a:solidFill>
                <a:ea typeface="Open Sans Condensed Light" pitchFamily="34" charset="0"/>
                <a:cs typeface="Open Sans Condensed Light" pitchFamily="34" charset="0"/>
              </a:rPr>
              <a:t>a tak </a:t>
            </a:r>
            <a:r>
              <a:rPr lang="cs-CZ" altLang="cs-CZ" sz="2400" dirty="0" smtClean="0">
                <a:solidFill>
                  <a:srgbClr val="FFFFFF"/>
                </a:solidFill>
                <a:ea typeface="Open Sans Condensed Light" pitchFamily="34" charset="0"/>
                <a:cs typeface="Open Sans Condensed Light" pitchFamily="34" charset="0"/>
              </a:rPr>
              <a:t>sliboval, že kdo půjde </a:t>
            </a:r>
            <a:r>
              <a:rPr lang="cs-CZ" altLang="cs-CZ" sz="2400" dirty="0">
                <a:solidFill>
                  <a:srgbClr val="FFFFFF"/>
                </a:solidFill>
                <a:ea typeface="Open Sans Condensed Light" pitchFamily="34" charset="0"/>
                <a:cs typeface="Open Sans Condensed Light" pitchFamily="34" charset="0"/>
              </a:rPr>
              <a:t>bojovat nebo </a:t>
            </a:r>
            <a:r>
              <a:rPr lang="cs-CZ" altLang="cs-CZ" sz="2400" dirty="0" smtClean="0">
                <a:solidFill>
                  <a:srgbClr val="FFFFFF"/>
                </a:solidFill>
                <a:ea typeface="Open Sans Condensed Light" pitchFamily="34" charset="0"/>
                <a:cs typeface="Open Sans Condensed Light" pitchFamily="34" charset="0"/>
              </a:rPr>
              <a:t>mu dá na válku peníze, dostane se do </a:t>
            </a:r>
            <a:r>
              <a:rPr lang="cs-CZ" altLang="cs-CZ" sz="2400" dirty="0">
                <a:solidFill>
                  <a:srgbClr val="FFFFFF"/>
                </a:solidFill>
                <a:ea typeface="Open Sans Condensed Light" pitchFamily="34" charset="0"/>
                <a:cs typeface="Open Sans Condensed Light" pitchFamily="34" charset="0"/>
              </a:rPr>
              <a:t>nebe</a:t>
            </a:r>
            <a:r>
              <a:rPr lang="cs-CZ" altLang="cs-CZ" sz="2400" dirty="0" smtClean="0">
                <a:solidFill>
                  <a:srgbClr val="FFFFFF"/>
                </a:solidFill>
                <a:ea typeface="Open Sans Condensed Light" pitchFamily="34" charset="0"/>
                <a:cs typeface="Open Sans Condensed Light" pitchFamily="34" charset="0"/>
              </a:rPr>
              <a:t>.</a:t>
            </a:r>
          </a:p>
          <a:p>
            <a:endParaRPr lang="cs-CZ" altLang="cs-CZ" dirty="0">
              <a:solidFill>
                <a:srgbClr val="FFFFFF"/>
              </a:solidFill>
              <a:ea typeface="Open Sans Condensed Light" pitchFamily="34" charset="0"/>
              <a:cs typeface="Open Sans Condensed Light" pitchFamily="34" charset="0"/>
            </a:endParaRPr>
          </a:p>
          <a:p>
            <a:r>
              <a:rPr lang="cs-CZ" altLang="cs-CZ" sz="2400" b="1" dirty="0" smtClean="0">
                <a:solidFill>
                  <a:srgbClr val="FFFFFF"/>
                </a:solidFill>
                <a:ea typeface="Open Sans Condensed Light" pitchFamily="34" charset="0"/>
                <a:cs typeface="Open Sans Condensed Light" pitchFamily="34" charset="0"/>
              </a:rPr>
              <a:t>Hus kritizoval </a:t>
            </a:r>
            <a:r>
              <a:rPr lang="cs-CZ" altLang="cs-CZ" sz="2400" b="1" dirty="0">
                <a:solidFill>
                  <a:srgbClr val="FFFFFF"/>
                </a:solidFill>
                <a:ea typeface="Open Sans Condensed Light" pitchFamily="34" charset="0"/>
                <a:cs typeface="Open Sans Condensed Light" pitchFamily="34" charset="0"/>
              </a:rPr>
              <a:t>prodávání odpustků</a:t>
            </a:r>
            <a:r>
              <a:rPr lang="cs-CZ" altLang="cs-CZ" sz="2400" dirty="0" smtClean="0">
                <a:solidFill>
                  <a:srgbClr val="FFFFFF"/>
                </a:solidFill>
                <a:ea typeface="Open Sans Condensed Light" pitchFamily="34" charset="0"/>
                <a:cs typeface="Open Sans Condensed Light" pitchFamily="34" charset="0"/>
              </a:rPr>
              <a:t>.</a:t>
            </a:r>
          </a:p>
          <a:p>
            <a:r>
              <a:rPr lang="cs-CZ" altLang="cs-CZ" sz="2400" dirty="0" smtClean="0">
                <a:solidFill>
                  <a:srgbClr val="FFFFFF"/>
                </a:solidFill>
                <a:ea typeface="Open Sans Condensed Light" pitchFamily="34" charset="0"/>
                <a:cs typeface="Open Sans Condensed Light" pitchFamily="34" charset="0"/>
              </a:rPr>
              <a:t>Jak lze podle Bible přijít do nebe?</a:t>
            </a:r>
            <a:endParaRPr lang="cs-CZ" altLang="cs-CZ" sz="2400" dirty="0">
              <a:solidFill>
                <a:srgbClr val="FFFFFF"/>
              </a:solidFill>
              <a:ea typeface="Open Sans Condensed Light" pitchFamily="34" charset="0"/>
              <a:cs typeface="Open Sans Condensed Light" pitchFamily="34" charset="0"/>
            </a:endParaRPr>
          </a:p>
          <a:p>
            <a:endParaRPr lang="cs-CZ" altLang="cs-CZ" dirty="0">
              <a:solidFill>
                <a:srgbClr val="FFFFFF"/>
              </a:solidFill>
              <a:ea typeface="Open Sans Condensed Light" pitchFamily="34" charset="0"/>
              <a:cs typeface="Open Sans Condensed Light" pitchFamily="34" charset="0"/>
            </a:endParaRPr>
          </a:p>
          <a:p>
            <a:pPr>
              <a:lnSpc>
                <a:spcPct val="102000"/>
              </a:lnSpc>
              <a:buClrTx/>
              <a:buFontTx/>
              <a:buNone/>
            </a:pPr>
            <a:r>
              <a:rPr lang="cs-CZ" altLang="cs-CZ" sz="2400" dirty="0" smtClean="0">
                <a:solidFill>
                  <a:srgbClr val="FFFFFF"/>
                </a:solidFill>
                <a:ea typeface="Open Sans Condensed Light" pitchFamily="34" charset="0"/>
                <a:cs typeface="Open Sans Condensed Light" pitchFamily="34" charset="0"/>
              </a:rPr>
              <a:t>Protože Hus mluvil proti prodeji </a:t>
            </a:r>
            <a:r>
              <a:rPr lang="cs-CZ" altLang="cs-CZ" sz="2400" dirty="0">
                <a:solidFill>
                  <a:srgbClr val="FFFFFF"/>
                </a:solidFill>
                <a:ea typeface="Open Sans Condensed Light" pitchFamily="34" charset="0"/>
                <a:cs typeface="Open Sans Condensed Light" pitchFamily="34" charset="0"/>
              </a:rPr>
              <a:t>odpustků, </a:t>
            </a:r>
            <a:r>
              <a:rPr lang="cs-CZ" altLang="cs-CZ" sz="2400" dirty="0" smtClean="0">
                <a:solidFill>
                  <a:srgbClr val="FFFFFF"/>
                </a:solidFill>
                <a:ea typeface="Open Sans Condensed Light" pitchFamily="34" charset="0"/>
                <a:cs typeface="Open Sans Condensed Light" pitchFamily="34" charset="0"/>
              </a:rPr>
              <a:t/>
            </a:r>
            <a:br>
              <a:rPr lang="cs-CZ" altLang="cs-CZ" sz="2400" dirty="0" smtClean="0">
                <a:solidFill>
                  <a:srgbClr val="FFFFFF"/>
                </a:solidFill>
                <a:ea typeface="Open Sans Condensed Light" pitchFamily="34" charset="0"/>
                <a:cs typeface="Open Sans Condensed Light" pitchFamily="34" charset="0"/>
              </a:rPr>
            </a:br>
            <a:r>
              <a:rPr lang="cs-CZ" altLang="cs-CZ" sz="2400" dirty="0" smtClean="0">
                <a:solidFill>
                  <a:srgbClr val="FFFFFF"/>
                </a:solidFill>
                <a:ea typeface="Open Sans Condensed Light" pitchFamily="34" charset="0"/>
                <a:cs typeface="Open Sans Condensed Light" pitchFamily="34" charset="0"/>
              </a:rPr>
              <a:t>papež nad ním </a:t>
            </a:r>
            <a:r>
              <a:rPr lang="cs-CZ" altLang="cs-CZ" sz="2400" dirty="0">
                <a:solidFill>
                  <a:srgbClr val="FFFFFF"/>
                </a:solidFill>
                <a:ea typeface="Open Sans Condensed Light" pitchFamily="34" charset="0"/>
                <a:cs typeface="Open Sans Condensed Light" pitchFamily="34" charset="0"/>
              </a:rPr>
              <a:t>roku 1412 vyhlásil</a:t>
            </a:r>
            <a:endParaRPr lang="cs-CZ" altLang="cs-CZ" sz="2400" dirty="0" smtClean="0">
              <a:solidFill>
                <a:srgbClr val="FFFFFF"/>
              </a:solidFill>
              <a:ea typeface="Open Sans Condensed Light" pitchFamily="34" charset="0"/>
              <a:cs typeface="Open Sans Condensed Light" pitchFamily="34" charset="0"/>
            </a:endParaRPr>
          </a:p>
          <a:p>
            <a:pPr>
              <a:lnSpc>
                <a:spcPct val="102000"/>
              </a:lnSpc>
              <a:buClrTx/>
              <a:buFontTx/>
              <a:buNone/>
            </a:pPr>
            <a:r>
              <a:rPr lang="cs-CZ" altLang="cs-CZ" sz="2400" dirty="0" smtClean="0">
                <a:solidFill>
                  <a:srgbClr val="FFFFFF"/>
                </a:solidFill>
                <a:ea typeface="Open Sans Condensed Light" pitchFamily="34" charset="0"/>
                <a:cs typeface="Open Sans Condensed Light" pitchFamily="34" charset="0"/>
              </a:rPr>
              <a:t>nejtěžší </a:t>
            </a:r>
            <a:r>
              <a:rPr lang="cs-CZ" altLang="cs-CZ" sz="2400" dirty="0">
                <a:solidFill>
                  <a:srgbClr val="FFFFFF"/>
                </a:solidFill>
                <a:ea typeface="Open Sans Condensed Light" pitchFamily="34" charset="0"/>
                <a:cs typeface="Open Sans Condensed Light" pitchFamily="34" charset="0"/>
              </a:rPr>
              <a:t>klatbu (interdikt</a:t>
            </a:r>
            <a:r>
              <a:rPr lang="cs-CZ" altLang="cs-CZ" sz="2400" dirty="0" smtClean="0">
                <a:solidFill>
                  <a:srgbClr val="FFFFFF"/>
                </a:solidFill>
                <a:ea typeface="Open Sans Condensed Light" pitchFamily="34" charset="0"/>
                <a:cs typeface="Open Sans Condensed Light" pitchFamily="34" charset="0"/>
              </a:rPr>
              <a:t>).</a:t>
            </a:r>
            <a:endParaRPr lang="cs-CZ" altLang="cs-CZ" sz="2400" dirty="0" smtClean="0">
              <a:solidFill>
                <a:srgbClr val="FFFFFF"/>
              </a:solidFill>
            </a:endParaRPr>
          </a:p>
        </p:txBody>
      </p:sp>
      <p:pic>
        <p:nvPicPr>
          <p:cNvPr id="6" name="Obrázek 5" descr="obr7.png"/>
          <p:cNvPicPr>
            <a:picLocks noChangeAspect="1"/>
          </p:cNvPicPr>
          <p:nvPr/>
        </p:nvPicPr>
        <p:blipFill>
          <a:blip r:embed="rId4" cstate="print"/>
          <a:stretch>
            <a:fillRect/>
          </a:stretch>
        </p:blipFill>
        <p:spPr>
          <a:xfrm>
            <a:off x="6660233" y="2358929"/>
            <a:ext cx="2483768" cy="2784571"/>
          </a:xfrm>
          <a:prstGeom prst="rect">
            <a:avLst/>
          </a:prstGeom>
        </p:spPr>
      </p:pic>
    </p:spTree>
    <p:extLst>
      <p:ext uri="{BB962C8B-B14F-4D97-AF65-F5344CB8AC3E}">
        <p14:creationId xmlns:p14="http://schemas.microsoft.com/office/powerpoint/2010/main" val="2717384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936000" y="843558"/>
            <a:ext cx="7416824" cy="3231654"/>
          </a:xfrm>
          <a:prstGeom prst="rect">
            <a:avLst/>
          </a:prstGeom>
          <a:noFill/>
        </p:spPr>
        <p:txBody>
          <a:bodyPr wrap="square" rtlCol="0">
            <a:spAutoFit/>
          </a:bodyPr>
          <a:lstStyle/>
          <a:p>
            <a:r>
              <a:rPr lang="cs-CZ" sz="4800" b="1" dirty="0" smtClean="0">
                <a:solidFill>
                  <a:prstClr val="white"/>
                </a:solidFill>
                <a:ea typeface="Open Sans Condensed" pitchFamily="34" charset="0"/>
                <a:cs typeface="Open Sans Condensed" pitchFamily="34" charset="0"/>
              </a:rPr>
              <a:t>7) Věrný</a:t>
            </a:r>
          </a:p>
          <a:p>
            <a:endParaRPr lang="cs-CZ" sz="1200" dirty="0">
              <a:solidFill>
                <a:prstClr val="white"/>
              </a:solidFill>
              <a:ea typeface="Open Sans Condensed Light" pitchFamily="34" charset="0"/>
              <a:cs typeface="Open Sans Condensed Light" pitchFamily="34" charset="0"/>
            </a:endParaRPr>
          </a:p>
          <a:p>
            <a:r>
              <a:rPr lang="cs-CZ" altLang="cs-CZ" sz="2400" dirty="0" smtClean="0">
                <a:solidFill>
                  <a:srgbClr val="FFFFFF"/>
                </a:solidFill>
                <a:ea typeface="Open Sans Condensed Light" pitchFamily="34" charset="0"/>
                <a:cs typeface="Open Sans Condensed Light" pitchFamily="34" charset="0"/>
              </a:rPr>
              <a:t>Na otázku koncilu, zda je ochoten </a:t>
            </a:r>
            <a:r>
              <a:rPr lang="cs-CZ" altLang="cs-CZ" sz="2400" dirty="0">
                <a:solidFill>
                  <a:srgbClr val="FFFFFF"/>
                </a:solidFill>
                <a:ea typeface="Open Sans Condensed Light" pitchFamily="34" charset="0"/>
                <a:cs typeface="Open Sans Condensed Light" pitchFamily="34" charset="0"/>
              </a:rPr>
              <a:t>odvolat své učení, odpověděl </a:t>
            </a:r>
            <a:r>
              <a:rPr lang="cs-CZ" altLang="cs-CZ" sz="2400" i="1" dirty="0">
                <a:solidFill>
                  <a:srgbClr val="FFFFFF"/>
                </a:solidFill>
                <a:ea typeface="Open Sans Condensed Light" pitchFamily="34" charset="0"/>
                <a:cs typeface="Open Sans Condensed Light" pitchFamily="34" charset="0"/>
              </a:rPr>
              <a:t>ano, </a:t>
            </a:r>
            <a:r>
              <a:rPr lang="cs-CZ" altLang="cs-CZ" sz="2400" i="1" dirty="0" smtClean="0">
                <a:solidFill>
                  <a:srgbClr val="FFFFFF"/>
                </a:solidFill>
                <a:ea typeface="Open Sans Condensed Light" pitchFamily="34" charset="0"/>
                <a:cs typeface="Open Sans Condensed Light" pitchFamily="34" charset="0"/>
              </a:rPr>
              <a:t>ale potřebuji </a:t>
            </a:r>
            <a:r>
              <a:rPr lang="cs-CZ" altLang="cs-CZ" sz="2400" i="1" dirty="0">
                <a:solidFill>
                  <a:srgbClr val="FFFFFF"/>
                </a:solidFill>
                <a:ea typeface="Open Sans Condensed Light" pitchFamily="34" charset="0"/>
                <a:cs typeface="Open Sans Condensed Light" pitchFamily="34" charset="0"/>
              </a:rPr>
              <a:t>být </a:t>
            </a:r>
            <a:r>
              <a:rPr lang="cs-CZ" altLang="cs-CZ" sz="2400" i="1" dirty="0" smtClean="0">
                <a:solidFill>
                  <a:srgbClr val="FFFFFF"/>
                </a:solidFill>
                <a:ea typeface="Open Sans Condensed Light" pitchFamily="34" charset="0"/>
                <a:cs typeface="Open Sans Condensed Light" pitchFamily="34" charset="0"/>
              </a:rPr>
              <a:t>nejprve </a:t>
            </a:r>
            <a:r>
              <a:rPr lang="cs-CZ" altLang="cs-CZ" sz="2400" i="1" dirty="0">
                <a:solidFill>
                  <a:srgbClr val="FFFFFF"/>
                </a:solidFill>
                <a:ea typeface="Open Sans Condensed Light" pitchFamily="34" charset="0"/>
                <a:cs typeface="Open Sans Condensed Light" pitchFamily="34" charset="0"/>
              </a:rPr>
              <a:t>přesvědčen důkazy z Bible</a:t>
            </a:r>
            <a:r>
              <a:rPr lang="cs-CZ" altLang="cs-CZ" sz="2400" dirty="0" smtClean="0">
                <a:solidFill>
                  <a:srgbClr val="FFFFFF"/>
                </a:solidFill>
                <a:ea typeface="Open Sans Condensed Light" pitchFamily="34" charset="0"/>
                <a:cs typeface="Open Sans Condensed Light" pitchFamily="34" charset="0"/>
              </a:rPr>
              <a:t>.</a:t>
            </a:r>
          </a:p>
          <a:p>
            <a:endParaRPr lang="cs-CZ" altLang="cs-CZ" sz="2400" dirty="0">
              <a:solidFill>
                <a:srgbClr val="FFFFFF"/>
              </a:solidFill>
              <a:ea typeface="Open Sans Condensed Light" pitchFamily="34" charset="0"/>
              <a:cs typeface="Open Sans Condensed Light" pitchFamily="34" charset="0"/>
            </a:endParaRPr>
          </a:p>
          <a:p>
            <a:r>
              <a:rPr lang="cs-CZ" altLang="cs-CZ" sz="2400" dirty="0">
                <a:solidFill>
                  <a:srgbClr val="FFFFFF"/>
                </a:solidFill>
                <a:ea typeface="Open Sans Condensed Light" pitchFamily="34" charset="0"/>
                <a:cs typeface="Open Sans Condensed Light" pitchFamily="34" charset="0"/>
              </a:rPr>
              <a:t>Na popraviště šel </a:t>
            </a:r>
            <a:r>
              <a:rPr lang="cs-CZ" altLang="cs-CZ" sz="2400" b="1" dirty="0">
                <a:solidFill>
                  <a:srgbClr val="FFFFFF"/>
                </a:solidFill>
                <a:ea typeface="Open Sans Condensed Light" pitchFamily="34" charset="0"/>
                <a:cs typeface="Open Sans Condensed Light" pitchFamily="34" charset="0"/>
              </a:rPr>
              <a:t>se zpěvem a odvážně vyznal</a:t>
            </a:r>
            <a:r>
              <a:rPr lang="cs-CZ" altLang="cs-CZ" sz="2400" dirty="0">
                <a:solidFill>
                  <a:srgbClr val="FFFFFF"/>
                </a:solidFill>
                <a:ea typeface="Open Sans Condensed Light" pitchFamily="34" charset="0"/>
                <a:cs typeface="Open Sans Condensed Light" pitchFamily="34" charset="0"/>
              </a:rPr>
              <a:t>, </a:t>
            </a:r>
            <a:r>
              <a:rPr lang="cs-CZ" altLang="cs-CZ" sz="2400" dirty="0" smtClean="0">
                <a:solidFill>
                  <a:srgbClr val="FFFFFF"/>
                </a:solidFill>
                <a:ea typeface="Open Sans Condensed Light" pitchFamily="34" charset="0"/>
                <a:cs typeface="Open Sans Condensed Light" pitchFamily="34" charset="0"/>
              </a:rPr>
              <a:t/>
            </a:r>
            <a:br>
              <a:rPr lang="cs-CZ" altLang="cs-CZ" sz="2400" dirty="0" smtClean="0">
                <a:solidFill>
                  <a:srgbClr val="FFFFFF"/>
                </a:solidFill>
                <a:ea typeface="Open Sans Condensed Light" pitchFamily="34" charset="0"/>
                <a:cs typeface="Open Sans Condensed Light" pitchFamily="34" charset="0"/>
              </a:rPr>
            </a:br>
            <a:r>
              <a:rPr lang="cs-CZ" altLang="cs-CZ" sz="2400" dirty="0" smtClean="0">
                <a:solidFill>
                  <a:srgbClr val="FFFFFF"/>
                </a:solidFill>
                <a:ea typeface="Open Sans Condensed Light" pitchFamily="34" charset="0"/>
                <a:cs typeface="Open Sans Condensed Light" pitchFamily="34" charset="0"/>
              </a:rPr>
              <a:t>že </a:t>
            </a:r>
            <a:r>
              <a:rPr lang="cs-CZ" altLang="cs-CZ" sz="2400" dirty="0">
                <a:solidFill>
                  <a:srgbClr val="FFFFFF"/>
                </a:solidFill>
                <a:ea typeface="Open Sans Condensed Light" pitchFamily="34" charset="0"/>
                <a:cs typeface="Open Sans Condensed Light" pitchFamily="34" charset="0"/>
              </a:rPr>
              <a:t>pro pravdu, </a:t>
            </a:r>
            <a:r>
              <a:rPr lang="cs-CZ" altLang="cs-CZ" sz="2400" dirty="0" smtClean="0">
                <a:solidFill>
                  <a:srgbClr val="FFFFFF"/>
                </a:solidFill>
                <a:ea typeface="Open Sans Condensed Light" pitchFamily="34" charset="0"/>
                <a:cs typeface="Open Sans Condensed Light" pitchFamily="34" charset="0"/>
              </a:rPr>
              <a:t>kterou </a:t>
            </a:r>
            <a:r>
              <a:rPr lang="cs-CZ" altLang="cs-CZ" sz="2400" dirty="0">
                <a:solidFill>
                  <a:srgbClr val="FFFFFF"/>
                </a:solidFill>
                <a:ea typeface="Open Sans Condensed Light" pitchFamily="34" charset="0"/>
                <a:cs typeface="Open Sans Condensed Light" pitchFamily="34" charset="0"/>
              </a:rPr>
              <a:t>hlásal, </a:t>
            </a:r>
            <a:r>
              <a:rPr lang="cs-CZ" altLang="cs-CZ" sz="2400" dirty="0" smtClean="0">
                <a:solidFill>
                  <a:srgbClr val="FFFFFF"/>
                </a:solidFill>
                <a:ea typeface="Open Sans Condensed Light" pitchFamily="34" charset="0"/>
                <a:cs typeface="Open Sans Condensed Light" pitchFamily="34" charset="0"/>
              </a:rPr>
              <a:t>chce vesele zemřít.</a:t>
            </a:r>
            <a:endParaRPr lang="cs-CZ" altLang="cs-CZ" sz="2400" dirty="0" smtClean="0">
              <a:solidFill>
                <a:srgbClr val="FFFFFF"/>
              </a:solidFill>
            </a:endParaRPr>
          </a:p>
        </p:txBody>
      </p:sp>
      <p:pic>
        <p:nvPicPr>
          <p:cNvPr id="6" name="Obrázek 5" descr="obr8.png"/>
          <p:cNvPicPr>
            <a:picLocks noChangeAspect="1"/>
          </p:cNvPicPr>
          <p:nvPr/>
        </p:nvPicPr>
        <p:blipFill>
          <a:blip r:embed="rId4" cstate="print"/>
          <a:stretch>
            <a:fillRect/>
          </a:stretch>
        </p:blipFill>
        <p:spPr>
          <a:xfrm>
            <a:off x="6804248" y="2584869"/>
            <a:ext cx="2339752" cy="2558632"/>
          </a:xfrm>
          <a:prstGeom prst="rect">
            <a:avLst/>
          </a:prstGeom>
        </p:spPr>
      </p:pic>
    </p:spTree>
    <p:extLst>
      <p:ext uri="{BB962C8B-B14F-4D97-AF65-F5344CB8AC3E}">
        <p14:creationId xmlns:p14="http://schemas.microsoft.com/office/powerpoint/2010/main" val="294721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parma.jpg">
            <a:hlinkClick r:id="rId3"/>
          </p:cNvPr>
          <p:cNvPicPr>
            <a:picLocks noChangeAspect="1"/>
          </p:cNvPicPr>
          <p:nvPr/>
        </p:nvPicPr>
        <p:blipFill>
          <a:blip r:embed="rId4" cstate="print"/>
          <a:stretch>
            <a:fillRect/>
          </a:stretch>
        </p:blipFill>
        <p:spPr>
          <a:xfrm>
            <a:off x="-108520" y="-19819"/>
            <a:ext cx="9289030" cy="5223641"/>
          </a:xfrm>
          <a:prstGeom prst="rect">
            <a:avLst/>
          </a:prstGeom>
        </p:spPr>
      </p:pic>
      <p:sp>
        <p:nvSpPr>
          <p:cNvPr id="5" name="Text Box 1"/>
          <p:cNvSpPr txBox="1">
            <a:spLocks noChangeArrowheads="1"/>
          </p:cNvSpPr>
          <p:nvPr/>
        </p:nvSpPr>
        <p:spPr bwMode="auto">
          <a:xfrm>
            <a:off x="611560" y="1707654"/>
            <a:ext cx="79928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nchor="ctr"/>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marL="0" indent="0" algn="ctr">
              <a:lnSpc>
                <a:spcPct val="100000"/>
              </a:lnSpc>
              <a:spcAft>
                <a:spcPts val="0"/>
              </a:spcAft>
              <a:buClrTx/>
              <a:buSzTx/>
              <a:tabLst/>
              <a:defRPr/>
            </a:pPr>
            <a:r>
              <a:rPr lang="cs-CZ" altLang="cs-CZ" sz="8000" b="1" dirty="0" smtClean="0">
                <a:solidFill>
                  <a:schemeClr val="bg1"/>
                </a:solidFill>
                <a:latin typeface="+mn-lt"/>
                <a:hlinkClick r:id="rId3"/>
              </a:rPr>
              <a:t>Videoklip</a:t>
            </a:r>
            <a:endParaRPr lang="cs-CZ" altLang="cs-CZ" sz="8000" b="1" dirty="0" smtClean="0">
              <a:solidFill>
                <a:schemeClr val="bg1"/>
              </a:solidFill>
              <a:latin typeface="+mn-lt"/>
            </a:endParaRPr>
          </a:p>
        </p:txBody>
      </p:sp>
    </p:spTree>
    <p:extLst>
      <p:ext uri="{BB962C8B-B14F-4D97-AF65-F5344CB8AC3E}">
        <p14:creationId xmlns:p14="http://schemas.microsoft.com/office/powerpoint/2010/main" val="245369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251520" y="418605"/>
            <a:ext cx="8640960" cy="41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a:lnSpc>
                <a:spcPct val="100000"/>
              </a:lnSpc>
              <a:spcAft>
                <a:spcPts val="0"/>
              </a:spcAft>
              <a:buClrTx/>
              <a:defRPr/>
            </a:pPr>
            <a:endParaRPr lang="cs-CZ" altLang="cs-CZ" sz="7200" b="1" dirty="0" smtClean="0">
              <a:solidFill>
                <a:schemeClr val="bg1"/>
              </a:solidFill>
              <a:latin typeface="+mn-lt"/>
              <a:cs typeface="Calibri" panose="020F0502020204030204" pitchFamily="34" charset="0"/>
            </a:endParaRPr>
          </a:p>
          <a:p>
            <a:pPr algn="ctr">
              <a:lnSpc>
                <a:spcPct val="100000"/>
              </a:lnSpc>
              <a:spcAft>
                <a:spcPts val="0"/>
              </a:spcAft>
              <a:buClrTx/>
              <a:defRPr/>
            </a:pPr>
            <a:r>
              <a:rPr lang="cs-CZ" altLang="cs-CZ" sz="8000" b="1" dirty="0" smtClean="0">
                <a:solidFill>
                  <a:schemeClr val="bg1"/>
                </a:solidFill>
                <a:latin typeface="+mn-lt"/>
                <a:ea typeface="Open Sans Condensed" pitchFamily="34" charset="0"/>
                <a:cs typeface="Open Sans Condensed" pitchFamily="34" charset="0"/>
              </a:rPr>
              <a:t>Husova dvanáctka</a:t>
            </a:r>
          </a:p>
          <a:p>
            <a:pPr algn="ctr">
              <a:lnSpc>
                <a:spcPct val="100000"/>
              </a:lnSpc>
              <a:spcAft>
                <a:spcPts val="0"/>
              </a:spcAft>
              <a:buClrTx/>
              <a:defRPr/>
            </a:pPr>
            <a:endParaRPr lang="cs-CZ" altLang="cs-CZ" b="1" dirty="0" smtClean="0">
              <a:solidFill>
                <a:schemeClr val="bg1"/>
              </a:solidFill>
              <a:latin typeface="+mn-lt"/>
              <a:cs typeface="Calibri" panose="020F0502020204030204" pitchFamily="34" charset="0"/>
            </a:endParaRPr>
          </a:p>
          <a:p>
            <a:pPr algn="ctr" eaLnBrk="1" hangingPunct="1">
              <a:lnSpc>
                <a:spcPct val="100000"/>
              </a:lnSpc>
              <a:spcAft>
                <a:spcPts val="0"/>
              </a:spcAft>
              <a:buClrTx/>
              <a:buFontTx/>
              <a:buNone/>
              <a:defRPr/>
            </a:pPr>
            <a:r>
              <a:rPr lang="cs-CZ" altLang="cs-CZ" sz="3600" b="1" dirty="0" smtClean="0">
                <a:solidFill>
                  <a:schemeClr val="bg1"/>
                </a:solidFill>
                <a:latin typeface="+mn-lt"/>
                <a:cs typeface="Calibri" panose="020F0502020204030204" pitchFamily="34" charset="0"/>
              </a:rPr>
              <a:t> </a:t>
            </a:r>
            <a:r>
              <a:rPr lang="cs-CZ" altLang="cs-CZ" sz="4000" b="1" dirty="0" smtClean="0">
                <a:solidFill>
                  <a:schemeClr val="bg1"/>
                </a:solidFill>
                <a:latin typeface="+mn-lt"/>
                <a:ea typeface="Open Sans Condensed Light" pitchFamily="34" charset="0"/>
                <a:cs typeface="Open Sans Condensed Light" pitchFamily="34" charset="0"/>
              </a:rPr>
              <a:t>12 životních hodnot</a:t>
            </a:r>
          </a:p>
          <a:p>
            <a:pPr eaLnBrk="1" hangingPunct="1">
              <a:lnSpc>
                <a:spcPct val="100000"/>
              </a:lnSpc>
              <a:spcAft>
                <a:spcPts val="0"/>
              </a:spcAft>
              <a:buClrTx/>
              <a:buFontTx/>
              <a:buNone/>
              <a:defRPr/>
            </a:pPr>
            <a:endParaRPr lang="cs-CZ" altLang="cs-CZ" b="1" dirty="0" smtClean="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1343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1.jpg"/>
          <p:cNvPicPr>
            <a:picLocks noChangeAspect="1"/>
          </p:cNvPicPr>
          <p:nvPr/>
        </p:nvPicPr>
        <p:blipFill>
          <a:blip r:embed="rId3" cstate="print"/>
          <a:stretch>
            <a:fillRect/>
          </a:stretch>
        </p:blipFill>
        <p:spPr>
          <a:xfrm>
            <a:off x="1" y="-4583"/>
            <a:ext cx="9143999" cy="5152667"/>
          </a:xfrm>
          <a:prstGeom prst="rect">
            <a:avLst/>
          </a:prstGeom>
        </p:spPr>
      </p:pic>
      <p:sp>
        <p:nvSpPr>
          <p:cNvPr id="3" name="TextovéPole 2"/>
          <p:cNvSpPr txBox="1"/>
          <p:nvPr/>
        </p:nvSpPr>
        <p:spPr>
          <a:xfrm>
            <a:off x="5533628" y="195486"/>
            <a:ext cx="3610372" cy="4698161"/>
          </a:xfrm>
          <a:prstGeom prst="rect">
            <a:avLst/>
          </a:prstGeom>
          <a:noFill/>
        </p:spPr>
        <p:txBody>
          <a:bodyPr wrap="square" rtlCol="0">
            <a:spAutoFit/>
          </a:bodyPr>
          <a:lstStyle/>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Víra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Pravda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Čistota duše</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Svoboda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Důstojnost</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Odvaha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Úcta </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Pokora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Odpuštění</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Radost</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Láska</a:t>
            </a:r>
          </a:p>
          <a:p>
            <a:pPr marL="742950" indent="-742950">
              <a:buAutoNum type="arabicParenR"/>
            </a:pPr>
            <a:r>
              <a:rPr lang="cs-CZ" sz="2500" b="1" dirty="0" smtClean="0">
                <a:solidFill>
                  <a:prstClr val="white"/>
                </a:solidFill>
                <a:latin typeface="Calibri" panose="020F0502020204030204" pitchFamily="34" charset="0"/>
                <a:ea typeface="Open Sans Condensed Light" pitchFamily="34" charset="0"/>
                <a:cs typeface="Calibri" panose="020F0502020204030204" pitchFamily="34" charset="0"/>
              </a:rPr>
              <a:t>Věčnost</a:t>
            </a:r>
          </a:p>
        </p:txBody>
      </p:sp>
      <p:sp>
        <p:nvSpPr>
          <p:cNvPr id="5" name="TextovéPole 4"/>
          <p:cNvSpPr txBox="1"/>
          <p:nvPr/>
        </p:nvSpPr>
        <p:spPr>
          <a:xfrm>
            <a:off x="539552" y="1343546"/>
            <a:ext cx="4464496" cy="2308324"/>
          </a:xfrm>
          <a:prstGeom prst="rect">
            <a:avLst/>
          </a:prstGeom>
          <a:noFill/>
        </p:spPr>
        <p:txBody>
          <a:bodyPr wrap="square" rtlCol="0">
            <a:spAutoFit/>
          </a:bodyPr>
          <a:lstStyle/>
          <a:p>
            <a:pPr algn="ctr"/>
            <a:r>
              <a:rPr lang="cs-CZ" sz="7200" b="1" dirty="0" smtClean="0">
                <a:solidFill>
                  <a:prstClr val="white"/>
                </a:solidFill>
                <a:latin typeface="Calibri" panose="020F0502020204030204" pitchFamily="34" charset="0"/>
                <a:ea typeface="Open Sans Condensed Light" pitchFamily="34" charset="0"/>
                <a:cs typeface="Calibri" panose="020F0502020204030204" pitchFamily="34" charset="0"/>
              </a:rPr>
              <a:t>Husova dvanáctka</a:t>
            </a:r>
          </a:p>
        </p:txBody>
      </p:sp>
    </p:spTree>
    <p:extLst>
      <p:ext uri="{BB962C8B-B14F-4D97-AF65-F5344CB8AC3E}">
        <p14:creationId xmlns:p14="http://schemas.microsoft.com/office/powerpoint/2010/main" val="2033050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539552" y="809378"/>
            <a:ext cx="8064896" cy="417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marL="0" indent="0">
              <a:lnSpc>
                <a:spcPct val="100000"/>
              </a:lnSpc>
              <a:spcAft>
                <a:spcPts val="0"/>
              </a:spcAft>
              <a:buClrTx/>
              <a:buSzTx/>
              <a:tabLst/>
              <a:defRPr/>
            </a:pPr>
            <a:endParaRPr lang="cs-CZ" altLang="cs-CZ" sz="2250" b="1" dirty="0">
              <a:solidFill>
                <a:schemeClr val="bg1"/>
              </a:solidFill>
              <a:latin typeface="Arial" panose="020B0604020202020204" pitchFamily="34" charset="0"/>
            </a:endParaRPr>
          </a:p>
        </p:txBody>
      </p:sp>
      <p:sp>
        <p:nvSpPr>
          <p:cNvPr id="7" name="TextovéPole 6"/>
          <p:cNvSpPr txBox="1"/>
          <p:nvPr/>
        </p:nvSpPr>
        <p:spPr>
          <a:xfrm>
            <a:off x="683568" y="987574"/>
            <a:ext cx="4464496" cy="3785652"/>
          </a:xfrm>
          <a:prstGeom prst="rect">
            <a:avLst/>
          </a:prstGeom>
          <a:noFill/>
        </p:spPr>
        <p:txBody>
          <a:bodyPr wrap="square" rtlCol="0">
            <a:spAutoFit/>
          </a:bodyPr>
          <a:lstStyle/>
          <a:p>
            <a:pPr algn="ctr"/>
            <a:r>
              <a:rPr lang="cs-CZ" sz="4800" dirty="0" smtClean="0">
                <a:solidFill>
                  <a:prstClr val="white"/>
                </a:solidFill>
                <a:latin typeface="Calibri" panose="020F0502020204030204" pitchFamily="34" charset="0"/>
                <a:ea typeface="Open Sans Condensed Light" pitchFamily="34" charset="0"/>
                <a:cs typeface="Calibri" panose="020F0502020204030204" pitchFamily="34" charset="0"/>
              </a:rPr>
              <a:t>Které </a:t>
            </a:r>
            <a:r>
              <a:rPr lang="cs-CZ" sz="4800" b="1" dirty="0" smtClean="0">
                <a:solidFill>
                  <a:prstClr val="white"/>
                </a:solidFill>
                <a:latin typeface="Calibri" panose="020F0502020204030204" pitchFamily="34" charset="0"/>
                <a:ea typeface="Open Sans Condensed Light" pitchFamily="34" charset="0"/>
                <a:cs typeface="Calibri" panose="020F0502020204030204" pitchFamily="34" charset="0"/>
              </a:rPr>
              <a:t>hodnoty </a:t>
            </a:r>
            <a:r>
              <a:rPr lang="cs-CZ" sz="4800" dirty="0" smtClean="0">
                <a:solidFill>
                  <a:prstClr val="white"/>
                </a:solidFill>
                <a:latin typeface="Calibri" panose="020F0502020204030204" pitchFamily="34" charset="0"/>
                <a:ea typeface="Open Sans Condensed Light" pitchFamily="34" charset="0"/>
                <a:cs typeface="Calibri" panose="020F0502020204030204" pitchFamily="34" charset="0"/>
              </a:rPr>
              <a:t>potřebuješ</a:t>
            </a:r>
          </a:p>
          <a:p>
            <a:pPr algn="ctr"/>
            <a:r>
              <a:rPr lang="cs-CZ" sz="4800" b="1" dirty="0" smtClean="0">
                <a:solidFill>
                  <a:prstClr val="white"/>
                </a:solidFill>
                <a:latin typeface="Calibri" panose="020F0502020204030204" pitchFamily="34" charset="0"/>
                <a:ea typeface="Open Sans Condensed Light" pitchFamily="34" charset="0"/>
                <a:cs typeface="Calibri" panose="020F0502020204030204" pitchFamily="34" charset="0"/>
              </a:rPr>
              <a:t>ke zvládnutí</a:t>
            </a:r>
          </a:p>
          <a:p>
            <a:pPr algn="ctr"/>
            <a:r>
              <a:rPr lang="cs-CZ" sz="4800" dirty="0" smtClean="0">
                <a:solidFill>
                  <a:prstClr val="white"/>
                </a:solidFill>
                <a:latin typeface="Calibri" panose="020F0502020204030204" pitchFamily="34" charset="0"/>
                <a:ea typeface="Open Sans Condensed Light" pitchFamily="34" charset="0"/>
                <a:cs typeface="Calibri" panose="020F0502020204030204" pitchFamily="34" charset="0"/>
              </a:rPr>
              <a:t>životních situací</a:t>
            </a:r>
          </a:p>
          <a:p>
            <a:pPr algn="ctr"/>
            <a:r>
              <a:rPr lang="cs-CZ" sz="4800" dirty="0" smtClean="0">
                <a:solidFill>
                  <a:prstClr val="white"/>
                </a:solidFill>
                <a:latin typeface="Calibri" panose="020F0502020204030204" pitchFamily="34" charset="0"/>
                <a:ea typeface="Open Sans Condensed Light" pitchFamily="34" charset="0"/>
                <a:cs typeface="Calibri" panose="020F0502020204030204" pitchFamily="34" charset="0"/>
              </a:rPr>
              <a:t>?</a:t>
            </a:r>
            <a:endParaRPr lang="cs-CZ" sz="3600" b="1" dirty="0" smtClean="0">
              <a:solidFill>
                <a:prstClr val="white"/>
              </a:solidFill>
              <a:latin typeface="Calibri" panose="020F0502020204030204" pitchFamily="34" charset="0"/>
              <a:ea typeface="Open Sans Condensed Light" pitchFamily="34" charset="0"/>
              <a:cs typeface="Calibri" panose="020F0502020204030204" pitchFamily="34" charset="0"/>
            </a:endParaRPr>
          </a:p>
        </p:txBody>
      </p:sp>
      <p:pic>
        <p:nvPicPr>
          <p:cNvPr id="11" name="Obrázek 10" descr="pracovní list.JPG"/>
          <p:cNvPicPr>
            <a:picLocks noChangeAspect="1"/>
          </p:cNvPicPr>
          <p:nvPr/>
        </p:nvPicPr>
        <p:blipFill>
          <a:blip r:embed="rId4" cstate="print"/>
          <a:stretch>
            <a:fillRect/>
          </a:stretch>
        </p:blipFill>
        <p:spPr>
          <a:xfrm>
            <a:off x="5580112" y="267494"/>
            <a:ext cx="3258014" cy="4608459"/>
          </a:xfrm>
          <a:prstGeom prst="rect">
            <a:avLst/>
          </a:prstGeom>
        </p:spPr>
      </p:pic>
    </p:spTree>
    <p:extLst>
      <p:ext uri="{BB962C8B-B14F-4D97-AF65-F5344CB8AC3E}">
        <p14:creationId xmlns:p14="http://schemas.microsoft.com/office/powerpoint/2010/main" val="212562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1" name="Obrázek 10" descr="1.jpg"/>
          <p:cNvPicPr>
            <a:picLocks noChangeAspect="1"/>
          </p:cNvPicPr>
          <p:nvPr/>
        </p:nvPicPr>
        <p:blipFill>
          <a:blip r:embed="rId4" cstate="print"/>
          <a:stretch>
            <a:fillRect/>
          </a:stretch>
        </p:blipFill>
        <p:spPr>
          <a:xfrm>
            <a:off x="251520" y="411510"/>
            <a:ext cx="5251803" cy="4318149"/>
          </a:xfrm>
          <a:prstGeom prst="rect">
            <a:avLst/>
          </a:prstGeom>
        </p:spPr>
      </p:pic>
    </p:spTree>
    <p:extLst>
      <p:ext uri="{BB962C8B-B14F-4D97-AF65-F5344CB8AC3E}">
        <p14:creationId xmlns:p14="http://schemas.microsoft.com/office/powerpoint/2010/main" val="146826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2" name="Obrázek 11" descr="2.jpg"/>
          <p:cNvPicPr>
            <a:picLocks noChangeAspect="1"/>
          </p:cNvPicPr>
          <p:nvPr/>
        </p:nvPicPr>
        <p:blipFill>
          <a:blip r:embed="rId4" cstate="print"/>
          <a:stretch>
            <a:fillRect/>
          </a:stretch>
        </p:blipFill>
        <p:spPr>
          <a:xfrm>
            <a:off x="1942170" y="411750"/>
            <a:ext cx="5259661" cy="4320000"/>
          </a:xfrm>
          <a:prstGeom prst="rect">
            <a:avLst/>
          </a:prstGeom>
        </p:spPr>
      </p:pic>
    </p:spTree>
    <p:extLst>
      <p:ext uri="{BB962C8B-B14F-4D97-AF65-F5344CB8AC3E}">
        <p14:creationId xmlns:p14="http://schemas.microsoft.com/office/powerpoint/2010/main" val="1622189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15566"/>
            <a:ext cx="7920880" cy="3795886"/>
          </a:xfrm>
        </p:spPr>
        <p:txBody>
          <a:bodyPr anchor="t">
            <a:noAutofit/>
          </a:bodyPr>
          <a:lstStyle/>
          <a:p>
            <a:pPr lvl="4"/>
            <a:r>
              <a:rPr lang="cs-CZ" sz="2800" b="1" dirty="0" smtClean="0">
                <a:solidFill>
                  <a:schemeClr val="tx1"/>
                </a:solidFill>
                <a:latin typeface="+mn-lt"/>
                <a:cs typeface="Tahoma" pitchFamily="34" charset="0"/>
              </a:rPr>
              <a:t>Možnosti zařazení ve výuce</a:t>
            </a:r>
            <a:r>
              <a:rPr lang="cs-CZ" b="1" u="sng" dirty="0">
                <a:solidFill>
                  <a:schemeClr val="tx1"/>
                </a:solidFill>
                <a:latin typeface="+mn-lt"/>
              </a:rPr>
              <a:t/>
            </a:r>
            <a:br>
              <a:rPr lang="cs-CZ" b="1" u="sng" dirty="0">
                <a:solidFill>
                  <a:schemeClr val="tx1"/>
                </a:solidFill>
                <a:latin typeface="+mn-lt"/>
              </a:rPr>
            </a:br>
            <a:r>
              <a:rPr lang="cs-CZ" b="1" u="sng" dirty="0" smtClean="0">
                <a:solidFill>
                  <a:schemeClr val="tx1"/>
                </a:solidFill>
                <a:latin typeface="+mn-lt"/>
              </a:rPr>
              <a:t/>
            </a:r>
            <a:br>
              <a:rPr lang="cs-CZ" b="1" u="sng" dirty="0" smtClean="0">
                <a:solidFill>
                  <a:schemeClr val="tx1"/>
                </a:solidFill>
                <a:latin typeface="+mn-lt"/>
              </a:rPr>
            </a:br>
            <a:r>
              <a:rPr lang="cs-CZ" sz="2000" b="1" dirty="0" smtClean="0">
                <a:solidFill>
                  <a:schemeClr val="tx1"/>
                </a:solidFill>
                <a:latin typeface="+mn-lt"/>
              </a:rPr>
              <a:t>1) Jako mimořádnou akci (program) k výročí 600. let upálení Jana Husa </a:t>
            </a:r>
            <a:br>
              <a:rPr lang="cs-CZ" sz="2000" b="1" dirty="0" smtClean="0">
                <a:solidFill>
                  <a:schemeClr val="tx1"/>
                </a:solidFill>
                <a:latin typeface="+mn-lt"/>
              </a:rPr>
            </a:br>
            <a:r>
              <a:rPr lang="cs-CZ" sz="2000" dirty="0" smtClean="0">
                <a:solidFill>
                  <a:schemeClr val="tx1"/>
                </a:solidFill>
                <a:latin typeface="+mn-lt"/>
              </a:rPr>
              <a:t/>
            </a:r>
            <a:br>
              <a:rPr lang="cs-CZ" sz="2000" dirty="0" smtClean="0">
                <a:solidFill>
                  <a:schemeClr val="tx1"/>
                </a:solidFill>
                <a:latin typeface="+mn-lt"/>
              </a:rPr>
            </a:br>
            <a:r>
              <a:rPr lang="cs-CZ" sz="2000" b="1" dirty="0" smtClean="0">
                <a:solidFill>
                  <a:schemeClr val="tx1"/>
                </a:solidFill>
                <a:latin typeface="+mn-lt"/>
              </a:rPr>
              <a:t>2) Aktivní prvek do výuky </a:t>
            </a:r>
            <a:r>
              <a:rPr lang="cs-CZ" sz="2000" b="1" dirty="0" smtClean="0">
                <a:solidFill>
                  <a:schemeClr val="tx1"/>
                </a:solidFill>
                <a:latin typeface="+mn-lt"/>
                <a:cs typeface="Tahoma" pitchFamily="34" charset="0"/>
              </a:rPr>
              <a:t>v předmětech:</a:t>
            </a:r>
            <a:br>
              <a:rPr lang="cs-CZ" sz="2000" b="1" dirty="0" smtClean="0">
                <a:solidFill>
                  <a:schemeClr val="tx1"/>
                </a:solidFill>
                <a:latin typeface="+mn-lt"/>
                <a:cs typeface="Tahoma" pitchFamily="34" charset="0"/>
              </a:rPr>
            </a:br>
            <a:r>
              <a:rPr lang="cs-CZ" sz="2000" b="1" dirty="0" smtClean="0">
                <a:solidFill>
                  <a:schemeClr val="tx1"/>
                </a:solidFill>
                <a:latin typeface="+mn-lt"/>
                <a:cs typeface="Tahoma" pitchFamily="34" charset="0"/>
              </a:rPr>
              <a:t>	</a:t>
            </a:r>
            <a:r>
              <a:rPr lang="cs-CZ" sz="2000" dirty="0" smtClean="0">
                <a:solidFill>
                  <a:schemeClr val="tx1"/>
                </a:solidFill>
                <a:latin typeface="+mn-lt"/>
                <a:cs typeface="Tahoma" pitchFamily="34" charset="0"/>
              </a:rPr>
              <a:t>Dějepis (1. nebo 2. ročník SŠ, téma Reformace)</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	Český jazyk-literatura (1. ročník SŠ, téma Literatura husitské doby)</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	Český jazyk-komunikace (1. ročník SŠ)</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	Základy společenských věd</a:t>
            </a:r>
            <a:endParaRPr lang="cs-CZ" sz="2000" b="1" dirty="0" smtClean="0">
              <a:solidFill>
                <a:schemeClr val="tx1"/>
              </a:solidFill>
              <a:latin typeface="+mn-lt"/>
              <a:cs typeface="Tahoma" pitchFamily="34" charset="0"/>
            </a:endParaRPr>
          </a:p>
        </p:txBody>
      </p:sp>
    </p:spTree>
    <p:extLst>
      <p:ext uri="{BB962C8B-B14F-4D97-AF65-F5344CB8AC3E}">
        <p14:creationId xmlns:p14="http://schemas.microsoft.com/office/powerpoint/2010/main" val="29837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4" name="Obrázek 13" descr="3.jpg"/>
          <p:cNvPicPr>
            <a:picLocks noChangeAspect="1"/>
          </p:cNvPicPr>
          <p:nvPr/>
        </p:nvPicPr>
        <p:blipFill>
          <a:blip r:embed="rId4" cstate="print"/>
          <a:stretch>
            <a:fillRect/>
          </a:stretch>
        </p:blipFill>
        <p:spPr>
          <a:xfrm>
            <a:off x="3491880" y="382281"/>
            <a:ext cx="5376987" cy="4378938"/>
          </a:xfrm>
          <a:prstGeom prst="rect">
            <a:avLst/>
          </a:prstGeom>
        </p:spPr>
      </p:pic>
    </p:spTree>
    <p:extLst>
      <p:ext uri="{BB962C8B-B14F-4D97-AF65-F5344CB8AC3E}">
        <p14:creationId xmlns:p14="http://schemas.microsoft.com/office/powerpoint/2010/main" val="3424135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5" name="Obrázek 14" descr="4.jpg"/>
          <p:cNvPicPr>
            <a:picLocks noChangeAspect="1"/>
          </p:cNvPicPr>
          <p:nvPr/>
        </p:nvPicPr>
        <p:blipFill>
          <a:blip r:embed="rId4" cstate="print"/>
          <a:stretch>
            <a:fillRect/>
          </a:stretch>
        </p:blipFill>
        <p:spPr>
          <a:xfrm>
            <a:off x="251520" y="411510"/>
            <a:ext cx="5304616" cy="4320000"/>
          </a:xfrm>
          <a:prstGeom prst="rect">
            <a:avLst/>
          </a:prstGeom>
        </p:spPr>
      </p:pic>
    </p:spTree>
    <p:extLst>
      <p:ext uri="{BB962C8B-B14F-4D97-AF65-F5344CB8AC3E}">
        <p14:creationId xmlns:p14="http://schemas.microsoft.com/office/powerpoint/2010/main" val="4286142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1" name="Obrázek 10" descr="3.jpg"/>
          <p:cNvPicPr>
            <a:picLocks noChangeAspect="1"/>
          </p:cNvPicPr>
          <p:nvPr/>
        </p:nvPicPr>
        <p:blipFill>
          <a:blip r:embed="rId4" cstate="print"/>
          <a:stretch>
            <a:fillRect/>
          </a:stretch>
        </p:blipFill>
        <p:spPr>
          <a:xfrm>
            <a:off x="1919693" y="411750"/>
            <a:ext cx="5304615" cy="4320000"/>
          </a:xfrm>
          <a:prstGeom prst="rect">
            <a:avLst/>
          </a:prstGeom>
        </p:spPr>
      </p:pic>
    </p:spTree>
    <p:extLst>
      <p:ext uri="{BB962C8B-B14F-4D97-AF65-F5344CB8AC3E}">
        <p14:creationId xmlns:p14="http://schemas.microsoft.com/office/powerpoint/2010/main" val="1711557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1.jpg"/>
          <p:cNvPicPr>
            <a:picLocks noChangeAspect="1"/>
          </p:cNvPicPr>
          <p:nvPr/>
        </p:nvPicPr>
        <p:blipFill>
          <a:blip r:embed="rId3" cstate="print"/>
          <a:stretch>
            <a:fillRect/>
          </a:stretch>
        </p:blipFill>
        <p:spPr>
          <a:xfrm>
            <a:off x="-108520" y="-727"/>
            <a:ext cx="9252521" cy="5164765"/>
          </a:xfrm>
          <a:prstGeom prst="rect">
            <a:avLst/>
          </a:prstGeom>
        </p:spPr>
      </p:pic>
      <p:pic>
        <p:nvPicPr>
          <p:cNvPr id="12" name="Obrázek 11" descr="4.jpg"/>
          <p:cNvPicPr>
            <a:picLocks noChangeAspect="1"/>
          </p:cNvPicPr>
          <p:nvPr/>
        </p:nvPicPr>
        <p:blipFill>
          <a:blip r:embed="rId4" cstate="print"/>
          <a:stretch>
            <a:fillRect/>
          </a:stretch>
        </p:blipFill>
        <p:spPr>
          <a:xfrm>
            <a:off x="3563888" y="411510"/>
            <a:ext cx="5304615" cy="4320000"/>
          </a:xfrm>
          <a:prstGeom prst="rect">
            <a:avLst/>
          </a:prstGeom>
        </p:spPr>
      </p:pic>
    </p:spTree>
    <p:extLst>
      <p:ext uri="{BB962C8B-B14F-4D97-AF65-F5344CB8AC3E}">
        <p14:creationId xmlns:p14="http://schemas.microsoft.com/office/powerpoint/2010/main" val="1278835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pic>
        <p:nvPicPr>
          <p:cNvPr id="12" name="Obrázek 11" descr="4.jpg"/>
          <p:cNvPicPr>
            <a:picLocks noChangeAspect="1"/>
          </p:cNvPicPr>
          <p:nvPr/>
        </p:nvPicPr>
        <p:blipFill>
          <a:blip r:embed="rId4" cstate="print"/>
          <a:stretch>
            <a:fillRect/>
          </a:stretch>
        </p:blipFill>
        <p:spPr>
          <a:xfrm>
            <a:off x="251520" y="411750"/>
            <a:ext cx="5304614" cy="4320000"/>
          </a:xfrm>
          <a:prstGeom prst="rect">
            <a:avLst/>
          </a:prstGeom>
        </p:spPr>
      </p:pic>
    </p:spTree>
    <p:extLst>
      <p:ext uri="{BB962C8B-B14F-4D97-AF65-F5344CB8AC3E}">
        <p14:creationId xmlns:p14="http://schemas.microsoft.com/office/powerpoint/2010/main" val="1686007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miss.png"/>
          <p:cNvPicPr>
            <a:picLocks noChangeAspect="1"/>
          </p:cNvPicPr>
          <p:nvPr/>
        </p:nvPicPr>
        <p:blipFill>
          <a:blip r:embed="rId3" cstate="print"/>
          <a:stretch>
            <a:fillRect/>
          </a:stretch>
        </p:blipFill>
        <p:spPr>
          <a:xfrm>
            <a:off x="0" y="1"/>
            <a:ext cx="9144000" cy="5143500"/>
          </a:xfrm>
          <a:prstGeom prst="rect">
            <a:avLst/>
          </a:prstGeom>
        </p:spPr>
      </p:pic>
      <p:sp>
        <p:nvSpPr>
          <p:cNvPr id="9" name="Obdélník 8"/>
          <p:cNvSpPr/>
          <p:nvPr/>
        </p:nvSpPr>
        <p:spPr>
          <a:xfrm>
            <a:off x="323528" y="1635646"/>
            <a:ext cx="8568952" cy="2100575"/>
          </a:xfrm>
          <a:prstGeom prst="rect">
            <a:avLst/>
          </a:prstGeom>
        </p:spPr>
        <p:txBody>
          <a:bodyPr wrap="square">
            <a:spAutoFit/>
          </a:bodyPr>
          <a:lstStyle/>
          <a:p>
            <a:pPr algn="ctr">
              <a:lnSpc>
                <a:spcPct val="100000"/>
              </a:lnSpc>
              <a:spcAft>
                <a:spcPts val="0"/>
              </a:spcAft>
              <a:buClrTx/>
              <a:defRPr/>
            </a:pPr>
            <a:r>
              <a:rPr lang="cs-CZ" altLang="cs-CZ" sz="8000" b="1" dirty="0" smtClean="0">
                <a:solidFill>
                  <a:srgbClr val="CC6600"/>
                </a:solidFill>
                <a:effectLst>
                  <a:glow rad="101600">
                    <a:srgbClr val="FFFF00">
                      <a:alpha val="60000"/>
                    </a:srgbClr>
                  </a:glow>
                </a:effectLst>
                <a:cs typeface="Calibri" panose="020F0502020204030204" pitchFamily="34" charset="0"/>
              </a:rPr>
              <a:t>Volba Miss</a:t>
            </a:r>
          </a:p>
          <a:p>
            <a:pPr algn="ctr">
              <a:lnSpc>
                <a:spcPct val="100000"/>
              </a:lnSpc>
              <a:spcAft>
                <a:spcPts val="0"/>
              </a:spcAft>
              <a:buClrTx/>
              <a:defRPr/>
            </a:pPr>
            <a:endParaRPr lang="cs-CZ" altLang="cs-CZ" sz="1050" b="1" dirty="0" smtClean="0">
              <a:solidFill>
                <a:srgbClr val="CC6600"/>
              </a:solidFill>
              <a:effectLst>
                <a:glow rad="101600">
                  <a:schemeClr val="bg1">
                    <a:alpha val="60000"/>
                  </a:schemeClr>
                </a:glow>
              </a:effectLst>
              <a:cs typeface="Calibri" panose="020F0502020204030204" pitchFamily="34" charset="0"/>
            </a:endParaRPr>
          </a:p>
          <a:p>
            <a:pPr algn="ctr">
              <a:defRPr/>
            </a:pPr>
            <a:r>
              <a:rPr lang="cs-CZ" altLang="cs-CZ" sz="4000" b="1" dirty="0" smtClean="0">
                <a:solidFill>
                  <a:srgbClr val="CC6600"/>
                </a:solidFill>
                <a:effectLst>
                  <a:glow rad="101600">
                    <a:schemeClr val="bg1">
                      <a:alpha val="60000"/>
                    </a:schemeClr>
                  </a:glow>
                </a:effectLst>
                <a:cs typeface="Calibri" panose="020F0502020204030204" pitchFamily="34" charset="0"/>
              </a:rPr>
              <a:t>Nejdůležitější životní hodnota</a:t>
            </a:r>
          </a:p>
        </p:txBody>
      </p:sp>
    </p:spTree>
    <p:extLst>
      <p:ext uri="{BB962C8B-B14F-4D97-AF65-F5344CB8AC3E}">
        <p14:creationId xmlns:p14="http://schemas.microsoft.com/office/powerpoint/2010/main" val="2685759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miss.png"/>
          <p:cNvPicPr>
            <a:picLocks noChangeAspect="1"/>
          </p:cNvPicPr>
          <p:nvPr/>
        </p:nvPicPr>
        <p:blipFill>
          <a:blip r:embed="rId3" cstate="print"/>
          <a:stretch>
            <a:fillRect/>
          </a:stretch>
        </p:blipFill>
        <p:spPr>
          <a:xfrm>
            <a:off x="0" y="1"/>
            <a:ext cx="9144000" cy="5143500"/>
          </a:xfrm>
          <a:prstGeom prst="rect">
            <a:avLst/>
          </a:prstGeom>
        </p:spPr>
      </p:pic>
      <p:sp>
        <p:nvSpPr>
          <p:cNvPr id="5" name="TextovéPole 4"/>
          <p:cNvSpPr txBox="1"/>
          <p:nvPr/>
        </p:nvSpPr>
        <p:spPr>
          <a:xfrm>
            <a:off x="467544" y="1131590"/>
            <a:ext cx="4464496" cy="3046988"/>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Vyber</a:t>
            </a:r>
          </a:p>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1</a:t>
            </a:r>
          </a:p>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nejdůležitější</a:t>
            </a:r>
          </a:p>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hodnotu</a:t>
            </a:r>
          </a:p>
        </p:txBody>
      </p:sp>
      <p:sp>
        <p:nvSpPr>
          <p:cNvPr id="8" name="TextovéPole 7"/>
          <p:cNvSpPr txBox="1"/>
          <p:nvPr/>
        </p:nvSpPr>
        <p:spPr>
          <a:xfrm>
            <a:off x="5533628" y="195486"/>
            <a:ext cx="3610372" cy="4698161"/>
          </a:xfrm>
          <a:prstGeom prst="rect">
            <a:avLst/>
          </a:prstGeom>
          <a:noFill/>
        </p:spPr>
        <p:txBody>
          <a:bodyPr wrap="square" rtlCol="0">
            <a:spAutoFit/>
            <a:scene3d>
              <a:camera prst="orthographicFront"/>
              <a:lightRig rig="threePt" dir="t"/>
            </a:scene3d>
            <a:sp3d extrusionH="57150">
              <a:bevelT w="38100" h="38100"/>
            </a:sp3d>
          </a:bodyPr>
          <a:lstStyle/>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Víra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Pravda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Čistota duše</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Svoboda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Důstojnost</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Odvaha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Úcta </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Pokora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Odpuštění</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Radost</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Láska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Věčnost</a:t>
            </a:r>
          </a:p>
        </p:txBody>
      </p:sp>
    </p:spTree>
    <p:extLst>
      <p:ext uri="{BB962C8B-B14F-4D97-AF65-F5344CB8AC3E}">
        <p14:creationId xmlns:p14="http://schemas.microsoft.com/office/powerpoint/2010/main" val="1565710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miss.png"/>
          <p:cNvPicPr>
            <a:picLocks noChangeAspect="1"/>
          </p:cNvPicPr>
          <p:nvPr/>
        </p:nvPicPr>
        <p:blipFill>
          <a:blip r:embed="rId3" cstate="print"/>
          <a:stretch>
            <a:fillRect/>
          </a:stretch>
        </p:blipFill>
        <p:spPr>
          <a:xfrm>
            <a:off x="0" y="1"/>
            <a:ext cx="9144000" cy="5143500"/>
          </a:xfrm>
          <a:prstGeom prst="rect">
            <a:avLst/>
          </a:prstGeom>
        </p:spPr>
      </p:pic>
      <p:sp>
        <p:nvSpPr>
          <p:cNvPr id="5" name="TextovéPole 4"/>
          <p:cNvSpPr txBox="1"/>
          <p:nvPr/>
        </p:nvSpPr>
        <p:spPr>
          <a:xfrm>
            <a:off x="683568" y="987574"/>
            <a:ext cx="4464496" cy="3046988"/>
          </a:xfrm>
          <a:prstGeom prst="rect">
            <a:avLst/>
          </a:prstGeom>
          <a:noFill/>
        </p:spPr>
        <p:txBody>
          <a:bodyPr wrap="square" rtlCol="0">
            <a:spAutoFit/>
            <a:scene3d>
              <a:camera prst="orthographicFront"/>
              <a:lightRig rig="threePt" dir="t"/>
            </a:scene3d>
            <a:sp3d extrusionH="57150">
              <a:bevelT w="38100" h="38100"/>
            </a:sp3d>
          </a:bodyPr>
          <a:lstStyle/>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Nominujte </a:t>
            </a:r>
          </a:p>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za skupinu</a:t>
            </a:r>
          </a:p>
          <a:p>
            <a:pPr algn="ct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1</a:t>
            </a:r>
          </a:p>
          <a:p>
            <a:pPr algn="ctr"/>
            <a:r>
              <a:rPr lang="cs-CZ" sz="4800" b="1" dirty="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h</a:t>
            </a:r>
            <a:r>
              <a:rPr lang="cs-CZ" sz="48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odnotu na Miss</a:t>
            </a:r>
          </a:p>
        </p:txBody>
      </p:sp>
      <p:sp>
        <p:nvSpPr>
          <p:cNvPr id="10" name="TextovéPole 9"/>
          <p:cNvSpPr txBox="1"/>
          <p:nvPr/>
        </p:nvSpPr>
        <p:spPr>
          <a:xfrm>
            <a:off x="5533628" y="195486"/>
            <a:ext cx="3610372" cy="4698161"/>
          </a:xfrm>
          <a:prstGeom prst="rect">
            <a:avLst/>
          </a:prstGeom>
          <a:noFill/>
        </p:spPr>
        <p:txBody>
          <a:bodyPr wrap="square" rtlCol="0">
            <a:spAutoFit/>
            <a:scene3d>
              <a:camera prst="orthographicFront"/>
              <a:lightRig rig="threePt" dir="t"/>
            </a:scene3d>
            <a:sp3d extrusionH="57150">
              <a:bevelT w="38100" h="38100"/>
            </a:sp3d>
          </a:bodyPr>
          <a:lstStyle/>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Víra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Pravda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Čistota duše</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Svoboda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Důstojnost</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Odvaha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Úcta </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Pokora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Odpuštění</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Radost</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Láska</a:t>
            </a:r>
          </a:p>
          <a:p>
            <a:pPr marL="742950" indent="-742950">
              <a:buAutoNum type="arabicParenR"/>
            </a:pPr>
            <a:r>
              <a:rPr lang="cs-CZ" sz="2500" b="1" dirty="0" smtClean="0">
                <a:solidFill>
                  <a:srgbClr val="CC6600"/>
                </a:solidFill>
                <a:effectLst>
                  <a:glow rad="101600">
                    <a:schemeClr val="bg1">
                      <a:alpha val="60000"/>
                    </a:schemeClr>
                  </a:glow>
                </a:effectLst>
                <a:latin typeface="Calibri" panose="020F0502020204030204" pitchFamily="34" charset="0"/>
                <a:ea typeface="Open Sans Condensed Light" pitchFamily="34" charset="0"/>
                <a:cs typeface="Calibri" panose="020F0502020204030204" pitchFamily="34" charset="0"/>
              </a:rPr>
              <a:t>Věčnost</a:t>
            </a:r>
          </a:p>
        </p:txBody>
      </p:sp>
    </p:spTree>
    <p:extLst>
      <p:ext uri="{BB962C8B-B14F-4D97-AF65-F5344CB8AC3E}">
        <p14:creationId xmlns:p14="http://schemas.microsoft.com/office/powerpoint/2010/main" val="250544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miss.png"/>
          <p:cNvPicPr>
            <a:picLocks noChangeAspect="1"/>
          </p:cNvPicPr>
          <p:nvPr/>
        </p:nvPicPr>
        <p:blipFill>
          <a:blip r:embed="rId3" cstate="print"/>
          <a:stretch>
            <a:fillRect/>
          </a:stretch>
        </p:blipFill>
        <p:spPr>
          <a:xfrm>
            <a:off x="0" y="-20538"/>
            <a:ext cx="9144000" cy="5256584"/>
          </a:xfrm>
          <a:prstGeom prst="rect">
            <a:avLst/>
          </a:prstGeom>
        </p:spPr>
      </p:pic>
      <p:sp>
        <p:nvSpPr>
          <p:cNvPr id="5" name="TextovéPole 4"/>
          <p:cNvSpPr txBox="1"/>
          <p:nvPr/>
        </p:nvSpPr>
        <p:spPr>
          <a:xfrm>
            <a:off x="539552" y="1779662"/>
            <a:ext cx="7992888"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cs-CZ" sz="80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Volba Miss</a:t>
            </a:r>
          </a:p>
        </p:txBody>
      </p:sp>
      <p:sp>
        <p:nvSpPr>
          <p:cNvPr id="6" name="TextovéPole 5"/>
          <p:cNvSpPr txBox="1"/>
          <p:nvPr/>
        </p:nvSpPr>
        <p:spPr>
          <a:xfrm>
            <a:off x="691952" y="3304024"/>
            <a:ext cx="799288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cs-CZ" sz="4000" b="1" dirty="0" smtClean="0">
                <a:solidFill>
                  <a:srgbClr val="CC6600"/>
                </a:solidFill>
                <a:effectLst>
                  <a:glow rad="101600">
                    <a:srgbClr val="FFFF00">
                      <a:alpha val="60000"/>
                    </a:srgbClr>
                  </a:glow>
                </a:effectLst>
                <a:latin typeface="Calibri" panose="020F0502020204030204" pitchFamily="34" charset="0"/>
                <a:ea typeface="Open Sans Condensed Light" pitchFamily="34" charset="0"/>
                <a:cs typeface="Calibri" panose="020F0502020204030204" pitchFamily="34" charset="0"/>
              </a:rPr>
              <a:t>Hlasování třídy</a:t>
            </a:r>
          </a:p>
        </p:txBody>
      </p:sp>
    </p:spTree>
    <p:extLst>
      <p:ext uri="{BB962C8B-B14F-4D97-AF65-F5344CB8AC3E}">
        <p14:creationId xmlns:p14="http://schemas.microsoft.com/office/powerpoint/2010/main" val="2277999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Tree>
    <p:extLst>
      <p:ext uri="{BB962C8B-B14F-4D97-AF65-F5344CB8AC3E}">
        <p14:creationId xmlns:p14="http://schemas.microsoft.com/office/powerpoint/2010/main" val="36515927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23478"/>
            <a:ext cx="8136904" cy="4948014"/>
          </a:xfrm>
        </p:spPr>
        <p:txBody>
          <a:bodyPr>
            <a:noAutofit/>
          </a:bodyPr>
          <a:lstStyle/>
          <a:p>
            <a:pPr lvl="4"/>
            <a:r>
              <a:rPr lang="cs-CZ" sz="2800" b="1" dirty="0">
                <a:solidFill>
                  <a:schemeClr val="tx1"/>
                </a:solidFill>
                <a:latin typeface="+mn-lt"/>
                <a:cs typeface="Tahoma" pitchFamily="34" charset="0"/>
              </a:rPr>
              <a:t>Interaktivní program „</a:t>
            </a:r>
            <a:r>
              <a:rPr lang="cs-CZ" sz="2800" b="1" dirty="0" smtClean="0">
                <a:solidFill>
                  <a:schemeClr val="tx1"/>
                </a:solidFill>
                <a:latin typeface="+mn-lt"/>
                <a:cs typeface="Tahoma" pitchFamily="34" charset="0"/>
              </a:rPr>
              <a:t>Hus, jak ho neznáte“</a:t>
            </a:r>
            <a:r>
              <a:rPr lang="cs-CZ" b="1" u="sng" dirty="0">
                <a:solidFill>
                  <a:schemeClr val="tx1"/>
                </a:solidFill>
                <a:latin typeface="+mn-lt"/>
              </a:rPr>
              <a:t/>
            </a:r>
            <a:br>
              <a:rPr lang="cs-CZ" b="1" u="sng" dirty="0">
                <a:solidFill>
                  <a:schemeClr val="tx1"/>
                </a:solidFill>
                <a:latin typeface="+mn-lt"/>
              </a:rPr>
            </a:br>
            <a:r>
              <a:rPr lang="cs-CZ" sz="1050" dirty="0">
                <a:solidFill>
                  <a:schemeClr val="tx1"/>
                </a:solidFill>
                <a:latin typeface="+mn-lt"/>
              </a:rPr>
              <a:t/>
            </a:r>
            <a:br>
              <a:rPr lang="cs-CZ" sz="1050" dirty="0">
                <a:solidFill>
                  <a:schemeClr val="tx1"/>
                </a:solidFill>
                <a:latin typeface="+mn-lt"/>
              </a:rPr>
            </a:br>
            <a:r>
              <a:rPr lang="cs-CZ" b="1" dirty="0" smtClean="0">
                <a:solidFill>
                  <a:schemeClr val="tx1"/>
                </a:solidFill>
                <a:latin typeface="+mn-lt"/>
                <a:cs typeface="Tahoma" pitchFamily="34" charset="0"/>
              </a:rPr>
              <a:t>Cílová </a:t>
            </a:r>
            <a:r>
              <a:rPr lang="cs-CZ" b="1" dirty="0">
                <a:solidFill>
                  <a:schemeClr val="tx1"/>
                </a:solidFill>
                <a:latin typeface="+mn-lt"/>
                <a:cs typeface="Tahoma" pitchFamily="34" charset="0"/>
              </a:rPr>
              <a:t>skupina:</a:t>
            </a:r>
            <a:r>
              <a:rPr lang="cs-CZ" dirty="0">
                <a:solidFill>
                  <a:schemeClr val="tx1"/>
                </a:solidFill>
                <a:latin typeface="+mn-lt"/>
                <a:cs typeface="Tahoma" pitchFamily="34" charset="0"/>
              </a:rPr>
              <a:t> </a:t>
            </a:r>
            <a:r>
              <a:rPr lang="cs-CZ" dirty="0" smtClean="0">
                <a:solidFill>
                  <a:schemeClr val="tx1"/>
                </a:solidFill>
                <a:latin typeface="+mn-lt"/>
                <a:cs typeface="Tahoma" pitchFamily="34" charset="0"/>
              </a:rPr>
              <a:t>1.‒4</a:t>
            </a:r>
            <a:r>
              <a:rPr lang="cs-CZ" dirty="0">
                <a:solidFill>
                  <a:schemeClr val="tx1"/>
                </a:solidFill>
                <a:latin typeface="+mn-lt"/>
                <a:cs typeface="Tahoma" pitchFamily="34" charset="0"/>
              </a:rPr>
              <a:t>. ročník středních </a:t>
            </a:r>
            <a:r>
              <a:rPr lang="cs-CZ" dirty="0" smtClean="0">
                <a:solidFill>
                  <a:schemeClr val="tx1"/>
                </a:solidFill>
                <a:latin typeface="+mn-lt"/>
                <a:cs typeface="Tahoma" pitchFamily="34" charset="0"/>
              </a:rPr>
              <a:t>škol</a:t>
            </a:r>
            <a:br>
              <a:rPr lang="cs-CZ" dirty="0" smtClean="0">
                <a:solidFill>
                  <a:schemeClr val="tx1"/>
                </a:solidFill>
                <a:latin typeface="+mn-lt"/>
                <a:cs typeface="Tahoma" pitchFamily="34" charset="0"/>
              </a:rPr>
            </a:br>
            <a:r>
              <a:rPr lang="cs-CZ" sz="500" dirty="0">
                <a:solidFill>
                  <a:schemeClr val="tx1"/>
                </a:solidFill>
                <a:latin typeface="+mn-lt"/>
                <a:cs typeface="Tahoma" pitchFamily="34" charset="0"/>
              </a:rPr>
              <a:t/>
            </a:r>
            <a:br>
              <a:rPr lang="cs-CZ" sz="500" dirty="0">
                <a:solidFill>
                  <a:schemeClr val="tx1"/>
                </a:solidFill>
                <a:latin typeface="+mn-lt"/>
                <a:cs typeface="Tahoma" pitchFamily="34" charset="0"/>
              </a:rPr>
            </a:br>
            <a:r>
              <a:rPr lang="cs-CZ" b="1" dirty="0">
                <a:solidFill>
                  <a:schemeClr val="tx1"/>
                </a:solidFill>
                <a:latin typeface="+mn-lt"/>
                <a:cs typeface="Tahoma" pitchFamily="34" charset="0"/>
              </a:rPr>
              <a:t>Časový rozsah:</a:t>
            </a:r>
            <a:r>
              <a:rPr lang="cs-CZ" dirty="0">
                <a:solidFill>
                  <a:schemeClr val="tx1"/>
                </a:solidFill>
                <a:latin typeface="+mn-lt"/>
                <a:cs typeface="Tahoma" pitchFamily="34" charset="0"/>
              </a:rPr>
              <a:t> </a:t>
            </a:r>
            <a:r>
              <a:rPr lang="cs-CZ" dirty="0" smtClean="0">
                <a:solidFill>
                  <a:schemeClr val="tx1"/>
                </a:solidFill>
                <a:latin typeface="+mn-lt"/>
                <a:cs typeface="Tahoma" pitchFamily="34" charset="0"/>
              </a:rPr>
              <a:t>Dvě </a:t>
            </a:r>
            <a:r>
              <a:rPr lang="cs-CZ" dirty="0">
                <a:solidFill>
                  <a:schemeClr val="tx1"/>
                </a:solidFill>
                <a:latin typeface="+mn-lt"/>
                <a:cs typeface="Tahoma" pitchFamily="34" charset="0"/>
              </a:rPr>
              <a:t>vyučovací hodiny (lze rozdělit i na dvě samostatné hodiny</a:t>
            </a:r>
            <a:r>
              <a:rPr lang="cs-CZ" dirty="0" smtClean="0">
                <a:solidFill>
                  <a:schemeClr val="tx1"/>
                </a:solidFill>
                <a:latin typeface="+mn-lt"/>
                <a:cs typeface="Tahoma" pitchFamily="34" charset="0"/>
              </a:rPr>
              <a:t>)</a:t>
            </a:r>
            <a:br>
              <a:rPr lang="cs-CZ" dirty="0" smtClean="0">
                <a:solidFill>
                  <a:schemeClr val="tx1"/>
                </a:solidFill>
                <a:latin typeface="+mn-lt"/>
                <a:cs typeface="Tahoma" pitchFamily="34" charset="0"/>
              </a:rPr>
            </a:br>
            <a:r>
              <a:rPr lang="cs-CZ" sz="500" dirty="0" smtClean="0">
                <a:solidFill>
                  <a:schemeClr val="tx1"/>
                </a:solidFill>
                <a:latin typeface="+mn-lt"/>
                <a:cs typeface="Tahoma" pitchFamily="34" charset="0"/>
              </a:rPr>
              <a:t> </a:t>
            </a:r>
            <a:r>
              <a:rPr lang="cs-CZ" sz="500" dirty="0">
                <a:solidFill>
                  <a:schemeClr val="tx1"/>
                </a:solidFill>
                <a:latin typeface="+mn-lt"/>
                <a:cs typeface="Tahoma" pitchFamily="34" charset="0"/>
              </a:rPr>
              <a:t/>
            </a:r>
            <a:br>
              <a:rPr lang="cs-CZ" sz="500" dirty="0">
                <a:solidFill>
                  <a:schemeClr val="tx1"/>
                </a:solidFill>
                <a:latin typeface="+mn-lt"/>
                <a:cs typeface="Tahoma" pitchFamily="34" charset="0"/>
              </a:rPr>
            </a:br>
            <a:r>
              <a:rPr lang="cs-CZ" b="1" dirty="0">
                <a:solidFill>
                  <a:schemeClr val="tx1"/>
                </a:solidFill>
                <a:latin typeface="+mn-lt"/>
                <a:cs typeface="Tahoma" pitchFamily="34" charset="0"/>
              </a:rPr>
              <a:t>Cíl:</a:t>
            </a:r>
            <a:r>
              <a:rPr lang="cs-CZ" dirty="0">
                <a:solidFill>
                  <a:schemeClr val="tx1"/>
                </a:solidFill>
                <a:latin typeface="+mn-lt"/>
                <a:cs typeface="Tahoma" pitchFamily="34" charset="0"/>
              </a:rPr>
              <a:t> </a:t>
            </a:r>
            <a:r>
              <a:rPr lang="cs-CZ" dirty="0" smtClean="0">
                <a:solidFill>
                  <a:schemeClr val="tx1"/>
                </a:solidFill>
                <a:latin typeface="+mn-lt"/>
                <a:cs typeface="Tahoma" pitchFamily="34" charset="0"/>
              </a:rPr>
              <a:t>Seznámení se s</a:t>
            </a:r>
            <a:r>
              <a:rPr lang="cs-CZ" dirty="0">
                <a:solidFill>
                  <a:schemeClr val="tx1"/>
                </a:solidFill>
                <a:latin typeface="+mn-lt"/>
                <a:cs typeface="Tahoma" pitchFamily="34" charset="0"/>
              </a:rPr>
              <a:t> </a:t>
            </a:r>
            <a:r>
              <a:rPr lang="cs-CZ" dirty="0" smtClean="0">
                <a:solidFill>
                  <a:schemeClr val="tx1"/>
                </a:solidFill>
                <a:latin typeface="+mn-lt"/>
                <a:cs typeface="Tahoma" pitchFamily="34" charset="0"/>
              </a:rPr>
              <a:t>životními </a:t>
            </a:r>
            <a:r>
              <a:rPr lang="cs-CZ" dirty="0">
                <a:solidFill>
                  <a:schemeClr val="tx1"/>
                </a:solidFill>
                <a:latin typeface="+mn-lt"/>
                <a:cs typeface="Tahoma" pitchFamily="34" charset="0"/>
              </a:rPr>
              <a:t>hodnotami </a:t>
            </a:r>
            <a:r>
              <a:rPr lang="cs-CZ" dirty="0" smtClean="0">
                <a:solidFill>
                  <a:schemeClr val="tx1"/>
                </a:solidFill>
                <a:latin typeface="+mn-lt"/>
                <a:cs typeface="Tahoma" pitchFamily="34" charset="0"/>
              </a:rPr>
              <a:t>Mistra Jana Husa, jejich </a:t>
            </a:r>
            <a:r>
              <a:rPr lang="cs-CZ" dirty="0">
                <a:solidFill>
                  <a:schemeClr val="tx1"/>
                </a:solidFill>
                <a:latin typeface="+mn-lt"/>
                <a:cs typeface="Tahoma" pitchFamily="34" charset="0"/>
              </a:rPr>
              <a:t>mapování </a:t>
            </a:r>
            <a:r>
              <a:rPr lang="cs-CZ" dirty="0" smtClean="0">
                <a:solidFill>
                  <a:schemeClr val="tx1"/>
                </a:solidFill>
                <a:latin typeface="+mn-lt"/>
                <a:cs typeface="Tahoma" pitchFamily="34" charset="0"/>
              </a:rPr>
              <a:t>a aplikace v</a:t>
            </a:r>
            <a:r>
              <a:rPr lang="cs-CZ" dirty="0">
                <a:solidFill>
                  <a:schemeClr val="tx1"/>
                </a:solidFill>
                <a:latin typeface="+mn-lt"/>
                <a:cs typeface="Tahoma" pitchFamily="34" charset="0"/>
              </a:rPr>
              <a:t> životě </a:t>
            </a:r>
            <a:r>
              <a:rPr lang="cs-CZ" dirty="0" smtClean="0">
                <a:solidFill>
                  <a:schemeClr val="tx1"/>
                </a:solidFill>
                <a:latin typeface="+mn-lt"/>
                <a:cs typeface="Tahoma" pitchFamily="34" charset="0"/>
              </a:rPr>
              <a:t>studentů. Studenti porovnají své představy o jeho charakteru se skutečností. Budou volit nejdůležitější životní hodnoty a svůj výběr argumentovat a diskutovat. Využijí hodnotový základ pro řešení aktuálních životních situací.</a:t>
            </a:r>
            <a:br>
              <a:rPr lang="cs-CZ" dirty="0" smtClean="0">
                <a:solidFill>
                  <a:schemeClr val="tx1"/>
                </a:solidFill>
                <a:latin typeface="+mn-lt"/>
                <a:cs typeface="Tahoma" pitchFamily="34" charset="0"/>
              </a:rPr>
            </a:br>
            <a:r>
              <a:rPr lang="cs-CZ" sz="500" dirty="0" smtClean="0">
                <a:solidFill>
                  <a:schemeClr val="tx1"/>
                </a:solidFill>
                <a:latin typeface="+mn-lt"/>
                <a:cs typeface="Tahoma" pitchFamily="34" charset="0"/>
              </a:rPr>
              <a:t/>
            </a:r>
            <a:br>
              <a:rPr lang="cs-CZ" sz="500" dirty="0" smtClean="0">
                <a:solidFill>
                  <a:schemeClr val="tx1"/>
                </a:solidFill>
                <a:latin typeface="+mn-lt"/>
                <a:cs typeface="Tahoma" pitchFamily="34" charset="0"/>
              </a:rPr>
            </a:br>
            <a:r>
              <a:rPr lang="cs-CZ" b="1" dirty="0" smtClean="0">
                <a:solidFill>
                  <a:schemeClr val="tx1"/>
                </a:solidFill>
                <a:latin typeface="+mn-lt"/>
                <a:cs typeface="Tahoma" pitchFamily="34" charset="0"/>
              </a:rPr>
              <a:t>Východiska</a:t>
            </a:r>
            <a:r>
              <a:rPr lang="cs-CZ" b="1" dirty="0">
                <a:solidFill>
                  <a:schemeClr val="tx1"/>
                </a:solidFill>
                <a:latin typeface="+mn-lt"/>
                <a:cs typeface="Tahoma" pitchFamily="34" charset="0"/>
              </a:rPr>
              <a:t>:</a:t>
            </a:r>
            <a:r>
              <a:rPr lang="cs-CZ" dirty="0">
                <a:solidFill>
                  <a:schemeClr val="tx1"/>
                </a:solidFill>
                <a:latin typeface="+mn-lt"/>
                <a:cs typeface="Tahoma" pitchFamily="34" charset="0"/>
              </a:rPr>
              <a:t> Hus se stal jedním z největších Čechů všech dob. Položil základy </a:t>
            </a:r>
            <a:r>
              <a:rPr lang="cs-CZ" dirty="0" smtClean="0">
                <a:solidFill>
                  <a:schemeClr val="tx1"/>
                </a:solidFill>
                <a:latin typeface="+mn-lt"/>
                <a:cs typeface="Tahoma" pitchFamily="34" charset="0"/>
              </a:rPr>
              <a:t>národní duchovní </a:t>
            </a:r>
            <a:r>
              <a:rPr lang="cs-CZ" dirty="0">
                <a:solidFill>
                  <a:schemeClr val="tx1"/>
                </a:solidFill>
                <a:latin typeface="+mn-lt"/>
                <a:cs typeface="Tahoma" pitchFamily="34" charset="0"/>
              </a:rPr>
              <a:t>tradice: osobní odpovědnost, lidskou svobodu a mravní poctivost. </a:t>
            </a:r>
            <a:r>
              <a:rPr lang="cs-CZ" dirty="0" smtClean="0">
                <a:solidFill>
                  <a:schemeClr val="tx1"/>
                </a:solidFill>
                <a:latin typeface="+mn-lt"/>
                <a:cs typeface="Tahoma" pitchFamily="34" charset="0"/>
              </a:rPr>
              <a:t>Komenský </a:t>
            </a:r>
            <a:r>
              <a:rPr lang="cs-CZ" dirty="0">
                <a:solidFill>
                  <a:schemeClr val="tx1"/>
                </a:solidFill>
                <a:latin typeface="+mn-lt"/>
                <a:cs typeface="Tahoma" pitchFamily="34" charset="0"/>
              </a:rPr>
              <a:t>odkázal </a:t>
            </a:r>
            <a:r>
              <a:rPr lang="cs-CZ" dirty="0" smtClean="0">
                <a:solidFill>
                  <a:schemeClr val="tx1"/>
                </a:solidFill>
                <a:latin typeface="+mn-lt"/>
                <a:cs typeface="Tahoma" pitchFamily="34" charset="0"/>
              </a:rPr>
              <a:t>národu jako </a:t>
            </a:r>
            <a:r>
              <a:rPr lang="cs-CZ" dirty="0">
                <a:solidFill>
                  <a:schemeClr val="tx1"/>
                </a:solidFill>
                <a:latin typeface="+mn-lt"/>
                <a:cs typeface="Tahoma" pitchFamily="34" charset="0"/>
              </a:rPr>
              <a:t>nejvyšší hodnotu lásku k pravdě, kterou </a:t>
            </a:r>
            <a:r>
              <a:rPr lang="cs-CZ" dirty="0" smtClean="0">
                <a:solidFill>
                  <a:schemeClr val="tx1"/>
                </a:solidFill>
                <a:latin typeface="+mn-lt"/>
                <a:cs typeface="Tahoma" pitchFamily="34" charset="0"/>
              </a:rPr>
              <a:t>ukázal Hus</a:t>
            </a:r>
            <a:r>
              <a:rPr lang="cs-CZ" dirty="0">
                <a:solidFill>
                  <a:schemeClr val="tx1"/>
                </a:solidFill>
                <a:latin typeface="+mn-lt"/>
                <a:cs typeface="Tahoma" pitchFamily="34" charset="0"/>
              </a:rPr>
              <a:t>. </a:t>
            </a:r>
            <a:r>
              <a:rPr lang="cs-CZ" dirty="0" smtClean="0">
                <a:solidFill>
                  <a:schemeClr val="tx1"/>
                </a:solidFill>
                <a:latin typeface="+mn-lt"/>
                <a:cs typeface="Tahoma" pitchFamily="34" charset="0"/>
              </a:rPr>
              <a:t>Na Husovy myšlenky navazovali osobnosti </a:t>
            </a:r>
            <a:r>
              <a:rPr lang="cs-CZ" dirty="0">
                <a:solidFill>
                  <a:schemeClr val="tx1"/>
                </a:solidFill>
                <a:latin typeface="+mn-lt"/>
                <a:cs typeface="Tahoma" pitchFamily="34" charset="0"/>
              </a:rPr>
              <a:t>národního obrození </a:t>
            </a:r>
            <a:r>
              <a:rPr lang="cs-CZ" dirty="0" smtClean="0">
                <a:solidFill>
                  <a:schemeClr val="tx1"/>
                </a:solidFill>
                <a:latin typeface="+mn-lt"/>
                <a:cs typeface="Tahoma" pitchFamily="34" charset="0"/>
              </a:rPr>
              <a:t>i </a:t>
            </a:r>
            <a:r>
              <a:rPr lang="cs-CZ" dirty="0">
                <a:solidFill>
                  <a:schemeClr val="tx1"/>
                </a:solidFill>
                <a:latin typeface="+mn-lt"/>
                <a:cs typeface="Tahoma" pitchFamily="34" charset="0"/>
              </a:rPr>
              <a:t>prezident </a:t>
            </a:r>
            <a:r>
              <a:rPr lang="cs-CZ" dirty="0" smtClean="0">
                <a:solidFill>
                  <a:schemeClr val="tx1"/>
                </a:solidFill>
                <a:latin typeface="+mn-lt"/>
                <a:cs typeface="Tahoma" pitchFamily="34" charset="0"/>
              </a:rPr>
              <a:t>Masaryk. </a:t>
            </a:r>
            <a:r>
              <a:rPr lang="cs-CZ" dirty="0">
                <a:solidFill>
                  <a:schemeClr val="tx1"/>
                </a:solidFill>
                <a:latin typeface="+mn-lt"/>
                <a:cs typeface="Tahoma" pitchFamily="34" charset="0"/>
              </a:rPr>
              <a:t>Proto nad Pražským hradem vlaje Husovo </a:t>
            </a:r>
            <a:r>
              <a:rPr lang="cs-CZ" dirty="0" smtClean="0">
                <a:solidFill>
                  <a:schemeClr val="tx1"/>
                </a:solidFill>
                <a:latin typeface="+mn-lt"/>
                <a:cs typeface="Tahoma" pitchFamily="34" charset="0"/>
              </a:rPr>
              <a:t>heslo </a:t>
            </a:r>
            <a:r>
              <a:rPr lang="cs-CZ" dirty="0" smtClean="0">
                <a:solidFill>
                  <a:schemeClr val="tx1"/>
                </a:solidFill>
                <a:cs typeface="Tahoma" pitchFamily="34" charset="0"/>
              </a:rPr>
              <a:t>‒ </a:t>
            </a:r>
            <a:r>
              <a:rPr lang="cs-CZ" dirty="0" smtClean="0">
                <a:solidFill>
                  <a:schemeClr val="tx1"/>
                </a:solidFill>
                <a:latin typeface="+mn-lt"/>
                <a:cs typeface="Tahoma" pitchFamily="34" charset="0"/>
              </a:rPr>
              <a:t>Pravda vítězí.</a:t>
            </a:r>
            <a:br>
              <a:rPr lang="cs-CZ" dirty="0" smtClean="0">
                <a:solidFill>
                  <a:schemeClr val="tx1"/>
                </a:solidFill>
                <a:latin typeface="+mn-lt"/>
                <a:cs typeface="Tahoma" pitchFamily="34" charset="0"/>
              </a:rPr>
            </a:br>
            <a:r>
              <a:rPr lang="cs-CZ" dirty="0" smtClean="0">
                <a:solidFill>
                  <a:schemeClr val="tx1"/>
                </a:solidFill>
                <a:latin typeface="+mn-lt"/>
                <a:cs typeface="Tahoma" pitchFamily="34" charset="0"/>
              </a:rPr>
              <a:t>I </a:t>
            </a:r>
            <a:r>
              <a:rPr lang="cs-CZ" dirty="0">
                <a:solidFill>
                  <a:schemeClr val="tx1"/>
                </a:solidFill>
                <a:latin typeface="+mn-lt"/>
                <a:cs typeface="Tahoma" pitchFamily="34" charset="0"/>
              </a:rPr>
              <a:t>prezident </a:t>
            </a:r>
            <a:r>
              <a:rPr lang="cs-CZ" dirty="0" smtClean="0">
                <a:solidFill>
                  <a:schemeClr val="tx1"/>
                </a:solidFill>
                <a:latin typeface="+mn-lt"/>
                <a:cs typeface="Tahoma" pitchFamily="34" charset="0"/>
              </a:rPr>
              <a:t>Havel prohlásil</a:t>
            </a:r>
            <a:r>
              <a:rPr lang="cs-CZ" dirty="0">
                <a:solidFill>
                  <a:schemeClr val="tx1"/>
                </a:solidFill>
                <a:latin typeface="+mn-lt"/>
                <a:cs typeface="Tahoma" pitchFamily="34" charset="0"/>
              </a:rPr>
              <a:t>, že pravda a láska vítězí nad lží a nenávistí</a:t>
            </a:r>
            <a:r>
              <a:rPr lang="cs-CZ" dirty="0" smtClean="0">
                <a:solidFill>
                  <a:schemeClr val="tx1"/>
                </a:solidFill>
                <a:latin typeface="+mn-lt"/>
                <a:cs typeface="Tahoma" pitchFamily="34" charset="0"/>
              </a:rPr>
              <a:t>.</a:t>
            </a:r>
          </a:p>
        </p:txBody>
      </p:sp>
    </p:spTree>
    <p:extLst>
      <p:ext uri="{BB962C8B-B14F-4D97-AF65-F5344CB8AC3E}">
        <p14:creationId xmlns:p14="http://schemas.microsoft.com/office/powerpoint/2010/main" val="220584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899592" y="51470"/>
            <a:ext cx="7776864" cy="4948014"/>
          </a:xfrm>
        </p:spPr>
        <p:txBody>
          <a:bodyPr>
            <a:normAutofit/>
          </a:bodyPr>
          <a:lstStyle/>
          <a:p>
            <a:pPr lvl="4"/>
            <a:r>
              <a:rPr lang="cs-CZ" sz="2800" b="1" dirty="0" smtClean="0">
                <a:latin typeface="+mn-lt"/>
              </a:rPr>
              <a:t>2. Vyučovací hodina</a:t>
            </a:r>
            <a:br>
              <a:rPr lang="cs-CZ" sz="2800" b="1" dirty="0" smtClean="0">
                <a:latin typeface="+mn-lt"/>
              </a:rPr>
            </a:br>
            <a:r>
              <a:rPr lang="cs-CZ" dirty="0" smtClean="0">
                <a:latin typeface="+mn-lt"/>
              </a:rPr>
              <a:t> </a:t>
            </a:r>
            <a:br>
              <a:rPr lang="cs-CZ" dirty="0" smtClean="0">
                <a:latin typeface="+mn-lt"/>
              </a:rPr>
            </a:br>
            <a:r>
              <a:rPr lang="cs-CZ" b="1" i="1" dirty="0" smtClean="0">
                <a:latin typeface="+mn-lt"/>
              </a:rPr>
              <a:t>Didaktický postup:</a:t>
            </a:r>
            <a:br>
              <a:rPr lang="cs-CZ" b="1" i="1" dirty="0" smtClean="0">
                <a:latin typeface="+mn-lt"/>
              </a:rPr>
            </a:br>
            <a:r>
              <a:rPr lang="cs-CZ" b="1" i="1" dirty="0" smtClean="0">
                <a:latin typeface="+mn-lt"/>
              </a:rPr>
              <a:t/>
            </a:r>
            <a:br>
              <a:rPr lang="cs-CZ" b="1" i="1" dirty="0" smtClean="0">
                <a:latin typeface="+mn-lt"/>
              </a:rPr>
            </a:br>
            <a:r>
              <a:rPr lang="cs-CZ" i="1" dirty="0" smtClean="0">
                <a:latin typeface="+mn-lt"/>
              </a:rPr>
              <a:t>2.1. Část </a:t>
            </a:r>
            <a:r>
              <a:rPr lang="cs-CZ" b="1" i="1" dirty="0" smtClean="0">
                <a:latin typeface="+mn-lt"/>
              </a:rPr>
              <a:t>„Láska“</a:t>
            </a:r>
            <a:r>
              <a:rPr lang="cs-CZ" i="1" dirty="0" smtClean="0">
                <a:latin typeface="+mn-lt"/>
              </a:rPr>
              <a:t> (cca 20 minut / aktivita 10 minut)</a:t>
            </a:r>
            <a:br>
              <a:rPr lang="cs-CZ" i="1" dirty="0" smtClean="0">
                <a:latin typeface="+mn-lt"/>
              </a:rPr>
            </a:br>
            <a:r>
              <a:rPr lang="cs-CZ" i="1" dirty="0" smtClean="0">
                <a:latin typeface="+mn-lt"/>
              </a:rPr>
              <a:t>2.2. Část </a:t>
            </a:r>
            <a:r>
              <a:rPr lang="cs-CZ" b="1" i="1" dirty="0" smtClean="0">
                <a:latin typeface="+mn-lt"/>
              </a:rPr>
              <a:t>„Miss Hodnota“ </a:t>
            </a:r>
            <a:r>
              <a:rPr lang="cs-CZ" i="1" dirty="0" smtClean="0">
                <a:latin typeface="+mn-lt"/>
              </a:rPr>
              <a:t>(cca 20 minut / aktivita 10 minut)</a:t>
            </a:r>
            <a:br>
              <a:rPr lang="cs-CZ" i="1" dirty="0" smtClean="0">
                <a:latin typeface="+mn-lt"/>
              </a:rPr>
            </a:br>
            <a:r>
              <a:rPr lang="cs-CZ" i="1" dirty="0" smtClean="0">
                <a:latin typeface="+mn-lt"/>
              </a:rPr>
              <a:t>2.3. Závěr hodiny a programu (cca 5 minut)</a:t>
            </a:r>
          </a:p>
        </p:txBody>
      </p:sp>
    </p:spTree>
    <p:extLst>
      <p:ext uri="{BB962C8B-B14F-4D97-AF65-F5344CB8AC3E}">
        <p14:creationId xmlns:p14="http://schemas.microsoft.com/office/powerpoint/2010/main" val="154511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299630" y="1131590"/>
            <a:ext cx="8232810" cy="352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algn="ctr">
              <a:lnSpc>
                <a:spcPct val="100000"/>
              </a:lnSpc>
              <a:spcAft>
                <a:spcPts val="0"/>
              </a:spcAft>
              <a:buClrTx/>
              <a:defRPr/>
            </a:pPr>
            <a:r>
              <a:rPr lang="cs-CZ" altLang="cs-CZ" sz="8000" b="1" dirty="0" smtClean="0">
                <a:solidFill>
                  <a:schemeClr val="bg1"/>
                </a:solidFill>
                <a:cs typeface="Calibri" panose="020F0502020204030204" pitchFamily="34" charset="0"/>
              </a:rPr>
              <a:t>Zaostřeno</a:t>
            </a:r>
          </a:p>
          <a:p>
            <a:pPr algn="ctr">
              <a:lnSpc>
                <a:spcPct val="100000"/>
              </a:lnSpc>
              <a:spcAft>
                <a:spcPts val="0"/>
              </a:spcAft>
              <a:buClrTx/>
              <a:defRPr/>
            </a:pPr>
            <a:r>
              <a:rPr lang="cs-CZ" altLang="cs-CZ" sz="8000" b="1" dirty="0" smtClean="0">
                <a:solidFill>
                  <a:schemeClr val="bg1"/>
                </a:solidFill>
                <a:cs typeface="Calibri" panose="020F0502020204030204" pitchFamily="34" charset="0"/>
              </a:rPr>
              <a:t>na hodnoty</a:t>
            </a:r>
          </a:p>
        </p:txBody>
      </p:sp>
    </p:spTree>
    <p:extLst>
      <p:ext uri="{BB962C8B-B14F-4D97-AF65-F5344CB8AC3E}">
        <p14:creationId xmlns:p14="http://schemas.microsoft.com/office/powerpoint/2010/main" val="2104071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1259632" y="1707654"/>
            <a:ext cx="6480720" cy="147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algn="ctr">
              <a:lnSpc>
                <a:spcPct val="100000"/>
              </a:lnSpc>
              <a:spcAft>
                <a:spcPts val="0"/>
              </a:spcAft>
              <a:buClrTx/>
              <a:defRPr/>
            </a:pPr>
            <a:r>
              <a:rPr lang="cs-CZ" altLang="cs-CZ" sz="8000" b="1" dirty="0" smtClean="0">
                <a:solidFill>
                  <a:prstClr val="white"/>
                </a:solidFill>
                <a:cs typeface="Calibri" panose="020F0502020204030204" pitchFamily="34" charset="0"/>
              </a:rPr>
              <a:t>Láska</a:t>
            </a:r>
            <a:endParaRPr lang="cs-CZ" altLang="cs-CZ" sz="3600" b="1" dirty="0" smtClean="0">
              <a:solidFill>
                <a:prstClr val="white"/>
              </a:solidFill>
              <a:cs typeface="Calibri" panose="020F0502020204030204" pitchFamily="34" charset="0"/>
            </a:endParaRPr>
          </a:p>
        </p:txBody>
      </p:sp>
    </p:spTree>
    <p:extLst>
      <p:ext uri="{BB962C8B-B14F-4D97-AF65-F5344CB8AC3E}">
        <p14:creationId xmlns:p14="http://schemas.microsoft.com/office/powerpoint/2010/main" val="834515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
        <p:nvSpPr>
          <p:cNvPr id="6" name="TextovéPole 5"/>
          <p:cNvSpPr txBox="1"/>
          <p:nvPr/>
        </p:nvSpPr>
        <p:spPr>
          <a:xfrm>
            <a:off x="611560" y="1272699"/>
            <a:ext cx="8280920" cy="2739211"/>
          </a:xfrm>
          <a:prstGeom prst="rect">
            <a:avLst/>
          </a:prstGeom>
          <a:noFill/>
        </p:spPr>
        <p:txBody>
          <a:bodyPr wrap="square" rtlCol="0">
            <a:spAutoFit/>
          </a:bodyPr>
          <a:lstStyle/>
          <a:p>
            <a:r>
              <a:rPr lang="cs-CZ" sz="3200" b="1" i="1" dirty="0">
                <a:solidFill>
                  <a:prstClr val="white"/>
                </a:solidFill>
              </a:rPr>
              <a:t>Milovat někoho znamená správným způsobem usilovat o jeho dobro.</a:t>
            </a:r>
            <a:r>
              <a:rPr lang="cs-CZ" sz="3200" dirty="0">
                <a:solidFill>
                  <a:prstClr val="white"/>
                </a:solidFill>
              </a:rPr>
              <a:t> </a:t>
            </a:r>
            <a:endParaRPr lang="cs-CZ" sz="3200" dirty="0" smtClean="0">
              <a:solidFill>
                <a:prstClr val="white"/>
              </a:solidFill>
            </a:endParaRPr>
          </a:p>
          <a:p>
            <a:r>
              <a:rPr lang="cs-CZ" sz="1400" dirty="0" smtClean="0">
                <a:solidFill>
                  <a:prstClr val="white"/>
                </a:solidFill>
              </a:rPr>
              <a:t>(</a:t>
            </a:r>
            <a:r>
              <a:rPr lang="cs-CZ" sz="1400" dirty="0">
                <a:solidFill>
                  <a:prstClr val="white"/>
                </a:solidFill>
              </a:rPr>
              <a:t>HUS, Jan. </a:t>
            </a:r>
            <a:r>
              <a:rPr lang="cs-CZ" sz="1400" i="1" dirty="0">
                <a:solidFill>
                  <a:prstClr val="white"/>
                </a:solidFill>
              </a:rPr>
              <a:t>Výklad víry</a:t>
            </a:r>
            <a:r>
              <a:rPr lang="cs-CZ" sz="1400" dirty="0">
                <a:solidFill>
                  <a:prstClr val="white"/>
                </a:solidFill>
              </a:rPr>
              <a:t>, kap. 32. In Opera Omnia. 1. vyd., sv. I. </a:t>
            </a:r>
            <a:r>
              <a:rPr lang="cs-CZ" sz="1400" dirty="0" smtClean="0">
                <a:solidFill>
                  <a:prstClr val="white"/>
                </a:solidFill>
              </a:rPr>
              <a:t>Praha: </a:t>
            </a:r>
            <a:r>
              <a:rPr lang="cs-CZ" sz="1400" dirty="0">
                <a:solidFill>
                  <a:prstClr val="white"/>
                </a:solidFill>
              </a:rPr>
              <a:t>Academia, 1975. </a:t>
            </a:r>
            <a:r>
              <a:rPr lang="cs-CZ" sz="1400" dirty="0" smtClean="0">
                <a:solidFill>
                  <a:prstClr val="white"/>
                </a:solidFill>
              </a:rPr>
              <a:t>s. </a:t>
            </a:r>
            <a:r>
              <a:rPr lang="cs-CZ" sz="1400" dirty="0">
                <a:solidFill>
                  <a:prstClr val="white"/>
                </a:solidFill>
              </a:rPr>
              <a:t>126</a:t>
            </a:r>
            <a:r>
              <a:rPr lang="cs-CZ" sz="1400" dirty="0" smtClean="0">
                <a:solidFill>
                  <a:prstClr val="white"/>
                </a:solidFill>
              </a:rPr>
              <a:t>)</a:t>
            </a:r>
          </a:p>
          <a:p>
            <a:endParaRPr lang="cs-CZ" sz="1600" dirty="0">
              <a:solidFill>
                <a:prstClr val="white"/>
              </a:solidFill>
            </a:endParaRPr>
          </a:p>
          <a:p>
            <a:r>
              <a:rPr lang="cs-CZ" sz="3200" b="1" i="1" dirty="0">
                <a:solidFill>
                  <a:prstClr val="white"/>
                </a:solidFill>
              </a:rPr>
              <a:t>Prosím vás, abyste se navzájem milovali</a:t>
            </a:r>
            <a:r>
              <a:rPr lang="cs-CZ" sz="3200" b="1" i="1" dirty="0" smtClean="0">
                <a:solidFill>
                  <a:prstClr val="white"/>
                </a:solidFill>
              </a:rPr>
              <a:t>,</a:t>
            </a:r>
          </a:p>
          <a:p>
            <a:r>
              <a:rPr lang="cs-CZ" sz="3200" b="1" i="1" dirty="0" smtClean="0">
                <a:solidFill>
                  <a:prstClr val="white"/>
                </a:solidFill>
              </a:rPr>
              <a:t>nikoho </a:t>
            </a:r>
            <a:r>
              <a:rPr lang="cs-CZ" sz="3200" b="1" i="1" dirty="0">
                <a:solidFill>
                  <a:prstClr val="white"/>
                </a:solidFill>
              </a:rPr>
              <a:t>neutlačovali a každému </a:t>
            </a:r>
            <a:r>
              <a:rPr lang="cs-CZ" sz="3200" b="1" i="1" dirty="0" smtClean="0">
                <a:solidFill>
                  <a:prstClr val="white"/>
                </a:solidFill>
              </a:rPr>
              <a:t>přáli </a:t>
            </a:r>
            <a:r>
              <a:rPr lang="cs-CZ" sz="3200" b="1" i="1" dirty="0">
                <a:solidFill>
                  <a:prstClr val="white"/>
                </a:solidFill>
              </a:rPr>
              <a:t>pravdu</a:t>
            </a:r>
            <a:r>
              <a:rPr lang="cs-CZ" sz="3200" b="1" i="1" dirty="0" smtClean="0">
                <a:solidFill>
                  <a:prstClr val="white"/>
                </a:solidFill>
              </a:rPr>
              <a:t>.</a:t>
            </a:r>
            <a:endParaRPr lang="cs-CZ" sz="3200" dirty="0">
              <a:solidFill>
                <a:prstClr val="white"/>
              </a:solidFill>
            </a:endParaRPr>
          </a:p>
          <a:p>
            <a:r>
              <a:rPr lang="cs-CZ" sz="1400" dirty="0" smtClean="0">
                <a:solidFill>
                  <a:prstClr val="white"/>
                </a:solidFill>
              </a:rPr>
              <a:t>(</a:t>
            </a:r>
            <a:r>
              <a:rPr lang="cs-CZ" sz="1400" dirty="0">
                <a:solidFill>
                  <a:prstClr val="white"/>
                </a:solidFill>
              </a:rPr>
              <a:t>HUS, Jan. </a:t>
            </a:r>
            <a:r>
              <a:rPr lang="cs-CZ" sz="1400" i="1" dirty="0">
                <a:solidFill>
                  <a:prstClr val="white"/>
                </a:solidFill>
              </a:rPr>
              <a:t>List Pražanům z Kostnice</a:t>
            </a:r>
            <a:r>
              <a:rPr lang="cs-CZ" sz="1400" dirty="0">
                <a:solidFill>
                  <a:prstClr val="white"/>
                </a:solidFill>
              </a:rPr>
              <a:t> 10. 6. 1415, In Listy dvou Janů. 1. vyd. </a:t>
            </a:r>
            <a:r>
              <a:rPr lang="cs-CZ" sz="1400" dirty="0" smtClean="0">
                <a:solidFill>
                  <a:prstClr val="white"/>
                </a:solidFill>
              </a:rPr>
              <a:t>Praha: </a:t>
            </a:r>
            <a:r>
              <a:rPr lang="cs-CZ" sz="1400" dirty="0">
                <a:solidFill>
                  <a:prstClr val="white"/>
                </a:solidFill>
              </a:rPr>
              <a:t>ELK, 1949. </a:t>
            </a:r>
            <a:r>
              <a:rPr lang="cs-CZ" sz="1400" dirty="0" smtClean="0">
                <a:solidFill>
                  <a:prstClr val="white"/>
                </a:solidFill>
              </a:rPr>
              <a:t>s. </a:t>
            </a:r>
            <a:r>
              <a:rPr lang="cs-CZ" sz="1400" dirty="0">
                <a:solidFill>
                  <a:prstClr val="white"/>
                </a:solidFill>
              </a:rPr>
              <a:t>147</a:t>
            </a:r>
            <a:r>
              <a:rPr lang="cs-CZ" sz="1400" dirty="0" smtClean="0">
                <a:solidFill>
                  <a:prstClr val="white"/>
                </a:solidFill>
              </a:rPr>
              <a:t>)</a:t>
            </a:r>
            <a:endParaRPr lang="cs-CZ" sz="1400" dirty="0">
              <a:solidFill>
                <a:prstClr val="white"/>
              </a:solidFill>
            </a:endParaRPr>
          </a:p>
        </p:txBody>
      </p:sp>
    </p:spTree>
    <p:extLst>
      <p:ext uri="{BB962C8B-B14F-4D97-AF65-F5344CB8AC3E}">
        <p14:creationId xmlns:p14="http://schemas.microsoft.com/office/powerpoint/2010/main" val="37462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ovéPole 2"/>
          <p:cNvSpPr txBox="1"/>
          <p:nvPr/>
        </p:nvSpPr>
        <p:spPr>
          <a:xfrm>
            <a:off x="467544" y="689664"/>
            <a:ext cx="8280920" cy="3970318"/>
          </a:xfrm>
          <a:prstGeom prst="rect">
            <a:avLst/>
          </a:prstGeom>
          <a:noFill/>
        </p:spPr>
        <p:txBody>
          <a:bodyPr wrap="square" rtlCol="0">
            <a:spAutoFit/>
          </a:bodyPr>
          <a:lstStyle/>
          <a:p>
            <a:r>
              <a:rPr lang="cs-CZ" sz="4800" b="1" dirty="0" smtClean="0">
                <a:solidFill>
                  <a:prstClr val="white"/>
                </a:solidFill>
                <a:ea typeface="Open Sans Condensed Light" pitchFamily="34" charset="0"/>
                <a:cs typeface="Open Sans Condensed Light" pitchFamily="34" charset="0"/>
              </a:rPr>
              <a:t>Historická scéna (1412)</a:t>
            </a:r>
          </a:p>
          <a:p>
            <a:endParaRPr lang="cs-CZ" sz="1200" dirty="0" smtClean="0">
              <a:solidFill>
                <a:prstClr val="white"/>
              </a:solidFill>
              <a:ea typeface="Open Sans Condensed Light" pitchFamily="34" charset="0"/>
              <a:cs typeface="Open Sans Condensed Light" pitchFamily="34" charset="0"/>
            </a:endParaRPr>
          </a:p>
          <a:p>
            <a:pPr marL="342900" indent="-342900">
              <a:buFont typeface="Wingdings" panose="05000000000000000000" pitchFamily="2" charset="2"/>
              <a:buChar char="§"/>
            </a:pPr>
            <a:r>
              <a:rPr lang="cs-CZ" sz="2400" dirty="0" smtClean="0">
                <a:solidFill>
                  <a:prstClr val="white"/>
                </a:solidFill>
                <a:ea typeface="Open Sans Condensed Light" pitchFamily="34" charset="0"/>
                <a:cs typeface="Open Sans Condensed Light" pitchFamily="34" charset="0"/>
              </a:rPr>
              <a:t>Demonstrace proti prodeji odpustků situaci v Praze vyhrocuje.</a:t>
            </a:r>
          </a:p>
          <a:p>
            <a:pPr marL="342900" indent="-342900">
              <a:buFont typeface="Wingdings" panose="05000000000000000000" pitchFamily="2" charset="2"/>
              <a:buChar char="§"/>
            </a:pPr>
            <a:r>
              <a:rPr lang="cs-CZ" sz="2400" dirty="0">
                <a:solidFill>
                  <a:prstClr val="white"/>
                </a:solidFill>
                <a:ea typeface="Open Sans Condensed Light" pitchFamily="34" charset="0"/>
                <a:cs typeface="Open Sans Condensed Light" pitchFamily="34" charset="0"/>
              </a:rPr>
              <a:t>Vysílá Římu signál</a:t>
            </a:r>
            <a:r>
              <a:rPr lang="cs-CZ" sz="2400" dirty="0" smtClean="0">
                <a:solidFill>
                  <a:prstClr val="white"/>
                </a:solidFill>
                <a:ea typeface="Open Sans Condensed Light" pitchFamily="34" charset="0"/>
                <a:cs typeface="Open Sans Condensed Light" pitchFamily="34" charset="0"/>
              </a:rPr>
              <a:t>, že Praha má papeže za </a:t>
            </a:r>
            <a:r>
              <a:rPr lang="cs-CZ" sz="2400" i="1" dirty="0" smtClean="0">
                <a:solidFill>
                  <a:prstClr val="white"/>
                </a:solidFill>
                <a:ea typeface="Open Sans Condensed Light" pitchFamily="34" charset="0"/>
                <a:cs typeface="Open Sans Condensed Light" pitchFamily="34" charset="0"/>
              </a:rPr>
              <a:t>nevěstku velikou, sedící na místě vysokém“</a:t>
            </a:r>
            <a:r>
              <a:rPr lang="cs-CZ" sz="2400" dirty="0" smtClean="0">
                <a:solidFill>
                  <a:prstClr val="white"/>
                </a:solidFill>
                <a:ea typeface="Open Sans Condensed Light" pitchFamily="34" charset="0"/>
                <a:cs typeface="Open Sans Condensed Light" pitchFamily="34" charset="0"/>
              </a:rPr>
              <a:t>, jak se v Bibli píše o antikristu.</a:t>
            </a:r>
          </a:p>
          <a:p>
            <a:pPr marL="342900" indent="-342900">
              <a:buFont typeface="Wingdings" panose="05000000000000000000" pitchFamily="2" charset="2"/>
              <a:buChar char="§"/>
            </a:pPr>
            <a:r>
              <a:rPr lang="cs-CZ" sz="2400" dirty="0" smtClean="0">
                <a:solidFill>
                  <a:prstClr val="white"/>
                </a:solidFill>
                <a:ea typeface="Open Sans Condensed Light" pitchFamily="34" charset="0"/>
                <a:cs typeface="Open Sans Condensed Light" pitchFamily="34" charset="0"/>
              </a:rPr>
              <a:t>Papež předvolal Husa k soudu.</a:t>
            </a:r>
          </a:p>
          <a:p>
            <a:pPr marL="342900" indent="-342900">
              <a:buFont typeface="Wingdings" panose="05000000000000000000" pitchFamily="2" charset="2"/>
              <a:buChar char="§"/>
            </a:pPr>
            <a:r>
              <a:rPr lang="cs-CZ" sz="2400" dirty="0">
                <a:solidFill>
                  <a:prstClr val="white"/>
                </a:solidFill>
                <a:ea typeface="Open Sans Condensed Light" pitchFamily="34" charset="0"/>
                <a:cs typeface="Open Sans Condensed Light" pitchFamily="34" charset="0"/>
              </a:rPr>
              <a:t>Rozhořčený </a:t>
            </a:r>
            <a:r>
              <a:rPr lang="cs-CZ" sz="2400" b="1" dirty="0" smtClean="0">
                <a:solidFill>
                  <a:prstClr val="white"/>
                </a:solidFill>
                <a:ea typeface="Open Sans Condensed Light" pitchFamily="34" charset="0"/>
                <a:cs typeface="Open Sans Condensed Light" pitchFamily="34" charset="0"/>
              </a:rPr>
              <a:t>král </a:t>
            </a:r>
            <a:r>
              <a:rPr lang="cs-CZ" sz="2400" b="1" dirty="0">
                <a:solidFill>
                  <a:prstClr val="white"/>
                </a:solidFill>
                <a:ea typeface="Open Sans Condensed Light" pitchFamily="34" charset="0"/>
                <a:cs typeface="Open Sans Condensed Light" pitchFamily="34" charset="0"/>
              </a:rPr>
              <a:t>Václav</a:t>
            </a:r>
            <a:r>
              <a:rPr lang="cs-CZ" sz="2400" dirty="0">
                <a:solidFill>
                  <a:prstClr val="white"/>
                </a:solidFill>
                <a:ea typeface="Open Sans Condensed Light" pitchFamily="34" charset="0"/>
                <a:cs typeface="Open Sans Condensed Light" pitchFamily="34" charset="0"/>
              </a:rPr>
              <a:t> </a:t>
            </a:r>
            <a:r>
              <a:rPr lang="cs-CZ" sz="2400" dirty="0" smtClean="0">
                <a:solidFill>
                  <a:prstClr val="white"/>
                </a:solidFill>
                <a:ea typeface="Open Sans Condensed Light" pitchFamily="34" charset="0"/>
                <a:cs typeface="Open Sans Condensed Light" pitchFamily="34" charset="0"/>
              </a:rPr>
              <a:t>vyhlásil, </a:t>
            </a:r>
            <a:r>
              <a:rPr lang="cs-CZ" sz="2400" dirty="0">
                <a:solidFill>
                  <a:prstClr val="white"/>
                </a:solidFill>
                <a:ea typeface="Open Sans Condensed Light" pitchFamily="34" charset="0"/>
                <a:cs typeface="Open Sans Condensed Light" pitchFamily="34" charset="0"/>
              </a:rPr>
              <a:t>že pod trestem smrti </a:t>
            </a:r>
            <a:r>
              <a:rPr lang="cs-CZ" sz="2400" dirty="0" smtClean="0">
                <a:solidFill>
                  <a:prstClr val="white"/>
                </a:solidFill>
                <a:ea typeface="Open Sans Condensed Light" pitchFamily="34" charset="0"/>
                <a:cs typeface="Open Sans Condensed Light" pitchFamily="34" charset="0"/>
              </a:rPr>
              <a:t>nesmí nikdo urážet papežský úřad a odporovat prodeji odpustků.</a:t>
            </a:r>
            <a:br>
              <a:rPr lang="cs-CZ" sz="2400" dirty="0" smtClean="0">
                <a:solidFill>
                  <a:prstClr val="white"/>
                </a:solidFill>
                <a:ea typeface="Open Sans Condensed Light" pitchFamily="34" charset="0"/>
                <a:cs typeface="Open Sans Condensed Light" pitchFamily="34" charset="0"/>
              </a:rPr>
            </a:br>
            <a:r>
              <a:rPr lang="cs-CZ" sz="2400" dirty="0" smtClean="0">
                <a:solidFill>
                  <a:prstClr val="white"/>
                </a:solidFill>
                <a:ea typeface="Open Sans Condensed Light" pitchFamily="34" charset="0"/>
                <a:cs typeface="Open Sans Condensed Light" pitchFamily="34" charset="0"/>
              </a:rPr>
              <a:t>Král se ale </a:t>
            </a:r>
            <a:r>
              <a:rPr lang="cs-CZ" sz="2400" b="1" dirty="0" smtClean="0">
                <a:solidFill>
                  <a:prstClr val="white"/>
                </a:solidFill>
                <a:ea typeface="Open Sans Condensed Light" pitchFamily="34" charset="0"/>
                <a:cs typeface="Open Sans Condensed Light" pitchFamily="34" charset="0"/>
              </a:rPr>
              <a:t>Husa</a:t>
            </a:r>
            <a:r>
              <a:rPr lang="cs-CZ" sz="2400" dirty="0" smtClean="0">
                <a:solidFill>
                  <a:prstClr val="white"/>
                </a:solidFill>
                <a:ea typeface="Open Sans Condensed Light" pitchFamily="34" charset="0"/>
                <a:cs typeface="Open Sans Condensed Light" pitchFamily="34" charset="0"/>
              </a:rPr>
              <a:t> </a:t>
            </a:r>
            <a:r>
              <a:rPr lang="cs-CZ" sz="2400" dirty="0">
                <a:solidFill>
                  <a:prstClr val="white"/>
                </a:solidFill>
                <a:ea typeface="Open Sans Condensed Light" pitchFamily="34" charset="0"/>
                <a:cs typeface="Open Sans Condensed Light" pitchFamily="34" charset="0"/>
              </a:rPr>
              <a:t>a </a:t>
            </a:r>
            <a:r>
              <a:rPr lang="cs-CZ" sz="2400" b="1" dirty="0" smtClean="0">
                <a:solidFill>
                  <a:prstClr val="white"/>
                </a:solidFill>
                <a:ea typeface="Open Sans Condensed Light" pitchFamily="34" charset="0"/>
                <a:cs typeface="Open Sans Condensed Light" pitchFamily="34" charset="0"/>
              </a:rPr>
              <a:t>Jeronýma</a:t>
            </a:r>
            <a:r>
              <a:rPr lang="cs-CZ" sz="2400" dirty="0" smtClean="0">
                <a:solidFill>
                  <a:prstClr val="white"/>
                </a:solidFill>
                <a:ea typeface="Open Sans Condensed Light" pitchFamily="34" charset="0"/>
                <a:cs typeface="Open Sans Condensed Light" pitchFamily="34" charset="0"/>
              </a:rPr>
              <a:t> zatknout a </a:t>
            </a:r>
            <a:r>
              <a:rPr lang="cs-CZ" sz="2400" dirty="0">
                <a:solidFill>
                  <a:prstClr val="white"/>
                </a:solidFill>
                <a:ea typeface="Open Sans Condensed Light" pitchFamily="34" charset="0"/>
                <a:cs typeface="Open Sans Condensed Light" pitchFamily="34" charset="0"/>
              </a:rPr>
              <a:t>popravit neodvážil.</a:t>
            </a:r>
            <a:r>
              <a:rPr lang="cs-CZ" sz="2400" dirty="0" smtClean="0">
                <a:solidFill>
                  <a:prstClr val="white"/>
                </a:solidFill>
                <a:ea typeface="Open Sans Condensed Light" pitchFamily="34" charset="0"/>
                <a:cs typeface="Open Sans Condensed Light" pitchFamily="34" charset="0"/>
              </a:rPr>
              <a:t/>
            </a:r>
            <a:br>
              <a:rPr lang="cs-CZ" sz="2400" dirty="0" smtClean="0">
                <a:solidFill>
                  <a:prstClr val="white"/>
                </a:solidFill>
                <a:ea typeface="Open Sans Condensed Light" pitchFamily="34" charset="0"/>
                <a:cs typeface="Open Sans Condensed Light" pitchFamily="34" charset="0"/>
              </a:rPr>
            </a:br>
            <a:r>
              <a:rPr lang="cs-CZ" sz="2400" dirty="0" smtClean="0">
                <a:solidFill>
                  <a:prstClr val="white"/>
                </a:solidFill>
                <a:ea typeface="Open Sans Condensed Light" pitchFamily="34" charset="0"/>
                <a:cs typeface="Open Sans Condensed Light" pitchFamily="34" charset="0"/>
              </a:rPr>
              <a:t>Předvolal si je na hrad Žebrák.</a:t>
            </a:r>
            <a:endParaRPr lang="cs-CZ" sz="2400" dirty="0">
              <a:solidFill>
                <a:prstClr val="white"/>
              </a:solidFill>
              <a:ea typeface="Open Sans Condensed Light" pitchFamily="34" charset="0"/>
              <a:cs typeface="Open Sans Condensed Light" pitchFamily="34" charset="0"/>
            </a:endParaRPr>
          </a:p>
        </p:txBody>
      </p:sp>
      <p:pic>
        <p:nvPicPr>
          <p:cNvPr id="4" name="Obrázek 3" descr="vlajka.png"/>
          <p:cNvPicPr>
            <a:picLocks noChangeAspect="1"/>
          </p:cNvPicPr>
          <p:nvPr/>
        </p:nvPicPr>
        <p:blipFill>
          <a:blip r:embed="rId3" cstate="print"/>
          <a:stretch>
            <a:fillRect/>
          </a:stretch>
        </p:blipFill>
        <p:spPr>
          <a:xfrm>
            <a:off x="6823197" y="771550"/>
            <a:ext cx="1565227" cy="765984"/>
          </a:xfrm>
          <a:prstGeom prst="rect">
            <a:avLst/>
          </a:prstGeom>
        </p:spPr>
      </p:pic>
    </p:spTree>
    <p:extLst>
      <p:ext uri="{BB962C8B-B14F-4D97-AF65-F5344CB8AC3E}">
        <p14:creationId xmlns:p14="http://schemas.microsoft.com/office/powerpoint/2010/main" val="37630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3.jpg"/>
          <p:cNvPicPr>
            <a:picLocks noChangeAspect="1"/>
          </p:cNvPicPr>
          <p:nvPr/>
        </p:nvPicPr>
        <p:blipFill>
          <a:blip r:embed="rId3" cstate="print"/>
          <a:stretch>
            <a:fillRect/>
          </a:stretch>
        </p:blipFill>
        <p:spPr>
          <a:xfrm>
            <a:off x="64174" y="411750"/>
            <a:ext cx="9015653" cy="4320000"/>
          </a:xfrm>
          <a:prstGeom prst="rect">
            <a:avLst/>
          </a:prstGeom>
        </p:spPr>
      </p:pic>
    </p:spTree>
    <p:extLst>
      <p:ext uri="{BB962C8B-B14F-4D97-AF65-F5344CB8AC3E}">
        <p14:creationId xmlns:p14="http://schemas.microsoft.com/office/powerpoint/2010/main" val="108929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4.jpg"/>
          <p:cNvPicPr>
            <a:picLocks noChangeAspect="1"/>
          </p:cNvPicPr>
          <p:nvPr/>
        </p:nvPicPr>
        <p:blipFill>
          <a:blip r:embed="rId3" cstate="print"/>
          <a:stretch>
            <a:fillRect/>
          </a:stretch>
        </p:blipFill>
        <p:spPr>
          <a:xfrm>
            <a:off x="79704" y="411750"/>
            <a:ext cx="8984592" cy="4320000"/>
          </a:xfrm>
          <a:prstGeom prst="rect">
            <a:avLst/>
          </a:prstGeom>
        </p:spPr>
      </p:pic>
    </p:spTree>
    <p:extLst>
      <p:ext uri="{BB962C8B-B14F-4D97-AF65-F5344CB8AC3E}">
        <p14:creationId xmlns:p14="http://schemas.microsoft.com/office/powerpoint/2010/main" val="235482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5.jpg"/>
          <p:cNvPicPr>
            <a:picLocks noChangeAspect="1"/>
          </p:cNvPicPr>
          <p:nvPr/>
        </p:nvPicPr>
        <p:blipFill>
          <a:blip r:embed="rId2" cstate="print"/>
          <a:stretch>
            <a:fillRect/>
          </a:stretch>
        </p:blipFill>
        <p:spPr>
          <a:xfrm>
            <a:off x="53752" y="348676"/>
            <a:ext cx="9036496" cy="4446148"/>
          </a:xfrm>
          <a:prstGeom prst="rect">
            <a:avLst/>
          </a:prstGeom>
        </p:spPr>
      </p:pic>
    </p:spTree>
    <p:extLst>
      <p:ext uri="{BB962C8B-B14F-4D97-AF65-F5344CB8AC3E}">
        <p14:creationId xmlns:p14="http://schemas.microsoft.com/office/powerpoint/2010/main" val="4275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6.jpg"/>
          <p:cNvPicPr>
            <a:picLocks noChangeAspect="1"/>
          </p:cNvPicPr>
          <p:nvPr/>
        </p:nvPicPr>
        <p:blipFill>
          <a:blip r:embed="rId3" cstate="print"/>
          <a:stretch>
            <a:fillRect/>
          </a:stretch>
        </p:blipFill>
        <p:spPr>
          <a:xfrm>
            <a:off x="55419" y="326291"/>
            <a:ext cx="9033163" cy="4490919"/>
          </a:xfrm>
          <a:prstGeom prst="rect">
            <a:avLst/>
          </a:prstGeom>
        </p:spPr>
      </p:pic>
    </p:spTree>
    <p:extLst>
      <p:ext uri="{BB962C8B-B14F-4D97-AF65-F5344CB8AC3E}">
        <p14:creationId xmlns:p14="http://schemas.microsoft.com/office/powerpoint/2010/main" val="42755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7.jpg"/>
          <p:cNvPicPr>
            <a:picLocks noChangeAspect="1"/>
          </p:cNvPicPr>
          <p:nvPr/>
        </p:nvPicPr>
        <p:blipFill>
          <a:blip r:embed="rId2" cstate="print"/>
          <a:stretch>
            <a:fillRect/>
          </a:stretch>
        </p:blipFill>
        <p:spPr>
          <a:xfrm>
            <a:off x="47959" y="379821"/>
            <a:ext cx="9048083" cy="4383859"/>
          </a:xfrm>
          <a:prstGeom prst="rect">
            <a:avLst/>
          </a:prstGeom>
        </p:spPr>
      </p:pic>
    </p:spTree>
    <p:extLst>
      <p:ext uri="{BB962C8B-B14F-4D97-AF65-F5344CB8AC3E}">
        <p14:creationId xmlns:p14="http://schemas.microsoft.com/office/powerpoint/2010/main" val="25631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délník 4"/>
          <p:cNvSpPr/>
          <p:nvPr/>
        </p:nvSpPr>
        <p:spPr>
          <a:xfrm>
            <a:off x="611560" y="515451"/>
            <a:ext cx="7920880" cy="4216539"/>
          </a:xfrm>
          <a:prstGeom prst="rect">
            <a:avLst/>
          </a:prstGeom>
        </p:spPr>
        <p:txBody>
          <a:bodyPr wrap="square">
            <a:spAutoFit/>
          </a:bodyPr>
          <a:lstStyle/>
          <a:p>
            <a:r>
              <a:rPr lang="cs-CZ" sz="2800" b="1" kern="0" dirty="0" smtClean="0">
                <a:solidFill>
                  <a:sysClr val="windowText" lastClr="000000"/>
                </a:solidFill>
              </a:rPr>
              <a:t>Obsah</a:t>
            </a:r>
          </a:p>
          <a:p>
            <a:endParaRPr lang="cs-CZ" sz="2400" b="1" kern="0" dirty="0" smtClean="0">
              <a:solidFill>
                <a:sysClr val="windowText" lastClr="000000"/>
              </a:solidFill>
            </a:endParaRPr>
          </a:p>
          <a:p>
            <a:r>
              <a:rPr lang="cs-CZ" sz="2400" b="1" kern="0" dirty="0" smtClean="0">
                <a:solidFill>
                  <a:sysClr val="windowText" lastClr="000000"/>
                </a:solidFill>
              </a:rPr>
              <a:t>1. </a:t>
            </a:r>
            <a:r>
              <a:rPr lang="cs-CZ" sz="2400" b="1" kern="0" dirty="0">
                <a:solidFill>
                  <a:sysClr val="windowText" lastClr="000000"/>
                </a:solidFill>
              </a:rPr>
              <a:t>Vyučovací hodina</a:t>
            </a:r>
            <a:r>
              <a:rPr lang="cs-CZ" sz="2800" b="1" kern="0" dirty="0">
                <a:solidFill>
                  <a:sysClr val="windowText" lastClr="000000"/>
                </a:solidFill>
              </a:rPr>
              <a:t/>
            </a:r>
            <a:br>
              <a:rPr lang="cs-CZ" sz="2800" b="1" kern="0" dirty="0">
                <a:solidFill>
                  <a:sysClr val="windowText" lastClr="000000"/>
                </a:solidFill>
              </a:rPr>
            </a:br>
            <a:r>
              <a:rPr lang="cs-CZ" sz="2000" dirty="0" smtClean="0">
                <a:solidFill>
                  <a:prstClr val="black"/>
                </a:solidFill>
              </a:rPr>
              <a:t>1.1</a:t>
            </a:r>
            <a:r>
              <a:rPr lang="cs-CZ" sz="2000" dirty="0">
                <a:solidFill>
                  <a:prstClr val="black"/>
                </a:solidFill>
              </a:rPr>
              <a:t>. Motivační úvod </a:t>
            </a:r>
            <a:r>
              <a:rPr lang="cs-CZ" sz="2000" b="1" dirty="0">
                <a:solidFill>
                  <a:prstClr val="black"/>
                </a:solidFill>
              </a:rPr>
              <a:t>„Jaký byl Hus?“</a:t>
            </a:r>
            <a:r>
              <a:rPr lang="cs-CZ" sz="2000" dirty="0">
                <a:solidFill>
                  <a:prstClr val="black"/>
                </a:solidFill>
              </a:rPr>
              <a:t> </a:t>
            </a:r>
            <a:r>
              <a:rPr lang="cs-CZ" sz="2000" i="1" dirty="0" smtClean="0">
                <a:solidFill>
                  <a:prstClr val="black"/>
                </a:solidFill>
              </a:rPr>
              <a:t>(cca 15 </a:t>
            </a:r>
            <a:r>
              <a:rPr lang="cs-CZ" sz="2000" i="1" dirty="0">
                <a:solidFill>
                  <a:prstClr val="black"/>
                </a:solidFill>
              </a:rPr>
              <a:t>minut / </a:t>
            </a:r>
            <a:r>
              <a:rPr lang="cs-CZ" sz="2000" b="1" i="1" dirty="0">
                <a:solidFill>
                  <a:prstClr val="black"/>
                </a:solidFill>
              </a:rPr>
              <a:t>aktivita 5 minut</a:t>
            </a:r>
            <a:r>
              <a:rPr lang="cs-CZ" sz="2000" i="1" dirty="0">
                <a:solidFill>
                  <a:prstClr val="black"/>
                </a:solidFill>
              </a:rPr>
              <a:t>)</a:t>
            </a:r>
            <a:br>
              <a:rPr lang="cs-CZ" sz="2000" i="1" dirty="0">
                <a:solidFill>
                  <a:prstClr val="black"/>
                </a:solidFill>
              </a:rPr>
            </a:br>
            <a:r>
              <a:rPr lang="cs-CZ" sz="2000" dirty="0">
                <a:solidFill>
                  <a:prstClr val="black"/>
                </a:solidFill>
              </a:rPr>
              <a:t>1.2. Část </a:t>
            </a:r>
            <a:r>
              <a:rPr lang="cs-CZ" sz="2000" b="1" dirty="0">
                <a:solidFill>
                  <a:prstClr val="black"/>
                </a:solidFill>
              </a:rPr>
              <a:t>„Husova dvanáctka“</a:t>
            </a:r>
            <a:r>
              <a:rPr lang="cs-CZ" sz="2000" dirty="0">
                <a:solidFill>
                  <a:prstClr val="black"/>
                </a:solidFill>
              </a:rPr>
              <a:t> hodnot</a:t>
            </a:r>
            <a:r>
              <a:rPr lang="cs-CZ" sz="2000" i="1" dirty="0">
                <a:solidFill>
                  <a:prstClr val="black"/>
                </a:solidFill>
              </a:rPr>
              <a:t> </a:t>
            </a:r>
            <a:r>
              <a:rPr lang="cs-CZ" sz="2000" i="1" dirty="0" smtClean="0">
                <a:solidFill>
                  <a:prstClr val="black"/>
                </a:solidFill>
              </a:rPr>
              <a:t>(cca 15 </a:t>
            </a:r>
            <a:r>
              <a:rPr lang="cs-CZ" sz="2000" i="1" dirty="0">
                <a:solidFill>
                  <a:prstClr val="black"/>
                </a:solidFill>
              </a:rPr>
              <a:t>minut / </a:t>
            </a:r>
            <a:r>
              <a:rPr lang="cs-CZ" sz="2000" b="1" i="1" dirty="0">
                <a:solidFill>
                  <a:prstClr val="black"/>
                </a:solidFill>
              </a:rPr>
              <a:t>aktivita 10 minut</a:t>
            </a:r>
            <a:r>
              <a:rPr lang="cs-CZ" sz="2000" i="1" dirty="0">
                <a:solidFill>
                  <a:prstClr val="black"/>
                </a:solidFill>
              </a:rPr>
              <a:t>)</a:t>
            </a:r>
            <a:br>
              <a:rPr lang="cs-CZ" sz="2000" i="1" dirty="0">
                <a:solidFill>
                  <a:prstClr val="black"/>
                </a:solidFill>
              </a:rPr>
            </a:br>
            <a:r>
              <a:rPr lang="cs-CZ" sz="2000" dirty="0">
                <a:solidFill>
                  <a:prstClr val="black"/>
                </a:solidFill>
              </a:rPr>
              <a:t>1.3. Část </a:t>
            </a:r>
            <a:r>
              <a:rPr lang="cs-CZ" sz="2000" b="1" dirty="0" smtClean="0">
                <a:solidFill>
                  <a:prstClr val="black"/>
                </a:solidFill>
              </a:rPr>
              <a:t>„Volba Miss Hodnoty“</a:t>
            </a:r>
            <a:r>
              <a:rPr lang="cs-CZ" sz="2000" i="1" dirty="0" smtClean="0">
                <a:solidFill>
                  <a:prstClr val="black"/>
                </a:solidFill>
              </a:rPr>
              <a:t> (cca 10 </a:t>
            </a:r>
            <a:r>
              <a:rPr lang="cs-CZ" sz="2000" i="1" dirty="0">
                <a:solidFill>
                  <a:prstClr val="black"/>
                </a:solidFill>
              </a:rPr>
              <a:t>minut / </a:t>
            </a:r>
            <a:r>
              <a:rPr lang="cs-CZ" sz="2000" b="1" i="1" dirty="0">
                <a:solidFill>
                  <a:prstClr val="black"/>
                </a:solidFill>
              </a:rPr>
              <a:t>aktivita 10 minut</a:t>
            </a:r>
            <a:r>
              <a:rPr lang="cs-CZ" sz="2000" i="1" dirty="0">
                <a:solidFill>
                  <a:prstClr val="black"/>
                </a:solidFill>
              </a:rPr>
              <a:t>)</a:t>
            </a:r>
            <a:br>
              <a:rPr lang="cs-CZ" sz="2000" i="1" dirty="0">
                <a:solidFill>
                  <a:prstClr val="black"/>
                </a:solidFill>
              </a:rPr>
            </a:br>
            <a:r>
              <a:rPr lang="cs-CZ" sz="2000" dirty="0">
                <a:solidFill>
                  <a:prstClr val="black"/>
                </a:solidFill>
              </a:rPr>
              <a:t>1.4. </a:t>
            </a:r>
            <a:r>
              <a:rPr lang="cs-CZ" sz="2000" dirty="0" smtClean="0">
                <a:solidFill>
                  <a:prstClr val="black"/>
                </a:solidFill>
              </a:rPr>
              <a:t>Závěr hodiny </a:t>
            </a:r>
            <a:r>
              <a:rPr lang="cs-CZ" sz="2000" i="1" dirty="0" smtClean="0">
                <a:solidFill>
                  <a:prstClr val="black"/>
                </a:solidFill>
              </a:rPr>
              <a:t>(cca 5 </a:t>
            </a:r>
            <a:r>
              <a:rPr lang="cs-CZ" sz="2000" i="1" dirty="0">
                <a:solidFill>
                  <a:prstClr val="black"/>
                </a:solidFill>
              </a:rPr>
              <a:t>minut)</a:t>
            </a:r>
            <a:endParaRPr lang="cs-CZ" sz="2000" b="1" kern="0" dirty="0">
              <a:solidFill>
                <a:sysClr val="windowText" lastClr="000000"/>
              </a:solidFill>
            </a:endParaRPr>
          </a:p>
          <a:p>
            <a:endParaRPr lang="cs-CZ" sz="2400" b="1" kern="0" dirty="0" smtClean="0">
              <a:solidFill>
                <a:sysClr val="windowText" lastClr="000000"/>
              </a:solidFill>
            </a:endParaRPr>
          </a:p>
          <a:p>
            <a:r>
              <a:rPr lang="cs-CZ" sz="2400" b="1" kern="0" dirty="0" smtClean="0">
                <a:solidFill>
                  <a:sysClr val="windowText" lastClr="000000"/>
                </a:solidFill>
              </a:rPr>
              <a:t>2</a:t>
            </a:r>
            <a:r>
              <a:rPr lang="cs-CZ" sz="2400" b="1" kern="0" dirty="0">
                <a:solidFill>
                  <a:sysClr val="windowText" lastClr="000000"/>
                </a:solidFill>
              </a:rPr>
              <a:t>. Vyučovací hodina</a:t>
            </a:r>
            <a:r>
              <a:rPr lang="cs-CZ" sz="2800" b="1" kern="0" dirty="0">
                <a:solidFill>
                  <a:sysClr val="windowText" lastClr="000000"/>
                </a:solidFill>
              </a:rPr>
              <a:t/>
            </a:r>
            <a:br>
              <a:rPr lang="cs-CZ" sz="2800" b="1" kern="0" dirty="0">
                <a:solidFill>
                  <a:sysClr val="windowText" lastClr="000000"/>
                </a:solidFill>
              </a:rPr>
            </a:br>
            <a:r>
              <a:rPr lang="cs-CZ" sz="2000" kern="0" dirty="0" smtClean="0">
                <a:solidFill>
                  <a:sysClr val="windowText" lastClr="000000"/>
                </a:solidFill>
              </a:rPr>
              <a:t>2.1</a:t>
            </a:r>
            <a:r>
              <a:rPr lang="cs-CZ" sz="2000" kern="0" dirty="0">
                <a:solidFill>
                  <a:sysClr val="windowText" lastClr="000000"/>
                </a:solidFill>
              </a:rPr>
              <a:t>. Část </a:t>
            </a:r>
            <a:r>
              <a:rPr lang="cs-CZ" sz="2000" b="1" kern="0" dirty="0" smtClean="0">
                <a:solidFill>
                  <a:sysClr val="windowText" lastClr="000000"/>
                </a:solidFill>
              </a:rPr>
              <a:t>„Láska</a:t>
            </a:r>
            <a:r>
              <a:rPr lang="cs-CZ" sz="2000" b="1" kern="0" dirty="0">
                <a:solidFill>
                  <a:sysClr val="windowText" lastClr="000000"/>
                </a:solidFill>
              </a:rPr>
              <a:t>“</a:t>
            </a:r>
            <a:r>
              <a:rPr lang="cs-CZ" sz="2000" kern="0" dirty="0">
                <a:solidFill>
                  <a:sysClr val="windowText" lastClr="000000"/>
                </a:solidFill>
              </a:rPr>
              <a:t> </a:t>
            </a:r>
            <a:r>
              <a:rPr lang="cs-CZ" sz="2000" i="1" kern="0" dirty="0" smtClean="0">
                <a:solidFill>
                  <a:sysClr val="windowText" lastClr="000000"/>
                </a:solidFill>
              </a:rPr>
              <a:t>(cca 20 </a:t>
            </a:r>
            <a:r>
              <a:rPr lang="cs-CZ" sz="2000" i="1" kern="0" dirty="0">
                <a:solidFill>
                  <a:sysClr val="windowText" lastClr="000000"/>
                </a:solidFill>
              </a:rPr>
              <a:t>minut / </a:t>
            </a:r>
            <a:r>
              <a:rPr lang="cs-CZ" sz="2000" b="1" i="1" kern="0" dirty="0">
                <a:solidFill>
                  <a:sysClr val="windowText" lastClr="000000"/>
                </a:solidFill>
              </a:rPr>
              <a:t>aktivita 10 minut</a:t>
            </a:r>
            <a:r>
              <a:rPr lang="cs-CZ" sz="2000" i="1" kern="0" dirty="0">
                <a:solidFill>
                  <a:sysClr val="windowText" lastClr="000000"/>
                </a:solidFill>
              </a:rPr>
              <a:t>)</a:t>
            </a:r>
            <a:br>
              <a:rPr lang="cs-CZ" sz="2000" i="1" kern="0" dirty="0">
                <a:solidFill>
                  <a:sysClr val="windowText" lastClr="000000"/>
                </a:solidFill>
              </a:rPr>
            </a:br>
            <a:r>
              <a:rPr lang="cs-CZ" sz="2000" kern="0" dirty="0">
                <a:solidFill>
                  <a:sysClr val="windowText" lastClr="000000"/>
                </a:solidFill>
              </a:rPr>
              <a:t>2.2. Část </a:t>
            </a:r>
            <a:r>
              <a:rPr lang="cs-CZ" sz="2000" b="1" kern="0" dirty="0" smtClean="0">
                <a:solidFill>
                  <a:sysClr val="windowText" lastClr="000000"/>
                </a:solidFill>
              </a:rPr>
              <a:t>„Zvolená hodnota“ </a:t>
            </a:r>
            <a:r>
              <a:rPr lang="cs-CZ" sz="2000" i="1" kern="0" dirty="0" smtClean="0">
                <a:solidFill>
                  <a:sysClr val="windowText" lastClr="000000"/>
                </a:solidFill>
              </a:rPr>
              <a:t>(cca 20 </a:t>
            </a:r>
            <a:r>
              <a:rPr lang="cs-CZ" sz="2000" i="1" kern="0" dirty="0">
                <a:solidFill>
                  <a:sysClr val="windowText" lastClr="000000"/>
                </a:solidFill>
              </a:rPr>
              <a:t>minut / </a:t>
            </a:r>
            <a:r>
              <a:rPr lang="cs-CZ" sz="2000" b="1" i="1" kern="0" dirty="0">
                <a:solidFill>
                  <a:sysClr val="windowText" lastClr="000000"/>
                </a:solidFill>
              </a:rPr>
              <a:t>aktivita 10 minut</a:t>
            </a:r>
            <a:r>
              <a:rPr lang="cs-CZ" sz="2000" i="1" kern="0" dirty="0">
                <a:solidFill>
                  <a:sysClr val="windowText" lastClr="000000"/>
                </a:solidFill>
              </a:rPr>
              <a:t>)</a:t>
            </a:r>
            <a:br>
              <a:rPr lang="cs-CZ" sz="2000" i="1" kern="0" dirty="0">
                <a:solidFill>
                  <a:sysClr val="windowText" lastClr="000000"/>
                </a:solidFill>
              </a:rPr>
            </a:br>
            <a:r>
              <a:rPr lang="cs-CZ" sz="2000" kern="0" dirty="0">
                <a:solidFill>
                  <a:sysClr val="windowText" lastClr="000000"/>
                </a:solidFill>
              </a:rPr>
              <a:t>2.3. Závěr hodiny a programu </a:t>
            </a:r>
            <a:r>
              <a:rPr lang="cs-CZ" sz="2000" i="1" kern="0" dirty="0">
                <a:solidFill>
                  <a:sysClr val="windowText" lastClr="000000"/>
                </a:solidFill>
              </a:rPr>
              <a:t>(cca 5 minut)</a:t>
            </a:r>
            <a:endParaRPr lang="cs-CZ" sz="2000" dirty="0"/>
          </a:p>
        </p:txBody>
      </p:sp>
    </p:spTree>
    <p:extLst>
      <p:ext uri="{BB962C8B-B14F-4D97-AF65-F5344CB8AC3E}">
        <p14:creationId xmlns:p14="http://schemas.microsoft.com/office/powerpoint/2010/main" val="162146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8.jpg"/>
          <p:cNvPicPr>
            <a:picLocks noChangeAspect="1"/>
          </p:cNvPicPr>
          <p:nvPr/>
        </p:nvPicPr>
        <p:blipFill>
          <a:blip r:embed="rId3" cstate="print"/>
          <a:stretch>
            <a:fillRect/>
          </a:stretch>
        </p:blipFill>
        <p:spPr>
          <a:xfrm>
            <a:off x="53752" y="369900"/>
            <a:ext cx="9036496" cy="4403700"/>
          </a:xfrm>
          <a:prstGeom prst="rect">
            <a:avLst/>
          </a:prstGeom>
        </p:spPr>
      </p:pic>
    </p:spTree>
    <p:extLst>
      <p:ext uri="{BB962C8B-B14F-4D97-AF65-F5344CB8AC3E}">
        <p14:creationId xmlns:p14="http://schemas.microsoft.com/office/powerpoint/2010/main" val="1097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1.jpg"/>
          <p:cNvPicPr>
            <a:picLocks noChangeAspect="1"/>
          </p:cNvPicPr>
          <p:nvPr/>
        </p:nvPicPr>
        <p:blipFill>
          <a:blip r:embed="rId3" cstate="print"/>
          <a:stretch>
            <a:fillRect/>
          </a:stretch>
        </p:blipFill>
        <p:spPr>
          <a:xfrm>
            <a:off x="1" y="-4583"/>
            <a:ext cx="9143999" cy="5152667"/>
          </a:xfrm>
          <a:prstGeom prst="rect">
            <a:avLst/>
          </a:prstGeom>
        </p:spPr>
      </p:pic>
      <p:sp>
        <p:nvSpPr>
          <p:cNvPr id="4" name="TextovéPole 3"/>
          <p:cNvSpPr txBox="1"/>
          <p:nvPr/>
        </p:nvSpPr>
        <p:spPr>
          <a:xfrm>
            <a:off x="828000" y="411510"/>
            <a:ext cx="7920880" cy="4278094"/>
          </a:xfrm>
          <a:prstGeom prst="rect">
            <a:avLst/>
          </a:prstGeom>
          <a:noFill/>
        </p:spPr>
        <p:txBody>
          <a:bodyPr wrap="square" rtlCol="0">
            <a:spAutoFit/>
          </a:bodyPr>
          <a:lstStyle/>
          <a:p>
            <a:r>
              <a:rPr lang="cs-CZ" sz="4800" b="1" dirty="0" smtClean="0">
                <a:solidFill>
                  <a:prstClr val="white"/>
                </a:solidFill>
              </a:rPr>
              <a:t>Láska</a:t>
            </a:r>
          </a:p>
          <a:p>
            <a:pPr marL="342900" indent="-342900">
              <a:buFont typeface="Wingdings" panose="05000000000000000000" pitchFamily="2" charset="2"/>
              <a:buChar char="§"/>
            </a:pPr>
            <a:r>
              <a:rPr lang="cs-CZ" sz="2800" dirty="0" smtClean="0">
                <a:solidFill>
                  <a:prstClr val="white"/>
                </a:solidFill>
              </a:rPr>
              <a:t>Je to největší síla na světě, je více </a:t>
            </a:r>
            <a:r>
              <a:rPr lang="cs-CZ" sz="2800" dirty="0">
                <a:solidFill>
                  <a:prstClr val="white"/>
                </a:solidFill>
              </a:rPr>
              <a:t>než sex, </a:t>
            </a:r>
            <a:r>
              <a:rPr lang="cs-CZ" sz="2800" dirty="0" smtClean="0">
                <a:solidFill>
                  <a:prstClr val="white"/>
                </a:solidFill>
              </a:rPr>
              <a:t/>
            </a:r>
            <a:br>
              <a:rPr lang="cs-CZ" sz="2800" dirty="0" smtClean="0">
                <a:solidFill>
                  <a:prstClr val="white"/>
                </a:solidFill>
              </a:rPr>
            </a:br>
            <a:r>
              <a:rPr lang="cs-CZ" sz="2800" dirty="0" smtClean="0">
                <a:solidFill>
                  <a:prstClr val="white"/>
                </a:solidFill>
              </a:rPr>
              <a:t>než cit</a:t>
            </a:r>
            <a:r>
              <a:rPr lang="cs-CZ" sz="2800" dirty="0">
                <a:solidFill>
                  <a:prstClr val="white"/>
                </a:solidFill>
              </a:rPr>
              <a:t>, než přátelství</a:t>
            </a:r>
            <a:r>
              <a:rPr lang="cs-CZ" sz="2800" dirty="0" smtClean="0">
                <a:solidFill>
                  <a:prstClr val="white"/>
                </a:solidFill>
              </a:rPr>
              <a:t>. </a:t>
            </a:r>
          </a:p>
          <a:p>
            <a:pPr marL="342900" indent="-342900">
              <a:buFont typeface="Wingdings" panose="05000000000000000000" pitchFamily="2" charset="2"/>
              <a:buChar char="§"/>
            </a:pPr>
            <a:r>
              <a:rPr lang="cs-CZ" sz="2800" b="1" dirty="0" smtClean="0">
                <a:solidFill>
                  <a:prstClr val="white"/>
                </a:solidFill>
              </a:rPr>
              <a:t>Důkazem lásky je oběť</a:t>
            </a:r>
            <a:r>
              <a:rPr lang="cs-CZ" sz="2800" dirty="0" smtClean="0">
                <a:solidFill>
                  <a:prstClr val="white"/>
                </a:solidFill>
              </a:rPr>
              <a:t>.</a:t>
            </a:r>
            <a:endParaRPr lang="cs-CZ" sz="2800" dirty="0">
              <a:solidFill>
                <a:prstClr val="white"/>
              </a:solidFill>
            </a:endParaRPr>
          </a:p>
          <a:p>
            <a:pPr marL="342900" indent="-342900">
              <a:buFont typeface="Wingdings" panose="05000000000000000000" pitchFamily="2" charset="2"/>
              <a:buChar char="§"/>
            </a:pPr>
            <a:r>
              <a:rPr lang="cs-CZ" sz="2800" dirty="0" smtClean="0">
                <a:solidFill>
                  <a:prstClr val="white"/>
                </a:solidFill>
              </a:rPr>
              <a:t>Hus věřil, že </a:t>
            </a:r>
            <a:r>
              <a:rPr lang="cs-CZ" sz="2800" i="1" dirty="0" smtClean="0">
                <a:solidFill>
                  <a:prstClr val="white"/>
                </a:solidFill>
              </a:rPr>
              <a:t>Bůh tak miloval svět, že dal svého jediného Syna, aby žádný, kdo v něho věří, nezahynul, ale měl život věčný. </a:t>
            </a:r>
            <a:r>
              <a:rPr lang="cs-CZ" sz="2000" i="1" dirty="0" smtClean="0">
                <a:solidFill>
                  <a:prstClr val="white"/>
                </a:solidFill>
              </a:rPr>
              <a:t>(Bible, Janovo evangelium)</a:t>
            </a:r>
          </a:p>
          <a:p>
            <a:pPr marL="342900" indent="-342900">
              <a:buFont typeface="Wingdings" panose="05000000000000000000" pitchFamily="2" charset="2"/>
              <a:buChar char="§"/>
            </a:pPr>
            <a:r>
              <a:rPr lang="cs-CZ" sz="2800" dirty="0" smtClean="0">
                <a:solidFill>
                  <a:prstClr val="white"/>
                </a:solidFill>
              </a:rPr>
              <a:t>S láskou je to jako </a:t>
            </a:r>
            <a:r>
              <a:rPr lang="cs-CZ" sz="2800" dirty="0">
                <a:solidFill>
                  <a:prstClr val="white"/>
                </a:solidFill>
              </a:rPr>
              <a:t>s </a:t>
            </a:r>
            <a:r>
              <a:rPr lang="cs-CZ" sz="2800" dirty="0" smtClean="0">
                <a:solidFill>
                  <a:prstClr val="white"/>
                </a:solidFill>
              </a:rPr>
              <a:t>květinou ‒ buď </a:t>
            </a:r>
            <a:r>
              <a:rPr lang="cs-CZ" sz="2800" dirty="0">
                <a:solidFill>
                  <a:prstClr val="white"/>
                </a:solidFill>
              </a:rPr>
              <a:t>roste</a:t>
            </a:r>
            <a:r>
              <a:rPr lang="cs-CZ" sz="2800" dirty="0" smtClean="0">
                <a:solidFill>
                  <a:prstClr val="white"/>
                </a:solidFill>
              </a:rPr>
              <a:t>, </a:t>
            </a:r>
            <a:br>
              <a:rPr lang="cs-CZ" sz="2800" dirty="0" smtClean="0">
                <a:solidFill>
                  <a:prstClr val="white"/>
                </a:solidFill>
              </a:rPr>
            </a:br>
            <a:r>
              <a:rPr lang="cs-CZ" sz="2800" dirty="0" smtClean="0">
                <a:solidFill>
                  <a:prstClr val="white"/>
                </a:solidFill>
              </a:rPr>
              <a:t>nebo </a:t>
            </a:r>
            <a:r>
              <a:rPr lang="cs-CZ" sz="2800" dirty="0">
                <a:solidFill>
                  <a:prstClr val="white"/>
                </a:solidFill>
              </a:rPr>
              <a:t>vadne</a:t>
            </a:r>
            <a:r>
              <a:rPr lang="cs-CZ" sz="2800" dirty="0" smtClean="0">
                <a:solidFill>
                  <a:prstClr val="white"/>
                </a:solidFill>
              </a:rPr>
              <a:t>.</a:t>
            </a:r>
            <a:endParaRPr lang="cs-CZ" sz="2400" dirty="0">
              <a:solidFill>
                <a:prstClr val="white"/>
              </a:solidFill>
            </a:endParaRPr>
          </a:p>
        </p:txBody>
      </p:sp>
    </p:spTree>
    <p:extLst>
      <p:ext uri="{BB962C8B-B14F-4D97-AF65-F5344CB8AC3E}">
        <p14:creationId xmlns:p14="http://schemas.microsoft.com/office/powerpoint/2010/main" val="122248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rázek1.jpg"/>
          <p:cNvPicPr>
            <a:picLocks noChangeAspect="1"/>
          </p:cNvPicPr>
          <p:nvPr/>
        </p:nvPicPr>
        <p:blipFill>
          <a:blip r:embed="rId3" cstate="print"/>
          <a:stretch>
            <a:fillRect/>
          </a:stretch>
        </p:blipFill>
        <p:spPr>
          <a:xfrm>
            <a:off x="0" y="2286"/>
            <a:ext cx="9131808" cy="5141214"/>
          </a:xfrm>
          <a:prstGeom prst="rect">
            <a:avLst/>
          </a:prstGeom>
        </p:spPr>
      </p:pic>
      <p:sp>
        <p:nvSpPr>
          <p:cNvPr id="5" name="Text Box 1"/>
          <p:cNvSpPr txBox="1">
            <a:spLocks noChangeArrowheads="1"/>
          </p:cNvSpPr>
          <p:nvPr/>
        </p:nvSpPr>
        <p:spPr bwMode="auto">
          <a:xfrm>
            <a:off x="828000" y="953394"/>
            <a:ext cx="8064896" cy="363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marL="0" lvl="0" indent="0">
              <a:lnSpc>
                <a:spcPct val="100000"/>
              </a:lnSpc>
              <a:spcAft>
                <a:spcPts val="0"/>
              </a:spcAft>
              <a:buClrTx/>
              <a:buSzTx/>
              <a:tabLst/>
              <a:defRPr/>
            </a:pPr>
            <a:r>
              <a:rPr lang="cs-CZ" altLang="cs-CZ" sz="4800" b="1" dirty="0">
                <a:solidFill>
                  <a:prstClr val="white"/>
                </a:solidFill>
                <a:latin typeface="Calibri"/>
                <a:ea typeface="+mn-ea"/>
                <a:cs typeface="+mn-cs"/>
              </a:rPr>
              <a:t>Otázky pro jednotlivce</a:t>
            </a:r>
            <a:endParaRPr lang="cs-CZ" altLang="cs-CZ" sz="4800" dirty="0">
              <a:solidFill>
                <a:prstClr val="white"/>
              </a:solidFill>
              <a:latin typeface="Calibri"/>
              <a:ea typeface="+mn-ea"/>
              <a:cs typeface="+mn-cs"/>
            </a:endParaRPr>
          </a:p>
          <a:p>
            <a:pPr marL="0" lvl="0" indent="0">
              <a:lnSpc>
                <a:spcPct val="100000"/>
              </a:lnSpc>
              <a:spcAft>
                <a:spcPts val="0"/>
              </a:spcAft>
              <a:buClrTx/>
              <a:buSzTx/>
              <a:tabLst/>
              <a:defRPr/>
            </a:pPr>
            <a:endParaRPr lang="cs-CZ" altLang="cs-CZ" sz="1200" b="1" dirty="0">
              <a:solidFill>
                <a:prstClr val="white"/>
              </a:solidFill>
              <a:latin typeface="Calibri"/>
              <a:ea typeface="+mn-ea"/>
              <a:cs typeface="+mn-cs"/>
            </a:endParaRPr>
          </a:p>
          <a:p>
            <a:pPr marL="0" lvl="0" indent="0">
              <a:lnSpc>
                <a:spcPct val="100000"/>
              </a:lnSpc>
              <a:spcAft>
                <a:spcPts val="0"/>
              </a:spcAft>
              <a:buClrTx/>
              <a:buSzTx/>
              <a:tabLst/>
            </a:pPr>
            <a:r>
              <a:rPr lang="cs-CZ" sz="2400" dirty="0">
                <a:solidFill>
                  <a:prstClr val="white"/>
                </a:solidFill>
                <a:latin typeface="Calibri"/>
                <a:ea typeface="+mn-ea"/>
                <a:cs typeface="+mn-cs"/>
              </a:rPr>
              <a:t>Vyber si jednu z otázek a napiš si odpověď.</a:t>
            </a:r>
          </a:p>
          <a:p>
            <a:pPr marL="0" lvl="0" indent="0">
              <a:lnSpc>
                <a:spcPct val="100000"/>
              </a:lnSpc>
              <a:spcAft>
                <a:spcPts val="0"/>
              </a:spcAft>
              <a:buClrTx/>
              <a:buSzTx/>
              <a:tabLst/>
            </a:pPr>
            <a:r>
              <a:rPr lang="cs-CZ" sz="2400" dirty="0">
                <a:solidFill>
                  <a:prstClr val="white"/>
                </a:solidFill>
                <a:latin typeface="Calibri"/>
                <a:ea typeface="+mn-ea"/>
                <a:cs typeface="+mn-cs"/>
              </a:rPr>
              <a:t>Odpověď nebude zveřejněna.</a:t>
            </a:r>
          </a:p>
          <a:p>
            <a:pPr>
              <a:lnSpc>
                <a:spcPct val="100000"/>
              </a:lnSpc>
              <a:spcAft>
                <a:spcPts val="0"/>
              </a:spcAft>
            </a:pPr>
            <a:endParaRPr lang="cs-CZ" sz="1200" dirty="0">
              <a:solidFill>
                <a:prstClr val="white"/>
              </a:solidFill>
              <a:latin typeface="+mn-lt"/>
            </a:endParaRPr>
          </a:p>
          <a:p>
            <a:pPr>
              <a:lnSpc>
                <a:spcPct val="100000"/>
              </a:lnSpc>
              <a:spcAft>
                <a:spcPts val="0"/>
              </a:spcAft>
              <a:buClr>
                <a:prstClr val="white"/>
              </a:buClr>
              <a:buFont typeface="Wingdings" panose="05000000000000000000" pitchFamily="2" charset="2"/>
              <a:buChar char="§"/>
            </a:pPr>
            <a:r>
              <a:rPr lang="cs-CZ" sz="2400" b="1" dirty="0">
                <a:solidFill>
                  <a:prstClr val="white"/>
                </a:solidFill>
                <a:latin typeface="+mn-lt"/>
              </a:rPr>
              <a:t>Víš, jestli </a:t>
            </a:r>
            <a:r>
              <a:rPr lang="cs-CZ" sz="2400" b="1" dirty="0" smtClean="0">
                <a:solidFill>
                  <a:prstClr val="white"/>
                </a:solidFill>
                <a:latin typeface="+mn-lt"/>
              </a:rPr>
              <a:t>tě má někdo ze </a:t>
            </a:r>
            <a:r>
              <a:rPr lang="cs-CZ" sz="2400" b="1" dirty="0">
                <a:solidFill>
                  <a:prstClr val="white"/>
                </a:solidFill>
                <a:latin typeface="+mn-lt"/>
              </a:rPr>
              <a:t>srdce </a:t>
            </a:r>
            <a:r>
              <a:rPr lang="cs-CZ" sz="2400" b="1" dirty="0" smtClean="0">
                <a:solidFill>
                  <a:prstClr val="white"/>
                </a:solidFill>
                <a:latin typeface="+mn-lt"/>
              </a:rPr>
              <a:t>rád, kdo a jak </a:t>
            </a:r>
            <a:r>
              <a:rPr lang="cs-CZ" sz="2400" b="1" dirty="0">
                <a:solidFill>
                  <a:prstClr val="white"/>
                </a:solidFill>
                <a:latin typeface="+mn-lt"/>
              </a:rPr>
              <a:t>to poznáš?</a:t>
            </a:r>
            <a:endParaRPr lang="cs-CZ" sz="2400" dirty="0">
              <a:solidFill>
                <a:prstClr val="white"/>
              </a:solidFill>
              <a:latin typeface="+mn-lt"/>
            </a:endParaRPr>
          </a:p>
          <a:p>
            <a:pPr>
              <a:lnSpc>
                <a:spcPct val="100000"/>
              </a:lnSpc>
              <a:spcAft>
                <a:spcPts val="0"/>
              </a:spcAft>
              <a:buClr>
                <a:prstClr val="white"/>
              </a:buClr>
              <a:buFont typeface="Wingdings" panose="05000000000000000000" pitchFamily="2" charset="2"/>
              <a:buChar char="§"/>
            </a:pPr>
            <a:r>
              <a:rPr lang="cs-CZ" sz="2400" b="1" dirty="0">
                <a:solidFill>
                  <a:prstClr val="white"/>
                </a:solidFill>
                <a:latin typeface="+mn-lt"/>
              </a:rPr>
              <a:t>Jak můžeš svoji lásku vyjádřit?</a:t>
            </a:r>
            <a:endParaRPr lang="cs-CZ" sz="2400" dirty="0">
              <a:solidFill>
                <a:prstClr val="white"/>
              </a:solidFill>
              <a:latin typeface="+mn-lt"/>
            </a:endParaRPr>
          </a:p>
          <a:p>
            <a:pPr>
              <a:lnSpc>
                <a:spcPct val="100000"/>
              </a:lnSpc>
              <a:spcAft>
                <a:spcPts val="0"/>
              </a:spcAft>
              <a:buClr>
                <a:prstClr val="white"/>
              </a:buClr>
              <a:buFont typeface="Wingdings" panose="05000000000000000000" pitchFamily="2" charset="2"/>
              <a:buChar char="§"/>
            </a:pPr>
            <a:r>
              <a:rPr lang="cs-CZ" sz="2400" b="1" dirty="0" smtClean="0">
                <a:solidFill>
                  <a:prstClr val="white"/>
                </a:solidFill>
                <a:latin typeface="+mn-lt"/>
              </a:rPr>
              <a:t>Máš někoho opravdově rád, že bys pro </a:t>
            </a:r>
            <a:r>
              <a:rPr lang="cs-CZ" sz="2400" b="1" dirty="0">
                <a:solidFill>
                  <a:prstClr val="white"/>
                </a:solidFill>
                <a:latin typeface="+mn-lt"/>
              </a:rPr>
              <a:t>něho </a:t>
            </a:r>
            <a:r>
              <a:rPr lang="cs-CZ" sz="2400" b="1" dirty="0" smtClean="0">
                <a:solidFill>
                  <a:prstClr val="white"/>
                </a:solidFill>
                <a:latin typeface="+mn-lt"/>
              </a:rPr>
              <a:t>dokázal přinést oběť? Jakou?</a:t>
            </a:r>
            <a:endParaRPr lang="cs-CZ" altLang="cs-CZ" sz="2250" b="1" dirty="0">
              <a:solidFill>
                <a:prstClr val="white"/>
              </a:solidFill>
              <a:latin typeface="+mn-lt"/>
            </a:endParaRPr>
          </a:p>
          <a:p>
            <a:pPr marL="0" indent="0">
              <a:lnSpc>
                <a:spcPct val="100000"/>
              </a:lnSpc>
              <a:spcAft>
                <a:spcPts val="0"/>
              </a:spcAft>
              <a:buClrTx/>
              <a:buSzTx/>
              <a:tabLst/>
              <a:defRPr/>
            </a:pPr>
            <a:endParaRPr lang="cs-CZ" altLang="cs-CZ" sz="2250" b="1" dirty="0">
              <a:solidFill>
                <a:prstClr val="white"/>
              </a:solidFill>
              <a:latin typeface="+mn-lt"/>
            </a:endParaRPr>
          </a:p>
        </p:txBody>
      </p:sp>
      <p:pic>
        <p:nvPicPr>
          <p:cNvPr id="8" name="Zástupný symbol pro obsah 7" descr="kral.png"/>
          <p:cNvPicPr>
            <a:picLocks noChangeAspect="1"/>
          </p:cNvPicPr>
          <p:nvPr/>
        </p:nvPicPr>
        <p:blipFill>
          <a:blip r:embed="rId4" cstate="print"/>
          <a:stretch>
            <a:fillRect/>
          </a:stretch>
        </p:blipFill>
        <p:spPr>
          <a:xfrm>
            <a:off x="6876256" y="195486"/>
            <a:ext cx="2126885" cy="2316222"/>
          </a:xfrm>
          <a:prstGeom prst="rect">
            <a:avLst/>
          </a:prstGeom>
        </p:spPr>
      </p:pic>
    </p:spTree>
    <p:extLst>
      <p:ext uri="{BB962C8B-B14F-4D97-AF65-F5344CB8AC3E}">
        <p14:creationId xmlns:p14="http://schemas.microsoft.com/office/powerpoint/2010/main" val="29425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1.jpg"/>
          <p:cNvPicPr>
            <a:picLocks noChangeAspect="1"/>
          </p:cNvPicPr>
          <p:nvPr/>
        </p:nvPicPr>
        <p:blipFill>
          <a:blip r:embed="rId3" cstate="print"/>
          <a:stretch>
            <a:fillRect/>
          </a:stretch>
        </p:blipFill>
        <p:spPr>
          <a:xfrm>
            <a:off x="1" y="-4583"/>
            <a:ext cx="9143999" cy="5152667"/>
          </a:xfrm>
          <a:prstGeom prst="rect">
            <a:avLst/>
          </a:prstGeom>
        </p:spPr>
      </p:pic>
      <p:sp>
        <p:nvSpPr>
          <p:cNvPr id="5" name="Text Box 1"/>
          <p:cNvSpPr txBox="1">
            <a:spLocks noChangeArrowheads="1"/>
          </p:cNvSpPr>
          <p:nvPr/>
        </p:nvSpPr>
        <p:spPr bwMode="auto">
          <a:xfrm>
            <a:off x="1163726" y="916012"/>
            <a:ext cx="7800762" cy="36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00" tIns="68580" rIns="67500" bIns="35100"/>
          <a:lstStyle>
            <a:lvl1pPr marL="495300" indent="-495300">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Droid Sans Fallback"/>
                <a:cs typeface="Droid Sans Fallback"/>
              </a:defRPr>
            </a:lvl1pPr>
            <a:lvl2pPr marL="952500" indent="-495300">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Droid Sans Fallback"/>
                <a:cs typeface="Droid Sans Fallback"/>
              </a:defRPr>
            </a:lvl2pPr>
            <a:lvl3pPr marL="1409700" indent="-495300">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3pPr>
            <a:lvl4pPr marL="1866900" indent="-495300">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4pPr>
            <a:lvl5pPr marL="2324100" indent="-495300">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5pPr>
            <a:lvl6pPr marL="27813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6pPr>
            <a:lvl7pPr marL="32385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7pPr>
            <a:lvl8pPr marL="36957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8pPr>
            <a:lvl9pPr marL="4152900" indent="-4953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Droid Sans Fallback"/>
                <a:cs typeface="Droid Sans Fallback"/>
              </a:defRPr>
            </a:lvl9pPr>
          </a:lstStyle>
          <a:p>
            <a:pPr marL="0" lvl="0" indent="0">
              <a:lnSpc>
                <a:spcPct val="100000"/>
              </a:lnSpc>
              <a:spcAft>
                <a:spcPts val="0"/>
              </a:spcAft>
              <a:buClrTx/>
              <a:buSzTx/>
              <a:tabLst/>
              <a:defRPr/>
            </a:pPr>
            <a:r>
              <a:rPr lang="cs-CZ" altLang="cs-CZ" sz="4800" b="1" dirty="0">
                <a:solidFill>
                  <a:prstClr val="white"/>
                </a:solidFill>
                <a:latin typeface="Calibri"/>
                <a:ea typeface="+mn-ea"/>
                <a:cs typeface="+mn-cs"/>
              </a:rPr>
              <a:t>Otázky pro skupinu</a:t>
            </a:r>
          </a:p>
          <a:p>
            <a:pPr marL="0" lvl="0" indent="0">
              <a:lnSpc>
                <a:spcPct val="100000"/>
              </a:lnSpc>
              <a:spcAft>
                <a:spcPts val="0"/>
              </a:spcAft>
              <a:buClrTx/>
              <a:buSzTx/>
              <a:tabLst/>
              <a:defRPr/>
            </a:pPr>
            <a:endParaRPr lang="cs-CZ" altLang="cs-CZ" sz="1200" b="1" dirty="0">
              <a:solidFill>
                <a:prstClr val="white"/>
              </a:solidFill>
              <a:latin typeface="Calibri"/>
              <a:ea typeface="+mn-ea"/>
              <a:cs typeface="+mn-cs"/>
            </a:endParaRPr>
          </a:p>
          <a:p>
            <a:pPr marL="0" lvl="0" indent="0">
              <a:lnSpc>
                <a:spcPct val="100000"/>
              </a:lnSpc>
              <a:spcAft>
                <a:spcPts val="0"/>
              </a:spcAft>
              <a:buClrTx/>
              <a:buSzTx/>
              <a:tabLst/>
            </a:pPr>
            <a:r>
              <a:rPr lang="cs-CZ" sz="2400" dirty="0">
                <a:solidFill>
                  <a:prstClr val="white"/>
                </a:solidFill>
                <a:latin typeface="Calibri"/>
                <a:ea typeface="+mn-ea"/>
                <a:cs typeface="+mn-cs"/>
              </a:rPr>
              <a:t>Skupina si vybere otázku a zapíše odpověď.</a:t>
            </a:r>
            <a:endParaRPr lang="cs-CZ" sz="2400" dirty="0" smtClean="0">
              <a:solidFill>
                <a:prstClr val="white"/>
              </a:solidFill>
              <a:latin typeface="+mn-lt"/>
            </a:endParaRPr>
          </a:p>
          <a:p>
            <a:pPr marL="457200" lvl="1" indent="0">
              <a:lnSpc>
                <a:spcPct val="100000"/>
              </a:lnSpc>
              <a:spcAft>
                <a:spcPts val="0"/>
              </a:spcAft>
              <a:buClrTx/>
              <a:buSzTx/>
              <a:tabLst/>
              <a:defRPr/>
            </a:pPr>
            <a:endParaRPr lang="cs-CZ" altLang="cs-CZ" sz="1200" b="1" dirty="0" smtClean="0">
              <a:solidFill>
                <a:prstClr val="white"/>
              </a:solidFill>
              <a:latin typeface="+mn-lt"/>
            </a:endParaRPr>
          </a:p>
          <a:p>
            <a:pPr marL="457200" lvl="1" indent="0">
              <a:lnSpc>
                <a:spcPct val="100000"/>
              </a:lnSpc>
              <a:spcAft>
                <a:spcPts val="0"/>
              </a:spcAft>
              <a:buClrTx/>
              <a:buSzTx/>
              <a:tabLst/>
              <a:defRPr/>
            </a:pPr>
            <a:r>
              <a:rPr lang="cs-CZ" altLang="cs-CZ" b="1" dirty="0" smtClean="0">
                <a:solidFill>
                  <a:prstClr val="white"/>
                </a:solidFill>
                <a:latin typeface="+mn-lt"/>
                <a:cs typeface="Calibri" panose="020F0502020204030204" pitchFamily="34" charset="0"/>
              </a:rPr>
              <a:t>1)	 Ke </a:t>
            </a:r>
            <a:r>
              <a:rPr lang="cs-CZ" altLang="cs-CZ" b="1" dirty="0">
                <a:solidFill>
                  <a:prstClr val="white"/>
                </a:solidFill>
                <a:latin typeface="+mn-lt"/>
                <a:cs typeface="Calibri" panose="020F0502020204030204" pitchFamily="34" charset="0"/>
              </a:rPr>
              <a:t>komu a jak projevoval Hus lásku?</a:t>
            </a:r>
          </a:p>
          <a:p>
            <a:pPr marL="457200" lvl="1" indent="0">
              <a:lnSpc>
                <a:spcPct val="100000"/>
              </a:lnSpc>
              <a:spcAft>
                <a:spcPts val="0"/>
              </a:spcAft>
              <a:buClrTx/>
              <a:buSzTx/>
              <a:tabLst/>
              <a:defRPr/>
            </a:pPr>
            <a:r>
              <a:rPr lang="cs-CZ" altLang="cs-CZ" b="1" dirty="0">
                <a:solidFill>
                  <a:prstClr val="white"/>
                </a:solidFill>
                <a:latin typeface="+mn-lt"/>
                <a:cs typeface="Calibri" panose="020F0502020204030204" pitchFamily="34" charset="0"/>
              </a:rPr>
              <a:t>2) </a:t>
            </a:r>
            <a:r>
              <a:rPr lang="cs-CZ" altLang="cs-CZ" b="1" dirty="0" smtClean="0">
                <a:solidFill>
                  <a:prstClr val="white"/>
                </a:solidFill>
                <a:latin typeface="+mn-lt"/>
                <a:cs typeface="Calibri" panose="020F0502020204030204" pitchFamily="34" charset="0"/>
              </a:rPr>
              <a:t>	Jaké znaménko (=, </a:t>
            </a:r>
            <a:r>
              <a:rPr lang="cs-CZ" altLang="cs-CZ" b="1" dirty="0">
                <a:solidFill>
                  <a:prstClr val="white"/>
                </a:solidFill>
                <a:latin typeface="+mn-lt"/>
                <a:cs typeface="Calibri" panose="020F0502020204030204" pitchFamily="34" charset="0"/>
              </a:rPr>
              <a:t>≠</a:t>
            </a:r>
            <a:r>
              <a:rPr lang="cs-CZ" i="1" dirty="0" smtClean="0">
                <a:solidFill>
                  <a:srgbClr val="0033CC"/>
                </a:solidFill>
                <a:latin typeface="+mn-lt"/>
                <a:ea typeface="Calibri" panose="020F0502020204030204" pitchFamily="34" charset="0"/>
                <a:cs typeface="Symbol" panose="05050102010706020507" pitchFamily="18" charset="2"/>
              </a:rPr>
              <a:t> </a:t>
            </a:r>
            <a:r>
              <a:rPr lang="cs-CZ" altLang="cs-CZ" b="1" dirty="0">
                <a:solidFill>
                  <a:prstClr val="white"/>
                </a:solidFill>
                <a:latin typeface="+mn-lt"/>
                <a:cs typeface="Calibri" panose="020F0502020204030204" pitchFamily="34" charset="0"/>
              </a:rPr>
              <a:t>, &lt;, </a:t>
            </a:r>
            <a:r>
              <a:rPr lang="cs-CZ" altLang="cs-CZ" b="1" dirty="0" smtClean="0">
                <a:solidFill>
                  <a:prstClr val="white"/>
                </a:solidFill>
                <a:latin typeface="+mn-lt"/>
                <a:cs typeface="Calibri" panose="020F0502020204030204" pitchFamily="34" charset="0"/>
              </a:rPr>
              <a:t>&gt;) patří mezi pojem </a:t>
            </a:r>
            <a:r>
              <a:rPr lang="cs-CZ" altLang="cs-CZ" b="1" i="1" dirty="0" smtClean="0">
                <a:solidFill>
                  <a:prstClr val="white"/>
                </a:solidFill>
                <a:latin typeface="+mn-lt"/>
                <a:cs typeface="Calibri" panose="020F0502020204030204" pitchFamily="34" charset="0"/>
              </a:rPr>
              <a:t>LÁSKA</a:t>
            </a:r>
          </a:p>
          <a:p>
            <a:pPr marL="457200" lvl="1" indent="0">
              <a:lnSpc>
                <a:spcPct val="100000"/>
              </a:lnSpc>
              <a:spcAft>
                <a:spcPts val="0"/>
              </a:spcAft>
              <a:buClrTx/>
              <a:buSzTx/>
              <a:tabLst/>
              <a:defRPr/>
            </a:pPr>
            <a:r>
              <a:rPr lang="cs-CZ" altLang="cs-CZ" b="1" dirty="0" smtClean="0">
                <a:solidFill>
                  <a:prstClr val="white"/>
                </a:solidFill>
                <a:latin typeface="+mn-lt"/>
                <a:cs typeface="Calibri" panose="020F0502020204030204" pitchFamily="34" charset="0"/>
              </a:rPr>
              <a:t>	a pojmy </a:t>
            </a:r>
            <a:r>
              <a:rPr lang="cs-CZ" altLang="cs-CZ" b="1" i="1" dirty="0" smtClean="0">
                <a:solidFill>
                  <a:prstClr val="white"/>
                </a:solidFill>
                <a:latin typeface="+mn-lt"/>
                <a:cs typeface="Calibri" panose="020F0502020204030204" pitchFamily="34" charset="0"/>
              </a:rPr>
              <a:t>sex</a:t>
            </a:r>
            <a:r>
              <a:rPr lang="cs-CZ" altLang="cs-CZ" b="1" i="1" dirty="0">
                <a:solidFill>
                  <a:prstClr val="white"/>
                </a:solidFill>
                <a:latin typeface="+mn-lt"/>
                <a:cs typeface="Calibri" panose="020F0502020204030204" pitchFamily="34" charset="0"/>
              </a:rPr>
              <a:t>, vášeň, bouřlivé emoce, </a:t>
            </a:r>
            <a:r>
              <a:rPr lang="cs-CZ" altLang="cs-CZ" b="1" i="1" dirty="0" smtClean="0">
                <a:solidFill>
                  <a:prstClr val="white"/>
                </a:solidFill>
                <a:latin typeface="+mn-lt"/>
                <a:cs typeface="Calibri" panose="020F0502020204030204" pitchFamily="34" charset="0"/>
              </a:rPr>
              <a:t>přátelství</a:t>
            </a:r>
            <a:r>
              <a:rPr lang="cs-CZ" altLang="cs-CZ" b="1" dirty="0" smtClean="0">
                <a:solidFill>
                  <a:prstClr val="white"/>
                </a:solidFill>
                <a:latin typeface="+mn-lt"/>
                <a:cs typeface="Calibri" panose="020F0502020204030204" pitchFamily="34" charset="0"/>
              </a:rPr>
              <a:t>?</a:t>
            </a:r>
            <a:endParaRPr lang="cs-CZ" altLang="cs-CZ" b="1" dirty="0">
              <a:solidFill>
                <a:prstClr val="white"/>
              </a:solidFill>
              <a:latin typeface="+mn-lt"/>
              <a:cs typeface="Calibri" panose="020F0502020204030204" pitchFamily="34" charset="0"/>
            </a:endParaRPr>
          </a:p>
          <a:p>
            <a:pPr marL="457200" lvl="1" indent="0">
              <a:lnSpc>
                <a:spcPct val="100000"/>
              </a:lnSpc>
              <a:spcAft>
                <a:spcPts val="0"/>
              </a:spcAft>
              <a:buClrTx/>
              <a:buSzTx/>
              <a:tabLst/>
              <a:defRPr/>
            </a:pPr>
            <a:r>
              <a:rPr lang="cs-CZ" altLang="cs-CZ" b="1" dirty="0">
                <a:solidFill>
                  <a:prstClr val="white"/>
                </a:solidFill>
                <a:latin typeface="+mn-lt"/>
                <a:cs typeface="Calibri" panose="020F0502020204030204" pitchFamily="34" charset="0"/>
              </a:rPr>
              <a:t>3) </a:t>
            </a:r>
            <a:r>
              <a:rPr lang="cs-CZ" altLang="cs-CZ" b="1" dirty="0" smtClean="0">
                <a:solidFill>
                  <a:prstClr val="white"/>
                </a:solidFill>
                <a:latin typeface="+mn-lt"/>
                <a:cs typeface="Calibri" panose="020F0502020204030204" pitchFamily="34" charset="0"/>
              </a:rPr>
              <a:t>	Jak </a:t>
            </a:r>
            <a:r>
              <a:rPr lang="cs-CZ" altLang="cs-CZ" b="1" dirty="0">
                <a:solidFill>
                  <a:prstClr val="white"/>
                </a:solidFill>
                <a:latin typeface="+mn-lt"/>
                <a:cs typeface="Calibri" panose="020F0502020204030204" pitchFamily="34" charset="0"/>
              </a:rPr>
              <a:t>souvisí láska s přátelstvím</a:t>
            </a:r>
            <a:r>
              <a:rPr lang="cs-CZ" altLang="cs-CZ" b="1" dirty="0" smtClean="0">
                <a:solidFill>
                  <a:prstClr val="white"/>
                </a:solidFill>
                <a:latin typeface="+mn-lt"/>
                <a:cs typeface="Calibri" panose="020F0502020204030204" pitchFamily="34" charset="0"/>
              </a:rPr>
              <a:t>?</a:t>
            </a:r>
            <a:endParaRPr lang="cs-CZ" altLang="cs-CZ" b="1" dirty="0">
              <a:solidFill>
                <a:prstClr val="white"/>
              </a:solidFill>
              <a:latin typeface="+mn-lt"/>
              <a:cs typeface="Calibri" panose="020F0502020204030204" pitchFamily="34" charset="0"/>
            </a:endParaRPr>
          </a:p>
        </p:txBody>
      </p:sp>
      <p:pic>
        <p:nvPicPr>
          <p:cNvPr id="7" name="Zástupný symbol pro obsah 7" descr="kluk.png"/>
          <p:cNvPicPr>
            <a:picLocks noChangeAspect="1"/>
          </p:cNvPicPr>
          <p:nvPr/>
        </p:nvPicPr>
        <p:blipFill>
          <a:blip r:embed="rId4" cstate="print"/>
          <a:stretch>
            <a:fillRect/>
          </a:stretch>
        </p:blipFill>
        <p:spPr>
          <a:xfrm>
            <a:off x="-68597" y="2643758"/>
            <a:ext cx="1760277" cy="2159346"/>
          </a:xfrm>
          <a:prstGeom prst="rect">
            <a:avLst/>
          </a:prstGeom>
        </p:spPr>
      </p:pic>
    </p:spTree>
    <p:extLst>
      <p:ext uri="{BB962C8B-B14F-4D97-AF65-F5344CB8AC3E}">
        <p14:creationId xmlns:p14="http://schemas.microsoft.com/office/powerpoint/2010/main" val="90130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PZSlaska.jpg"/>
          <p:cNvPicPr>
            <a:picLocks noChangeAspect="1"/>
          </p:cNvPicPr>
          <p:nvPr/>
        </p:nvPicPr>
        <p:blipFill>
          <a:blip r:embed="rId3" cstate="print"/>
          <a:stretch>
            <a:fillRect/>
          </a:stretch>
        </p:blipFill>
        <p:spPr>
          <a:xfrm>
            <a:off x="-108520" y="-20538"/>
            <a:ext cx="9252520" cy="5204544"/>
          </a:xfrm>
          <a:prstGeom prst="rect">
            <a:avLst/>
          </a:prstGeom>
        </p:spPr>
      </p:pic>
      <p:sp>
        <p:nvSpPr>
          <p:cNvPr id="5" name="TextovéPole 4"/>
          <p:cNvSpPr txBox="1"/>
          <p:nvPr/>
        </p:nvSpPr>
        <p:spPr>
          <a:xfrm>
            <a:off x="3563888" y="1635646"/>
            <a:ext cx="4824536" cy="2677656"/>
          </a:xfrm>
          <a:prstGeom prst="rect">
            <a:avLst/>
          </a:prstGeom>
          <a:noFill/>
        </p:spPr>
        <p:txBody>
          <a:bodyPr wrap="square" rtlCol="0">
            <a:spAutoFit/>
          </a:bodyPr>
          <a:lstStyle/>
          <a:p>
            <a:r>
              <a:rPr lang="cs-CZ" sz="2400" b="1" dirty="0" smtClean="0">
                <a:solidFill>
                  <a:schemeClr val="bg1"/>
                </a:solidFill>
              </a:rPr>
              <a:t>Zakládala útulky pro umírající, sirotky a opuštěné děti v chudých </a:t>
            </a:r>
            <a:br>
              <a:rPr lang="cs-CZ" sz="2400" b="1" dirty="0" smtClean="0">
                <a:solidFill>
                  <a:schemeClr val="bg1"/>
                </a:solidFill>
              </a:rPr>
            </a:br>
            <a:r>
              <a:rPr lang="cs-CZ" sz="2400" b="1" dirty="0" smtClean="0">
                <a:solidFill>
                  <a:schemeClr val="bg1"/>
                </a:solidFill>
              </a:rPr>
              <a:t>a válkou zmítaných zemích. Budovala nemocnice a školy. Léčila nemocné leprou. Viděla v nich jedinečné lidské bytosti hodné úcty. Založila velké humanitární dílo.</a:t>
            </a:r>
            <a:endParaRPr lang="cs-CZ" sz="24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1.jpg"/>
          <p:cNvPicPr>
            <a:picLocks noChangeAspect="1"/>
          </p:cNvPicPr>
          <p:nvPr/>
        </p:nvPicPr>
        <p:blipFill>
          <a:blip r:embed="rId3" cstate="print"/>
          <a:stretch>
            <a:fillRect/>
          </a:stretch>
        </p:blipFill>
        <p:spPr>
          <a:xfrm>
            <a:off x="1" y="-4583"/>
            <a:ext cx="9143999" cy="5152667"/>
          </a:xfrm>
          <a:prstGeom prst="rect">
            <a:avLst/>
          </a:prstGeom>
        </p:spPr>
      </p:pic>
    </p:spTree>
    <p:extLst>
      <p:ext uri="{BB962C8B-B14F-4D97-AF65-F5344CB8AC3E}">
        <p14:creationId xmlns:p14="http://schemas.microsoft.com/office/powerpoint/2010/main" val="4965937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576064"/>
            <a:ext cx="8208912" cy="4227934"/>
          </a:xfrm>
        </p:spPr>
        <p:txBody>
          <a:bodyPr anchor="t">
            <a:noAutofit/>
          </a:bodyPr>
          <a:lstStyle/>
          <a:p>
            <a:pPr lvl="4"/>
            <a:r>
              <a:rPr lang="cs-CZ" sz="2800" b="1" dirty="0" smtClean="0">
                <a:solidFill>
                  <a:schemeClr val="tx1"/>
                </a:solidFill>
                <a:latin typeface="+mn-lt"/>
                <a:cs typeface="Tahoma" pitchFamily="34" charset="0"/>
              </a:rPr>
              <a:t>Pomůcky (pro třídu 20 studentů)</a:t>
            </a:r>
            <a:r>
              <a:rPr lang="cs-CZ" b="1" dirty="0" smtClean="0">
                <a:solidFill>
                  <a:schemeClr val="tx1"/>
                </a:solidFill>
                <a:latin typeface="+mn-lt"/>
                <a:cs typeface="Tahoma" pitchFamily="34" charset="0"/>
              </a:rPr>
              <a:t/>
            </a:r>
            <a:br>
              <a:rPr lang="cs-CZ" b="1" dirty="0" smtClean="0">
                <a:solidFill>
                  <a:schemeClr val="tx1"/>
                </a:solidFill>
                <a:latin typeface="+mn-lt"/>
                <a:cs typeface="Tahoma" pitchFamily="34" charset="0"/>
              </a:rPr>
            </a:br>
            <a:r>
              <a:rPr lang="cs-CZ" dirty="0" smtClean="0">
                <a:solidFill>
                  <a:schemeClr val="tx1"/>
                </a:solidFill>
                <a:latin typeface="+mn-lt"/>
                <a:cs typeface="Tahoma" pitchFamily="34" charset="0"/>
              </a:rPr>
              <a:t/>
            </a:r>
            <a:br>
              <a:rPr lang="cs-CZ"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dataprojektor, příp. interaktivní tabule</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notebook</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reprobox pro zvuk videoklipu</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a:t>
            </a:r>
            <a:r>
              <a:rPr lang="cs-CZ" sz="2000" dirty="0" err="1">
                <a:solidFill>
                  <a:schemeClr val="tx1"/>
                </a:solidFill>
                <a:latin typeface="+mn-lt"/>
                <a:cs typeface="Tahoma" pitchFamily="34" charset="0"/>
              </a:rPr>
              <a:t>p</a:t>
            </a:r>
            <a:r>
              <a:rPr lang="cs-CZ" sz="2000" dirty="0" err="1" smtClean="0">
                <a:solidFill>
                  <a:schemeClr val="tx1"/>
                </a:solidFill>
                <a:latin typeface="+mn-lt"/>
                <a:cs typeface="Tahoma" pitchFamily="34" charset="0"/>
              </a:rPr>
              <a:t>owerpointová</a:t>
            </a:r>
            <a:r>
              <a:rPr lang="cs-CZ" sz="2000" dirty="0" smtClean="0">
                <a:solidFill>
                  <a:schemeClr val="tx1"/>
                </a:solidFill>
                <a:latin typeface="+mn-lt"/>
                <a:cs typeface="Tahoma" pitchFamily="34" charset="0"/>
              </a:rPr>
              <a:t> prezentace (ve 4 souborech PPT)</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tištěný komiks</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tabule a křída (</a:t>
            </a:r>
            <a:r>
              <a:rPr lang="cs-CZ" sz="2000" dirty="0" err="1" smtClean="0">
                <a:solidFill>
                  <a:schemeClr val="tx1"/>
                </a:solidFill>
                <a:latin typeface="+mn-lt"/>
                <a:cs typeface="Tahoma" pitchFamily="34" charset="0"/>
              </a:rPr>
              <a:t>flipchart</a:t>
            </a:r>
            <a:r>
              <a:rPr lang="cs-CZ" sz="2000" dirty="0" smtClean="0">
                <a:solidFill>
                  <a:schemeClr val="tx1"/>
                </a:solidFill>
                <a:latin typeface="+mn-lt"/>
                <a:cs typeface="Tahoma" pitchFamily="34" charset="0"/>
              </a:rPr>
              <a:t>)</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nástěnka (60x60cm) </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5 x prázdný list A4 pro skupinu čtyř studentů</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5 x barevný fix pro skupinu čtyř studentů</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20 x předtištěný pracovní list A4 pro studenta</a:t>
            </a:r>
            <a:br>
              <a:rPr lang="cs-CZ" sz="2000" dirty="0" smtClean="0">
                <a:solidFill>
                  <a:schemeClr val="tx1"/>
                </a:solidFill>
                <a:latin typeface="+mn-lt"/>
                <a:cs typeface="Tahoma" pitchFamily="34" charset="0"/>
              </a:rPr>
            </a:br>
            <a:r>
              <a:rPr lang="cs-CZ" sz="2000" dirty="0" smtClean="0">
                <a:solidFill>
                  <a:schemeClr val="tx1"/>
                </a:solidFill>
                <a:latin typeface="+mn-lt"/>
                <a:cs typeface="Tahoma" pitchFamily="34" charset="0"/>
              </a:rPr>
              <a:t>1 x Bible (co největší, úctyhodný exemplář knižnice knih)</a:t>
            </a:r>
          </a:p>
        </p:txBody>
      </p:sp>
    </p:spTree>
    <p:extLst>
      <p:ext uri="{BB962C8B-B14F-4D97-AF65-F5344CB8AC3E}">
        <p14:creationId xmlns:p14="http://schemas.microsoft.com/office/powerpoint/2010/main" val="344964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ek 5" descr="parma.jpg"/>
          <p:cNvPicPr>
            <a:picLocks noChangeAspect="1"/>
          </p:cNvPicPr>
          <p:nvPr/>
        </p:nvPicPr>
        <p:blipFill>
          <a:blip r:embed="rId3" cstate="print"/>
          <a:stretch>
            <a:fillRect/>
          </a:stretch>
        </p:blipFill>
        <p:spPr>
          <a:xfrm>
            <a:off x="4443989" y="0"/>
            <a:ext cx="4700012" cy="2643758"/>
          </a:xfrm>
          <a:prstGeom prst="rect">
            <a:avLst/>
          </a:prstGeom>
        </p:spPr>
      </p:pic>
      <p:sp>
        <p:nvSpPr>
          <p:cNvPr id="2" name="Nadpis 1"/>
          <p:cNvSpPr>
            <a:spLocks noGrp="1"/>
          </p:cNvSpPr>
          <p:nvPr>
            <p:ph type="title"/>
          </p:nvPr>
        </p:nvSpPr>
        <p:spPr>
          <a:xfrm>
            <a:off x="827584" y="2067694"/>
            <a:ext cx="7776864" cy="2808312"/>
          </a:xfrm>
        </p:spPr>
        <p:txBody>
          <a:bodyPr>
            <a:noAutofit/>
          </a:bodyPr>
          <a:lstStyle/>
          <a:p>
            <a:pPr algn="l"/>
            <a:r>
              <a:rPr lang="cs-CZ" sz="2000" b="1" dirty="0" smtClean="0">
                <a:latin typeface="+mn-lt"/>
                <a:ea typeface="Open Sans Condensed Light" pitchFamily="34" charset="0"/>
                <a:cs typeface="Open Sans Condensed Light" pitchFamily="34" charset="0"/>
              </a:rPr>
              <a:t/>
            </a:r>
            <a:br>
              <a:rPr lang="cs-CZ" sz="2000" b="1" dirty="0" smtClean="0">
                <a:latin typeface="+mn-lt"/>
                <a:ea typeface="Open Sans Condensed Light" pitchFamily="34" charset="0"/>
                <a:cs typeface="Open Sans Condensed Light" pitchFamily="34" charset="0"/>
              </a:rPr>
            </a:br>
            <a:r>
              <a:rPr lang="cs-CZ" sz="2800" b="1" dirty="0" smtClean="0">
                <a:latin typeface="+mn-lt"/>
                <a:ea typeface="Open Sans Condensed Light" pitchFamily="34" charset="0"/>
                <a:cs typeface="Open Sans Condensed Light" pitchFamily="34" charset="0"/>
              </a:rPr>
              <a:t>Videoklip</a:t>
            </a:r>
            <a:br>
              <a:rPr lang="cs-CZ" sz="2800" b="1" dirty="0" smtClean="0">
                <a:latin typeface="+mn-lt"/>
                <a:ea typeface="Open Sans Condensed Light" pitchFamily="34" charset="0"/>
                <a:cs typeface="Open Sans Condensed Light" pitchFamily="34" charset="0"/>
              </a:rPr>
            </a:br>
            <a:r>
              <a:rPr lang="cs-CZ" sz="2000" b="1" dirty="0" smtClean="0">
                <a:latin typeface="+mn-lt"/>
                <a:ea typeface="Open Sans Condensed Light" pitchFamily="34" charset="0"/>
                <a:cs typeface="Open Sans Condensed Light" pitchFamily="34" charset="0"/>
              </a:rPr>
              <a:t/>
            </a:r>
            <a:br>
              <a:rPr lang="cs-CZ" sz="2000" b="1" dirty="0" smtClean="0">
                <a:latin typeface="+mn-lt"/>
                <a:ea typeface="Open Sans Condensed Light" pitchFamily="34" charset="0"/>
                <a:cs typeface="Open Sans Condensed Light" pitchFamily="34" charset="0"/>
              </a:rPr>
            </a:br>
            <a:r>
              <a:rPr lang="cs-CZ" sz="2000" b="1" dirty="0" smtClean="0">
                <a:latin typeface="+mn-lt"/>
                <a:ea typeface="Open Sans Condensed Light" pitchFamily="34" charset="0"/>
                <a:cs typeface="Open Sans Condensed Light" pitchFamily="34" charset="0"/>
              </a:rPr>
              <a:t>Učitel </a:t>
            </a:r>
            <a:r>
              <a:rPr lang="cs-CZ" sz="2000" b="1" dirty="0">
                <a:latin typeface="+mn-lt"/>
                <a:ea typeface="Open Sans Condensed Light" pitchFamily="34" charset="0"/>
                <a:cs typeface="Open Sans Condensed Light" pitchFamily="34" charset="0"/>
              </a:rPr>
              <a:t>si </a:t>
            </a:r>
            <a:r>
              <a:rPr lang="cs-CZ" sz="2000" b="1" dirty="0" smtClean="0">
                <a:latin typeface="+mn-lt"/>
                <a:ea typeface="Open Sans Condensed Light" pitchFamily="34" charset="0"/>
                <a:cs typeface="Open Sans Condensed Light" pitchFamily="34" charset="0"/>
              </a:rPr>
              <a:t>kliknutím na odkaz z </a:t>
            </a:r>
            <a:r>
              <a:rPr lang="cs-CZ" sz="2000" b="1" dirty="0">
                <a:latin typeface="+mn-lt"/>
                <a:ea typeface="Open Sans Condensed Light" pitchFamily="34" charset="0"/>
                <a:cs typeface="Open Sans Condensed Light" pitchFamily="34" charset="0"/>
              </a:rPr>
              <a:t>webu stáhne </a:t>
            </a:r>
            <a:r>
              <a:rPr lang="cs-CZ" sz="2000" b="1" dirty="0" smtClean="0">
                <a:latin typeface="+mn-lt"/>
                <a:ea typeface="Open Sans Condensed Light" pitchFamily="34" charset="0"/>
                <a:cs typeface="Open Sans Condensed Light" pitchFamily="34" charset="0"/>
              </a:rPr>
              <a:t>videoklip do PC</a:t>
            </a:r>
            <a:br>
              <a:rPr lang="cs-CZ" sz="2000" b="1" dirty="0" smtClean="0">
                <a:latin typeface="+mn-lt"/>
                <a:ea typeface="Open Sans Condensed Light" pitchFamily="34" charset="0"/>
                <a:cs typeface="Open Sans Condensed Light" pitchFamily="34" charset="0"/>
              </a:rPr>
            </a:br>
            <a:r>
              <a:rPr lang="cs-CZ" sz="2000" b="1" dirty="0" smtClean="0">
                <a:latin typeface="+mn-lt"/>
                <a:ea typeface="Open Sans Condensed Light" pitchFamily="34" charset="0"/>
                <a:cs typeface="Open Sans Condensed Light" pitchFamily="34" charset="0"/>
              </a:rPr>
              <a:t>a před prezentací vyzkouší, zda jej </a:t>
            </a:r>
            <a:r>
              <a:rPr lang="cs-CZ" sz="2000" b="1" dirty="0">
                <a:latin typeface="+mn-lt"/>
                <a:ea typeface="Open Sans Condensed Light" pitchFamily="34" charset="0"/>
                <a:cs typeface="Open Sans Condensed Light" pitchFamily="34" charset="0"/>
              </a:rPr>
              <a:t>lze na konkrétním PC přehrát</a:t>
            </a:r>
            <a:r>
              <a:rPr lang="cs-CZ" sz="2000" b="1" dirty="0" smtClean="0">
                <a:latin typeface="+mn-lt"/>
                <a:ea typeface="Open Sans Condensed Light" pitchFamily="34" charset="0"/>
                <a:cs typeface="Open Sans Condensed Light" pitchFamily="34" charset="0"/>
              </a:rPr>
              <a:t>.</a:t>
            </a:r>
            <a:br>
              <a:rPr lang="cs-CZ" sz="2000" b="1" dirty="0" smtClean="0">
                <a:latin typeface="+mn-lt"/>
                <a:ea typeface="Open Sans Condensed Light" pitchFamily="34" charset="0"/>
                <a:cs typeface="Open Sans Condensed Light" pitchFamily="34" charset="0"/>
              </a:rPr>
            </a:br>
            <a:r>
              <a:rPr lang="cs-CZ" sz="2000" b="1" dirty="0" smtClean="0">
                <a:latin typeface="+mn-lt"/>
                <a:ea typeface="Open Sans Condensed Light" pitchFamily="34" charset="0"/>
                <a:cs typeface="Open Sans Condensed Light" pitchFamily="34" charset="0"/>
              </a:rPr>
              <a:t>Délka videoklipu 3:54 (289 MB)</a:t>
            </a:r>
            <a:br>
              <a:rPr lang="cs-CZ" sz="2000" b="1" dirty="0" smtClean="0">
                <a:latin typeface="+mn-lt"/>
                <a:ea typeface="Open Sans Condensed Light" pitchFamily="34" charset="0"/>
                <a:cs typeface="Open Sans Condensed Light" pitchFamily="34" charset="0"/>
              </a:rPr>
            </a:br>
            <a:r>
              <a:rPr lang="cs-CZ" sz="1000" b="1" dirty="0" smtClean="0">
                <a:latin typeface="+mn-lt"/>
                <a:ea typeface="Open Sans Condensed Light" pitchFamily="34" charset="0"/>
                <a:cs typeface="Open Sans Condensed Light" pitchFamily="34" charset="0"/>
              </a:rPr>
              <a:t/>
            </a:r>
            <a:br>
              <a:rPr lang="cs-CZ" sz="1000" b="1" dirty="0" smtClean="0">
                <a:latin typeface="+mn-lt"/>
                <a:ea typeface="Open Sans Condensed Light" pitchFamily="34" charset="0"/>
                <a:cs typeface="Open Sans Condensed Light" pitchFamily="34" charset="0"/>
              </a:rPr>
            </a:br>
            <a:r>
              <a:rPr lang="cs-CZ" sz="2000" b="1" dirty="0">
                <a:ea typeface="Open Sans Condensed Light" pitchFamily="34" charset="0"/>
                <a:cs typeface="Open Sans Condensed Light" pitchFamily="34" charset="0"/>
              </a:rPr>
              <a:t>http://video.vistafilm.cz/HUS-SONG%20MASTER.mp4</a:t>
            </a:r>
            <a:r>
              <a:rPr lang="cs-CZ" sz="2000" b="1" dirty="0">
                <a:latin typeface="+mn-lt"/>
                <a:ea typeface="Open Sans Condensed Light" pitchFamily="34" charset="0"/>
                <a:cs typeface="Open Sans Condensed Light" pitchFamily="34" charset="0"/>
              </a:rPr>
              <a:t/>
            </a:r>
            <a:br>
              <a:rPr lang="cs-CZ" sz="2000" b="1" dirty="0">
                <a:latin typeface="+mn-lt"/>
                <a:ea typeface="Open Sans Condensed Light" pitchFamily="34" charset="0"/>
                <a:cs typeface="Open Sans Condensed Light" pitchFamily="34" charset="0"/>
              </a:rPr>
            </a:br>
            <a:r>
              <a:rPr lang="cs-CZ" sz="2000" b="1" dirty="0">
                <a:latin typeface="+mn-lt"/>
                <a:ea typeface="Open Sans Condensed Light" pitchFamily="34" charset="0"/>
                <a:cs typeface="Open Sans Condensed Light" pitchFamily="34" charset="0"/>
                <a:hlinkClick r:id="rId4"/>
              </a:rPr>
              <a:t>http://</a:t>
            </a:r>
            <a:r>
              <a:rPr lang="cs-CZ" sz="2000" b="1" dirty="0" smtClean="0">
                <a:latin typeface="+mn-lt"/>
                <a:ea typeface="Open Sans Condensed Light" pitchFamily="34" charset="0"/>
                <a:cs typeface="Open Sans Condensed Light" pitchFamily="34" charset="0"/>
                <a:hlinkClick r:id="rId4"/>
              </a:rPr>
              <a:t>video.vistafilm.cz/HUS-SONG%20MASTER.mp4</a:t>
            </a:r>
            <a:r>
              <a:rPr lang="cs-CZ" sz="2000" b="1" dirty="0" smtClean="0">
                <a:latin typeface="+mn-lt"/>
                <a:ea typeface="Open Sans Condensed Light" pitchFamily="34" charset="0"/>
                <a:cs typeface="Open Sans Condensed Light" pitchFamily="34" charset="0"/>
              </a:rPr>
              <a:t/>
            </a:r>
            <a:br>
              <a:rPr lang="cs-CZ" sz="2000" b="1" dirty="0" smtClean="0">
                <a:latin typeface="+mn-lt"/>
                <a:ea typeface="Open Sans Condensed Light" pitchFamily="34" charset="0"/>
                <a:cs typeface="Open Sans Condensed Light" pitchFamily="34" charset="0"/>
              </a:rPr>
            </a:br>
            <a:endParaRPr lang="cs-CZ" sz="2000" dirty="0">
              <a:latin typeface="+mn-lt"/>
            </a:endParaRPr>
          </a:p>
        </p:txBody>
      </p:sp>
    </p:spTree>
    <p:extLst>
      <p:ext uri="{BB962C8B-B14F-4D97-AF65-F5344CB8AC3E}">
        <p14:creationId xmlns:p14="http://schemas.microsoft.com/office/powerpoint/2010/main" val="268052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686800" cy="445295"/>
          </a:xfrm>
        </p:spPr>
        <p:txBody>
          <a:bodyPr>
            <a:noAutofit/>
          </a:bodyPr>
          <a:lstStyle/>
          <a:p>
            <a:r>
              <a:rPr lang="cs-CZ" sz="2400" b="1" dirty="0" smtClean="0"/>
              <a:t>Pro učitele jsou u některých </a:t>
            </a:r>
            <a:r>
              <a:rPr lang="cs-CZ" sz="2400" b="1" dirty="0" err="1" smtClean="0"/>
              <a:t>slidů</a:t>
            </a:r>
            <a:r>
              <a:rPr lang="cs-CZ" sz="2400" b="1" dirty="0" smtClean="0"/>
              <a:t> poznámky pod čarou</a:t>
            </a:r>
            <a:endParaRPr lang="cs-CZ" sz="2400" b="1" dirty="0"/>
          </a:p>
        </p:txBody>
      </p:sp>
      <p:pic>
        <p:nvPicPr>
          <p:cNvPr id="4" name="Obrázek 3"/>
          <p:cNvPicPr>
            <a:picLocks noChangeAspect="1"/>
          </p:cNvPicPr>
          <p:nvPr/>
        </p:nvPicPr>
        <p:blipFill rotWithShape="1">
          <a:blip r:embed="rId3" cstate="print"/>
          <a:srcRect t="-64" r="48544" b="29006"/>
          <a:stretch/>
        </p:blipFill>
        <p:spPr>
          <a:xfrm>
            <a:off x="611560" y="699542"/>
            <a:ext cx="8064896" cy="4310084"/>
          </a:xfrm>
          <a:prstGeom prst="rect">
            <a:avLst/>
          </a:prstGeom>
        </p:spPr>
      </p:pic>
    </p:spTree>
    <p:extLst>
      <p:ext uri="{BB962C8B-B14F-4D97-AF65-F5344CB8AC3E}">
        <p14:creationId xmlns:p14="http://schemas.microsoft.com/office/powerpoint/2010/main" val="418231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699542"/>
            <a:ext cx="7704856" cy="4104456"/>
          </a:xfrm>
        </p:spPr>
        <p:txBody>
          <a:bodyPr anchor="t">
            <a:noAutofit/>
          </a:bodyPr>
          <a:lstStyle/>
          <a:p>
            <a:pPr lvl="4"/>
            <a:r>
              <a:rPr lang="cs-CZ" sz="2800" b="1" dirty="0" smtClean="0">
                <a:solidFill>
                  <a:schemeClr val="tx1"/>
                </a:solidFill>
                <a:latin typeface="+mn-lt"/>
                <a:cs typeface="Tahoma" pitchFamily="34" charset="0"/>
              </a:rPr>
              <a:t>Obrazový materiál</a:t>
            </a:r>
            <a:br>
              <a:rPr lang="cs-CZ" sz="2800" b="1" dirty="0" smtClean="0">
                <a:solidFill>
                  <a:schemeClr val="tx1"/>
                </a:solidFill>
                <a:latin typeface="+mn-lt"/>
                <a:cs typeface="Tahoma" pitchFamily="34" charset="0"/>
              </a:rPr>
            </a:br>
            <a:r>
              <a:rPr lang="cs-CZ" sz="2800" b="1" dirty="0">
                <a:solidFill>
                  <a:schemeClr val="tx1"/>
                </a:solidFill>
                <a:latin typeface="+mn-lt"/>
                <a:cs typeface="Tahoma" pitchFamily="34" charset="0"/>
              </a:rPr>
              <a:t/>
            </a:r>
            <a:br>
              <a:rPr lang="cs-CZ" sz="2800" b="1" dirty="0">
                <a:solidFill>
                  <a:schemeClr val="tx1"/>
                </a:solidFill>
                <a:latin typeface="+mn-lt"/>
                <a:cs typeface="Tahoma" pitchFamily="34" charset="0"/>
              </a:rPr>
            </a:br>
            <a:r>
              <a:rPr lang="cs-CZ" sz="2400" b="1" dirty="0" smtClean="0">
                <a:solidFill>
                  <a:schemeClr val="tx1"/>
                </a:solidFill>
                <a:latin typeface="+mn-lt"/>
                <a:cs typeface="Tahoma" pitchFamily="34" charset="0"/>
              </a:rPr>
              <a:t>Vlastní fotografie</a:t>
            </a:r>
            <a:r>
              <a:rPr lang="cs-CZ" sz="2800" b="1" dirty="0" smtClean="0">
                <a:solidFill>
                  <a:schemeClr val="tx1"/>
                </a:solidFill>
                <a:latin typeface="+mn-lt"/>
                <a:cs typeface="Tahoma" pitchFamily="34" charset="0"/>
              </a:rPr>
              <a:t/>
            </a:r>
            <a:br>
              <a:rPr lang="cs-CZ" sz="2800" b="1" dirty="0" smtClean="0">
                <a:solidFill>
                  <a:schemeClr val="tx1"/>
                </a:solidFill>
                <a:latin typeface="+mn-lt"/>
                <a:cs typeface="Tahoma" pitchFamily="34" charset="0"/>
              </a:rPr>
            </a:br>
            <a:r>
              <a:rPr kumimoji="0" lang="cs-CZ" sz="2000" b="0" i="0" u="none" strike="noStrike" kern="1200" cap="none" spc="0" normalizeH="0" baseline="0" noProof="0" dirty="0" smtClean="0">
                <a:ln>
                  <a:noFill/>
                </a:ln>
                <a:solidFill>
                  <a:prstClr val="black"/>
                </a:solidFill>
                <a:effectLst/>
                <a:uLnTx/>
                <a:uFillTx/>
                <a:latin typeface="+mn-lt"/>
                <a:ea typeface="+mj-ea"/>
                <a:cs typeface="Tahoma" pitchFamily="34" charset="0"/>
              </a:rPr>
              <a:t>Křesťanská akademie mladých.</a:t>
            </a:r>
            <a:br>
              <a:rPr kumimoji="0" lang="cs-CZ" sz="2000" b="0" i="0" u="none" strike="noStrike" kern="1200" cap="none" spc="0" normalizeH="0" baseline="0" noProof="0" dirty="0" smtClean="0">
                <a:ln>
                  <a:noFill/>
                </a:ln>
                <a:solidFill>
                  <a:prstClr val="black"/>
                </a:solidFill>
                <a:effectLst/>
                <a:uLnTx/>
                <a:uFillTx/>
                <a:latin typeface="+mn-lt"/>
                <a:ea typeface="+mj-ea"/>
                <a:cs typeface="Tahoma" pitchFamily="34" charset="0"/>
              </a:rPr>
            </a:br>
            <a:r>
              <a:rPr lang="cs-CZ" sz="2000" kern="1200" dirty="0" smtClean="0">
                <a:solidFill>
                  <a:prstClr val="black"/>
                </a:solidFill>
                <a:latin typeface="+mn-lt"/>
                <a:cs typeface="Tahoma" pitchFamily="34" charset="0"/>
              </a:rPr>
              <a:t>Vyznačeno </a:t>
            </a:r>
            <a:r>
              <a:rPr lang="cs-CZ" sz="2000" kern="1200" dirty="0">
                <a:solidFill>
                  <a:prstClr val="black"/>
                </a:solidFill>
                <a:latin typeface="+mn-lt"/>
                <a:cs typeface="Tahoma" pitchFamily="34" charset="0"/>
              </a:rPr>
              <a:t>ve vložené poznámce </a:t>
            </a:r>
            <a:r>
              <a:rPr lang="cs-CZ" sz="2000" kern="1200" dirty="0" smtClean="0">
                <a:solidFill>
                  <a:prstClr val="black"/>
                </a:solidFill>
                <a:latin typeface="+mn-lt"/>
                <a:cs typeface="Tahoma" pitchFamily="34" charset="0"/>
              </a:rPr>
              <a:t>snímku prezentace.</a:t>
            </a:r>
            <a:r>
              <a:rPr lang="cs-CZ" sz="2400" kern="1200" dirty="0">
                <a:solidFill>
                  <a:prstClr val="black"/>
                </a:solidFill>
                <a:latin typeface="+mn-lt"/>
                <a:cs typeface="Tahoma" pitchFamily="34" charset="0"/>
              </a:rPr>
              <a:t/>
            </a:r>
            <a:br>
              <a:rPr lang="cs-CZ" sz="2400" kern="1200" dirty="0">
                <a:solidFill>
                  <a:prstClr val="black"/>
                </a:solidFill>
                <a:latin typeface="+mn-lt"/>
                <a:cs typeface="Tahoma" pitchFamily="34" charset="0"/>
              </a:rPr>
            </a:br>
            <a:r>
              <a:rPr kumimoji="0" lang="cs-CZ" sz="1400" b="0" i="0" u="none" strike="noStrike" kern="1200" cap="none" spc="0" normalizeH="0" baseline="0" noProof="0" dirty="0" smtClean="0">
                <a:ln>
                  <a:noFill/>
                </a:ln>
                <a:solidFill>
                  <a:prstClr val="black"/>
                </a:solidFill>
                <a:effectLst/>
                <a:uLnTx/>
                <a:uFillTx/>
                <a:latin typeface="+mn-lt"/>
                <a:ea typeface="+mj-ea"/>
                <a:cs typeface="Tahoma" pitchFamily="34" charset="0"/>
              </a:rPr>
              <a:t/>
            </a:r>
            <a:br>
              <a:rPr kumimoji="0" lang="cs-CZ" sz="1400" b="0" i="0" u="none" strike="noStrike" kern="1200" cap="none" spc="0" normalizeH="0" baseline="0" noProof="0" dirty="0" smtClean="0">
                <a:ln>
                  <a:noFill/>
                </a:ln>
                <a:solidFill>
                  <a:prstClr val="black"/>
                </a:solidFill>
                <a:effectLst/>
                <a:uLnTx/>
                <a:uFillTx/>
                <a:latin typeface="+mn-lt"/>
                <a:ea typeface="+mj-ea"/>
                <a:cs typeface="Tahoma" pitchFamily="34" charset="0"/>
              </a:rPr>
            </a:br>
            <a:r>
              <a:rPr lang="cs-CZ" sz="2400" b="1" dirty="0" smtClean="0">
                <a:solidFill>
                  <a:schemeClr val="tx1"/>
                </a:solidFill>
                <a:latin typeface="+mn-lt"/>
                <a:cs typeface="Tahoma" pitchFamily="34" charset="0"/>
              </a:rPr>
              <a:t>Vlastní obrázky</a:t>
            </a:r>
            <a:r>
              <a:rPr lang="cs-CZ" sz="2800" b="1" dirty="0">
                <a:solidFill>
                  <a:schemeClr val="tx1"/>
                </a:solidFill>
                <a:latin typeface="+mn-lt"/>
                <a:cs typeface="Tahoma" pitchFamily="34" charset="0"/>
              </a:rPr>
              <a:t/>
            </a:r>
            <a:br>
              <a:rPr lang="cs-CZ" sz="2800" b="1" dirty="0">
                <a:solidFill>
                  <a:schemeClr val="tx1"/>
                </a:solidFill>
                <a:latin typeface="+mn-lt"/>
                <a:cs typeface="Tahoma" pitchFamily="34" charset="0"/>
              </a:rPr>
            </a:br>
            <a:r>
              <a:rPr lang="cs-CZ" sz="2000" dirty="0" smtClean="0">
                <a:solidFill>
                  <a:schemeClr val="tx1"/>
                </a:solidFill>
                <a:latin typeface="+mn-lt"/>
                <a:cs typeface="Tahoma" pitchFamily="34" charset="0"/>
              </a:rPr>
              <a:t>České studny, z. s.</a:t>
            </a:r>
            <a:br>
              <a:rPr lang="cs-CZ" sz="2000" dirty="0" smtClean="0">
                <a:solidFill>
                  <a:schemeClr val="tx1"/>
                </a:solidFill>
                <a:latin typeface="+mn-lt"/>
                <a:cs typeface="Tahoma" pitchFamily="34" charset="0"/>
              </a:rPr>
            </a:br>
            <a:r>
              <a:rPr kumimoji="0" lang="cs-CZ" sz="2000" b="0" i="0" u="none" strike="noStrike" kern="1200" cap="none" spc="0" normalizeH="0" baseline="0" noProof="0" dirty="0" smtClean="0">
                <a:ln>
                  <a:noFill/>
                </a:ln>
                <a:solidFill>
                  <a:prstClr val="black"/>
                </a:solidFill>
                <a:effectLst/>
                <a:uLnTx/>
                <a:uFillTx/>
                <a:latin typeface="Calibri"/>
                <a:ea typeface="+mj-ea"/>
                <a:cs typeface="Tahoma" pitchFamily="34" charset="0"/>
              </a:rPr>
              <a:t>Vyznačeno ve vložené poznámce snímku prezentace.</a:t>
            </a:r>
            <a:r>
              <a:rPr lang="cs-CZ" sz="2800" dirty="0" smtClean="0">
                <a:solidFill>
                  <a:schemeClr val="tx1"/>
                </a:solidFill>
                <a:latin typeface="+mn-lt"/>
                <a:cs typeface="Tahoma" pitchFamily="34" charset="0"/>
              </a:rPr>
              <a:t/>
            </a:r>
            <a:br>
              <a:rPr lang="cs-CZ" sz="2800" dirty="0" smtClean="0">
                <a:solidFill>
                  <a:schemeClr val="tx1"/>
                </a:solidFill>
                <a:latin typeface="+mn-lt"/>
                <a:cs typeface="Tahoma" pitchFamily="34" charset="0"/>
              </a:rPr>
            </a:br>
            <a:r>
              <a:rPr lang="cs-CZ" sz="1400" kern="1200" dirty="0">
                <a:solidFill>
                  <a:prstClr val="black"/>
                </a:solidFill>
                <a:latin typeface="+mn-lt"/>
                <a:ea typeface="+mj-ea"/>
                <a:cs typeface="Tahoma" pitchFamily="34" charset="0"/>
              </a:rPr>
              <a:t/>
            </a:r>
            <a:br>
              <a:rPr lang="cs-CZ" sz="1400" kern="1200" dirty="0">
                <a:solidFill>
                  <a:prstClr val="black"/>
                </a:solidFill>
                <a:latin typeface="+mn-lt"/>
                <a:ea typeface="+mj-ea"/>
                <a:cs typeface="Tahoma" pitchFamily="34" charset="0"/>
              </a:rPr>
            </a:br>
            <a:r>
              <a:rPr kumimoji="0" lang="cs-CZ" sz="2400" b="1" i="0" u="none" strike="noStrike" kern="1200" cap="none" spc="0" normalizeH="0" baseline="0" noProof="0" dirty="0" smtClean="0">
                <a:ln>
                  <a:noFill/>
                </a:ln>
                <a:solidFill>
                  <a:prstClr val="black"/>
                </a:solidFill>
                <a:effectLst/>
                <a:uLnTx/>
                <a:uFillTx/>
                <a:latin typeface="+mn-lt"/>
                <a:ea typeface="+mj-ea"/>
                <a:cs typeface="Tahoma" pitchFamily="34" charset="0"/>
              </a:rPr>
              <a:t>Použité fotografie</a:t>
            </a:r>
            <a:r>
              <a:rPr kumimoji="0" lang="cs-CZ" sz="2800" b="1" i="0" u="none" strike="noStrike" kern="1200" cap="none" spc="0" normalizeH="0" baseline="0" noProof="0" dirty="0" smtClean="0">
                <a:ln>
                  <a:noFill/>
                </a:ln>
                <a:solidFill>
                  <a:prstClr val="black"/>
                </a:solidFill>
                <a:effectLst/>
                <a:uLnTx/>
                <a:uFillTx/>
                <a:latin typeface="+mn-lt"/>
                <a:ea typeface="+mj-ea"/>
                <a:cs typeface="Tahoma" pitchFamily="34" charset="0"/>
              </a:rPr>
              <a:t/>
            </a:r>
            <a:br>
              <a:rPr kumimoji="0" lang="cs-CZ" sz="2800" b="1" i="0" u="none" strike="noStrike" kern="1200" cap="none" spc="0" normalizeH="0" baseline="0" noProof="0" dirty="0" smtClean="0">
                <a:ln>
                  <a:noFill/>
                </a:ln>
                <a:solidFill>
                  <a:prstClr val="black"/>
                </a:solidFill>
                <a:effectLst/>
                <a:uLnTx/>
                <a:uFillTx/>
                <a:latin typeface="+mn-lt"/>
                <a:ea typeface="+mj-ea"/>
                <a:cs typeface="Tahoma" pitchFamily="34" charset="0"/>
              </a:rPr>
            </a:br>
            <a:r>
              <a:rPr kumimoji="0" lang="cs-CZ" sz="2000" b="0" i="0" u="none" strike="noStrike" kern="1200" cap="none" spc="0" normalizeH="0" baseline="0" noProof="0" dirty="0" smtClean="0">
                <a:ln>
                  <a:noFill/>
                </a:ln>
                <a:solidFill>
                  <a:prstClr val="black"/>
                </a:solidFill>
                <a:effectLst/>
                <a:uLnTx/>
                <a:uFillTx/>
                <a:latin typeface="+mn-lt"/>
                <a:ea typeface="+mj-ea"/>
                <a:cs typeface="Tahoma" pitchFamily="34" charset="0"/>
              </a:rPr>
              <a:t>Citace zdroje vyznačena ve vložené poznámce snímku prezentace.</a:t>
            </a:r>
            <a:endParaRPr lang="cs-CZ" sz="2000" dirty="0" smtClean="0">
              <a:solidFill>
                <a:schemeClr val="tx1"/>
              </a:solidFill>
              <a:latin typeface="+mn-lt"/>
              <a:cs typeface="Tahoma" pitchFamily="34" charset="0"/>
            </a:endParaRPr>
          </a:p>
        </p:txBody>
      </p:sp>
    </p:spTree>
    <p:extLst>
      <p:ext uri="{BB962C8B-B14F-4D97-AF65-F5344CB8AC3E}">
        <p14:creationId xmlns:p14="http://schemas.microsoft.com/office/powerpoint/2010/main" val="426995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3509</TotalTime>
  <Words>1978</Words>
  <Application>Microsoft Office PowerPoint</Application>
  <PresentationFormat>Předvádění na obrazovce (16:9)</PresentationFormat>
  <Paragraphs>316</Paragraphs>
  <Slides>55</Slides>
  <Notes>46</Notes>
  <HiddenSlides>10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55</vt:i4>
      </vt:variant>
    </vt:vector>
  </HeadingPairs>
  <TitlesOfParts>
    <vt:vector size="65" baseType="lpstr">
      <vt:lpstr>Arial</vt:lpstr>
      <vt:lpstr>Calibri</vt:lpstr>
      <vt:lpstr>Droid Sans Fallback</vt:lpstr>
      <vt:lpstr>Open Sans Condensed</vt:lpstr>
      <vt:lpstr>Open Sans Condensed Light</vt:lpstr>
      <vt:lpstr>Symbol</vt:lpstr>
      <vt:lpstr>Tahoma</vt:lpstr>
      <vt:lpstr>Times New Roman</vt:lpstr>
      <vt:lpstr>Wingdings</vt:lpstr>
      <vt:lpstr>Motiv sady Office</vt:lpstr>
      <vt:lpstr>Prezentace aplikace PowerPoint</vt:lpstr>
      <vt:lpstr>Prezentace aplikace PowerPoint</vt:lpstr>
      <vt:lpstr>Možnosti zařazení ve výuce  1) Jako mimořádnou akci (program) k výročí 600. let upálení Jana Husa   2) Aktivní prvek do výuky v předmětech:  Dějepis (1. nebo 2. ročník SŠ, téma Reformace)  Český jazyk-literatura (1. ročník SŠ, téma Literatura husitské doby)  Český jazyk-komunikace (1. ročník SŠ)  Základy společenských věd</vt:lpstr>
      <vt:lpstr>Interaktivní program „Hus, jak ho neznáte“  Cílová skupina: 1.‒4. ročník středních škol  Časový rozsah: Dvě vyučovací hodiny (lze rozdělit i na dvě samostatné hodiny)   Cíl: Seznámení se s životními hodnotami Mistra Jana Husa, jejich mapování a aplikace v životě studentů. Studenti porovnají své představy o jeho charakteru se skutečností. Budou volit nejdůležitější životní hodnoty a svůj výběr argumentovat a diskutovat. Využijí hodnotový základ pro řešení aktuálních životních situací.  Východiska: Hus se stal jedním z největších Čechů všech dob. Položil základy národní duchovní tradice: osobní odpovědnost, lidskou svobodu a mravní poctivost. Komenský odkázal národu jako nejvyšší hodnotu lásku k pravdě, kterou ukázal Hus. Na Husovy myšlenky navazovali osobnosti národního obrození i prezident Masaryk. Proto nad Pražským hradem vlaje Husovo heslo ‒ Pravda vítězí. I prezident Havel prohlásil, že pravda a láska vítězí nad lží a nenávistí.</vt:lpstr>
      <vt:lpstr>Prezentace aplikace PowerPoint</vt:lpstr>
      <vt:lpstr>Pomůcky (pro třídu 20 studentů)  1 x dataprojektor, příp. interaktivní tabule 1 x notebook 1 x reprobox pro zvuk videoklipu 1 x powerpointová prezentace (ve 4 souborech PPT) 1 x tištěný komiks 1 x tabule a křída (flipchart) 1 x nástěnka (60x60cm)  5 x prázdný list A4 pro skupinu čtyř studentů 5 x barevný fix pro skupinu čtyř studentů 20 x předtištěný pracovní list A4 pro studenta 1 x Bible (co největší, úctyhodný exemplář knižnice knih)</vt:lpstr>
      <vt:lpstr> Videoklip  Učitel si kliknutím na odkaz z webu stáhne videoklip do PC a před prezentací vyzkouší, zda jej lze na konkrétním PC přehrát. Délka videoklipu 3:54 (289 MB)  http://video.vistafilm.cz/HUS-SONG%20MASTER.mp4 http://video.vistafilm.cz/HUS-SONG%20MASTER.mp4 </vt:lpstr>
      <vt:lpstr>Pro učitele jsou u některých slidů poznámky pod čarou</vt:lpstr>
      <vt:lpstr>Obrazový materiál  Vlastní fotografie Křesťanská akademie mladých. Vyznačeno ve vložené poznámce snímku prezentace.  Vlastní obrázky České studny, z. s. Vyznačeno ve vložené poznámce snímku prezentace.  Použité fotografie Citace zdroje vyznačena ve vložené poznámce snímku prezentace.</vt:lpstr>
      <vt:lpstr>V případě, že se prezentace na vašem PC nezobrazuje správně:  1) můžete ji prezentovat v prohlížeči PowerPointových souborů, který lze stáhnout zdarma na: https://www.microsoft.com/cs-cz/download/details.aspx?id=13  2) můžete ji prezentovat v PDF verzi, kterou lze stáhnout na digifoliu  3) napište nám to na sku@kam.cz a zašleme Vám verzi, která se bude zobrazovat správně.</vt:lpstr>
      <vt:lpstr>Zpětná vazba  Prosíme Vás, odpovězte nám na následující tři otázky:  1) Kterou Miss Hodnotu si třída vybrala? 2) Co bylo z programu pro studenty nejzajímavější? 3) Co považujete za vhodné změnit nebo doplnit?  Odpovědi zašlete e-mailem na adresu sku@kam.cz, nebo vyplňte online na http://www.ceskestudny.cz/hus-zv  Předem Vám děkujeme. Mgr. Ladislav Hanuš, Ph.D.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 Vyučovací hodina   Didaktický postup:  2.1. Část „Láska“ (cca 20 minut / aktivita 10 minut) 2.2. Část „Miss Hodnota“ (cca 20 minut / aktivita 10 minut) 2.3. Závěr hodiny a programu (cca 5 minut)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Ladislav Hanuš a kol.</dc:creator>
  <cp:lastModifiedBy>Lada</cp:lastModifiedBy>
  <cp:revision>328</cp:revision>
  <dcterms:created xsi:type="dcterms:W3CDTF">2015-10-14T15:18:22Z</dcterms:created>
  <dcterms:modified xsi:type="dcterms:W3CDTF">2015-11-20T19:54:16Z</dcterms:modified>
</cp:coreProperties>
</file>