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29" r:id="rId2"/>
    <p:sldId id="330" r:id="rId3"/>
    <p:sldId id="256" r:id="rId4"/>
    <p:sldId id="281" r:id="rId5"/>
    <p:sldId id="267" r:id="rId6"/>
    <p:sldId id="268" r:id="rId7"/>
    <p:sldId id="278" r:id="rId8"/>
    <p:sldId id="273" r:id="rId9"/>
    <p:sldId id="275" r:id="rId10"/>
    <p:sldId id="280" r:id="rId11"/>
    <p:sldId id="257" r:id="rId12"/>
    <p:sldId id="270" r:id="rId13"/>
    <p:sldId id="288" r:id="rId14"/>
    <p:sldId id="287" r:id="rId15"/>
    <p:sldId id="285" r:id="rId16"/>
    <p:sldId id="283" r:id="rId17"/>
    <p:sldId id="284" r:id="rId18"/>
    <p:sldId id="286" r:id="rId19"/>
    <p:sldId id="289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304" r:id="rId28"/>
    <p:sldId id="305" r:id="rId29"/>
    <p:sldId id="313" r:id="rId30"/>
    <p:sldId id="317" r:id="rId31"/>
    <p:sldId id="315" r:id="rId32"/>
    <p:sldId id="328" r:id="rId33"/>
    <p:sldId id="306" r:id="rId34"/>
    <p:sldId id="269" r:id="rId35"/>
    <p:sldId id="331" r:id="rId36"/>
  </p:sldIdLst>
  <p:sldSz cx="12188825" cy="6858000"/>
  <p:notesSz cx="6808788" cy="9940925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5" autoAdjust="0"/>
  </p:normalViewPr>
  <p:slideViewPr>
    <p:cSldViewPr>
      <p:cViewPr varScale="1">
        <p:scale>
          <a:sx n="84" d="100"/>
          <a:sy n="84" d="100"/>
        </p:scale>
        <p:origin x="538" y="8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E158B6-D3DF-4067-979F-C390D7E9CE7F}" type="datetime1">
              <a:rPr lang="cs-CZ" smtClean="0"/>
              <a:t>20.05.2020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DE77C-DD84-4865-95FE-CA31D67C03B9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17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234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199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540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087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180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361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381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1261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36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478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491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3174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725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894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981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690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627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49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8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578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484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93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29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Obdélník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842366-A834-41FB-B591-7BB3BB9CCF1E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498A31-2E3E-4404-96A7-A5926B673D28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9C58DB-66EE-47B3-A191-E43708413A54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6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2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3174" y="0"/>
            <a:ext cx="121888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7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4101F-7EE0-4833-A90A-246E18D1359A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 rtl="0">
              <a:defRPr sz="4800" b="0" cap="none" baseline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1B9B65-272F-481D-BFEF-AD9980A80237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4612C2-31CF-46E6-835E-A287D3E49378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8EE8CEC-797D-4769-8082-DD7F1CA99AB4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C3AEB4-9B1E-4BC4-8832-786AA474CE90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8CF1B7-7C7C-4E21-9F9B-D9D43CAF8433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 rtl="0">
              <a:defRPr sz="3600" b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67F1CE-E847-4ADE-BBA9-E3DB52A1B1D9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7F8DCF-1484-4035-BC0E-C3D918320FE1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Kliknutím můžete upravit styl předlohy textů.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5052D06-D86E-4333-AF7A-2BA1FBEF6108}" type="datetime1">
              <a:rPr lang="cs-CZ" noProof="0" smtClean="0"/>
              <a:pPr/>
              <a:t>20.05.2020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 dirty="0" smtClean="0"/>
              <a:t>Přidejte zápatí.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uploads/P_KAP/ke_stazeni/pojeti/P_KAP_Pojeti_Polytechnika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.cz/uploads/P_KAP/ke_stazeni/pojeti/P_KAP_Pojeti_Polytechnika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D&#283;len&#237;%20do%20skupin%20P&#345;&#237;slov&#237;.pdf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spreadsheets/d/1h-M7OGfttx3sVDcS-I5LJwA0SeXAONTyaShFo7Ah3aU/edit#gid=0" TargetMode="External"/><Relationship Id="rId5" Type="http://schemas.openxmlformats.org/officeDocument/2006/relationships/hyperlink" Target="D&#283;len&#237;%20do%20skupin%20Puzzle.pdf" TargetMode="External"/><Relationship Id="rId4" Type="http://schemas.openxmlformats.org/officeDocument/2006/relationships/hyperlink" Target="D&#283;len&#237;%20do%20skupin%20Rodina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Ztraceni%20na%20M&#283;s&#237;ci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1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V&#282;&#381;%20PL.pdf" TargetMode="External"/><Relationship Id="rId5" Type="http://schemas.openxmlformats.org/officeDocument/2006/relationships/hyperlink" Target="Most.pdf" TargetMode="External"/><Relationship Id="rId4" Type="http://schemas.openxmlformats.org/officeDocument/2006/relationships/hyperlink" Target="MARSMALOW.jpe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T&#233;mata%20komunikace.pdf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ravidla%20diskuse.pdf" TargetMode="External"/><Relationship Id="rId5" Type="http://schemas.openxmlformats.org/officeDocument/2006/relationships/hyperlink" Target="https://www.youtube.com/watch?v=ukhM4c-WXoM" TargetMode="External"/><Relationship Id="rId4" Type="http://schemas.openxmlformats.org/officeDocument/2006/relationships/hyperlink" Target="https://www.youtube.com/watch?v=wqSiWtP3TrA&amp;t=332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N&#225;m&#283;ty%20D&#344;EVO%202015.pdf" TargetMode="External"/><Relationship Id="rId2" Type="http://schemas.openxmlformats.org/officeDocument/2006/relationships/hyperlink" Target="N&#193;VOD_brousitko%20na%20tu&#382;ky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Most.pdf" TargetMode="External"/><Relationship Id="rId4" Type="http://schemas.openxmlformats.org/officeDocument/2006/relationships/hyperlink" Target="PROJEKT_mechanick&#253;%20pohon2012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PTV_k%20tisku_oboustrann&#283;.pdf" TargetMode="External"/><Relationship Id="rId2" Type="http://schemas.openxmlformats.org/officeDocument/2006/relationships/hyperlink" Target="PROJEKT_pracovn&#237;%20list.pd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Video_P09_0519_Mechanick&#225;%20pr&#225;ce%20badatelsky.mp4" TargetMode="External"/><Relationship Id="rId2" Type="http://schemas.openxmlformats.org/officeDocument/2006/relationships/hyperlink" Target="BOV_p&#345;&#237;klad.pptx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visnove.eu/?p=3405" TargetMode="External"/><Relationship Id="rId2" Type="http://schemas.openxmlformats.org/officeDocument/2006/relationships/hyperlink" Target="https://www.zsvisnove.eu/?p=2774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zsvisnove.eu/?p=3041" TargetMode="External"/><Relationship Id="rId4" Type="http://schemas.openxmlformats.org/officeDocument/2006/relationships/hyperlink" Target="https://www.zsvisnove.eu/?p=3659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svisnove.eu/?p=911" TargetMode="External"/><Relationship Id="rId3" Type="http://schemas.openxmlformats.org/officeDocument/2006/relationships/hyperlink" Target="http://www.podhoubi.cz/wp-content/uploads/2014/11/Polytechnika-v-MS_nahled.pdf" TargetMode="External"/><Relationship Id="rId7" Type="http://schemas.openxmlformats.org/officeDocument/2006/relationships/hyperlink" Target="https://priscinetwork.files.wordpress.com/2015/01/37_ujep_kolik-vc3a1hy-unese-papc3adr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datele.cz/cz" TargetMode="External"/><Relationship Id="rId5" Type="http://schemas.openxmlformats.org/officeDocument/2006/relationships/hyperlink" Target="https://www.debrujar.cz/" TargetMode="External"/><Relationship Id="rId4" Type="http://schemas.openxmlformats.org/officeDocument/2006/relationships/hyperlink" Target="https://www.pdf.upol.cz/ktiv/popularizace/technochallenge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649066" y="2667199"/>
            <a:ext cx="9055877" cy="1211497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35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>
          <a:xfrm>
            <a:off x="477788" y="2564904"/>
            <a:ext cx="11103024" cy="1663079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cs-CZ" sz="9600" b="1" dirty="0" smtClean="0"/>
              <a:t>JAK ?</a:t>
            </a:r>
            <a:endParaRPr lang="cs-CZ" sz="9600" i="1" dirty="0"/>
          </a:p>
        </p:txBody>
      </p:sp>
    </p:spTree>
    <p:extLst>
      <p:ext uri="{BB962C8B-B14F-4D97-AF65-F5344CB8AC3E}">
        <p14:creationId xmlns:p14="http://schemas.microsoft.com/office/powerpoint/2010/main" val="382251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>
          <a:xfrm>
            <a:off x="477788" y="685801"/>
            <a:ext cx="11103024" cy="576753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Polytechnické vzdělávání</a:t>
            </a:r>
          </a:p>
          <a:p>
            <a:r>
              <a:rPr lang="cs-CZ" sz="2000" dirty="0"/>
              <a:t>vzdělávání </a:t>
            </a:r>
            <a:r>
              <a:rPr lang="cs-CZ" sz="2000" dirty="0" smtClean="0"/>
              <a:t>integrující: </a:t>
            </a:r>
            <a:r>
              <a:rPr lang="cs-CZ" sz="2000" b="1" dirty="0" smtClean="0"/>
              <a:t>přírodovědné</a:t>
            </a:r>
            <a:r>
              <a:rPr lang="cs-CZ" sz="2000" b="1" dirty="0"/>
              <a:t>, technické a environmentální vzdělávání</a:t>
            </a:r>
            <a:endParaRPr lang="cs-CZ" sz="2000" dirty="0"/>
          </a:p>
          <a:p>
            <a:pPr marL="0" indent="0" algn="r">
              <a:buNone/>
            </a:pPr>
            <a:endParaRPr lang="cs-CZ" sz="1200" dirty="0" smtClean="0">
              <a:hlinkClick r:id="rId3"/>
            </a:endParaRPr>
          </a:p>
          <a:p>
            <a:pPr marL="0" indent="0" algn="r">
              <a:buNone/>
            </a:pPr>
            <a:endParaRPr lang="cs-CZ" sz="1200" dirty="0">
              <a:hlinkClick r:id="rId3"/>
            </a:endParaRPr>
          </a:p>
          <a:p>
            <a:pPr marL="0" indent="0" algn="r">
              <a:buNone/>
            </a:pPr>
            <a:endParaRPr lang="cs-CZ" sz="1200" dirty="0" smtClean="0">
              <a:hlinkClick r:id="rId3"/>
            </a:endParaRPr>
          </a:p>
          <a:p>
            <a:pPr marL="0" indent="0" algn="r">
              <a:buNone/>
            </a:pPr>
            <a:endParaRPr lang="cs-CZ" sz="1200" dirty="0">
              <a:hlinkClick r:id="rId3"/>
            </a:endParaRPr>
          </a:p>
          <a:p>
            <a:pPr marL="0" indent="0" algn="r">
              <a:buNone/>
            </a:pPr>
            <a:endParaRPr lang="cs-CZ" sz="1200" dirty="0" smtClean="0">
              <a:hlinkClick r:id="rId3"/>
            </a:endParaRPr>
          </a:p>
          <a:p>
            <a:pPr marL="0" indent="0" algn="r">
              <a:buNone/>
            </a:pPr>
            <a:endParaRPr lang="cs-CZ" sz="1200" dirty="0">
              <a:hlinkClick r:id="rId3"/>
            </a:endParaRPr>
          </a:p>
          <a:p>
            <a:pPr marL="0" indent="0" algn="r">
              <a:buNone/>
            </a:pPr>
            <a:endParaRPr lang="cs-CZ" sz="1200" dirty="0" smtClean="0">
              <a:hlinkClick r:id="rId3"/>
            </a:endParaRPr>
          </a:p>
          <a:p>
            <a:pPr marL="0" indent="0" algn="r">
              <a:buNone/>
            </a:pPr>
            <a:endParaRPr lang="cs-CZ" sz="1200" dirty="0">
              <a:hlinkClick r:id="rId3"/>
            </a:endParaRPr>
          </a:p>
          <a:p>
            <a:pPr marL="0" indent="0" algn="r">
              <a:buNone/>
            </a:pPr>
            <a:endParaRPr lang="cs-CZ" sz="1200" dirty="0" smtClean="0">
              <a:hlinkClick r:id="rId3"/>
            </a:endParaRPr>
          </a:p>
          <a:p>
            <a:pPr marL="0" indent="0" algn="r">
              <a:buNone/>
            </a:pPr>
            <a:endParaRPr lang="cs-CZ" sz="1200" dirty="0">
              <a:hlinkClick r:id="rId3"/>
            </a:endParaRPr>
          </a:p>
          <a:p>
            <a:pPr marL="0" indent="0" algn="r">
              <a:buNone/>
            </a:pPr>
            <a:r>
              <a:rPr lang="cs-CZ" sz="1200" dirty="0" smtClean="0">
                <a:hlinkClick r:id="rId3"/>
              </a:rPr>
              <a:t>http</a:t>
            </a:r>
            <a:r>
              <a:rPr lang="cs-CZ" sz="1200" dirty="0">
                <a:hlinkClick r:id="rId3"/>
              </a:rPr>
              <a:t>://www.nuv.cz/uploads/P_KAP/ke_stazeni/pojeti/P_KAP_Pojeti_Polytechnika.pdf</a:t>
            </a:r>
            <a:endParaRPr lang="cs-CZ" sz="1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56" t="47898" r="9237" b="16375"/>
          <a:stretch/>
        </p:blipFill>
        <p:spPr>
          <a:xfrm>
            <a:off x="313678" y="1988840"/>
            <a:ext cx="1126713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>
          <a:xfrm>
            <a:off x="477788" y="685801"/>
            <a:ext cx="11103024" cy="5767535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Polytechnické vzdělávání</a:t>
            </a:r>
            <a:endParaRPr lang="cs-CZ" dirty="0"/>
          </a:p>
          <a:p>
            <a:pPr marL="0" indent="0">
              <a:buNone/>
            </a:pPr>
            <a:r>
              <a:rPr lang="cs-CZ" sz="2000" dirty="0" smtClean="0"/>
              <a:t>Vzdělávání poskytující vědomosti o vědeckých principech a odvětvích výroby, znalosti a dovednosti z technických a jiných oborů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 smtClean="0"/>
              <a:t>Přispívá k rozšiřování poznatků, ale i k vytváření pracovních dovedností a návyků, které jsou využívány v běžném a později i pracovním životě.</a:t>
            </a:r>
          </a:p>
          <a:p>
            <a:pPr marL="0" indent="0">
              <a:buNone/>
            </a:pPr>
            <a:r>
              <a:rPr lang="cs-CZ" b="1" dirty="0" smtClean="0"/>
              <a:t>Cíle </a:t>
            </a:r>
            <a:r>
              <a:rPr lang="cs-CZ" b="1" dirty="0"/>
              <a:t>polytechnického </a:t>
            </a:r>
            <a:r>
              <a:rPr lang="cs-CZ" b="1" dirty="0" smtClean="0"/>
              <a:t>vzdělávání</a:t>
            </a:r>
            <a:endParaRPr lang="cs-CZ" b="1" dirty="0"/>
          </a:p>
          <a:p>
            <a:r>
              <a:rPr lang="cs-CZ" sz="2000" dirty="0" smtClean="0"/>
              <a:t>rozvíjet </a:t>
            </a:r>
            <a:r>
              <a:rPr lang="cs-CZ" sz="2000" dirty="0"/>
              <a:t>znalosti o technickém prostředí a pomáhat vytvářet a fixovat správné pracovní postupy a návyky,</a:t>
            </a:r>
          </a:p>
          <a:p>
            <a:r>
              <a:rPr lang="cs-CZ" sz="2000" dirty="0" smtClean="0"/>
              <a:t>rozvíjet </a:t>
            </a:r>
            <a:r>
              <a:rPr lang="cs-CZ" sz="2000" dirty="0"/>
              <a:t>znalosti v přírodovědné oblasti a oblasti environmentální,</a:t>
            </a:r>
          </a:p>
          <a:p>
            <a:r>
              <a:rPr lang="cs-CZ" sz="2000" dirty="0" smtClean="0"/>
              <a:t>rozvíjet </a:t>
            </a:r>
            <a:r>
              <a:rPr lang="cs-CZ" sz="2000" dirty="0"/>
              <a:t>spolupráci, vzájemnou komunikaci a volní vlastnosti,</a:t>
            </a:r>
          </a:p>
          <a:p>
            <a:r>
              <a:rPr lang="cs-CZ" sz="2000" dirty="0" smtClean="0"/>
              <a:t>podporovat </a:t>
            </a:r>
            <a:r>
              <a:rPr lang="cs-CZ" sz="2000" dirty="0"/>
              <a:t>touhu tvořit a práci zdárně dokončit,</a:t>
            </a:r>
          </a:p>
          <a:p>
            <a:r>
              <a:rPr lang="cs-CZ" sz="2000" dirty="0" smtClean="0"/>
              <a:t>posilovat </a:t>
            </a:r>
            <a:r>
              <a:rPr lang="cs-CZ" sz="2000" dirty="0"/>
              <a:t>zájem nejen o </a:t>
            </a:r>
            <a:r>
              <a:rPr lang="cs-CZ" sz="2000" dirty="0" smtClean="0"/>
              <a:t>technické, </a:t>
            </a:r>
            <a:r>
              <a:rPr lang="cs-CZ" sz="2000" dirty="0"/>
              <a:t>ale i přírodovědné, environmentální obory</a:t>
            </a:r>
            <a:r>
              <a:rPr lang="cs-CZ" sz="2000" dirty="0" smtClean="0"/>
              <a:t>.</a:t>
            </a:r>
          </a:p>
          <a:p>
            <a:pPr marL="0" indent="0" algn="r">
              <a:buNone/>
            </a:pPr>
            <a:r>
              <a:rPr lang="cs-CZ" sz="1200" dirty="0">
                <a:hlinkClick r:id="rId3"/>
              </a:rPr>
              <a:t>http://www.nuv.cz/uploads/P_KAP/ke_stazeni/pojeti/P_KAP_Pojeti_Polytechnika.pdf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154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3053543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>
          <a:xfrm>
            <a:off x="477788" y="685801"/>
            <a:ext cx="11103024" cy="5767535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Rámcový </a:t>
            </a:r>
            <a:r>
              <a:rPr lang="cs-CZ" b="1" dirty="0"/>
              <a:t>vzdělávací program základního vzdělávání </a:t>
            </a:r>
            <a:endParaRPr lang="cs-CZ" dirty="0"/>
          </a:p>
          <a:p>
            <a:pPr marL="0" indent="0">
              <a:buNone/>
            </a:pPr>
            <a:r>
              <a:rPr lang="cs-CZ" sz="2000" b="1" dirty="0" smtClean="0"/>
              <a:t>Člověk </a:t>
            </a:r>
            <a:r>
              <a:rPr lang="cs-CZ" sz="2000" b="1" dirty="0"/>
              <a:t>a svět práce </a:t>
            </a:r>
            <a:r>
              <a:rPr lang="cs-CZ" sz="2000" b="1" dirty="0" smtClean="0"/>
              <a:t>- </a:t>
            </a:r>
            <a:r>
              <a:rPr lang="cs-CZ" sz="2000" dirty="0" smtClean="0"/>
              <a:t>1</a:t>
            </a:r>
            <a:r>
              <a:rPr lang="cs-CZ" sz="2000" dirty="0"/>
              <a:t>. </a:t>
            </a:r>
            <a:r>
              <a:rPr lang="cs-CZ" sz="2000" dirty="0" smtClean="0"/>
              <a:t>stupeň </a:t>
            </a:r>
          </a:p>
          <a:p>
            <a:pPr marL="0" indent="0">
              <a:buNone/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Práce </a:t>
            </a:r>
            <a:r>
              <a:rPr lang="cs-CZ" sz="2000" dirty="0"/>
              <a:t>s drobným </a:t>
            </a:r>
            <a:r>
              <a:rPr lang="cs-CZ" sz="2000" dirty="0" smtClean="0"/>
              <a:t>materiálem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Konstrukční činnosti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Pěstitelské práce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Příprava pokrmů</a:t>
            </a:r>
          </a:p>
          <a:p>
            <a:pPr>
              <a:spcBef>
                <a:spcPts val="0"/>
              </a:spcBef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spcBef>
                <a:spcPts val="0"/>
              </a:spcBef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Člověk a svět práce - </a:t>
            </a:r>
            <a:r>
              <a:rPr lang="cs-CZ" sz="2000" dirty="0" smtClean="0"/>
              <a:t>2. </a:t>
            </a:r>
            <a:r>
              <a:rPr lang="cs-CZ" sz="2000" dirty="0"/>
              <a:t>stupeň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i="1" dirty="0" smtClean="0"/>
              <a:t>Práce </a:t>
            </a:r>
            <a:r>
              <a:rPr lang="cs-CZ" sz="2000" i="1" dirty="0"/>
              <a:t>s technickými </a:t>
            </a:r>
            <a:r>
              <a:rPr lang="cs-CZ" sz="2000" i="1" dirty="0" smtClean="0"/>
              <a:t>materiály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Design </a:t>
            </a:r>
            <a:r>
              <a:rPr lang="cs-CZ" sz="2000" i="1" dirty="0"/>
              <a:t>a </a:t>
            </a:r>
            <a:r>
              <a:rPr lang="cs-CZ" sz="2000" i="1" dirty="0" smtClean="0"/>
              <a:t>konstruování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Pěstitelské </a:t>
            </a:r>
            <a:r>
              <a:rPr lang="cs-CZ" sz="2000" i="1" dirty="0"/>
              <a:t>práce a </a:t>
            </a:r>
            <a:r>
              <a:rPr lang="cs-CZ" sz="2000" i="1" dirty="0" smtClean="0"/>
              <a:t>chovatelství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Provoz </a:t>
            </a:r>
            <a:r>
              <a:rPr lang="cs-CZ" sz="2000" i="1" dirty="0"/>
              <a:t>a údržba </a:t>
            </a:r>
            <a:r>
              <a:rPr lang="cs-CZ" sz="2000" i="1" dirty="0" smtClean="0"/>
              <a:t>domácnosti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Příprava pokrmů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Práce </a:t>
            </a:r>
            <a:r>
              <a:rPr lang="cs-CZ" sz="2000" i="1" dirty="0"/>
              <a:t>s laboratorní </a:t>
            </a:r>
            <a:r>
              <a:rPr lang="cs-CZ" sz="2000" i="1" dirty="0" smtClean="0"/>
              <a:t>technikou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Využití </a:t>
            </a:r>
            <a:r>
              <a:rPr lang="cs-CZ" sz="2000" i="1" dirty="0"/>
              <a:t>digitálních </a:t>
            </a:r>
            <a:r>
              <a:rPr lang="cs-CZ" sz="2000" i="1" dirty="0" smtClean="0"/>
              <a:t>technologií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Svět práce</a:t>
            </a: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27" y="1124744"/>
            <a:ext cx="3878673" cy="290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82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48978" y="404664"/>
            <a:ext cx="4812623" cy="883801"/>
          </a:xfrm>
          <a:ln w="38100">
            <a:solidFill>
              <a:schemeClr val="accent1"/>
            </a:solidFill>
          </a:ln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cs-CZ" sz="4400" b="1" dirty="0">
                <a:latin typeface="+mn-lt"/>
              </a:rPr>
              <a:t>PODNIKAVOST</a:t>
            </a:r>
          </a:p>
        </p:txBody>
      </p:sp>
      <p:sp>
        <p:nvSpPr>
          <p:cNvPr id="2" name="Obdélník 1"/>
          <p:cNvSpPr/>
          <p:nvPr/>
        </p:nvSpPr>
        <p:spPr>
          <a:xfrm>
            <a:off x="448978" y="2247607"/>
            <a:ext cx="11241992" cy="2123017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lvl="0"/>
            <a:r>
              <a:rPr lang="cs-CZ" sz="3200" b="1" dirty="0"/>
              <a:t>Ideje a </a:t>
            </a:r>
            <a:r>
              <a:rPr lang="cs-CZ" sz="3200" b="1" dirty="0" smtClean="0"/>
              <a:t>příležitosti</a:t>
            </a:r>
            <a:endParaRPr lang="cs-CZ" sz="3200" dirty="0" smtClean="0"/>
          </a:p>
          <a:p>
            <a:r>
              <a:rPr lang="cs-CZ" sz="1999" b="1" dirty="0" smtClean="0"/>
              <a:t>• </a:t>
            </a:r>
            <a:r>
              <a:rPr lang="cs-CZ" sz="1999" dirty="0"/>
              <a:t>Vidění příležitostí</a:t>
            </a:r>
          </a:p>
          <a:p>
            <a:r>
              <a:rPr lang="cs-CZ" sz="1999" dirty="0"/>
              <a:t>• Tvořivost</a:t>
            </a:r>
          </a:p>
          <a:p>
            <a:r>
              <a:rPr lang="cs-CZ" sz="1999" dirty="0"/>
              <a:t>• Vize</a:t>
            </a:r>
          </a:p>
          <a:p>
            <a:r>
              <a:rPr lang="cs-CZ" sz="1999" dirty="0"/>
              <a:t>• Zhodnocení idejí</a:t>
            </a:r>
          </a:p>
          <a:p>
            <a:r>
              <a:rPr lang="cs-CZ" sz="1999" dirty="0"/>
              <a:t>• Etické a udržitelné myšlení</a:t>
            </a:r>
          </a:p>
          <a:p>
            <a:endParaRPr lang="cs-CZ" sz="1799" dirty="0"/>
          </a:p>
          <a:p>
            <a:endParaRPr lang="cs-CZ" sz="1799" dirty="0"/>
          </a:p>
        </p:txBody>
      </p:sp>
      <p:sp>
        <p:nvSpPr>
          <p:cNvPr id="3" name="Obdélník 2"/>
          <p:cNvSpPr/>
          <p:nvPr/>
        </p:nvSpPr>
        <p:spPr>
          <a:xfrm>
            <a:off x="8256717" y="2247607"/>
            <a:ext cx="3434253" cy="212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200" b="1" dirty="0"/>
              <a:t>Do akce</a:t>
            </a:r>
            <a:endParaRPr lang="cs-CZ" sz="3200" dirty="0"/>
          </a:p>
          <a:p>
            <a:r>
              <a:rPr lang="cs-CZ" sz="1999" dirty="0"/>
              <a:t>• Chopení se iniciativy</a:t>
            </a:r>
          </a:p>
          <a:p>
            <a:r>
              <a:rPr lang="cs-CZ" sz="1999" dirty="0"/>
              <a:t>• Plánování a management</a:t>
            </a:r>
          </a:p>
          <a:p>
            <a:r>
              <a:rPr lang="cs-CZ" sz="1999" dirty="0"/>
              <a:t>• Přijímání rizik</a:t>
            </a:r>
          </a:p>
          <a:p>
            <a:r>
              <a:rPr lang="cs-CZ" sz="1999" dirty="0"/>
              <a:t>• Spolupráce s ostatními</a:t>
            </a:r>
          </a:p>
          <a:p>
            <a:r>
              <a:rPr lang="cs-CZ" sz="1999" dirty="0"/>
              <a:t>• Učení se skrze zkušenost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1497" y="2247607"/>
            <a:ext cx="3300425" cy="2184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3200" b="1" dirty="0" smtClean="0"/>
              <a:t>Zdroje</a:t>
            </a:r>
            <a:endParaRPr lang="cs-CZ" sz="3200" dirty="0"/>
          </a:p>
          <a:p>
            <a:r>
              <a:rPr lang="cs-CZ" sz="1999" dirty="0"/>
              <a:t>• Sebeuvědomění se</a:t>
            </a:r>
          </a:p>
          <a:p>
            <a:r>
              <a:rPr lang="cs-CZ" sz="1999" dirty="0"/>
              <a:t>• Motivace a vytrvalost</a:t>
            </a:r>
          </a:p>
          <a:p>
            <a:r>
              <a:rPr lang="cs-CZ" sz="1999" dirty="0"/>
              <a:t>• Mobilizace zdrojů</a:t>
            </a:r>
          </a:p>
          <a:p>
            <a:r>
              <a:rPr lang="cs-CZ" sz="1999" dirty="0"/>
              <a:t>• Ekonomická gramotnost</a:t>
            </a:r>
          </a:p>
          <a:p>
            <a:r>
              <a:rPr lang="cs-CZ" sz="1999" dirty="0"/>
              <a:t>• Mobilizace ostatních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448979" y="4950286"/>
            <a:ext cx="11241991" cy="33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i="1" dirty="0">
                <a:solidFill>
                  <a:srgbClr val="121212"/>
                </a:solidFill>
                <a:latin typeface="Jaldi"/>
              </a:rPr>
              <a:t>Evropský referenční rámec, PŘÍLOHA návrhu doporučení Rady o klíčových kompetencích pro celoživotní učení (2018)</a:t>
            </a:r>
          </a:p>
        </p:txBody>
      </p:sp>
    </p:spTree>
    <p:extLst>
      <p:ext uri="{BB962C8B-B14F-4D97-AF65-F5344CB8AC3E}">
        <p14:creationId xmlns:p14="http://schemas.microsoft.com/office/powerpoint/2010/main" val="394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87" y="856846"/>
            <a:ext cx="3082633" cy="231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189756" y="438391"/>
            <a:ext cx="2888468" cy="836909"/>
          </a:xfrm>
          <a:ln w="38100">
            <a:solidFill>
              <a:schemeClr val="accent1"/>
            </a:solidFill>
          </a:ln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cs-CZ" sz="4400" b="1" dirty="0" smtClean="0">
                <a:latin typeface="+mn-lt"/>
              </a:rPr>
              <a:t>KLIMA</a:t>
            </a:r>
            <a:endParaRPr lang="cs-CZ" sz="4400" b="1" dirty="0">
              <a:latin typeface="+mn-lt"/>
            </a:endParaRPr>
          </a:p>
        </p:txBody>
      </p:sp>
      <p:sp>
        <p:nvSpPr>
          <p:cNvPr id="9" name="Oválný bublinový popisek 8"/>
          <p:cNvSpPr/>
          <p:nvPr/>
        </p:nvSpPr>
        <p:spPr>
          <a:xfrm>
            <a:off x="3418950" y="3412895"/>
            <a:ext cx="2478716" cy="1046821"/>
          </a:xfrm>
          <a:prstGeom prst="wedgeEllipseCallout">
            <a:avLst>
              <a:gd name="adj1" fmla="val -45192"/>
              <a:gd name="adj2" fmla="val -67435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399" b="1" dirty="0">
                <a:solidFill>
                  <a:schemeClr val="tx2"/>
                </a:solidFill>
              </a:rPr>
              <a:t>podnětné prostředí</a:t>
            </a:r>
            <a:endParaRPr lang="cs-CZ" sz="2399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7" y="3168270"/>
            <a:ext cx="4709574" cy="353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álný bublinový popisek 5"/>
          <p:cNvSpPr/>
          <p:nvPr/>
        </p:nvSpPr>
        <p:spPr>
          <a:xfrm>
            <a:off x="6441039" y="2627498"/>
            <a:ext cx="3395856" cy="1870208"/>
          </a:xfrm>
          <a:prstGeom prst="wedgeEllipseCallout">
            <a:avLst>
              <a:gd name="adj1" fmla="val 37813"/>
              <a:gd name="adj2" fmla="val 60566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399" dirty="0">
                <a:latin typeface="+mj-lt"/>
              </a:rPr>
              <a:t> </a:t>
            </a:r>
            <a:r>
              <a:rPr lang="cs-CZ" sz="2399" b="1" dirty="0">
                <a:solidFill>
                  <a:schemeClr val="tx2"/>
                </a:solidFill>
              </a:rPr>
              <a:t>Pane učiteli, stejně to uděláte všechno Vy …</a:t>
            </a:r>
            <a:endParaRPr lang="cs-CZ" sz="2399" dirty="0"/>
          </a:p>
        </p:txBody>
      </p:sp>
      <p:pic>
        <p:nvPicPr>
          <p:cNvPr id="6146" name="Picture 2" descr="http://galerie.zsvisnove.eu/var/albums/%C5%A0KOLA/Um%C3%ADm-n%C3%A1s-br%C3%A1nit/DSCN0598.JPG?m=15391667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0" r="28114"/>
          <a:stretch/>
        </p:blipFill>
        <p:spPr bwMode="auto">
          <a:xfrm flipH="1">
            <a:off x="547723" y="4659649"/>
            <a:ext cx="2619655" cy="2042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ný bublinový popisek 9"/>
          <p:cNvSpPr/>
          <p:nvPr/>
        </p:nvSpPr>
        <p:spPr>
          <a:xfrm>
            <a:off x="3296952" y="5709074"/>
            <a:ext cx="2279175" cy="761413"/>
          </a:xfrm>
          <a:prstGeom prst="wedgeEllipseCallout">
            <a:avLst>
              <a:gd name="adj1" fmla="val -36881"/>
              <a:gd name="adj2" fmla="val -87115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399" dirty="0">
                <a:latin typeface="+mj-lt"/>
              </a:rPr>
              <a:t> </a:t>
            </a:r>
            <a:r>
              <a:rPr lang="cs-CZ" sz="2399" b="1" dirty="0">
                <a:solidFill>
                  <a:schemeClr val="tx2"/>
                </a:solidFill>
              </a:rPr>
              <a:t>nadšení</a:t>
            </a:r>
            <a:endParaRPr lang="cs-CZ" sz="2399" dirty="0"/>
          </a:p>
        </p:txBody>
      </p:sp>
      <p:sp>
        <p:nvSpPr>
          <p:cNvPr id="11" name="Oválný bublinový popisek 10"/>
          <p:cNvSpPr/>
          <p:nvPr/>
        </p:nvSpPr>
        <p:spPr>
          <a:xfrm>
            <a:off x="6195844" y="1370058"/>
            <a:ext cx="2663885" cy="1052535"/>
          </a:xfrm>
          <a:prstGeom prst="wedgeEllipseCallout">
            <a:avLst>
              <a:gd name="adj1" fmla="val -82572"/>
              <a:gd name="adj2" fmla="val -3932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399" b="1" dirty="0">
                <a:solidFill>
                  <a:schemeClr val="tx2"/>
                </a:solidFill>
              </a:rPr>
              <a:t>spolupráce</a:t>
            </a:r>
            <a:endParaRPr lang="cs-CZ" sz="2399" dirty="0"/>
          </a:p>
        </p:txBody>
      </p:sp>
      <p:sp>
        <p:nvSpPr>
          <p:cNvPr id="12" name="Oválný bublinový popisek 11"/>
          <p:cNvSpPr/>
          <p:nvPr/>
        </p:nvSpPr>
        <p:spPr>
          <a:xfrm>
            <a:off x="4020638" y="692680"/>
            <a:ext cx="2019132" cy="988468"/>
          </a:xfrm>
          <a:prstGeom prst="wedgeEllipseCallout">
            <a:avLst>
              <a:gd name="adj1" fmla="val -78561"/>
              <a:gd name="adj2" fmla="val -5728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399" b="1" dirty="0">
                <a:solidFill>
                  <a:schemeClr val="tx2"/>
                </a:solidFill>
              </a:rPr>
              <a:t>bezpečí</a:t>
            </a:r>
            <a:endParaRPr lang="cs-CZ" sz="2399" dirty="0"/>
          </a:p>
        </p:txBody>
      </p:sp>
      <p:sp>
        <p:nvSpPr>
          <p:cNvPr id="13" name="Oválný bublinový popisek 12"/>
          <p:cNvSpPr/>
          <p:nvPr/>
        </p:nvSpPr>
        <p:spPr>
          <a:xfrm>
            <a:off x="3372259" y="1949819"/>
            <a:ext cx="2478716" cy="1046821"/>
          </a:xfrm>
          <a:prstGeom prst="wedgeEllipseCallout">
            <a:avLst>
              <a:gd name="adj1" fmla="val -67528"/>
              <a:gd name="adj2" fmla="val -64976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399" b="1" dirty="0">
                <a:solidFill>
                  <a:schemeClr val="tx2"/>
                </a:solidFill>
              </a:rPr>
              <a:t>pozitivní přístup</a:t>
            </a:r>
            <a:endParaRPr lang="cs-CZ" sz="2399" dirty="0"/>
          </a:p>
        </p:txBody>
      </p:sp>
      <p:sp>
        <p:nvSpPr>
          <p:cNvPr id="14" name="Oválný bublinový popisek 13"/>
          <p:cNvSpPr/>
          <p:nvPr/>
        </p:nvSpPr>
        <p:spPr>
          <a:xfrm>
            <a:off x="405780" y="2627499"/>
            <a:ext cx="2709625" cy="1456758"/>
          </a:xfrm>
          <a:prstGeom prst="wedgeEllipseCallout">
            <a:avLst>
              <a:gd name="adj1" fmla="val -16926"/>
              <a:gd name="adj2" fmla="val -96704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399" b="1" dirty="0">
                <a:solidFill>
                  <a:schemeClr val="tx2"/>
                </a:solidFill>
              </a:rPr>
              <a:t>prostor pro aktivitu žáků</a:t>
            </a:r>
            <a:endParaRPr lang="cs-CZ" sz="2399" dirty="0"/>
          </a:p>
        </p:txBody>
      </p:sp>
      <p:sp>
        <p:nvSpPr>
          <p:cNvPr id="15" name="Oválný bublinový popisek 14"/>
          <p:cNvSpPr/>
          <p:nvPr/>
        </p:nvSpPr>
        <p:spPr>
          <a:xfrm>
            <a:off x="4056885" y="4617507"/>
            <a:ext cx="3322144" cy="1000016"/>
          </a:xfrm>
          <a:prstGeom prst="wedgeEllipseCallout">
            <a:avLst>
              <a:gd name="adj1" fmla="val -51018"/>
              <a:gd name="adj2" fmla="val -53639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399" b="1" dirty="0">
                <a:solidFill>
                  <a:schemeClr val="tx2"/>
                </a:solidFill>
              </a:rPr>
              <a:t>„opravdovost“</a:t>
            </a:r>
          </a:p>
          <a:p>
            <a:pPr algn="ctr"/>
            <a:r>
              <a:rPr lang="cs-CZ" sz="2399" b="1" dirty="0">
                <a:solidFill>
                  <a:schemeClr val="tx2"/>
                </a:solidFill>
              </a:rPr>
              <a:t>autenticita</a:t>
            </a:r>
            <a:endParaRPr lang="cs-CZ" sz="2399" dirty="0"/>
          </a:p>
        </p:txBody>
      </p:sp>
    </p:spTree>
    <p:extLst>
      <p:ext uri="{BB962C8B-B14F-4D97-AF65-F5344CB8AC3E}">
        <p14:creationId xmlns:p14="http://schemas.microsoft.com/office/powerpoint/2010/main" val="22974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3642107" y="3050499"/>
            <a:ext cx="4812623" cy="883801"/>
          </a:xfrm>
          <a:ln w="38100">
            <a:solidFill>
              <a:schemeClr val="accent1"/>
            </a:solidFill>
          </a:ln>
          <a:effectLst>
            <a:softEdge rad="12700"/>
          </a:effectLst>
        </p:spPr>
        <p:txBody>
          <a:bodyPr rtlCol="0" anchor="ctr">
            <a:noAutofit/>
          </a:bodyPr>
          <a:lstStyle/>
          <a:p>
            <a:pPr algn="ctr" rtl="0">
              <a:lnSpc>
                <a:spcPct val="150000"/>
              </a:lnSpc>
            </a:pPr>
            <a:r>
              <a:rPr lang="cs-CZ" sz="4400" b="1" dirty="0" smtClean="0">
                <a:latin typeface="+mn-lt"/>
              </a:rPr>
              <a:t>PODNIKAVOST</a:t>
            </a:r>
            <a:endParaRPr lang="cs-CZ" sz="4400" b="1" dirty="0">
              <a:latin typeface="+mn-lt"/>
            </a:endParaRPr>
          </a:p>
        </p:txBody>
      </p:sp>
      <p:sp>
        <p:nvSpPr>
          <p:cNvPr id="17" name="Oválný bublinový popisek 16"/>
          <p:cNvSpPr/>
          <p:nvPr/>
        </p:nvSpPr>
        <p:spPr>
          <a:xfrm>
            <a:off x="1798337" y="4749176"/>
            <a:ext cx="2133509" cy="1193899"/>
          </a:xfrm>
          <a:prstGeom prst="wedgeEllipseCallout">
            <a:avLst>
              <a:gd name="adj1" fmla="val 43301"/>
              <a:gd name="adj2" fmla="val -95573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399" dirty="0">
                <a:latin typeface="+mj-lt"/>
              </a:rPr>
              <a:t> </a:t>
            </a:r>
          </a:p>
          <a:p>
            <a:pPr algn="ctr"/>
            <a:r>
              <a:rPr lang="cs-CZ" sz="2399" b="1" dirty="0">
                <a:solidFill>
                  <a:schemeClr val="tx2"/>
                </a:solidFill>
                <a:latin typeface="+mj-lt"/>
              </a:rPr>
              <a:t>etika</a:t>
            </a:r>
          </a:p>
          <a:p>
            <a:pPr>
              <a:spcBef>
                <a:spcPct val="50000"/>
              </a:spcBef>
            </a:pPr>
            <a:endParaRPr lang="cs-CZ" sz="2399" dirty="0">
              <a:latin typeface="+mj-lt"/>
            </a:endParaRPr>
          </a:p>
        </p:txBody>
      </p:sp>
      <p:sp>
        <p:nvSpPr>
          <p:cNvPr id="9" name="Oválný bublinový popisek 8"/>
          <p:cNvSpPr/>
          <p:nvPr/>
        </p:nvSpPr>
        <p:spPr>
          <a:xfrm>
            <a:off x="309256" y="980728"/>
            <a:ext cx="3332851" cy="2065253"/>
          </a:xfrm>
          <a:prstGeom prst="wedgeEllipseCallout">
            <a:avLst>
              <a:gd name="adj1" fmla="val 52360"/>
              <a:gd name="adj2" fmla="val 45786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399" dirty="0">
                <a:latin typeface="+mj-lt"/>
              </a:rPr>
              <a:t> </a:t>
            </a:r>
          </a:p>
          <a:p>
            <a:pPr algn="ctr"/>
            <a:r>
              <a:rPr lang="cs-CZ" sz="2399" b="1" dirty="0">
                <a:solidFill>
                  <a:schemeClr val="tx2"/>
                </a:solidFill>
              </a:rPr>
              <a:t>týmová spolupráce, role v týmu</a:t>
            </a:r>
          </a:p>
          <a:p>
            <a:pPr>
              <a:spcBef>
                <a:spcPct val="50000"/>
              </a:spcBef>
            </a:pPr>
            <a:endParaRPr lang="cs-CZ" sz="2399" dirty="0">
              <a:latin typeface="+mj-lt"/>
            </a:endParaRPr>
          </a:p>
        </p:txBody>
      </p:sp>
      <p:sp>
        <p:nvSpPr>
          <p:cNvPr id="11" name="Oválný bublinový popisek 10"/>
          <p:cNvSpPr/>
          <p:nvPr/>
        </p:nvSpPr>
        <p:spPr>
          <a:xfrm>
            <a:off x="4145917" y="4749177"/>
            <a:ext cx="3729375" cy="1779605"/>
          </a:xfrm>
          <a:prstGeom prst="wedgeEllipseCallout">
            <a:avLst>
              <a:gd name="adj1" fmla="val -9945"/>
              <a:gd name="adj2" fmla="val -90714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399" dirty="0"/>
              <a:t> </a:t>
            </a:r>
          </a:p>
          <a:p>
            <a:pPr algn="ctr"/>
            <a:r>
              <a:rPr lang="cs-CZ" sz="3599" b="1" dirty="0">
                <a:solidFill>
                  <a:schemeClr val="tx2"/>
                </a:solidFill>
              </a:rPr>
              <a:t>reálné projekty</a:t>
            </a:r>
          </a:p>
          <a:p>
            <a:pPr>
              <a:spcBef>
                <a:spcPct val="50000"/>
              </a:spcBef>
            </a:pPr>
            <a:endParaRPr lang="cs-CZ" sz="2399" dirty="0">
              <a:latin typeface="+mj-lt"/>
            </a:endParaRPr>
          </a:p>
        </p:txBody>
      </p:sp>
      <p:sp>
        <p:nvSpPr>
          <p:cNvPr id="12" name="Oválný bublinový popisek 11"/>
          <p:cNvSpPr/>
          <p:nvPr/>
        </p:nvSpPr>
        <p:spPr>
          <a:xfrm>
            <a:off x="185508" y="3323930"/>
            <a:ext cx="2679583" cy="1220738"/>
          </a:xfrm>
          <a:prstGeom prst="wedgeEllipseCallout">
            <a:avLst>
              <a:gd name="adj1" fmla="val 71436"/>
              <a:gd name="adj2" fmla="val -32751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399" b="1" dirty="0">
                <a:solidFill>
                  <a:schemeClr val="tx2"/>
                </a:solidFill>
              </a:rPr>
              <a:t>prezentace</a:t>
            </a:r>
            <a:endParaRPr lang="cs-CZ" sz="2399" dirty="0"/>
          </a:p>
        </p:txBody>
      </p:sp>
      <p:sp>
        <p:nvSpPr>
          <p:cNvPr id="14" name="Oválný bublinový popisek 13"/>
          <p:cNvSpPr/>
          <p:nvPr/>
        </p:nvSpPr>
        <p:spPr>
          <a:xfrm>
            <a:off x="6989487" y="1268760"/>
            <a:ext cx="2943132" cy="1374301"/>
          </a:xfrm>
          <a:prstGeom prst="wedgeEllipseCallout">
            <a:avLst>
              <a:gd name="adj1" fmla="val -38736"/>
              <a:gd name="adj2" fmla="val 75276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399" b="1" dirty="0">
                <a:solidFill>
                  <a:schemeClr val="tx2"/>
                </a:solidFill>
              </a:rPr>
              <a:t>komunikace</a:t>
            </a:r>
            <a:endParaRPr lang="cs-CZ" sz="2399" dirty="0"/>
          </a:p>
        </p:txBody>
      </p:sp>
      <p:sp>
        <p:nvSpPr>
          <p:cNvPr id="15" name="Oválný bublinový popisek 14"/>
          <p:cNvSpPr/>
          <p:nvPr/>
        </p:nvSpPr>
        <p:spPr>
          <a:xfrm>
            <a:off x="3837980" y="620689"/>
            <a:ext cx="2955633" cy="1881976"/>
          </a:xfrm>
          <a:prstGeom prst="wedgeEllipseCallout">
            <a:avLst>
              <a:gd name="adj1" fmla="val 3690"/>
              <a:gd name="adj2" fmla="val 78540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399" dirty="0">
                <a:latin typeface="+mj-lt"/>
              </a:rPr>
              <a:t> </a:t>
            </a:r>
            <a:r>
              <a:rPr lang="cs-CZ" sz="2399" b="1" dirty="0">
                <a:solidFill>
                  <a:schemeClr val="tx2"/>
                </a:solidFill>
              </a:rPr>
              <a:t>plánování </a:t>
            </a:r>
          </a:p>
          <a:p>
            <a:r>
              <a:rPr lang="cs-CZ" sz="2399" b="1" dirty="0">
                <a:solidFill>
                  <a:schemeClr val="tx2"/>
                </a:solidFill>
              </a:rPr>
              <a:t>a řízení času</a:t>
            </a:r>
            <a:endParaRPr lang="cs-CZ" sz="2399" dirty="0"/>
          </a:p>
        </p:txBody>
      </p:sp>
      <p:sp>
        <p:nvSpPr>
          <p:cNvPr id="18" name="Oválný bublinový popisek 17"/>
          <p:cNvSpPr/>
          <p:nvPr/>
        </p:nvSpPr>
        <p:spPr>
          <a:xfrm>
            <a:off x="9231747" y="2451958"/>
            <a:ext cx="2734759" cy="1488807"/>
          </a:xfrm>
          <a:prstGeom prst="wedgeEllipseCallout">
            <a:avLst>
              <a:gd name="adj1" fmla="val -72188"/>
              <a:gd name="adj2" fmla="val 14411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399" dirty="0">
                <a:latin typeface="+mj-lt"/>
              </a:rPr>
              <a:t> </a:t>
            </a:r>
          </a:p>
          <a:p>
            <a:pPr algn="ctr"/>
            <a:r>
              <a:rPr lang="cs-CZ" sz="2399" b="1" dirty="0">
                <a:solidFill>
                  <a:schemeClr val="tx2"/>
                </a:solidFill>
              </a:rPr>
              <a:t>metody řešení problémů</a:t>
            </a:r>
          </a:p>
          <a:p>
            <a:pPr>
              <a:spcBef>
                <a:spcPct val="50000"/>
              </a:spcBef>
            </a:pPr>
            <a:endParaRPr lang="cs-CZ" sz="2399" dirty="0">
              <a:latin typeface="+mj-lt"/>
            </a:endParaRPr>
          </a:p>
        </p:txBody>
      </p:sp>
      <p:sp>
        <p:nvSpPr>
          <p:cNvPr id="19" name="Oválný bublinový popisek 18"/>
          <p:cNvSpPr/>
          <p:nvPr/>
        </p:nvSpPr>
        <p:spPr>
          <a:xfrm>
            <a:off x="8089365" y="4197030"/>
            <a:ext cx="3332851" cy="1620719"/>
          </a:xfrm>
          <a:prstGeom prst="wedgeEllipseCallout">
            <a:avLst>
              <a:gd name="adj1" fmla="val -46538"/>
              <a:gd name="adj2" fmla="val -59079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399" dirty="0">
                <a:latin typeface="+mj-lt"/>
              </a:rPr>
              <a:t> </a:t>
            </a:r>
          </a:p>
          <a:p>
            <a:pPr algn="ctr"/>
            <a:r>
              <a:rPr lang="cs-CZ" sz="2399" b="1" dirty="0">
                <a:solidFill>
                  <a:schemeClr val="tx2"/>
                </a:solidFill>
              </a:rPr>
              <a:t>podnikatelský záměr, produkt</a:t>
            </a:r>
          </a:p>
          <a:p>
            <a:pPr>
              <a:spcBef>
                <a:spcPct val="50000"/>
              </a:spcBef>
            </a:pPr>
            <a:endParaRPr lang="cs-CZ" sz="2399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02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189756" y="507652"/>
            <a:ext cx="4678164" cy="2109105"/>
          </a:xfrm>
          <a:ln w="38100">
            <a:solidFill>
              <a:schemeClr val="accent1"/>
            </a:solidFill>
          </a:ln>
          <a:effectLst>
            <a:softEdge rad="12700"/>
          </a:effectLst>
        </p:spPr>
        <p:txBody>
          <a:bodyPr rtlCol="0" anchor="ctr">
            <a:normAutofit/>
          </a:bodyPr>
          <a:lstStyle/>
          <a:p>
            <a:pPr algn="ctr" rtl="0">
              <a:lnSpc>
                <a:spcPct val="100000"/>
              </a:lnSpc>
            </a:pPr>
            <a:r>
              <a:rPr lang="cs-CZ" b="1" dirty="0" smtClean="0">
                <a:latin typeface="+mn-lt"/>
              </a:rPr>
              <a:t>FORMY </a:t>
            </a:r>
            <a:br>
              <a:rPr lang="cs-CZ" b="1" dirty="0" smtClean="0">
                <a:latin typeface="+mn-lt"/>
              </a:rPr>
            </a:br>
            <a:r>
              <a:rPr lang="cs-CZ" b="1" dirty="0" smtClean="0">
                <a:latin typeface="+mn-lt"/>
              </a:rPr>
              <a:t>A </a:t>
            </a:r>
            <a:br>
              <a:rPr lang="cs-CZ" b="1" dirty="0" smtClean="0">
                <a:latin typeface="+mn-lt"/>
              </a:rPr>
            </a:br>
            <a:r>
              <a:rPr lang="cs-CZ" b="1" dirty="0" smtClean="0">
                <a:latin typeface="+mn-lt"/>
              </a:rPr>
              <a:t>METODY VÝUKY</a:t>
            </a:r>
            <a:endParaRPr lang="cs-CZ" b="1" dirty="0">
              <a:latin typeface="+mn-lt"/>
            </a:endParaRPr>
          </a:p>
        </p:txBody>
      </p:sp>
      <p:sp>
        <p:nvSpPr>
          <p:cNvPr id="8" name="Oválný bublinový popisek 7"/>
          <p:cNvSpPr/>
          <p:nvPr/>
        </p:nvSpPr>
        <p:spPr>
          <a:xfrm>
            <a:off x="3191594" y="4736650"/>
            <a:ext cx="3622898" cy="1500662"/>
          </a:xfrm>
          <a:prstGeom prst="wedgeEllipseCallout">
            <a:avLst>
              <a:gd name="adj1" fmla="val -30428"/>
              <a:gd name="adj2" fmla="val -154434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399" dirty="0">
                <a:latin typeface="+mj-lt"/>
              </a:rPr>
              <a:t> </a:t>
            </a:r>
          </a:p>
          <a:p>
            <a:pPr algn="ctr"/>
            <a:r>
              <a:rPr lang="cs-CZ" sz="2399" b="1" dirty="0">
                <a:solidFill>
                  <a:schemeClr val="tx2"/>
                </a:solidFill>
              </a:rPr>
              <a:t>podpora (</a:t>
            </a:r>
            <a:r>
              <a:rPr lang="cs-CZ" sz="2399" b="1" dirty="0" smtClean="0">
                <a:solidFill>
                  <a:schemeClr val="tx2"/>
                </a:solidFill>
              </a:rPr>
              <a:t>nejen IT</a:t>
            </a:r>
            <a:r>
              <a:rPr lang="cs-CZ" sz="2399" b="1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endParaRPr lang="cs-CZ" sz="2399" dirty="0">
              <a:latin typeface="+mj-lt"/>
            </a:endParaRPr>
          </a:p>
        </p:txBody>
      </p:sp>
      <p:sp>
        <p:nvSpPr>
          <p:cNvPr id="9" name="Oválný bublinový popisek 8"/>
          <p:cNvSpPr/>
          <p:nvPr/>
        </p:nvSpPr>
        <p:spPr>
          <a:xfrm>
            <a:off x="278911" y="3767061"/>
            <a:ext cx="2912684" cy="1318124"/>
          </a:xfrm>
          <a:prstGeom prst="wedgeEllipseCallout">
            <a:avLst>
              <a:gd name="adj1" fmla="val 9436"/>
              <a:gd name="adj2" fmla="val -116412"/>
            </a:avLst>
          </a:prstGeom>
          <a:noFill/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399" dirty="0">
                <a:latin typeface="+mj-lt"/>
              </a:rPr>
              <a:t> </a:t>
            </a:r>
            <a:r>
              <a:rPr lang="cs-CZ" sz="2399" b="1" dirty="0">
                <a:solidFill>
                  <a:schemeClr val="tx2"/>
                </a:solidFill>
              </a:rPr>
              <a:t>badatelsky orientovaná výuka </a:t>
            </a:r>
            <a:endParaRPr lang="cs-CZ" sz="2399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64" y="507653"/>
            <a:ext cx="4510889" cy="601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válný bublinový popisek 16"/>
          <p:cNvSpPr/>
          <p:nvPr/>
        </p:nvSpPr>
        <p:spPr>
          <a:xfrm>
            <a:off x="5324883" y="1319970"/>
            <a:ext cx="2425713" cy="1590314"/>
          </a:xfrm>
          <a:prstGeom prst="wedgeEllipseCallout">
            <a:avLst>
              <a:gd name="adj1" fmla="val -61872"/>
              <a:gd name="adj2" fmla="val -40522"/>
            </a:avLst>
          </a:prstGeom>
          <a:solidFill>
            <a:schemeClr val="bg1"/>
          </a:solidFill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399" dirty="0">
                <a:latin typeface="+mj-lt"/>
              </a:rPr>
              <a:t> </a:t>
            </a:r>
          </a:p>
          <a:p>
            <a:pPr algn="ctr"/>
            <a:r>
              <a:rPr lang="cs-CZ" sz="2399" b="1" dirty="0">
                <a:solidFill>
                  <a:schemeClr val="tx2"/>
                </a:solidFill>
              </a:rPr>
              <a:t>skupinová práce</a:t>
            </a:r>
          </a:p>
          <a:p>
            <a:pPr>
              <a:spcBef>
                <a:spcPct val="50000"/>
              </a:spcBef>
            </a:pPr>
            <a:endParaRPr lang="cs-CZ" sz="2399" dirty="0">
              <a:latin typeface="+mj-lt"/>
            </a:endParaRPr>
          </a:p>
        </p:txBody>
      </p:sp>
      <p:sp>
        <p:nvSpPr>
          <p:cNvPr id="11" name="Oválný bublinový popisek 10"/>
          <p:cNvSpPr/>
          <p:nvPr/>
        </p:nvSpPr>
        <p:spPr>
          <a:xfrm>
            <a:off x="5094079" y="3212609"/>
            <a:ext cx="2800533" cy="1332538"/>
          </a:xfrm>
          <a:prstGeom prst="wedgeEllipseCallout">
            <a:avLst>
              <a:gd name="adj1" fmla="val -56238"/>
              <a:gd name="adj2" fmla="val -79820"/>
            </a:avLst>
          </a:prstGeom>
          <a:solidFill>
            <a:schemeClr val="bg1"/>
          </a:solidFill>
          <a:ln w="38100">
            <a:solidFill>
              <a:srgbClr val="F8E57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399" dirty="0">
                <a:latin typeface="+mj-lt"/>
              </a:rPr>
              <a:t> </a:t>
            </a:r>
            <a:r>
              <a:rPr lang="cs-CZ" sz="2399" b="1" dirty="0" smtClean="0">
                <a:solidFill>
                  <a:schemeClr val="tx2"/>
                </a:solidFill>
              </a:rPr>
              <a:t>projektová výuka</a:t>
            </a:r>
            <a:endParaRPr lang="cs-CZ" sz="2399" dirty="0"/>
          </a:p>
        </p:txBody>
      </p:sp>
    </p:spTree>
    <p:extLst>
      <p:ext uri="{BB962C8B-B14F-4D97-AF65-F5344CB8AC3E}">
        <p14:creationId xmlns:p14="http://schemas.microsoft.com/office/powerpoint/2010/main" val="13936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476672"/>
            <a:ext cx="380347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11" y="1261564"/>
            <a:ext cx="3599063" cy="269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189756" y="246156"/>
            <a:ext cx="5553700" cy="836909"/>
          </a:xfrm>
          <a:ln w="38100">
            <a:solidFill>
              <a:schemeClr val="accent1"/>
            </a:solidFill>
          </a:ln>
          <a:effectLst>
            <a:softEdge rad="12700"/>
          </a:effectLst>
        </p:spPr>
        <p:txBody>
          <a:bodyPr rtlCol="0">
            <a:normAutofit/>
          </a:bodyPr>
          <a:lstStyle/>
          <a:p>
            <a:pPr algn="ctr" rtl="0"/>
            <a:r>
              <a:rPr lang="cs-CZ" b="1" dirty="0">
                <a:latin typeface="+mn-lt"/>
              </a:rPr>
              <a:t>REÁLNÝ PROJEKT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1249684"/>
            <a:ext cx="3599063" cy="269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76" y="3960158"/>
            <a:ext cx="3599063" cy="2699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4" y="3947643"/>
            <a:ext cx="3599063" cy="269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953" y="3789040"/>
            <a:ext cx="3599063" cy="282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1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773" y="3717032"/>
            <a:ext cx="9478249" cy="768799"/>
          </a:xfrm>
        </p:spPr>
        <p:txBody>
          <a:bodyPr rtlCol="0"/>
          <a:lstStyle/>
          <a:p>
            <a:r>
              <a:rPr lang="cs-CZ" b="1" dirty="0" smtClean="0">
                <a:solidFill>
                  <a:schemeClr val="tx1"/>
                </a:solidFill>
                <a:latin typeface="+mn-lt"/>
              </a:rPr>
              <a:t>EVROPSKÝ REFERENČNÍ RÁMEC</a:t>
            </a:r>
            <a:endParaRPr lang="cs-CZ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62079" y="4976034"/>
            <a:ext cx="9478249" cy="148837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cs-CZ" sz="2799" dirty="0"/>
              <a:t>Zdroje – Mobilizování ostatních – Předvede jak vypadá efektivní komunikace, …</a:t>
            </a:r>
          </a:p>
          <a:p>
            <a:pPr lvl="1"/>
            <a:r>
              <a:rPr lang="cs-CZ" sz="2399" dirty="0"/>
              <a:t>Umí jasně sdělit své nápady </a:t>
            </a:r>
            <a:r>
              <a:rPr lang="cs-CZ" sz="2399" dirty="0" smtClean="0"/>
              <a:t>ostatním, …</a:t>
            </a:r>
            <a:endParaRPr lang="cs-CZ" sz="2399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33773" y="269132"/>
            <a:ext cx="10906556" cy="1276823"/>
          </a:xfrm>
          <a:prstGeom prst="rect">
            <a:avLst/>
          </a:prstGeom>
        </p:spPr>
        <p:txBody>
          <a:bodyPr vert="horz" lIns="91416" tIns="45708" rIns="91416" bIns="45708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chemeClr val="tx1"/>
                </a:solidFill>
                <a:latin typeface="+mn-lt"/>
              </a:rPr>
              <a:t>rámcový vzdělávací </a:t>
            </a:r>
            <a:r>
              <a:rPr lang="cs-CZ" sz="3600" b="1" dirty="0" smtClean="0">
                <a:solidFill>
                  <a:schemeClr val="tx1"/>
                </a:solidFill>
                <a:latin typeface="+mn-lt"/>
              </a:rPr>
              <a:t>program</a:t>
            </a:r>
          </a:p>
          <a:p>
            <a:r>
              <a:rPr lang="cs-CZ" sz="3600" b="1" dirty="0" smtClean="0">
                <a:solidFill>
                  <a:schemeClr val="tx1"/>
                </a:solidFill>
                <a:latin typeface="+mn-lt"/>
              </a:rPr>
              <a:t>pro základní vzdělávání</a:t>
            </a:r>
            <a:endParaRPr lang="cs-CZ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762079" y="1748011"/>
            <a:ext cx="9478249" cy="1858027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399" dirty="0"/>
              <a:t> </a:t>
            </a:r>
            <a:r>
              <a:rPr lang="cs-CZ" sz="2799" dirty="0"/>
              <a:t>Kompetence komunikativní </a:t>
            </a:r>
          </a:p>
          <a:p>
            <a:pPr lvl="1"/>
            <a:r>
              <a:rPr lang="cs-CZ" sz="2399" dirty="0"/>
              <a:t>Formuluje a vyjadřuje své myšlenky a názory v logickém sledu, vyjadřuje se výstižně, souvisle a kultivovaně v písemném i ústním projevu.</a:t>
            </a:r>
          </a:p>
        </p:txBody>
      </p:sp>
    </p:spTree>
    <p:extLst>
      <p:ext uri="{BB962C8B-B14F-4D97-AF65-F5344CB8AC3E}">
        <p14:creationId xmlns:p14="http://schemas.microsoft.com/office/powerpoint/2010/main" val="350984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914350" y="19032"/>
            <a:ext cx="6274476" cy="6838076"/>
            <a:chOff x="-654094" y="0"/>
            <a:chExt cx="7054896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-654094" y="0"/>
              <a:ext cx="7054896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34" tIns="30467" rIns="60934" bIns="30467" anchor="ctr" anchorCtr="0">
              <a:noAutofit/>
            </a:bodyPr>
            <a:lstStyle/>
            <a:p>
              <a:pPr algn="ctr"/>
              <a:endParaRPr sz="186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1" tIns="45688" rIns="91401" bIns="45688" anchor="t" anchorCtr="0">
                <a:noAutofit/>
              </a:bodyPr>
              <a:lstStyle/>
              <a:p>
                <a:pPr algn="ctr"/>
                <a:r>
                  <a:rPr lang="cs-CZ" sz="4399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399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noAutofit/>
            </a:bodyPr>
            <a:lstStyle/>
            <a:p>
              <a:pPr algn="ctr"/>
              <a:r>
                <a:rPr lang="cs-CZ" sz="3199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</a:t>
              </a:r>
              <a:r>
                <a:rPr lang="cs-CZ" sz="3199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</a:t>
              </a:r>
              <a:r>
                <a:rPr lang="cs-CZ" sz="3199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/gramotností </a:t>
              </a:r>
              <a:br>
                <a:rPr lang="cs-CZ" sz="3199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199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3199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199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31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r"/>
              <a:endParaRPr sz="3199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2538" y="19032"/>
            <a:ext cx="6068679" cy="6838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28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05780" y="269132"/>
            <a:ext cx="11288375" cy="1276823"/>
          </a:xfrm>
          <a:prstGeom prst="rect">
            <a:avLst/>
          </a:prstGeom>
        </p:spPr>
        <p:txBody>
          <a:bodyPr vert="horz" lIns="91416" tIns="45708" rIns="91416" bIns="45708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chemeClr val="tx1"/>
                </a:solidFill>
                <a:latin typeface="+mn-lt"/>
              </a:rPr>
              <a:t>uvědomění si příležitostí rozvoje,</a:t>
            </a:r>
          </a:p>
          <a:p>
            <a:pPr algn="r"/>
            <a:r>
              <a:rPr lang="cs-CZ" sz="3600" b="1" dirty="0">
                <a:solidFill>
                  <a:schemeClr val="tx1"/>
                </a:solidFill>
                <a:latin typeface="+mn-lt"/>
              </a:rPr>
              <a:t>jejich vytváření a využívání</a:t>
            </a:r>
            <a:r>
              <a:rPr lang="cs-CZ" sz="3600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5780" y="1709830"/>
            <a:ext cx="9478249" cy="2579056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dělení žáků do skupin,</a:t>
            </a:r>
          </a:p>
          <a:p>
            <a:r>
              <a:rPr lang="cs-CZ" dirty="0"/>
              <a:t>tým vs. jednotlivci,</a:t>
            </a:r>
          </a:p>
          <a:p>
            <a:r>
              <a:rPr lang="cs-CZ" dirty="0"/>
              <a:t>týmové hry,</a:t>
            </a:r>
          </a:p>
          <a:p>
            <a:r>
              <a:rPr lang="cs-CZ" dirty="0"/>
              <a:t>nácvik komunikace.</a:t>
            </a:r>
          </a:p>
          <a:p>
            <a:endParaRPr lang="cs-CZ" sz="2799" dirty="0"/>
          </a:p>
          <a:p>
            <a:endParaRPr lang="cs-CZ" sz="2799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323" y="1709830"/>
            <a:ext cx="6391832" cy="479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72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21804" y="476672"/>
            <a:ext cx="9478249" cy="839055"/>
          </a:xfrm>
          <a:prstGeom prst="rect">
            <a:avLst/>
          </a:prstGeom>
        </p:spPr>
        <p:txBody>
          <a:bodyPr vert="horz" lIns="91416" tIns="45708" rIns="91416" bIns="45708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chemeClr val="tx1"/>
                </a:solidFill>
                <a:latin typeface="+mn-lt"/>
              </a:rPr>
              <a:t>sestavování týmů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44645" y="1748011"/>
            <a:ext cx="9478249" cy="2579056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rgbClr val="0070C0"/>
                </a:solidFill>
                <a:hlinkClick r:id="rId3" action="ppaction://hlinkfile"/>
              </a:rPr>
              <a:t>Přísloví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  <a:hlinkClick r:id="rId4" action="ppaction://hlinkfile"/>
              </a:rPr>
              <a:t>Rodina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  <a:hlinkClick r:id="rId5" action="ppaction://hlinkfile"/>
              </a:rPr>
              <a:t>Puzzle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 err="1">
                <a:solidFill>
                  <a:srgbClr val="0070C0"/>
                </a:solidFill>
                <a:hlinkClick r:id="rId6"/>
              </a:rPr>
              <a:t>Flippity</a:t>
            </a:r>
            <a:r>
              <a:rPr lang="cs-CZ" dirty="0">
                <a:solidFill>
                  <a:srgbClr val="0070C0"/>
                </a:solidFill>
                <a:hlinkClick r:id="rId6"/>
              </a:rPr>
              <a:t>? </a:t>
            </a:r>
            <a:endParaRPr lang="cs-CZ" dirty="0">
              <a:solidFill>
                <a:srgbClr val="0070C0"/>
              </a:solidFill>
            </a:endParaRPr>
          </a:p>
          <a:p>
            <a:endParaRPr lang="cs-CZ" sz="2799" dirty="0"/>
          </a:p>
          <a:p>
            <a:endParaRPr lang="cs-CZ" sz="2799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2084" y="1748011"/>
            <a:ext cx="8574639" cy="46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21804" y="554541"/>
            <a:ext cx="9478249" cy="637235"/>
          </a:xfrm>
          <a:prstGeom prst="rect">
            <a:avLst/>
          </a:prstGeom>
        </p:spPr>
        <p:txBody>
          <a:bodyPr vert="horz" lIns="91416" tIns="45708" rIns="91416" bIns="45708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latin typeface="+mn-lt"/>
              </a:rPr>
              <a:t>tým </a:t>
            </a:r>
            <a:r>
              <a:rPr lang="cs-CZ" sz="3600" b="1" cap="none" dirty="0">
                <a:latin typeface="+mn-lt"/>
              </a:rPr>
              <a:t>vs. </a:t>
            </a:r>
            <a:r>
              <a:rPr lang="cs-CZ" sz="3600" b="1" dirty="0">
                <a:latin typeface="+mn-lt"/>
              </a:rPr>
              <a:t>jednotlivci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21804" y="1628800"/>
            <a:ext cx="5512589" cy="447175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hlinkClick r:id="rId3" action="ppaction://hlinkfile"/>
              </a:rPr>
              <a:t>Ztraceni na Měsíci</a:t>
            </a:r>
            <a:endParaRPr lang="cs-CZ" dirty="0"/>
          </a:p>
          <a:p>
            <a:r>
              <a:rPr lang="cs-CZ" b="1" dirty="0"/>
              <a:t>Otázky:</a:t>
            </a:r>
          </a:p>
          <a:p>
            <a:pPr lvl="1"/>
            <a:r>
              <a:rPr lang="cs-CZ" sz="2400" dirty="0"/>
              <a:t>Jak stanovovala skupina pořadí?</a:t>
            </a:r>
          </a:p>
          <a:p>
            <a:pPr lvl="1"/>
            <a:r>
              <a:rPr lang="cs-CZ" sz="2400" dirty="0"/>
              <a:t>Kdo měl ve skupině „hlavní slovo“?</a:t>
            </a:r>
          </a:p>
          <a:p>
            <a:pPr lvl="1"/>
            <a:r>
              <a:rPr lang="cs-CZ" sz="2400" dirty="0"/>
              <a:t>Jaká byla tvoje role ve skupině?</a:t>
            </a:r>
          </a:p>
          <a:p>
            <a:r>
              <a:rPr lang="cs-CZ" b="1" dirty="0"/>
              <a:t>Varianty:</a:t>
            </a:r>
          </a:p>
          <a:p>
            <a:pPr lvl="1"/>
            <a:r>
              <a:rPr lang="cs-CZ" sz="2400" dirty="0"/>
              <a:t>hlasování o pořadí bez argumentace</a:t>
            </a:r>
          </a:p>
          <a:p>
            <a:pPr lvl="1"/>
            <a:r>
              <a:rPr lang="cs-CZ" sz="2400" dirty="0"/>
              <a:t>vedoucí skupin</a:t>
            </a:r>
          </a:p>
          <a:p>
            <a:pPr lvl="1"/>
            <a:r>
              <a:rPr lang="cs-CZ" sz="2400" dirty="0"/>
              <a:t>skupinová obhajoba</a:t>
            </a:r>
          </a:p>
          <a:p>
            <a:endParaRPr lang="cs-CZ" sz="2799" dirty="0"/>
          </a:p>
          <a:p>
            <a:endParaRPr lang="cs-CZ" sz="2799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11" y="554541"/>
            <a:ext cx="4369630" cy="582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94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68" y="466859"/>
            <a:ext cx="4445179" cy="592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549796" y="290323"/>
            <a:ext cx="9478249" cy="782961"/>
          </a:xfrm>
          <a:prstGeom prst="rect">
            <a:avLst/>
          </a:prstGeom>
        </p:spPr>
        <p:txBody>
          <a:bodyPr vert="horz" lIns="91416" tIns="45708" rIns="91416" bIns="45708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chemeClr val="tx1"/>
                </a:solidFill>
                <a:latin typeface="+mn-lt"/>
              </a:rPr>
              <a:t>týmové hry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49796" y="1249817"/>
            <a:ext cx="5512589" cy="4969950"/>
          </a:xfrm>
          <a:prstGeom prst="rect">
            <a:avLst/>
          </a:prstGeom>
        </p:spPr>
        <p:txBody>
          <a:bodyPr vert="horz" lIns="91416" tIns="45708" rIns="91416" bIns="45708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Věž</a:t>
            </a:r>
          </a:p>
          <a:p>
            <a:r>
              <a:rPr lang="cs-CZ" dirty="0" err="1">
                <a:hlinkClick r:id="rId4" action="ppaction://hlinkfile"/>
              </a:rPr>
              <a:t>Marshmallow</a:t>
            </a:r>
            <a:r>
              <a:rPr lang="cs-CZ" dirty="0">
                <a:hlinkClick r:id="rId4" action="ppaction://hlinkfile"/>
              </a:rPr>
              <a:t> </a:t>
            </a:r>
            <a:r>
              <a:rPr lang="cs-CZ" dirty="0" err="1">
                <a:hlinkClick r:id="rId4" action="ppaction://hlinkfile"/>
              </a:rPr>
              <a:t>Challenge</a:t>
            </a:r>
            <a:r>
              <a:rPr lang="cs-CZ" dirty="0">
                <a:hlinkClick r:id="rId4" action="ppaction://hlinkfile"/>
              </a:rPr>
              <a:t> </a:t>
            </a:r>
            <a:r>
              <a:rPr lang="cs-CZ" dirty="0"/>
              <a:t>po Česku</a:t>
            </a:r>
          </a:p>
          <a:p>
            <a:r>
              <a:rPr lang="cs-CZ" dirty="0" smtClean="0">
                <a:hlinkClick r:id="rId5" action="ppaction://hlinkfile"/>
              </a:rPr>
              <a:t>Most</a:t>
            </a:r>
            <a:endParaRPr lang="cs-CZ" dirty="0" smtClean="0"/>
          </a:p>
          <a:p>
            <a:r>
              <a:rPr lang="cs-CZ" dirty="0" smtClean="0"/>
              <a:t>Vajíčko</a:t>
            </a:r>
            <a:endParaRPr lang="cs-CZ" dirty="0"/>
          </a:p>
          <a:p>
            <a:r>
              <a:rPr lang="cs-CZ" dirty="0" smtClean="0"/>
              <a:t>Cizrna</a:t>
            </a:r>
            <a:endParaRPr lang="cs-CZ" dirty="0"/>
          </a:p>
          <a:p>
            <a:r>
              <a:rPr lang="cs-CZ" dirty="0">
                <a:hlinkClick r:id="rId6" action="ppaction://hlinkfile"/>
              </a:rPr>
              <a:t>Otázky - PL</a:t>
            </a:r>
            <a:endParaRPr lang="cs-CZ" dirty="0"/>
          </a:p>
          <a:p>
            <a:r>
              <a:rPr lang="cs-CZ" dirty="0"/>
              <a:t>Varianty:</a:t>
            </a:r>
          </a:p>
          <a:p>
            <a:pPr lvl="1"/>
            <a:r>
              <a:rPr lang="cs-CZ" sz="2400" dirty="0"/>
              <a:t>přidělení, nebo losování rolí</a:t>
            </a:r>
          </a:p>
          <a:p>
            <a:pPr lvl="1"/>
            <a:r>
              <a:rPr lang="cs-CZ" sz="2400" dirty="0"/>
              <a:t>časové omezení </a:t>
            </a:r>
          </a:p>
          <a:p>
            <a:pPr lvl="1"/>
            <a:r>
              <a:rPr lang="cs-CZ" sz="2400" dirty="0"/>
              <a:t>komunikační omezení</a:t>
            </a:r>
          </a:p>
          <a:p>
            <a:pPr lvl="1"/>
            <a:r>
              <a:rPr lang="cs-CZ" sz="2400" dirty="0"/>
              <a:t>nezávislí hodnotitelé, …</a:t>
            </a:r>
          </a:p>
          <a:p>
            <a:endParaRPr lang="cs-CZ" sz="2799" dirty="0"/>
          </a:p>
          <a:p>
            <a:endParaRPr lang="cs-CZ" sz="2799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68" y="466859"/>
            <a:ext cx="4443292" cy="5929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466858"/>
            <a:ext cx="4903467" cy="5977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9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77788" y="332656"/>
            <a:ext cx="9478249" cy="844775"/>
          </a:xfrm>
          <a:prstGeom prst="rect">
            <a:avLst/>
          </a:prstGeom>
        </p:spPr>
        <p:txBody>
          <a:bodyPr vert="horz" lIns="91416" tIns="45708" rIns="91416" bIns="45708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chemeClr val="tx1"/>
                </a:solidFill>
                <a:latin typeface="+mn-lt"/>
              </a:rPr>
              <a:t>nácvik komunikace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77788" y="1700808"/>
            <a:ext cx="5512589" cy="447175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Řešení konkrétních situací</a:t>
            </a:r>
          </a:p>
          <a:p>
            <a:pPr lvl="1"/>
            <a:r>
              <a:rPr lang="cs-CZ" sz="2400" dirty="0"/>
              <a:t>telefonický hovor, e-mail, rozhovor</a:t>
            </a:r>
          </a:p>
          <a:p>
            <a:pPr lvl="1"/>
            <a:r>
              <a:rPr lang="cs-CZ" sz="2400" dirty="0"/>
              <a:t>hraní rolí</a:t>
            </a:r>
          </a:p>
          <a:p>
            <a:pPr lvl="1"/>
            <a:r>
              <a:rPr lang="cs-CZ" sz="2400" dirty="0">
                <a:hlinkClick r:id="rId3" action="ppaction://hlinkfile"/>
              </a:rPr>
              <a:t>příklad témat</a:t>
            </a:r>
            <a:endParaRPr lang="cs-CZ" sz="2400" dirty="0"/>
          </a:p>
          <a:p>
            <a:r>
              <a:rPr lang="cs-CZ" dirty="0"/>
              <a:t>Diskuse</a:t>
            </a:r>
          </a:p>
          <a:p>
            <a:pPr lvl="1"/>
            <a:r>
              <a:rPr lang="cs-CZ" sz="2400" dirty="0"/>
              <a:t>téma (provokativní) – </a:t>
            </a:r>
            <a:r>
              <a:rPr lang="cs-CZ" sz="2400" dirty="0">
                <a:hlinkClick r:id="rId4"/>
              </a:rPr>
              <a:t>příklad</a:t>
            </a:r>
            <a:r>
              <a:rPr lang="cs-CZ" sz="2400" dirty="0"/>
              <a:t>, </a:t>
            </a:r>
            <a:r>
              <a:rPr lang="cs-CZ" sz="2400" dirty="0">
                <a:hlinkClick r:id="rId5"/>
              </a:rPr>
              <a:t>FG</a:t>
            </a:r>
            <a:endParaRPr lang="cs-CZ" sz="2400" dirty="0"/>
          </a:p>
          <a:p>
            <a:pPr lvl="1"/>
            <a:r>
              <a:rPr lang="cs-CZ" sz="2400" dirty="0">
                <a:hlinkClick r:id="rId6" action="ppaction://hlinkfile"/>
              </a:rPr>
              <a:t>pravidla diskuse</a:t>
            </a:r>
            <a:endParaRPr lang="cs-CZ" sz="2400" dirty="0"/>
          </a:p>
          <a:p>
            <a:pPr lvl="1"/>
            <a:r>
              <a:rPr lang="cs-CZ" sz="2400" dirty="0"/>
              <a:t>otázky</a:t>
            </a:r>
          </a:p>
          <a:p>
            <a:pPr lvl="1"/>
            <a:r>
              <a:rPr lang="cs-CZ" sz="2400" dirty="0"/>
              <a:t>učitel v roli </a:t>
            </a:r>
            <a:r>
              <a:rPr lang="cs-CZ" sz="2400" dirty="0" err="1"/>
              <a:t>facilitátora</a:t>
            </a:r>
            <a:endParaRPr lang="cs-CZ" sz="2400" dirty="0"/>
          </a:p>
          <a:p>
            <a:endParaRPr lang="cs-CZ" sz="2799" dirty="0"/>
          </a:p>
          <a:p>
            <a:endParaRPr lang="cs-CZ" sz="2799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7" r="20661"/>
          <a:stretch/>
        </p:blipFill>
        <p:spPr>
          <a:xfrm>
            <a:off x="7377672" y="552370"/>
            <a:ext cx="4223171" cy="575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05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89756" y="476672"/>
            <a:ext cx="1173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600" b="1" cap="all" dirty="0">
                <a:solidFill>
                  <a:srgbClr val="000000"/>
                </a:solidFill>
                <a:ea typeface="Times New Roman" pitchFamily="18" charset="0"/>
              </a:rPr>
              <a:t>Od stavebnice ke konceptu </a:t>
            </a:r>
            <a:endParaRPr lang="cs-CZ" sz="3600" b="1" cap="all" dirty="0" smtClean="0">
              <a:solidFill>
                <a:srgbClr val="000000"/>
              </a:solidFill>
              <a:ea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600" b="1" cap="all" dirty="0" smtClean="0">
                <a:solidFill>
                  <a:srgbClr val="000000"/>
                </a:solidFill>
                <a:ea typeface="Times New Roman" pitchFamily="18" charset="0"/>
              </a:rPr>
              <a:t>hledání </a:t>
            </a:r>
            <a:r>
              <a:rPr lang="cs-CZ" sz="3600" b="1" cap="all" dirty="0">
                <a:solidFill>
                  <a:srgbClr val="000000"/>
                </a:solidFill>
                <a:ea typeface="Times New Roman" pitchFamily="18" charset="0"/>
              </a:rPr>
              <a:t>řešení bez návodu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5780" y="1553890"/>
            <a:ext cx="11449272" cy="504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7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rozvoj technických dovedností pomocí stavebnic</a:t>
            </a:r>
          </a:p>
          <a:p>
            <a:pPr marL="37947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  <a:hlinkClick r:id="rId2" action="ppaction://hlinkfile"/>
              </a:rPr>
              <a:t>práce podle návodu </a:t>
            </a:r>
            <a:endParaRPr lang="cs-CZ" sz="2400" dirty="0">
              <a:cs typeface="Arial" panose="020B0604020202020204" pitchFamily="34" charset="0"/>
            </a:endParaRPr>
          </a:p>
          <a:p>
            <a:pPr marL="37947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  <a:hlinkClick r:id="rId3" action="ppaction://hlinkfile"/>
              </a:rPr>
              <a:t>podnět v podobě hotového výrobku</a:t>
            </a:r>
            <a:endParaRPr lang="cs-CZ" sz="2400" dirty="0">
              <a:cs typeface="Arial" panose="020B0604020202020204" pitchFamily="34" charset="0"/>
            </a:endParaRPr>
          </a:p>
          <a:p>
            <a:pPr marL="37947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  <a:hlinkClick r:id="rId4" action="ppaction://hlinkfile"/>
              </a:rPr>
              <a:t>samostatné tvůrčí činnosti při práci s </a:t>
            </a:r>
            <a:r>
              <a:rPr lang="cs-CZ" sz="2400" dirty="0" err="1" smtClean="0">
                <a:cs typeface="Arial" panose="020B0604020202020204" pitchFamily="34" charset="0"/>
                <a:hlinkClick r:id="rId4" action="ppaction://hlinkfile"/>
              </a:rPr>
              <a:t>tech</a:t>
            </a:r>
            <a:r>
              <a:rPr lang="cs-CZ" sz="2400" dirty="0" smtClean="0">
                <a:cs typeface="Arial" panose="020B0604020202020204" pitchFamily="34" charset="0"/>
                <a:hlinkClick r:id="rId4" action="ppaction://hlinkfile"/>
              </a:rPr>
              <a:t>. materiálem</a:t>
            </a:r>
            <a:endParaRPr lang="cs-CZ" sz="2400" dirty="0">
              <a:cs typeface="Arial" panose="020B0604020202020204" pitchFamily="34" charset="0"/>
            </a:endParaRPr>
          </a:p>
          <a:p>
            <a:pPr marL="37947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cs typeface="Arial" panose="020B0604020202020204" pitchFamily="34" charset="0"/>
                <a:hlinkClick r:id="rId5" action="ppaction://hlinkfile"/>
              </a:rPr>
              <a:t>mosty</a:t>
            </a:r>
            <a:endParaRPr lang="cs-CZ" sz="2400" dirty="0" smtClean="0">
              <a:cs typeface="Arial" panose="020B0604020202020204" pitchFamily="34" charset="0"/>
            </a:endParaRPr>
          </a:p>
          <a:p>
            <a:pPr marL="379476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400" dirty="0">
              <a:cs typeface="Arial" panose="020B0604020202020204" pitchFamily="34" charset="0"/>
            </a:endParaRPr>
          </a:p>
          <a:p>
            <a:pPr marL="36576" algn="just">
              <a:lnSpc>
                <a:spcPct val="110000"/>
              </a:lnSpc>
            </a:pPr>
            <a:r>
              <a:rPr lang="cs-CZ" sz="2400" dirty="0" smtClean="0">
                <a:cs typeface="Arial" panose="020B0604020202020204" pitchFamily="34" charset="0"/>
              </a:rPr>
              <a:t>Žák </a:t>
            </a:r>
            <a:r>
              <a:rPr lang="cs-CZ" sz="2400" dirty="0">
                <a:cs typeface="Arial" panose="020B0604020202020204" pitchFamily="34" charset="0"/>
              </a:rPr>
              <a:t>musí posoudit vlastnosti materiálu, provést vhodnou volbu, navrhnout technologický postup, využít vhodné nástroje, výsledný produkt zkonstruovat a otestovat jeho funkčnost, případně posoudit jeho recyklovatelnost v rámci likvidace po skončení životnosti.</a:t>
            </a:r>
          </a:p>
          <a:p>
            <a:pPr marL="36576" algn="just">
              <a:lnSpc>
                <a:spcPct val="110000"/>
              </a:lnSpc>
            </a:pPr>
            <a:endParaRPr lang="cs-CZ" sz="2400" dirty="0"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108" y="1677001"/>
            <a:ext cx="4175956" cy="313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42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49796" y="47667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600" b="1" cap="all" dirty="0">
                <a:solidFill>
                  <a:srgbClr val="000000"/>
                </a:solidFill>
                <a:ea typeface="Times New Roman" pitchFamily="18" charset="0"/>
              </a:rPr>
              <a:t>Projekt?</a:t>
            </a:r>
          </a:p>
        </p:txBody>
      </p:sp>
      <p:sp>
        <p:nvSpPr>
          <p:cNvPr id="6" name="Obdélník 5"/>
          <p:cNvSpPr/>
          <p:nvPr/>
        </p:nvSpPr>
        <p:spPr>
          <a:xfrm>
            <a:off x="693812" y="1268760"/>
            <a:ext cx="10945216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>
              <a:lnSpc>
                <a:spcPct val="110000"/>
              </a:lnSpc>
            </a:pPr>
            <a:r>
              <a:rPr lang="cs-CZ" sz="2400" dirty="0">
                <a:cs typeface="Arial" panose="020B0604020202020204" pitchFamily="34" charset="0"/>
              </a:rPr>
              <a:t>„</a:t>
            </a:r>
            <a:r>
              <a:rPr lang="cs-CZ" sz="2400" b="1" dirty="0">
                <a:cs typeface="Arial" panose="020B0604020202020204" pitchFamily="34" charset="0"/>
              </a:rPr>
              <a:t>Vlastní podnik žáků</a:t>
            </a:r>
            <a:r>
              <a:rPr lang="cs-CZ" sz="2400" dirty="0">
                <a:cs typeface="Arial" panose="020B0604020202020204" pitchFamily="34" charset="0"/>
              </a:rPr>
              <a:t>“ (Stanislav Vrána)</a:t>
            </a:r>
          </a:p>
          <a:p>
            <a:pPr marL="694944" lvl="1" indent="-38404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dává vyučování jednotný cíl,</a:t>
            </a:r>
          </a:p>
          <a:p>
            <a:pPr marL="694944" lvl="1" indent="-38404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přispívá k jeho životnosti.</a:t>
            </a:r>
          </a:p>
          <a:p>
            <a:pPr marL="36576">
              <a:lnSpc>
                <a:spcPct val="110000"/>
              </a:lnSpc>
            </a:pPr>
            <a:r>
              <a:rPr lang="cs-CZ" sz="2400" b="1" dirty="0" smtClean="0">
                <a:cs typeface="Arial" panose="020B0604020202020204" pitchFamily="34" charset="0"/>
              </a:rPr>
              <a:t>Představuje </a:t>
            </a:r>
            <a:r>
              <a:rPr lang="cs-CZ" sz="2400" b="1" dirty="0">
                <a:cs typeface="Arial" panose="020B0604020202020204" pitchFamily="34" charset="0"/>
              </a:rPr>
              <a:t>koncentrované úkoly</a:t>
            </a:r>
          </a:p>
          <a:p>
            <a:pPr marL="694944" lvl="1" indent="-38404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zahrnující organicky stmelené učivo z různých předmětů</a:t>
            </a:r>
          </a:p>
          <a:p>
            <a:pPr marL="694944" lvl="1" indent="-38404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nebo pouze z jednoho předmětu.</a:t>
            </a:r>
          </a:p>
          <a:p>
            <a:pPr marL="36576">
              <a:lnSpc>
                <a:spcPct val="110000"/>
              </a:lnSpc>
            </a:pPr>
            <a:r>
              <a:rPr lang="cs-CZ" sz="2400" b="1" dirty="0" smtClean="0">
                <a:cs typeface="Arial" panose="020B0604020202020204" pitchFamily="34" charset="0"/>
              </a:rPr>
              <a:t>Komplexní </a:t>
            </a:r>
            <a:r>
              <a:rPr lang="cs-CZ" sz="2400" b="1" dirty="0">
                <a:cs typeface="Arial" panose="020B0604020202020204" pitchFamily="34" charset="0"/>
              </a:rPr>
              <a:t>úkol (založený na problému</a:t>
            </a:r>
            <a:r>
              <a:rPr lang="cs-CZ" sz="2400" dirty="0">
                <a:cs typeface="Arial" panose="020B0604020202020204" pitchFamily="34" charset="0"/>
              </a:rPr>
              <a:t>)</a:t>
            </a:r>
          </a:p>
          <a:p>
            <a:pPr marL="694944" lvl="1" indent="-38404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spjatý s životní realitou,</a:t>
            </a:r>
          </a:p>
          <a:p>
            <a:pPr marL="694944" lvl="1" indent="-38404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řešitel se s ním identifikuje,</a:t>
            </a:r>
          </a:p>
          <a:p>
            <a:pPr marL="694944" lvl="1" indent="-38404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přebírá za něj odpovědnost,</a:t>
            </a:r>
          </a:p>
          <a:p>
            <a:pPr marL="694944" lvl="1" indent="-38404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vede k dosažení výsledného produktu (výstupu),</a:t>
            </a:r>
          </a:p>
          <a:p>
            <a:pPr marL="694944" lvl="1" indent="-38404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pro jehož obhajobu a hodnocení má žák argumenty, které vycházejí z  nově získané zkušenosti.</a:t>
            </a:r>
          </a:p>
        </p:txBody>
      </p:sp>
    </p:spTree>
    <p:extLst>
      <p:ext uri="{BB962C8B-B14F-4D97-AF65-F5344CB8AC3E}">
        <p14:creationId xmlns:p14="http://schemas.microsoft.com/office/powerpoint/2010/main" val="2783363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49796" y="476672"/>
            <a:ext cx="9612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600" b="1" cap="all" dirty="0">
                <a:solidFill>
                  <a:srgbClr val="000000"/>
                </a:solidFill>
                <a:ea typeface="Times New Roman" pitchFamily="18" charset="0"/>
              </a:rPr>
              <a:t>Plán </a:t>
            </a:r>
            <a:r>
              <a:rPr lang="cs-CZ" sz="3600" b="1" cap="all" dirty="0" smtClean="0">
                <a:solidFill>
                  <a:srgbClr val="000000"/>
                </a:solidFill>
                <a:ea typeface="Times New Roman" pitchFamily="18" charset="0"/>
              </a:rPr>
              <a:t>projektu</a:t>
            </a:r>
            <a:endParaRPr lang="cs-CZ" sz="3600" b="1" cap="all" dirty="0">
              <a:solidFill>
                <a:srgbClr val="000000"/>
              </a:solidFill>
              <a:ea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1764" y="1152653"/>
            <a:ext cx="112332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0956" lvl="1" indent="-468000">
              <a:buFont typeface="+mj-lt"/>
              <a:buAutoNum type="arabicPeriod"/>
              <a:defRPr/>
            </a:pPr>
            <a:r>
              <a:rPr lang="cs-CZ" sz="2400" b="1" dirty="0"/>
              <a:t>Definovat podnět</a:t>
            </a:r>
          </a:p>
          <a:p>
            <a:pPr marL="1123056" lvl="2" indent="-3429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komplexní úkol, problém k řešení a tím i výstup projektu (jaká bude jeho závěrečná podoba, závěrečný produkt…) a vlastní název projektu</a:t>
            </a:r>
            <a:r>
              <a:rPr lang="cs-CZ" sz="2400" dirty="0" smtClean="0"/>
              <a:t>.</a:t>
            </a:r>
          </a:p>
          <a:p>
            <a:pPr marL="1123056" lvl="2" indent="-342900">
              <a:buFont typeface="Arial" panose="020B0604020202020204" pitchFamily="34" charset="0"/>
              <a:buChar char="•"/>
              <a:defRPr/>
            </a:pPr>
            <a:endParaRPr lang="cs-CZ" sz="2400" dirty="0" smtClean="0"/>
          </a:p>
          <a:p>
            <a:pPr marL="790956" lvl="1" indent="-468000">
              <a:buFont typeface="+mj-lt"/>
              <a:buAutoNum type="arabicPeriod"/>
              <a:defRPr/>
            </a:pPr>
            <a:r>
              <a:rPr lang="cs-CZ" sz="2400" b="1" dirty="0" smtClean="0"/>
              <a:t>Promyslet </a:t>
            </a:r>
            <a:r>
              <a:rPr lang="cs-CZ" sz="2400" b="1" dirty="0"/>
              <a:t>organizaci projektu</a:t>
            </a:r>
          </a:p>
          <a:p>
            <a:pPr marL="1248156" lvl="2" indent="-4680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jakým způsobem bude projekt realizován, jaký bude jeho průběh, které činnosti nás čekají</a:t>
            </a:r>
            <a:r>
              <a:rPr lang="cs-CZ" sz="2400" dirty="0" smtClean="0"/>
              <a:t>?</a:t>
            </a:r>
          </a:p>
          <a:p>
            <a:pPr marL="780156" lvl="2">
              <a:defRPr/>
            </a:pPr>
            <a:endParaRPr lang="cs-CZ" sz="2400" dirty="0" smtClean="0"/>
          </a:p>
          <a:p>
            <a:pPr marL="790956" lvl="1" indent="-468000">
              <a:buFont typeface="+mj-lt"/>
              <a:buAutoNum type="arabicPeriod"/>
              <a:defRPr/>
            </a:pPr>
            <a:r>
              <a:rPr lang="cs-CZ" sz="2400" b="1" dirty="0" smtClean="0"/>
              <a:t>Zpracovat </a:t>
            </a:r>
            <a:r>
              <a:rPr lang="cs-CZ" sz="2400" b="1" dirty="0"/>
              <a:t>časové rozvržení projektu</a:t>
            </a:r>
          </a:p>
          <a:p>
            <a:pPr marL="1248156" lvl="2" indent="-4680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 jaké době se projekt uskuteční, jak dlouho, zda bude probíhat nepřetržitě či postupně s časovými prodlevami při jeho realizování</a:t>
            </a:r>
          </a:p>
          <a:p>
            <a:pPr marL="790956" lvl="1" indent="-468000"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  <a:p>
            <a:pPr marL="790956" lvl="1" indent="-468000"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88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49796" y="548680"/>
            <a:ext cx="110172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0956" lvl="1" indent="-468000">
              <a:buFont typeface="+mj-lt"/>
              <a:buAutoNum type="arabicPeriod" startAt="4"/>
              <a:defRPr/>
            </a:pPr>
            <a:r>
              <a:rPr lang="cs-CZ" sz="2400" b="1" dirty="0"/>
              <a:t>Promyslet prostředí projektu</a:t>
            </a:r>
          </a:p>
          <a:p>
            <a:pPr marL="1248156" lvl="2" indent="-4680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kde se projekt </a:t>
            </a:r>
            <a:r>
              <a:rPr lang="cs-CZ" sz="2400" dirty="0" smtClean="0"/>
              <a:t>uskuteční</a:t>
            </a:r>
          </a:p>
          <a:p>
            <a:pPr marL="1248156" lvl="2" indent="-468000">
              <a:buFont typeface="Arial" panose="020B0604020202020204" pitchFamily="34" charset="0"/>
              <a:buChar char="•"/>
              <a:defRPr/>
            </a:pPr>
            <a:endParaRPr lang="cs-CZ" sz="2400" dirty="0" smtClean="0"/>
          </a:p>
          <a:p>
            <a:pPr marL="790956" lvl="1" indent="-468000">
              <a:buFont typeface="+mj-lt"/>
              <a:buAutoNum type="arabicPeriod" startAt="4"/>
              <a:defRPr/>
            </a:pPr>
            <a:r>
              <a:rPr lang="cs-CZ" sz="2400" b="1" dirty="0" smtClean="0"/>
              <a:t>Vymezit </a:t>
            </a:r>
            <a:r>
              <a:rPr lang="cs-CZ" sz="2400" b="1" dirty="0"/>
              <a:t>účastníky projektu</a:t>
            </a:r>
          </a:p>
          <a:p>
            <a:pPr marL="1248156" lvl="2" indent="-4680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kdo všechno se projektu účastní, ať již aktivně či </a:t>
            </a:r>
            <a:r>
              <a:rPr lang="cs-CZ" sz="2400" dirty="0" smtClean="0"/>
              <a:t>pasivně</a:t>
            </a:r>
          </a:p>
          <a:p>
            <a:pPr marL="780156" lvl="2">
              <a:defRPr/>
            </a:pPr>
            <a:endParaRPr lang="cs-CZ" sz="2400" dirty="0" smtClean="0"/>
          </a:p>
          <a:p>
            <a:pPr marL="790956" lvl="1" indent="-468000">
              <a:buFont typeface="+mj-lt"/>
              <a:buAutoNum type="arabicPeriod" startAt="4"/>
              <a:defRPr/>
            </a:pPr>
            <a:r>
              <a:rPr lang="cs-CZ" sz="2400" b="1" dirty="0" smtClean="0"/>
              <a:t>Zajistit </a:t>
            </a:r>
            <a:r>
              <a:rPr lang="cs-CZ" sz="2400" b="1" dirty="0"/>
              <a:t>podmínky pro projekt</a:t>
            </a:r>
          </a:p>
          <a:p>
            <a:pPr marL="1248156" lvl="2" indent="-4680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zajištění vhodných pomůcek, materiálu a všeho, co souvisí s úspěšnou realizací </a:t>
            </a:r>
            <a:r>
              <a:rPr lang="cs-CZ" sz="2400" dirty="0" smtClean="0"/>
              <a:t>projektu</a:t>
            </a:r>
          </a:p>
          <a:p>
            <a:pPr marL="1248156" lvl="2" indent="-468000">
              <a:buFont typeface="Arial" panose="020B0604020202020204" pitchFamily="34" charset="0"/>
              <a:buChar char="•"/>
              <a:defRPr/>
            </a:pPr>
            <a:endParaRPr lang="cs-CZ" sz="2400" dirty="0" smtClean="0"/>
          </a:p>
          <a:p>
            <a:pPr marL="790956" lvl="1" indent="-468000">
              <a:buFont typeface="+mj-lt"/>
              <a:buAutoNum type="arabicPeriod" startAt="4"/>
              <a:defRPr/>
            </a:pPr>
            <a:r>
              <a:rPr lang="cs-CZ" sz="2400" b="1" dirty="0" smtClean="0"/>
              <a:t>Promyslet </a:t>
            </a:r>
            <a:r>
              <a:rPr lang="cs-CZ" sz="2400" b="1" dirty="0"/>
              <a:t>hodnocení</a:t>
            </a:r>
          </a:p>
          <a:p>
            <a:pPr marL="1248156" lvl="2" indent="-468000"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jakým způsobem bude provedeno hodnocení v rámci projektu a kdo se na něm bude podílet</a:t>
            </a:r>
          </a:p>
          <a:p>
            <a:pPr marL="1248156" lvl="2" indent="-468000"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 marL="780156" lvl="2">
              <a:defRPr/>
            </a:pPr>
            <a:r>
              <a:rPr lang="cs-CZ" sz="2400" dirty="0">
                <a:hlinkClick r:id="rId2" action="ppaction://hlinkfile"/>
              </a:rPr>
              <a:t>Pracovní </a:t>
            </a:r>
            <a:r>
              <a:rPr lang="cs-CZ" sz="2400" dirty="0" smtClean="0">
                <a:hlinkClick r:id="rId2" action="ppaction://hlinkfile"/>
              </a:rPr>
              <a:t>list žáci</a:t>
            </a:r>
            <a:r>
              <a:rPr lang="cs-CZ" sz="2400" dirty="0" smtClean="0"/>
              <a:t>		</a:t>
            </a:r>
            <a:r>
              <a:rPr lang="cs-CZ" sz="2400" dirty="0" smtClean="0">
                <a:hlinkClick r:id="rId3" action="ppaction://hlinkfile"/>
              </a:rPr>
              <a:t>Podpora pro učitele</a:t>
            </a:r>
            <a:endParaRPr lang="cs-CZ" sz="2000" dirty="0">
              <a:latin typeface="Georgia" panose="02040502050405020303" pitchFamily="18" charset="0"/>
            </a:endParaRPr>
          </a:p>
          <a:p>
            <a:pPr marL="790956" lvl="1" indent="-468000"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79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77788" y="476673"/>
            <a:ext cx="9684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600" b="1" cap="all" dirty="0">
                <a:solidFill>
                  <a:srgbClr val="000000"/>
                </a:solidFill>
                <a:ea typeface="Times New Roman" pitchFamily="18" charset="0"/>
              </a:rPr>
              <a:t>Kroky projektového vyučování</a:t>
            </a:r>
          </a:p>
        </p:txBody>
      </p:sp>
      <p:sp>
        <p:nvSpPr>
          <p:cNvPr id="4" name="Obdélník 3"/>
          <p:cNvSpPr/>
          <p:nvPr/>
        </p:nvSpPr>
        <p:spPr>
          <a:xfrm>
            <a:off x="621804" y="1556792"/>
            <a:ext cx="62281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plán projektu,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podnět, motivace žáků,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sběr informací, návrh řešení,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realizace, řešení problémů,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hodnocení,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prezentace výstupů.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3645024"/>
            <a:ext cx="4067675" cy="304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1196752"/>
            <a:ext cx="4357261" cy="326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720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8012" y="609600"/>
            <a:ext cx="4118247" cy="4724399"/>
          </a:xfrm>
        </p:spPr>
        <p:txBody>
          <a:bodyPr rtlCol="0">
            <a:normAutofit/>
          </a:bodyPr>
          <a:lstStyle/>
          <a:p>
            <a:pPr rtl="0"/>
            <a:r>
              <a:rPr lang="cs-CZ" sz="4000" dirty="0" smtClean="0"/>
              <a:t>ČLOVĚK A SVĚT PRÁCE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cs-CZ" dirty="0" smtClean="0"/>
              <a:t>Jiří Beran, ZŠ a MŠ Višňové, okres Znojmo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5708" y="332656"/>
            <a:ext cx="11033319" cy="1139855"/>
          </a:xfrm>
        </p:spPr>
        <p:txBody>
          <a:bodyPr>
            <a:normAutofit/>
          </a:bodyPr>
          <a:lstStyle/>
          <a:p>
            <a:r>
              <a:rPr lang="cs-CZ" b="1" dirty="0">
                <a:latin typeface="+mn-lt"/>
              </a:rPr>
              <a:t>K</a:t>
            </a:r>
            <a:r>
              <a:rPr lang="cs-CZ" b="1" dirty="0" smtClean="0">
                <a:latin typeface="+mn-lt"/>
              </a:rPr>
              <a:t>ROKY BADATELSKYY ORIENTOVANÉ VÝUKY</a:t>
            </a:r>
            <a:endParaRPr lang="cs-CZ" b="1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5708" y="1988840"/>
            <a:ext cx="9368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63" indent="-457063">
              <a:buFont typeface="Arial" panose="020B0604020202020204" pitchFamily="34" charset="0"/>
              <a:buChar char="•"/>
            </a:pPr>
            <a:r>
              <a:rPr lang="cs-CZ" sz="2400" dirty="0"/>
              <a:t>motivace, získávání informací, výběr výzkumné otázky,</a:t>
            </a:r>
          </a:p>
          <a:p>
            <a:pPr lvl="0"/>
            <a:endParaRPr lang="cs-CZ" sz="2400" dirty="0"/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cs-CZ" sz="2400" dirty="0"/>
              <a:t>formulace hypotézy,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cs-CZ" sz="2400" dirty="0"/>
              <a:t>plánování, provedení pokusu, vyhodnocení dat,</a:t>
            </a:r>
          </a:p>
          <a:p>
            <a:pPr marL="457063" indent="-457063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457063" indent="-457063">
              <a:buFont typeface="Arial" panose="020B0604020202020204" pitchFamily="34" charset="0"/>
              <a:buChar char="•"/>
            </a:pPr>
            <a:r>
              <a:rPr lang="cs-CZ" sz="2400" dirty="0"/>
              <a:t>formulace závěrů, prezentace, kladení nových otázek.</a:t>
            </a:r>
          </a:p>
          <a:p>
            <a:r>
              <a:rPr lang="cs-CZ" sz="2400" dirty="0"/>
              <a:t> </a:t>
            </a:r>
          </a:p>
          <a:p>
            <a:pPr lvl="0" algn="ctr"/>
            <a:r>
              <a:rPr lang="cs-CZ" sz="2400" b="1" dirty="0"/>
              <a:t>Pátý krok???</a:t>
            </a:r>
          </a:p>
        </p:txBody>
      </p:sp>
      <p:pic>
        <p:nvPicPr>
          <p:cNvPr id="1026" name="Picture 2" descr="https://www.zsvisnove.eu/wp-content/uploads/2019/05/IMG_20190517_130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3429000"/>
            <a:ext cx="403157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12" y="260648"/>
            <a:ext cx="9903418" cy="875203"/>
          </a:xfrm>
        </p:spPr>
        <p:txBody>
          <a:bodyPr/>
          <a:lstStyle/>
          <a:p>
            <a:r>
              <a:rPr lang="cs-CZ" b="1" dirty="0" smtClean="0">
                <a:latin typeface="+mn-lt"/>
              </a:rPr>
              <a:t>ROLE UČITELE A ŽÁKA</a:t>
            </a:r>
            <a:endParaRPr lang="cs-CZ" b="1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1116" y="2011301"/>
            <a:ext cx="4416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400" dirty="0"/>
              <a:t>je průvodcem,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400" dirty="0"/>
              <a:t>plánuje výuku,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400" dirty="0"/>
              <a:t>poskytuje pomůcky,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400" dirty="0"/>
              <a:t>motivuje,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400" dirty="0"/>
              <a:t>do myšlenkových pochodů žáků zasahuje co nejméně.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092825" y="2011300"/>
            <a:ext cx="4748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400" dirty="0"/>
              <a:t>klade otázky,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400" dirty="0"/>
              <a:t>sestavuje hypotézu,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400" dirty="0"/>
              <a:t>samostatně bádá,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400" dirty="0"/>
              <a:t>zjišťuje výsledek,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400" dirty="0"/>
              <a:t>pracuje v týmu,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400" dirty="0"/>
              <a:t>vyhodnocuje, argumentuje…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05063" y="1311078"/>
            <a:ext cx="830471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99" b="1" dirty="0" smtClean="0"/>
              <a:t>UČITEL</a:t>
            </a:r>
            <a:r>
              <a:rPr lang="cs-CZ" sz="2799" b="1" dirty="0"/>
              <a:t>				ŽÁK</a:t>
            </a:r>
          </a:p>
        </p:txBody>
      </p:sp>
    </p:spTree>
    <p:extLst>
      <p:ext uri="{BB962C8B-B14F-4D97-AF65-F5344CB8AC3E}">
        <p14:creationId xmlns:p14="http://schemas.microsoft.com/office/powerpoint/2010/main" val="7759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115" y="258736"/>
            <a:ext cx="9903418" cy="875203"/>
          </a:xfrm>
        </p:spPr>
        <p:txBody>
          <a:bodyPr/>
          <a:lstStyle/>
          <a:p>
            <a:r>
              <a:rPr lang="cs-CZ" b="1" dirty="0" smtClean="0">
                <a:latin typeface="+mn-lt"/>
              </a:rPr>
              <a:t>PŘÍKLAD Z VÝUKY</a:t>
            </a:r>
            <a:endParaRPr lang="cs-CZ" b="1" dirty="0"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41115" y="1430076"/>
            <a:ext cx="5837415" cy="138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799" dirty="0">
                <a:hlinkClick r:id="rId2" action="ppaction://hlinkpres?slideindex=1&amp;slidetitle="/>
              </a:rPr>
              <a:t>jednoduché stroje - metodika</a:t>
            </a:r>
            <a:endParaRPr lang="cs-CZ" sz="2799" dirty="0"/>
          </a:p>
          <a:p>
            <a:pPr marL="285664" indent="-285664">
              <a:buFont typeface="Arial" panose="020B0604020202020204" pitchFamily="34" charset="0"/>
              <a:buChar char="•"/>
            </a:pPr>
            <a:endParaRPr lang="cs-CZ" sz="2799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cs-CZ" sz="2799" dirty="0">
                <a:hlinkClick r:id="rId3" action="ppaction://hlinkfile"/>
              </a:rPr>
              <a:t>video</a:t>
            </a:r>
            <a:endParaRPr lang="cs-CZ" sz="2799" dirty="0"/>
          </a:p>
        </p:txBody>
      </p:sp>
    </p:spTree>
    <p:extLst>
      <p:ext uri="{BB962C8B-B14F-4D97-AF65-F5344CB8AC3E}">
        <p14:creationId xmlns:p14="http://schemas.microsoft.com/office/powerpoint/2010/main" val="16397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49796" y="476673"/>
            <a:ext cx="9612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cs-CZ" sz="3600" b="1" cap="all" dirty="0">
                <a:solidFill>
                  <a:srgbClr val="000000"/>
                </a:solidFill>
                <a:ea typeface="Times New Roman" pitchFamily="18" charset="0"/>
              </a:rPr>
              <a:t>Několik příkladů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693812" y="1844825"/>
            <a:ext cx="943981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u="sng" dirty="0">
                <a:hlinkClick r:id="rId2"/>
              </a:rPr>
              <a:t>Významný objev deváťáků</a:t>
            </a:r>
            <a:endParaRPr lang="cs-CZ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u="sng" dirty="0">
                <a:hlinkClick r:id="rId3"/>
              </a:rPr>
              <a:t>Jarní bádání</a:t>
            </a:r>
            <a:endParaRPr lang="cs-CZ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u="sng" dirty="0">
                <a:hlinkClick r:id="rId4"/>
              </a:rPr>
              <a:t>Další objevy …</a:t>
            </a:r>
            <a:endParaRPr lang="cs-CZ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u="sng" dirty="0">
                <a:hlinkClick r:id="rId5"/>
              </a:rPr>
              <a:t>Stavitelé </a:t>
            </a:r>
            <a:r>
              <a:rPr lang="cs-CZ" sz="2400" u="sng" dirty="0" smtClean="0">
                <a:hlinkClick r:id="rId5"/>
              </a:rPr>
              <a:t>věží</a:t>
            </a:r>
            <a:endParaRPr lang="cs-CZ" sz="2400" u="sng" dirty="0" smtClean="0"/>
          </a:p>
          <a:p>
            <a:endParaRPr lang="cs-CZ" sz="2000" dirty="0">
              <a:latin typeface="Georgia" panose="02040502050405020303" pitchFamily="18" charset="0"/>
            </a:endParaRPr>
          </a:p>
          <a:p>
            <a:pPr marL="1248156" lvl="2" indent="-468000">
              <a:buFont typeface="Arial" panose="020B0604020202020204" pitchFamily="34" charset="0"/>
              <a:buChar char="•"/>
              <a:defRPr/>
            </a:pPr>
            <a:endParaRPr lang="cs-CZ" sz="2000" b="1" dirty="0">
              <a:latin typeface="Georgia" panose="02040502050405020303" pitchFamily="18" charset="0"/>
            </a:endParaRPr>
          </a:p>
          <a:p>
            <a:pPr marL="790956" lvl="1" indent="-468000"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  <a:p>
            <a:pPr marL="790956" lvl="1" indent="-468000">
              <a:buFont typeface="Arial" panose="020B0604020202020204" pitchFamily="34" charset="0"/>
              <a:buChar char="•"/>
              <a:defRPr/>
            </a:pPr>
            <a:endParaRPr lang="cs-CZ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98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>
          <a:xfrm>
            <a:off x="477788" y="685801"/>
            <a:ext cx="11103024" cy="576753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PODPORA A INSPIRACE</a:t>
            </a:r>
          </a:p>
          <a:p>
            <a:r>
              <a:rPr lang="cs-CZ" sz="2000" dirty="0">
                <a:hlinkClick r:id="rId3"/>
              </a:rPr>
              <a:t>http://www.podhoubi.cz/wp-content/uploads/2014/11/Polytechnika-v-MS_nahled.pdf </a:t>
            </a:r>
            <a:endParaRPr lang="cs-CZ" sz="2000" dirty="0" smtClean="0"/>
          </a:p>
          <a:p>
            <a:r>
              <a:rPr lang="cs-CZ" sz="2000" dirty="0">
                <a:hlinkClick r:id="rId4"/>
              </a:rPr>
              <a:t>http://www.kvic.cz/soubor/4146/sbornikpolytechniky.pdf</a:t>
            </a:r>
            <a:endParaRPr lang="cs-CZ" sz="2000" dirty="0" smtClean="0">
              <a:hlinkClick r:id="rId4"/>
            </a:endParaRPr>
          </a:p>
          <a:p>
            <a:r>
              <a:rPr lang="cs-CZ" sz="2000" dirty="0" smtClean="0">
                <a:hlinkClick r:id="rId5"/>
              </a:rPr>
              <a:t>https</a:t>
            </a:r>
            <a:r>
              <a:rPr lang="cs-CZ" sz="2000" dirty="0">
                <a:hlinkClick r:id="rId5"/>
              </a:rPr>
              <a:t>://www.debrujar.cz</a:t>
            </a:r>
            <a:r>
              <a:rPr lang="cs-CZ" sz="2000" dirty="0" smtClean="0">
                <a:hlinkClick r:id="rId5"/>
              </a:rPr>
              <a:t>/</a:t>
            </a:r>
            <a:endParaRPr lang="cs-CZ" sz="2000" dirty="0" smtClean="0"/>
          </a:p>
          <a:p>
            <a:r>
              <a:rPr lang="cs-CZ" sz="2000" dirty="0">
                <a:hlinkClick r:id="rId6"/>
              </a:rPr>
              <a:t>http://</a:t>
            </a:r>
            <a:r>
              <a:rPr lang="cs-CZ" sz="2000" dirty="0" smtClean="0">
                <a:hlinkClick r:id="rId6"/>
              </a:rPr>
              <a:t>badatele.cz/cz</a:t>
            </a:r>
            <a:endParaRPr lang="cs-CZ" sz="2000" dirty="0" smtClean="0"/>
          </a:p>
          <a:p>
            <a:r>
              <a:rPr lang="cs-CZ" sz="2000" dirty="0">
                <a:hlinkClick r:id="rId7"/>
              </a:rPr>
              <a:t>https://</a:t>
            </a:r>
            <a:r>
              <a:rPr lang="cs-CZ" sz="2000" dirty="0" smtClean="0">
                <a:hlinkClick r:id="rId7"/>
              </a:rPr>
              <a:t>priscinetwork.files.wordpress.com/2015/01/37_ujep_kolik-vc3a1hy-unese-papc3adr.pdf</a:t>
            </a:r>
            <a:endParaRPr lang="cs-CZ" sz="2000" dirty="0" smtClean="0"/>
          </a:p>
          <a:p>
            <a:r>
              <a:rPr lang="cs-CZ" sz="2000" dirty="0" smtClean="0"/>
              <a:t>…</a:t>
            </a:r>
          </a:p>
          <a:p>
            <a:r>
              <a:rPr lang="cs-CZ" sz="2000" dirty="0">
                <a:hlinkClick r:id="rId8"/>
              </a:rPr>
              <a:t>https://www.zsvisnove.eu/?</a:t>
            </a:r>
            <a:r>
              <a:rPr lang="cs-CZ" sz="2000" dirty="0" smtClean="0">
                <a:hlinkClick r:id="rId8"/>
              </a:rPr>
              <a:t>p=911</a:t>
            </a:r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6175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2"/>
          <p:cNvSpPr/>
          <p:nvPr/>
        </p:nvSpPr>
        <p:spPr>
          <a:xfrm>
            <a:off x="1644919" y="5340209"/>
            <a:ext cx="9060040" cy="62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r>
              <a:rPr lang="cs-CZ" sz="1732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2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2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2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2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6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96;p16"/>
          <p:cNvGrpSpPr/>
          <p:nvPr/>
        </p:nvGrpSpPr>
        <p:grpSpPr>
          <a:xfrm>
            <a:off x="1649066" y="2667199"/>
            <a:ext cx="9055877" cy="1211497"/>
            <a:chOff x="4205" y="3032"/>
            <a:chExt cx="3132" cy="419"/>
          </a:xfrm>
        </p:grpSpPr>
        <p:sp>
          <p:nvSpPr>
            <p:cNvPr id="14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34" tIns="30467" rIns="60934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>
          <a:xfrm>
            <a:off x="477788" y="188640"/>
            <a:ext cx="11103024" cy="648072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r>
              <a:rPr lang="cs-CZ" sz="9600" b="1" dirty="0" smtClean="0"/>
              <a:t>SOUČASNOST</a:t>
            </a:r>
          </a:p>
          <a:p>
            <a:pPr marL="0" indent="0" algn="ctr">
              <a:buNone/>
            </a:pPr>
            <a:endParaRPr lang="cs-CZ" sz="9600" b="1" dirty="0" smtClean="0"/>
          </a:p>
          <a:p>
            <a:pPr marL="0" indent="0" algn="ctr">
              <a:buNone/>
            </a:pPr>
            <a:r>
              <a:rPr lang="cs-CZ" sz="9600" b="1" dirty="0" smtClean="0"/>
              <a:t>VÝCHODISKA</a:t>
            </a:r>
          </a:p>
        </p:txBody>
      </p:sp>
    </p:spTree>
    <p:extLst>
      <p:ext uri="{BB962C8B-B14F-4D97-AF65-F5344CB8AC3E}">
        <p14:creationId xmlns:p14="http://schemas.microsoft.com/office/powerpoint/2010/main" val="277907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08" y="2810767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1124744"/>
            <a:ext cx="3672408" cy="274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>
          <a:xfrm>
            <a:off x="477788" y="685801"/>
            <a:ext cx="11103024" cy="5767535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Rámcový </a:t>
            </a:r>
            <a:r>
              <a:rPr lang="cs-CZ" b="1" dirty="0"/>
              <a:t>vzdělávací program základního vzdělávání </a:t>
            </a:r>
            <a:endParaRPr lang="cs-CZ" dirty="0"/>
          </a:p>
          <a:p>
            <a:pPr marL="0" indent="0">
              <a:buNone/>
            </a:pPr>
            <a:r>
              <a:rPr lang="cs-CZ" sz="2000" b="1" dirty="0" smtClean="0"/>
              <a:t>Člověk </a:t>
            </a:r>
            <a:r>
              <a:rPr lang="cs-CZ" sz="2000" b="1" dirty="0"/>
              <a:t>a svět práce </a:t>
            </a:r>
            <a:r>
              <a:rPr lang="cs-CZ" sz="2000" b="1" dirty="0" smtClean="0"/>
              <a:t>- </a:t>
            </a:r>
            <a:r>
              <a:rPr lang="cs-CZ" sz="2000" dirty="0" smtClean="0"/>
              <a:t>1</a:t>
            </a:r>
            <a:r>
              <a:rPr lang="cs-CZ" sz="2000" dirty="0"/>
              <a:t>. </a:t>
            </a:r>
            <a:r>
              <a:rPr lang="cs-CZ" sz="2000" dirty="0" smtClean="0"/>
              <a:t>stupeň </a:t>
            </a:r>
          </a:p>
          <a:p>
            <a:pPr marL="0" indent="0">
              <a:buNone/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Práce </a:t>
            </a:r>
            <a:r>
              <a:rPr lang="cs-CZ" sz="2000" dirty="0"/>
              <a:t>s drobným </a:t>
            </a:r>
            <a:r>
              <a:rPr lang="cs-CZ" sz="2000" dirty="0" smtClean="0"/>
              <a:t>materiálem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Konstrukční činnosti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Pěstitelské práce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Příprava pokrmů</a:t>
            </a:r>
          </a:p>
          <a:p>
            <a:pPr>
              <a:spcBef>
                <a:spcPts val="0"/>
              </a:spcBef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spcBef>
                <a:spcPts val="0"/>
              </a:spcBef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Člověk a svět práce - </a:t>
            </a:r>
            <a:r>
              <a:rPr lang="cs-CZ" sz="2000" dirty="0" smtClean="0"/>
              <a:t>2. </a:t>
            </a:r>
            <a:r>
              <a:rPr lang="cs-CZ" sz="2000" dirty="0"/>
              <a:t>stupeň </a:t>
            </a:r>
            <a:endParaRPr lang="cs-CZ" sz="2000" dirty="0" smtClean="0"/>
          </a:p>
          <a:p>
            <a:pPr marL="0" indent="0"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spcBef>
                <a:spcPts val="0"/>
              </a:spcBef>
            </a:pPr>
            <a:r>
              <a:rPr lang="cs-CZ" sz="2000" i="1" dirty="0" smtClean="0"/>
              <a:t>Práce </a:t>
            </a:r>
            <a:r>
              <a:rPr lang="cs-CZ" sz="2000" i="1" dirty="0"/>
              <a:t>s technickými </a:t>
            </a:r>
            <a:r>
              <a:rPr lang="cs-CZ" sz="2000" i="1" dirty="0" smtClean="0"/>
              <a:t>materiály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Design </a:t>
            </a:r>
            <a:r>
              <a:rPr lang="cs-CZ" sz="2000" i="1" dirty="0"/>
              <a:t>a </a:t>
            </a:r>
            <a:r>
              <a:rPr lang="cs-CZ" sz="2000" i="1" dirty="0" smtClean="0"/>
              <a:t>konstruování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Pěstitelské </a:t>
            </a:r>
            <a:r>
              <a:rPr lang="cs-CZ" sz="2000" i="1" dirty="0"/>
              <a:t>práce a </a:t>
            </a:r>
            <a:r>
              <a:rPr lang="cs-CZ" sz="2000" i="1" dirty="0" smtClean="0"/>
              <a:t>chovatelství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Provoz </a:t>
            </a:r>
            <a:r>
              <a:rPr lang="cs-CZ" sz="2000" i="1" dirty="0"/>
              <a:t>a údržba </a:t>
            </a:r>
            <a:r>
              <a:rPr lang="cs-CZ" sz="2000" i="1" dirty="0" smtClean="0"/>
              <a:t>domácnosti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Příprava pokrmů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Práce </a:t>
            </a:r>
            <a:r>
              <a:rPr lang="cs-CZ" sz="2000" i="1" dirty="0"/>
              <a:t>s laboratorní </a:t>
            </a:r>
            <a:r>
              <a:rPr lang="cs-CZ" sz="2000" i="1" dirty="0" smtClean="0"/>
              <a:t>technikou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Využití </a:t>
            </a:r>
            <a:r>
              <a:rPr lang="cs-CZ" sz="2000" i="1" dirty="0"/>
              <a:t>digitálních </a:t>
            </a:r>
            <a:r>
              <a:rPr lang="cs-CZ" sz="2000" i="1" dirty="0" smtClean="0"/>
              <a:t>technologií</a:t>
            </a:r>
          </a:p>
          <a:p>
            <a:pPr>
              <a:spcBef>
                <a:spcPts val="0"/>
              </a:spcBef>
            </a:pPr>
            <a:r>
              <a:rPr lang="cs-CZ" sz="2000" i="1" dirty="0" smtClean="0"/>
              <a:t>Svět práce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895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>
          <a:xfrm>
            <a:off x="477788" y="685801"/>
            <a:ext cx="11103024" cy="576753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b="1" dirty="0"/>
              <a:t>Metodické doporučení k výuce vzdělávacího oboru Člověk a svět práce </a:t>
            </a:r>
            <a:r>
              <a:rPr lang="cs-CZ" dirty="0" smtClean="0"/>
              <a:t>(MŠMT 2015)</a:t>
            </a:r>
          </a:p>
          <a:p>
            <a:pPr marL="0" indent="0">
              <a:buNone/>
            </a:pPr>
            <a:r>
              <a:rPr lang="cs-CZ" sz="2000" dirty="0" smtClean="0"/>
              <a:t>Žák by měl </a:t>
            </a:r>
            <a:r>
              <a:rPr lang="cs-CZ" sz="2000" b="1" dirty="0" smtClean="0"/>
              <a:t>v průběhu výuky na 1. stupni </a:t>
            </a:r>
            <a:r>
              <a:rPr lang="cs-CZ" sz="2000" dirty="0" smtClean="0"/>
              <a:t>pracovat s různými materiály, surovinami, nástroji a zařízeními, aby poznal jejich vlastnosti a možnosti, získal zručnost při práci s nimi a osvojil si pravidla bezpečného zacházení s nimi. Měl by se naučit pracovat podle návodu, využívat při práci předlohy, náčrty a schémata, naučit se pracovat samostatně i ve skupině na společném úkolu a práci dokončit.</a:t>
            </a:r>
          </a:p>
          <a:p>
            <a:pPr marL="0" indent="0">
              <a:buNone/>
            </a:pPr>
            <a:r>
              <a:rPr lang="cs-CZ" sz="2000" b="1" dirty="0" smtClean="0"/>
              <a:t>Na konci 2. stupně </a:t>
            </a:r>
            <a:r>
              <a:rPr lang="cs-CZ" sz="2000" dirty="0" smtClean="0"/>
              <a:t>by měl žák dokázat </a:t>
            </a:r>
            <a:r>
              <a:rPr lang="cs-CZ" sz="2000" b="1" dirty="0" smtClean="0"/>
              <a:t>stanovit</a:t>
            </a:r>
            <a:r>
              <a:rPr lang="cs-CZ" sz="2000" dirty="0" smtClean="0"/>
              <a:t>, co bude dělat, </a:t>
            </a:r>
            <a:r>
              <a:rPr lang="cs-CZ" sz="2000" b="1" dirty="0" smtClean="0"/>
              <a:t>obhájit</a:t>
            </a:r>
            <a:r>
              <a:rPr lang="cs-CZ" sz="2000" dirty="0" smtClean="0"/>
              <a:t> proč, </a:t>
            </a:r>
            <a:r>
              <a:rPr lang="cs-CZ" sz="2000" b="1" dirty="0" smtClean="0"/>
              <a:t>naplánovat</a:t>
            </a:r>
            <a:r>
              <a:rPr lang="cs-CZ" sz="2000" dirty="0" smtClean="0"/>
              <a:t> práci, určit materiál, nářadí, náčiní a pomůcky, stanovit pracovní postup, v naplánovaném čase vyrobit/vykonat, co si předsevzal, nezranit se při tom, neplýtvat materiálem, nezničit nářadí, náčiní a pomůcky a v závěru by měl být schopen </a:t>
            </a:r>
            <a:r>
              <a:rPr lang="cs-CZ" sz="2000" b="1" dirty="0" smtClean="0"/>
              <a:t>vyhodnotit</a:t>
            </a:r>
            <a:r>
              <a:rPr lang="cs-CZ" sz="2000" dirty="0" smtClean="0"/>
              <a:t> kvalitu výsledku, efektivitu postupu a stanovit, </a:t>
            </a:r>
            <a:r>
              <a:rPr lang="cs-CZ" sz="2000" b="1" dirty="0" smtClean="0"/>
              <a:t>co by příště udělal lépe</a:t>
            </a:r>
            <a:r>
              <a:rPr lang="cs-CZ" sz="2000" dirty="0" smtClean="0"/>
              <a:t>. A to jak při </a:t>
            </a:r>
            <a:r>
              <a:rPr lang="cs-CZ" sz="2000" b="1" dirty="0" smtClean="0"/>
              <a:t>samostatné</a:t>
            </a:r>
            <a:r>
              <a:rPr lang="cs-CZ" sz="2000" dirty="0" smtClean="0"/>
              <a:t> práci, tak při </a:t>
            </a:r>
            <a:r>
              <a:rPr lang="cs-CZ" sz="2000" b="1" dirty="0" smtClean="0"/>
              <a:t>práci v týmu</a:t>
            </a:r>
            <a:r>
              <a:rPr lang="cs-CZ" sz="2000" dirty="0" smtClean="0"/>
              <a:t>. Současně by měl získat představu o možnostech a pravidlech uplatnění na trhu práce, představu o svých </a:t>
            </a:r>
            <a:r>
              <a:rPr lang="cs-CZ" sz="2000" b="1" dirty="0" smtClean="0"/>
              <a:t>silných a slabých stránkách </a:t>
            </a:r>
            <a:r>
              <a:rPr lang="cs-CZ" sz="2000" dirty="0" smtClean="0"/>
              <a:t>a </a:t>
            </a:r>
            <a:r>
              <a:rPr lang="cs-CZ" sz="2000" b="1" dirty="0" smtClean="0"/>
              <a:t>sebedůvěru</a:t>
            </a:r>
            <a:r>
              <a:rPr lang="cs-CZ" sz="2000" dirty="0" smtClean="0"/>
              <a:t>, pokud jde o vlastní pracovní schopnosti, schopnost dalšího rozvoje i své </a:t>
            </a:r>
            <a:r>
              <a:rPr lang="cs-CZ" sz="2000" b="1" dirty="0" smtClean="0"/>
              <a:t>budoucí uplatnění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993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>
          <a:xfrm>
            <a:off x="477788" y="2564904"/>
            <a:ext cx="11103024" cy="1663079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cs-CZ" sz="9600" b="1" dirty="0" smtClean="0"/>
              <a:t>PROČ ?</a:t>
            </a:r>
            <a:endParaRPr lang="cs-CZ" sz="9600" i="1" dirty="0"/>
          </a:p>
        </p:txBody>
      </p:sp>
    </p:spTree>
    <p:extLst>
      <p:ext uri="{BB962C8B-B14F-4D97-AF65-F5344CB8AC3E}">
        <p14:creationId xmlns:p14="http://schemas.microsoft.com/office/powerpoint/2010/main" val="27601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>
          <a:xfrm>
            <a:off x="477788" y="685801"/>
            <a:ext cx="11103024" cy="576753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b="1" dirty="0"/>
              <a:t>Iniciativa průmysl </a:t>
            </a:r>
            <a:r>
              <a:rPr lang="cs-CZ" b="1" dirty="0" smtClean="0"/>
              <a:t>4.0</a:t>
            </a:r>
          </a:p>
          <a:p>
            <a:pPr marL="0" indent="0">
              <a:buNone/>
            </a:pPr>
            <a:r>
              <a:rPr lang="cs-CZ" b="1" dirty="0" smtClean="0"/>
              <a:t>(Ministerstvo průmyslu a obchodu)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 smtClean="0"/>
              <a:t>„Rozhodující složkou podpory by měla být motivace mladých lidí ke studiu technických a přírodovědných oborů. Tyto obory, ještě před 50 lety pro mladou generaci přirozeně a spontánně přitažlivé, tuto přitažlivost mezitím ztratily. Kromě jiného se na tom podílela i absence podpory pro popularizaci věd a techniky, pro mimoškolní aktivity typu studentských olympiád, a ještě širších programů, přitom právě </a:t>
            </a:r>
            <a:r>
              <a:rPr lang="cs-CZ" sz="2000" b="1" dirty="0" smtClean="0"/>
              <a:t>Průmysl 4.0 – jak opakovaně zdůrazňujeme – bude potřebovat techniky a vědce kreativní a samostatné, to znamená skutečně a vnitřně motivované.</a:t>
            </a:r>
            <a:r>
              <a:rPr lang="cs-CZ" sz="2000" dirty="0" smtClean="0"/>
              <a:t> Nápravu nemohou sjednat jen samostatná organizační opatření, ale ani pouhá finanční či jiná vnější motivace.“ (str. 154 – 155)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2372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3"/>
          </p:nvPr>
        </p:nvSpPr>
        <p:spPr>
          <a:xfrm>
            <a:off x="477788" y="685801"/>
            <a:ext cx="11103024" cy="576753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cs-CZ" b="1" dirty="0"/>
              <a:t>Strategický rámec – Česká republika 2030 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(</a:t>
            </a:r>
            <a:r>
              <a:rPr lang="cs-CZ" b="1" dirty="0"/>
              <a:t>Úřad vlády České republiky </a:t>
            </a:r>
            <a:r>
              <a:rPr lang="cs-CZ" b="1" dirty="0" smtClean="0"/>
              <a:t>)</a:t>
            </a:r>
            <a:endParaRPr lang="cs-CZ" dirty="0"/>
          </a:p>
          <a:p>
            <a:pPr marL="0" indent="0">
              <a:buNone/>
            </a:pPr>
            <a:endParaRPr lang="cs-CZ" sz="2000" dirty="0" smtClean="0"/>
          </a:p>
          <a:p>
            <a:pPr marL="0" indent="0" algn="just">
              <a:buNone/>
            </a:pPr>
            <a:r>
              <a:rPr lang="cs-CZ" sz="2000" dirty="0" smtClean="0"/>
              <a:t>Ten uvádí</a:t>
            </a:r>
            <a:r>
              <a:rPr lang="cs-CZ" sz="2000" dirty="0"/>
              <a:t>, že „na jedné straně např. vzrůstá potřeba rozvoje digitální gramotnosti (schopnosti zvládat digitální technologie, které rapidním tempem mění společnost na celém světě), na druhé straně </a:t>
            </a:r>
            <a:r>
              <a:rPr lang="cs-CZ" sz="2000" b="1" dirty="0"/>
              <a:t>roste naléhavost rozvoje snižujících se gramotností vztahujících se k nakládání s reálným světem </a:t>
            </a:r>
            <a:r>
              <a:rPr lang="cs-CZ" sz="2000" dirty="0"/>
              <a:t>(přírodovědných, environmentálních, </a:t>
            </a:r>
            <a:r>
              <a:rPr lang="cs-CZ" sz="2000" b="1" dirty="0"/>
              <a:t>polytechnických</a:t>
            </a:r>
            <a:r>
              <a:rPr lang="cs-CZ" sz="2000" dirty="0"/>
              <a:t>, jazykových a finančních).“ </a:t>
            </a:r>
            <a:endParaRPr lang="cs-CZ" sz="2000" dirty="0" smtClean="0"/>
          </a:p>
          <a:p>
            <a:pPr marL="0" indent="0" algn="just">
              <a:buNone/>
            </a:pPr>
            <a:r>
              <a:rPr lang="cs-CZ" sz="2000" dirty="0" smtClean="0"/>
              <a:t>Je </a:t>
            </a:r>
            <a:r>
              <a:rPr lang="cs-CZ" sz="2000" dirty="0"/>
              <a:t>požadováno, aby vzdělávací systém v České republice do budoucna rozvíjel kognitivní schopnosti i praktické kompetence pro nakládání s reálným světem. „Je </a:t>
            </a:r>
            <a:r>
              <a:rPr lang="cs-CZ" sz="2000" b="1" dirty="0"/>
              <a:t>potřeba snížit velké množství osvojovaných faktů</a:t>
            </a:r>
            <a:r>
              <a:rPr lang="cs-CZ" sz="2000" dirty="0"/>
              <a:t>, </a:t>
            </a:r>
            <a:r>
              <a:rPr lang="cs-CZ" sz="2000" b="1" dirty="0"/>
              <a:t>které brání kreativitě </a:t>
            </a:r>
            <a:r>
              <a:rPr lang="cs-CZ" sz="2000" dirty="0"/>
              <a:t>a hlubšímu poznání vyučovaného tématu“. </a:t>
            </a:r>
            <a:endParaRPr lang="cs-CZ" sz="2000" dirty="0" smtClean="0"/>
          </a:p>
          <a:p>
            <a:pPr marL="0" indent="0" algn="just">
              <a:buNone/>
            </a:pPr>
            <a:r>
              <a:rPr lang="cs-CZ" sz="2000" dirty="0" smtClean="0"/>
              <a:t>Proto </a:t>
            </a:r>
            <a:r>
              <a:rPr lang="cs-CZ" sz="2000" dirty="0"/>
              <a:t>nově koncipované technické vzdělávání je založeno na předávání takových poznatků a rozvíjení těch dovedností a postojů, které jedinec v každodenním životě využije, a navíc mají přesah do rámce profesní orientace. </a:t>
            </a:r>
            <a:r>
              <a:rPr lang="cs-CZ" sz="2000" b="1" dirty="0"/>
              <a:t>Důraz na realizaci prakticko-činnostních aktivit je </a:t>
            </a:r>
            <a:r>
              <a:rPr lang="cs-CZ" sz="2000" dirty="0"/>
              <a:t>při působení na mladou generaci </a:t>
            </a:r>
            <a:r>
              <a:rPr lang="cs-CZ" sz="2000" b="1" dirty="0"/>
              <a:t>nezbytností.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32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ejní prezentace produktu nebo služb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207_TF03460555.potx" id="{F29FE02F-656C-4D61-A13F-4A9BE9CE512E}" vid="{6E541A59-B536-435C-9D38-2B0CC31F36F2}"/>
    </a:ext>
  </a:extLst>
</a:theme>
</file>

<file path=ppt/theme/theme2.xml><?xml version="1.0" encoding="utf-8"?>
<a:theme xmlns:a="http://schemas.openxmlformats.org/drawingml/2006/main" name="Motiv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Obchodní prezentace pro prodej produktu nebo služby</Template>
  <TotalTime>3901</TotalTime>
  <Words>1614</Words>
  <Application>Microsoft Office PowerPoint</Application>
  <PresentationFormat>Vlastní</PresentationFormat>
  <Paragraphs>309</Paragraphs>
  <Slides>35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</vt:lpstr>
      <vt:lpstr>Corbel</vt:lpstr>
      <vt:lpstr>Georgia</vt:lpstr>
      <vt:lpstr>Jaldi</vt:lpstr>
      <vt:lpstr>Symbol</vt:lpstr>
      <vt:lpstr>Times New Roman</vt:lpstr>
      <vt:lpstr>Prodejní prezentace produktu nebo služby</vt:lpstr>
      <vt:lpstr>Prezentace aplikace PowerPoint</vt:lpstr>
      <vt:lpstr>Prezentace aplikace PowerPoint</vt:lpstr>
      <vt:lpstr>ČLOVĚK A SVĚT PRÁCE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PODNIKAVOST</vt:lpstr>
      <vt:lpstr>KLIMA</vt:lpstr>
      <vt:lpstr>PODNIKAVOST</vt:lpstr>
      <vt:lpstr>FORMY  A  METODY VÝUKY</vt:lpstr>
      <vt:lpstr>REÁLNÝ PROJEKT</vt:lpstr>
      <vt:lpstr>EVROPSKÝ REFERENČNÍ RÁMEC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KROKY BADATELSKYY ORIENTOVANÉ VÝUKY</vt:lpstr>
      <vt:lpstr>ROLE UČITELE A ŽÁKA</vt:lpstr>
      <vt:lpstr>PŘÍKLAD Z VÝUKY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POLYTECHNICKÉ VZDĚLÁVÁNÍ</dc:title>
  <dc:creator>jiri beran</dc:creator>
  <cp:lastModifiedBy>Kateřina Lichtenberková</cp:lastModifiedBy>
  <cp:revision>48</cp:revision>
  <cp:lastPrinted>2020-05-20T08:40:51Z</cp:lastPrinted>
  <dcterms:created xsi:type="dcterms:W3CDTF">2019-03-28T06:57:52Z</dcterms:created>
  <dcterms:modified xsi:type="dcterms:W3CDTF">2020-05-20T10:12:38Z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