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27"/>
  </p:notesMasterIdLst>
  <p:sldIdLst>
    <p:sldId id="283" r:id="rId2"/>
    <p:sldId id="258" r:id="rId3"/>
    <p:sldId id="259" r:id="rId4"/>
    <p:sldId id="260" r:id="rId5"/>
    <p:sldId id="261" r:id="rId6"/>
    <p:sldId id="262" r:id="rId7"/>
    <p:sldId id="263" r:id="rId8"/>
    <p:sldId id="279" r:id="rId9"/>
    <p:sldId id="280" r:id="rId10"/>
    <p:sldId id="278" r:id="rId11"/>
    <p:sldId id="265" r:id="rId12"/>
    <p:sldId id="266" r:id="rId13"/>
    <p:sldId id="273" r:id="rId14"/>
    <p:sldId id="272" r:id="rId15"/>
    <p:sldId id="281" r:id="rId16"/>
    <p:sldId id="274" r:id="rId17"/>
    <p:sldId id="275" r:id="rId18"/>
    <p:sldId id="276" r:id="rId19"/>
    <p:sldId id="268" r:id="rId20"/>
    <p:sldId id="277" r:id="rId21"/>
    <p:sldId id="264" r:id="rId22"/>
    <p:sldId id="269" r:id="rId23"/>
    <p:sldId id="282" r:id="rId24"/>
    <p:sldId id="270" r:id="rId25"/>
    <p:sldId id="271" r:id="rId2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868" autoAdjust="0"/>
    <p:restoredTop sz="94660"/>
  </p:normalViewPr>
  <p:slideViewPr>
    <p:cSldViewPr snapToGrid="0">
      <p:cViewPr varScale="1">
        <p:scale>
          <a:sx n="64" d="100"/>
          <a:sy n="64" d="100"/>
        </p:scale>
        <p:origin x="9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3CF1DD-A9CC-4825-B007-1986E4DB79D0}" type="datetimeFigureOut">
              <a:rPr lang="cs-CZ" smtClean="0"/>
              <a:t>21/04/15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F75554-D58E-4277-B539-48B3DD68DE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2730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5339A-0C1C-480C-A63F-A01963D61DB8}" type="datetimeFigureOut">
              <a:rPr lang="cs-CZ" smtClean="0"/>
              <a:t>21/04/15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29576-4128-4D67-8A76-9908D628E1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035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5339A-0C1C-480C-A63F-A01963D61DB8}" type="datetimeFigureOut">
              <a:rPr lang="cs-CZ" smtClean="0"/>
              <a:t>21/04/15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29576-4128-4D67-8A76-9908D628E1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217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5339A-0C1C-480C-A63F-A01963D61DB8}" type="datetimeFigureOut">
              <a:rPr lang="cs-CZ" smtClean="0"/>
              <a:t>21/04/15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29576-4128-4D67-8A76-9908D628E1CF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262583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5339A-0C1C-480C-A63F-A01963D61DB8}" type="datetimeFigureOut">
              <a:rPr lang="cs-CZ" smtClean="0"/>
              <a:t>21/04/15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29576-4128-4D67-8A76-9908D628E1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39298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5339A-0C1C-480C-A63F-A01963D61DB8}" type="datetimeFigureOut">
              <a:rPr lang="cs-CZ" smtClean="0"/>
              <a:t>21/04/15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29576-4128-4D67-8A76-9908D628E1CF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301242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5339A-0C1C-480C-A63F-A01963D61DB8}" type="datetimeFigureOut">
              <a:rPr lang="cs-CZ" smtClean="0"/>
              <a:t>21/04/15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29576-4128-4D67-8A76-9908D628E1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49394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5339A-0C1C-480C-A63F-A01963D61DB8}" type="datetimeFigureOut">
              <a:rPr lang="cs-CZ" smtClean="0"/>
              <a:t>21/04/15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29576-4128-4D67-8A76-9908D628E1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14847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5339A-0C1C-480C-A63F-A01963D61DB8}" type="datetimeFigureOut">
              <a:rPr lang="cs-CZ" smtClean="0"/>
              <a:t>21/04/15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29576-4128-4D67-8A76-9908D628E1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76352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94BF-EC82-438D-8CBB-65B2DEBBB1C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0" y="260648"/>
            <a:ext cx="5472608" cy="384043"/>
          </a:xfrm>
        </p:spPr>
        <p:txBody>
          <a:bodyPr>
            <a:normAutofit/>
          </a:bodyPr>
          <a:lstStyle>
            <a:lvl1pPr marL="0" indent="0" algn="ctr">
              <a:buNone/>
              <a:defRPr sz="2133"/>
            </a:lvl1pPr>
          </a:lstStyle>
          <a:p>
            <a:pPr lvl="0"/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843572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94BF-EC82-438D-8CBB-65B2DEBBB1C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0" y="260648"/>
            <a:ext cx="5472608" cy="384043"/>
          </a:xfrm>
        </p:spPr>
        <p:txBody>
          <a:bodyPr>
            <a:normAutofit/>
          </a:bodyPr>
          <a:lstStyle>
            <a:lvl1pPr marL="0" indent="0" algn="ctr">
              <a:buNone/>
              <a:defRPr sz="2133"/>
            </a:lvl1pPr>
          </a:lstStyle>
          <a:p>
            <a:pPr lvl="0"/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9142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94BF-EC82-438D-8CBB-65B2DEBBB1C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0" y="260648"/>
            <a:ext cx="5472608" cy="384043"/>
          </a:xfrm>
        </p:spPr>
        <p:txBody>
          <a:bodyPr>
            <a:normAutofit/>
          </a:bodyPr>
          <a:lstStyle>
            <a:lvl1pPr marL="0" indent="0" algn="ctr">
              <a:buNone/>
              <a:defRPr sz="2133"/>
            </a:lvl1pPr>
          </a:lstStyle>
          <a:p>
            <a:pPr lvl="0"/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69491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5339A-0C1C-480C-A63F-A01963D61DB8}" type="datetimeFigureOut">
              <a:rPr lang="cs-CZ" smtClean="0"/>
              <a:t>21/04/15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29576-4128-4D67-8A76-9908D628E1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49526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94BF-EC82-438D-8CBB-65B2DEBBB1C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0" y="260648"/>
            <a:ext cx="5472608" cy="384043"/>
          </a:xfrm>
        </p:spPr>
        <p:txBody>
          <a:bodyPr>
            <a:normAutofit/>
          </a:bodyPr>
          <a:lstStyle>
            <a:lvl1pPr marL="0" indent="0" algn="ctr">
              <a:buNone/>
              <a:defRPr sz="2133"/>
            </a:lvl1pPr>
          </a:lstStyle>
          <a:p>
            <a:pPr lvl="0"/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84149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94BF-EC82-438D-8CBB-65B2DEBBB1C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0" y="260648"/>
            <a:ext cx="5472608" cy="384043"/>
          </a:xfrm>
        </p:spPr>
        <p:txBody>
          <a:bodyPr>
            <a:normAutofit/>
          </a:bodyPr>
          <a:lstStyle>
            <a:lvl1pPr marL="0" indent="0" algn="ctr">
              <a:buNone/>
              <a:defRPr sz="2133"/>
            </a:lvl1pPr>
          </a:lstStyle>
          <a:p>
            <a:pPr lvl="0"/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7789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6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94BF-EC82-438D-8CBB-65B2DEBBB1C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0" y="260648"/>
            <a:ext cx="5472608" cy="384043"/>
          </a:xfrm>
        </p:spPr>
        <p:txBody>
          <a:bodyPr>
            <a:normAutofit/>
          </a:bodyPr>
          <a:lstStyle>
            <a:lvl1pPr marL="0" indent="0" algn="ctr">
              <a:buNone/>
              <a:defRPr sz="2133"/>
            </a:lvl1pPr>
          </a:lstStyle>
          <a:p>
            <a:pPr lvl="0"/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593601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7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94BF-EC82-438D-8CBB-65B2DEBBB1C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0" y="260648"/>
            <a:ext cx="5472608" cy="384043"/>
          </a:xfrm>
        </p:spPr>
        <p:txBody>
          <a:bodyPr>
            <a:normAutofit/>
          </a:bodyPr>
          <a:lstStyle>
            <a:lvl1pPr marL="0" indent="0" algn="ctr">
              <a:buNone/>
              <a:defRPr sz="2133"/>
            </a:lvl1pPr>
          </a:lstStyle>
          <a:p>
            <a:pPr lvl="0"/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89263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8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94BF-EC82-438D-8CBB-65B2DEBBB1C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0" y="260648"/>
            <a:ext cx="5472608" cy="384043"/>
          </a:xfrm>
        </p:spPr>
        <p:txBody>
          <a:bodyPr>
            <a:normAutofit/>
          </a:bodyPr>
          <a:lstStyle>
            <a:lvl1pPr marL="0" indent="0" algn="ctr">
              <a:buNone/>
              <a:defRPr sz="2133"/>
            </a:lvl1pPr>
          </a:lstStyle>
          <a:p>
            <a:pPr lvl="0"/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17112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9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94BF-EC82-438D-8CBB-65B2DEBBB1C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0" y="260648"/>
            <a:ext cx="5472608" cy="384043"/>
          </a:xfrm>
        </p:spPr>
        <p:txBody>
          <a:bodyPr>
            <a:normAutofit/>
          </a:bodyPr>
          <a:lstStyle>
            <a:lvl1pPr marL="0" indent="0" algn="ctr">
              <a:buNone/>
              <a:defRPr sz="2133"/>
            </a:lvl1pPr>
          </a:lstStyle>
          <a:p>
            <a:pPr lvl="0"/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506613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94BF-EC82-438D-8CBB-65B2DEBBB1C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0" y="260648"/>
            <a:ext cx="5472608" cy="384043"/>
          </a:xfrm>
        </p:spPr>
        <p:txBody>
          <a:bodyPr>
            <a:normAutofit/>
          </a:bodyPr>
          <a:lstStyle>
            <a:lvl1pPr marL="0" indent="0" algn="ctr">
              <a:buNone/>
              <a:defRPr sz="2133"/>
            </a:lvl1pPr>
          </a:lstStyle>
          <a:p>
            <a:pPr lvl="0"/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56424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2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94BF-EC82-438D-8CBB-65B2DEBBB1C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0" y="260648"/>
            <a:ext cx="5472608" cy="384043"/>
          </a:xfrm>
        </p:spPr>
        <p:txBody>
          <a:bodyPr>
            <a:normAutofit/>
          </a:bodyPr>
          <a:lstStyle>
            <a:lvl1pPr marL="0" indent="0" algn="ctr">
              <a:buNone/>
              <a:defRPr sz="2133"/>
            </a:lvl1pPr>
          </a:lstStyle>
          <a:p>
            <a:pPr lvl="0"/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239151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3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94BF-EC82-438D-8CBB-65B2DEBBB1C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0" y="260648"/>
            <a:ext cx="5472608" cy="384043"/>
          </a:xfrm>
        </p:spPr>
        <p:txBody>
          <a:bodyPr>
            <a:normAutofit/>
          </a:bodyPr>
          <a:lstStyle>
            <a:lvl1pPr marL="0" indent="0" algn="ctr">
              <a:buNone/>
              <a:defRPr sz="2133"/>
            </a:lvl1pPr>
          </a:lstStyle>
          <a:p>
            <a:pPr lvl="0"/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0968648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94BF-EC82-438D-8CBB-65B2DEBBB1C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0" y="260648"/>
            <a:ext cx="5472608" cy="384043"/>
          </a:xfrm>
        </p:spPr>
        <p:txBody>
          <a:bodyPr>
            <a:normAutofit/>
          </a:bodyPr>
          <a:lstStyle>
            <a:lvl1pPr marL="0" indent="0" algn="ctr">
              <a:buNone/>
              <a:defRPr sz="2133"/>
            </a:lvl1pPr>
          </a:lstStyle>
          <a:p>
            <a:pPr lvl="0"/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8520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5339A-0C1C-480C-A63F-A01963D61DB8}" type="datetimeFigureOut">
              <a:rPr lang="cs-CZ" smtClean="0"/>
              <a:t>21/04/15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29576-4128-4D67-8A76-9908D628E1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9674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5339A-0C1C-480C-A63F-A01963D61DB8}" type="datetimeFigureOut">
              <a:rPr lang="cs-CZ" smtClean="0"/>
              <a:t>21/04/15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29576-4128-4D67-8A76-9908D628E1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5234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5339A-0C1C-480C-A63F-A01963D61DB8}" type="datetimeFigureOut">
              <a:rPr lang="cs-CZ" smtClean="0"/>
              <a:t>21/04/15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29576-4128-4D67-8A76-9908D628E1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9601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5339A-0C1C-480C-A63F-A01963D61DB8}" type="datetimeFigureOut">
              <a:rPr lang="cs-CZ" smtClean="0"/>
              <a:t>21/04/15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29576-4128-4D67-8A76-9908D628E1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3587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5339A-0C1C-480C-A63F-A01963D61DB8}" type="datetimeFigureOut">
              <a:rPr lang="cs-CZ" smtClean="0"/>
              <a:t>21/04/15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29576-4128-4D67-8A76-9908D628E1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2736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5339A-0C1C-480C-A63F-A01963D61DB8}" type="datetimeFigureOut">
              <a:rPr lang="cs-CZ" smtClean="0"/>
              <a:t>21/04/15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29576-4128-4D67-8A76-9908D628E1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3910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5339A-0C1C-480C-A63F-A01963D61DB8}" type="datetimeFigureOut">
              <a:rPr lang="cs-CZ" smtClean="0"/>
              <a:t>21/04/15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29576-4128-4D67-8A76-9908D628E1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6095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5339A-0C1C-480C-A63F-A01963D61DB8}" type="datetimeFigureOut">
              <a:rPr lang="cs-CZ" smtClean="0"/>
              <a:t>21/04/15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3329576-4128-4D67-8A76-9908D628E1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7837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3" r:id="rId26"/>
    <p:sldLayoutId id="2147483704" r:id="rId27"/>
    <p:sldLayoutId id="2147483705" r:id="rId28"/>
    <p:sldLayoutId id="2147483706" r:id="rId29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1524000" y="6093296"/>
            <a:ext cx="9144000" cy="764704"/>
          </a:xfrm>
          <a:prstGeom prst="rect">
            <a:avLst/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1847528" y="6021288"/>
            <a:ext cx="396044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096000" y="2535040"/>
            <a:ext cx="4032448" cy="893961"/>
          </a:xfrm>
        </p:spPr>
        <p:txBody>
          <a:bodyPr>
            <a:normAutofit/>
          </a:bodyPr>
          <a:lstStyle/>
          <a:p>
            <a:r>
              <a:rPr lang="cs-CZ" sz="1800" dirty="0">
                <a:solidFill>
                  <a:schemeClr val="tx1"/>
                </a:solidFill>
              </a:rPr>
              <a:t>Projekt „ Vzdělávání dotykem“</a:t>
            </a:r>
            <a:br>
              <a:rPr lang="cs-CZ" sz="1800" dirty="0">
                <a:solidFill>
                  <a:schemeClr val="tx1"/>
                </a:solidFill>
              </a:rPr>
            </a:br>
            <a:r>
              <a:rPr lang="cs-CZ" sz="1800" dirty="0">
                <a:solidFill>
                  <a:schemeClr val="tx1"/>
                </a:solidFill>
              </a:rPr>
              <a:t>CZ.1.07/1.3.00/51.0031</a:t>
            </a:r>
            <a:endParaRPr lang="cs-CZ" sz="1800" dirty="0">
              <a:solidFill>
                <a:schemeClr val="tx1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1524000" y="0"/>
            <a:ext cx="9144000" cy="836712"/>
          </a:xfrm>
          <a:prstGeom prst="rect">
            <a:avLst/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" name="Obrázek 4" descr="PP obálk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19537" y="2420888"/>
            <a:ext cx="3832799" cy="4032448"/>
          </a:xfrm>
          <a:prstGeom prst="rect">
            <a:avLst/>
          </a:prstGeom>
        </p:spPr>
      </p:pic>
      <p:pic>
        <p:nvPicPr>
          <p:cNvPr id="6" name="Obrázek 5" descr="logolin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83732" y="1125540"/>
            <a:ext cx="4824536" cy="935309"/>
          </a:xfrm>
          <a:prstGeom prst="rect">
            <a:avLst/>
          </a:prstGeom>
        </p:spPr>
      </p:pic>
      <p:sp>
        <p:nvSpPr>
          <p:cNvPr id="7" name="Nadpis 1"/>
          <p:cNvSpPr txBox="1">
            <a:spLocks/>
          </p:cNvSpPr>
          <p:nvPr/>
        </p:nvSpPr>
        <p:spPr>
          <a:xfrm>
            <a:off x="6168008" y="3759178"/>
            <a:ext cx="4499992" cy="9659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cs-CZ" sz="2400" b="1" dirty="0" smtClean="0">
                <a:latin typeface="+mj-lt"/>
                <a:ea typeface="+mj-ea"/>
                <a:cs typeface="+mj-cs"/>
              </a:rPr>
              <a:t>ICT V ČESKÉM ŠKOLSTVÍ - VYUŽITÍ </a:t>
            </a:r>
            <a:r>
              <a:rPr lang="cs-CZ" sz="2400" b="1" dirty="0">
                <a:latin typeface="+mj-lt"/>
                <a:ea typeface="+mj-ea"/>
                <a:cs typeface="+mj-cs"/>
              </a:rPr>
              <a:t>TABLETU VE VZDĚLÁVÁNÍ DĚTÍ</a:t>
            </a:r>
          </a:p>
          <a:p>
            <a:pPr lvl="0" algn="ctr">
              <a:spcBef>
                <a:spcPct val="0"/>
              </a:spcBef>
            </a:pPr>
            <a:r>
              <a:rPr lang="cs-CZ" sz="2400" b="1" dirty="0">
                <a:latin typeface="+mj-lt"/>
                <a:ea typeface="+mj-ea"/>
                <a:cs typeface="+mj-cs"/>
              </a:rPr>
              <a:t>A </a:t>
            </a:r>
            <a:r>
              <a:rPr lang="cs-CZ" sz="2400" b="1" dirty="0" smtClean="0">
                <a:latin typeface="+mj-lt"/>
                <a:ea typeface="+mj-ea"/>
                <a:cs typeface="+mj-cs"/>
              </a:rPr>
              <a:t>ŽÁKŮ</a:t>
            </a:r>
            <a:endParaRPr lang="cs-CZ" sz="2400" b="1" dirty="0">
              <a:latin typeface="+mj-lt"/>
              <a:ea typeface="+mj-ea"/>
              <a:cs typeface="+mj-cs"/>
            </a:endParaRPr>
          </a:p>
        </p:txBody>
      </p:sp>
      <p:sp>
        <p:nvSpPr>
          <p:cNvPr id="8" name="Nadpis 1"/>
          <p:cNvSpPr txBox="1">
            <a:spLocks/>
          </p:cNvSpPr>
          <p:nvPr/>
        </p:nvSpPr>
        <p:spPr>
          <a:xfrm>
            <a:off x="6240016" y="5013177"/>
            <a:ext cx="4032448" cy="8939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cs-CZ" dirty="0">
                <a:latin typeface="+mj-lt"/>
                <a:ea typeface="+mj-ea"/>
                <a:cs typeface="+mj-cs"/>
              </a:rPr>
              <a:t>Autor: </a:t>
            </a:r>
            <a:r>
              <a:rPr lang="cs-CZ" dirty="0" smtClean="0">
                <a:latin typeface="+mj-lt"/>
                <a:ea typeface="+mj-ea"/>
                <a:cs typeface="+mj-cs"/>
              </a:rPr>
              <a:t>Jan Sommer </a:t>
            </a:r>
            <a:endParaRPr lang="cs-CZ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485162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116169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FF3300"/>
                </a:solidFill>
              </a:rPr>
              <a:t>Zahájení práce – Moderní uživatelské rozhraní</a:t>
            </a:r>
            <a:endParaRPr lang="cs-CZ" dirty="0">
              <a:solidFill>
                <a:srgbClr val="FF33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392358"/>
            <a:ext cx="8596668" cy="5317535"/>
          </a:xfrm>
        </p:spPr>
        <p:txBody>
          <a:bodyPr>
            <a:normAutofit/>
          </a:bodyPr>
          <a:lstStyle/>
          <a:p>
            <a:r>
              <a:rPr lang="cs-CZ" dirty="0" smtClean="0"/>
              <a:t>Pro leckteré uživatele „nepřekonatelná“ překážka, protože je to něco nového.</a:t>
            </a:r>
          </a:p>
          <a:p>
            <a:r>
              <a:rPr lang="cs-CZ" dirty="0" smtClean="0"/>
              <a:t>Jedním z cílů kurzu je naučit se s tímto rozhraním pracovat a přizpůsobit si jej. Více si povíme v průběhu kurzu.</a:t>
            </a:r>
          </a:p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1760" y="2778953"/>
            <a:ext cx="6270182" cy="3525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754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3300"/>
                </a:solidFill>
              </a:rPr>
              <a:t>Dotykové ovládání</a:t>
            </a:r>
            <a:endParaRPr lang="cs-CZ" dirty="0">
              <a:solidFill>
                <a:srgbClr val="FF33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545465"/>
            <a:ext cx="8596668" cy="44958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600" u="sng" dirty="0" smtClean="0">
                <a:solidFill>
                  <a:srgbClr val="FF0000"/>
                </a:solidFill>
              </a:rPr>
              <a:t>Bříšky prstů, ne nehty nebo ostrými předměty. Netlačit, stačí mírný dotyk!</a:t>
            </a:r>
            <a:endParaRPr lang="cs-CZ" sz="3600" u="sng" dirty="0">
              <a:solidFill>
                <a:srgbClr val="FF0000"/>
              </a:solidFill>
            </a:endParaRPr>
          </a:p>
          <a:p>
            <a:pPr lvl="1"/>
            <a:r>
              <a:rPr lang="cs-CZ" dirty="0" smtClean="0"/>
              <a:t>Suché/mokré prsty</a:t>
            </a:r>
          </a:p>
          <a:p>
            <a:r>
              <a:rPr lang="cs-CZ" dirty="0" smtClean="0"/>
              <a:t>Klepnutí prstem = kliknutí myší</a:t>
            </a:r>
          </a:p>
          <a:p>
            <a:r>
              <a:rPr lang="cs-CZ" dirty="0" smtClean="0"/>
              <a:t>Poklepání prstem = dvojklik myší</a:t>
            </a:r>
            <a:endParaRPr lang="cs-CZ" dirty="0"/>
          </a:p>
          <a:p>
            <a:r>
              <a:rPr lang="cs-CZ" dirty="0"/>
              <a:t>Podržet &amp; pustit </a:t>
            </a:r>
            <a:r>
              <a:rPr lang="cs-CZ" dirty="0" smtClean="0"/>
              <a:t>= kliknutí pravým tlačítkem myši</a:t>
            </a:r>
            <a:endParaRPr lang="cs-CZ" dirty="0"/>
          </a:p>
          <a:p>
            <a:r>
              <a:rPr lang="cs-CZ" dirty="0"/>
              <a:t>Podržet &amp; </a:t>
            </a:r>
            <a:r>
              <a:rPr lang="cs-CZ" dirty="0" smtClean="0"/>
              <a:t>posunout = klepnut a držení levého tlačítka myši (přesun objektu, např. zástupce, dlaždice, zobrazení místní nabídky).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4356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3300"/>
                </a:solidFill>
              </a:rPr>
              <a:t>Dotykové ovládání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Tah do stran či svisle = kolečko myši (posun mezi položkami).</a:t>
            </a:r>
          </a:p>
          <a:p>
            <a:r>
              <a:rPr lang="cs-CZ" dirty="0" smtClean="0"/>
              <a:t>Posun dvou prstů od sebe / k sobě = CTRL + kolečko myši (zvětšení/zmenšení objektu).</a:t>
            </a:r>
            <a:endParaRPr lang="cs-CZ" b="1" dirty="0" smtClean="0"/>
          </a:p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endParaRPr lang="cs-CZ"/>
          </a:p>
        </p:txBody>
      </p:sp>
      <p:grpSp>
        <p:nvGrpSpPr>
          <p:cNvPr id="13" name="Skupina 12"/>
          <p:cNvGrpSpPr/>
          <p:nvPr/>
        </p:nvGrpSpPr>
        <p:grpSpPr>
          <a:xfrm>
            <a:off x="1712912" y="3507250"/>
            <a:ext cx="2695575" cy="2764301"/>
            <a:chOff x="1712912" y="3507250"/>
            <a:chExt cx="2695575" cy="2764301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12912" y="3507250"/>
              <a:ext cx="2695575" cy="1695450"/>
            </a:xfrm>
            <a:prstGeom prst="rect">
              <a:avLst/>
            </a:prstGeom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40576" y="4512963"/>
              <a:ext cx="1243446" cy="1758588"/>
            </a:xfrm>
            <a:prstGeom prst="rect">
              <a:avLst/>
            </a:prstGeom>
          </p:spPr>
        </p:pic>
        <p:sp>
          <p:nvSpPr>
            <p:cNvPr id="8" name="Obousměrná vodorovná šipka 7"/>
            <p:cNvSpPr/>
            <p:nvPr/>
          </p:nvSpPr>
          <p:spPr>
            <a:xfrm>
              <a:off x="2438905" y="4161094"/>
              <a:ext cx="1104900" cy="387762"/>
            </a:xfrm>
            <a:prstGeom prst="leftRigh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2" name="Skupina 11"/>
          <p:cNvGrpSpPr/>
          <p:nvPr/>
        </p:nvGrpSpPr>
        <p:grpSpPr>
          <a:xfrm>
            <a:off x="5542872" y="3507250"/>
            <a:ext cx="2695575" cy="2114781"/>
            <a:chOff x="5542872" y="3507250"/>
            <a:chExt cx="2695575" cy="2114781"/>
          </a:xfrm>
        </p:grpSpPr>
        <p:pic>
          <p:nvPicPr>
            <p:cNvPr id="9" name="Obrázek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42872" y="3507250"/>
              <a:ext cx="2695575" cy="1695450"/>
            </a:xfrm>
            <a:prstGeom prst="rect">
              <a:avLst/>
            </a:prstGeom>
          </p:spPr>
        </p:pic>
        <p:pic>
          <p:nvPicPr>
            <p:cNvPr id="10" name="Obrázek 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52846" y="3863443"/>
              <a:ext cx="1243446" cy="1758588"/>
            </a:xfrm>
            <a:prstGeom prst="rect">
              <a:avLst/>
            </a:prstGeom>
          </p:spPr>
        </p:pic>
        <p:sp>
          <p:nvSpPr>
            <p:cNvPr id="11" name="Obousměrná vodorovná šipka 10"/>
            <p:cNvSpPr/>
            <p:nvPr/>
          </p:nvSpPr>
          <p:spPr>
            <a:xfrm rot="6881287">
              <a:off x="6125830" y="4097380"/>
              <a:ext cx="1104900" cy="387762"/>
            </a:xfrm>
            <a:prstGeom prst="leftRigh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413676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3300"/>
                </a:solidFill>
              </a:rPr>
              <a:t>Dotykové ovládání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Otočení (alespoň) dvěma prsty na obrazovce = otočení objektu. Pozor, některé aplikace nepodporují otočení.</a:t>
            </a:r>
          </a:p>
          <a:p>
            <a:r>
              <a:rPr lang="cs-CZ" dirty="0" smtClean="0"/>
              <a:t>Chceme-li otočit celý obraz, stačí přístroj držet „na stojato“ a obraz se sám přetočí.</a:t>
            </a:r>
          </a:p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endParaRPr lang="cs-CZ"/>
          </a:p>
        </p:txBody>
      </p:sp>
      <p:grpSp>
        <p:nvGrpSpPr>
          <p:cNvPr id="15" name="Skupina 14"/>
          <p:cNvGrpSpPr/>
          <p:nvPr/>
        </p:nvGrpSpPr>
        <p:grpSpPr>
          <a:xfrm>
            <a:off x="6229092" y="3790475"/>
            <a:ext cx="2695575" cy="2165219"/>
            <a:chOff x="3193372" y="3469512"/>
            <a:chExt cx="2695575" cy="2165219"/>
          </a:xfrm>
        </p:grpSpPr>
        <p:pic>
          <p:nvPicPr>
            <p:cNvPr id="9" name="Obrázek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93372" y="3469512"/>
              <a:ext cx="2695575" cy="1695450"/>
            </a:xfrm>
            <a:prstGeom prst="rect">
              <a:avLst/>
            </a:prstGeom>
          </p:spPr>
        </p:pic>
        <p:pic>
          <p:nvPicPr>
            <p:cNvPr id="10" name="Obrázek 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77946" y="3876143"/>
              <a:ext cx="1243446" cy="1758588"/>
            </a:xfrm>
            <a:prstGeom prst="rect">
              <a:avLst/>
            </a:prstGeom>
          </p:spPr>
        </p:pic>
        <p:sp>
          <p:nvSpPr>
            <p:cNvPr id="14" name="Zahnutá šipka doleva 13"/>
            <p:cNvSpPr/>
            <p:nvPr/>
          </p:nvSpPr>
          <p:spPr>
            <a:xfrm rot="10800000">
              <a:off x="3888844" y="3670496"/>
              <a:ext cx="578204" cy="860957"/>
            </a:xfrm>
            <a:prstGeom prst="curvedLef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21508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3300"/>
                </a:solidFill>
              </a:rPr>
              <a:t>Dotykové </a:t>
            </a:r>
            <a:r>
              <a:rPr lang="cs-CZ" dirty="0" smtClean="0">
                <a:solidFill>
                  <a:srgbClr val="FF3300"/>
                </a:solidFill>
              </a:rPr>
              <a:t>ovládání - Šém</a:t>
            </a:r>
            <a:endParaRPr lang="cs-CZ" dirty="0">
              <a:solidFill>
                <a:srgbClr val="FF33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2160589"/>
            <a:ext cx="7082366" cy="3880773"/>
          </a:xfrm>
        </p:spPr>
        <p:txBody>
          <a:bodyPr>
            <a:normAutofit/>
          </a:bodyPr>
          <a:lstStyle/>
          <a:p>
            <a:r>
              <a:rPr lang="cs-CZ" dirty="0" smtClean="0"/>
              <a:t>Tah z pravého okraje displeje = zobrazení panelu Šém (</a:t>
            </a:r>
            <a:r>
              <a:rPr lang="cs-CZ" dirty="0" err="1" smtClean="0"/>
              <a:t>Charm</a:t>
            </a:r>
            <a:r>
              <a:rPr lang="cs-CZ" dirty="0" smtClean="0"/>
              <a:t>)</a:t>
            </a:r>
            <a:endParaRPr lang="cs-CZ" b="1" dirty="0" smtClean="0"/>
          </a:p>
          <a:p>
            <a:pPr lvl="1"/>
            <a:r>
              <a:rPr lang="cs-CZ" dirty="0" smtClean="0"/>
              <a:t>Hledat – vyhledávání obsahu (programů, souborů)</a:t>
            </a:r>
          </a:p>
          <a:p>
            <a:pPr lvl="1"/>
            <a:r>
              <a:rPr lang="cs-CZ" dirty="0"/>
              <a:t>Sdílet – </a:t>
            </a:r>
            <a:r>
              <a:rPr lang="cs-CZ" dirty="0" smtClean="0"/>
              <a:t>sdílení </a:t>
            </a:r>
            <a:r>
              <a:rPr lang="cs-CZ" dirty="0"/>
              <a:t>souborů, fotografií nebo webových stránek</a:t>
            </a:r>
            <a:endParaRPr lang="cs-CZ" dirty="0" smtClean="0"/>
          </a:p>
          <a:p>
            <a:pPr lvl="1"/>
            <a:r>
              <a:rPr lang="cs-CZ" dirty="0" smtClean="0"/>
              <a:t>Start </a:t>
            </a:r>
            <a:r>
              <a:rPr lang="cs-CZ" dirty="0"/>
              <a:t>– </a:t>
            </a:r>
            <a:r>
              <a:rPr lang="cs-CZ" dirty="0" smtClean="0"/>
              <a:t>přepnutí </a:t>
            </a:r>
            <a:r>
              <a:rPr lang="cs-CZ" dirty="0"/>
              <a:t>na Úvodní </a:t>
            </a:r>
            <a:r>
              <a:rPr lang="cs-CZ" dirty="0" smtClean="0"/>
              <a:t>obrazovku (dlaždice)</a:t>
            </a:r>
          </a:p>
          <a:p>
            <a:pPr lvl="1"/>
            <a:r>
              <a:rPr lang="cs-CZ" dirty="0" smtClean="0"/>
              <a:t>Zařízení – Přehrát, Tisknout, Promítat (Wi-Fi bezdrátový displej)</a:t>
            </a:r>
          </a:p>
          <a:p>
            <a:pPr lvl="1"/>
            <a:r>
              <a:rPr lang="cs-CZ" dirty="0" smtClean="0"/>
              <a:t>Nastavení </a:t>
            </a:r>
            <a:r>
              <a:rPr lang="cs-CZ" dirty="0"/>
              <a:t>– </a:t>
            </a:r>
            <a:r>
              <a:rPr lang="cs-CZ" dirty="0" smtClean="0"/>
              <a:t>Sítě, Hlasitost, Jas, Oznámení, Vypnutí, Klávesnice,                      Změnit nastavení počítače</a:t>
            </a:r>
            <a:br>
              <a:rPr lang="cs-CZ" dirty="0" smtClean="0"/>
            </a:br>
            <a:r>
              <a:rPr lang="cs-CZ" b="1" dirty="0" smtClean="0"/>
              <a:t>Pozor, zobrazíme-li Šém </a:t>
            </a:r>
            <a:r>
              <a:rPr lang="cs-CZ" b="1" dirty="0" smtClean="0">
                <a:sym typeface="Symbol" panose="05050102010706020507" pitchFamily="18" charset="2"/>
              </a:rPr>
              <a:t> </a:t>
            </a:r>
            <a:r>
              <a:rPr lang="cs-CZ" b="1" dirty="0" smtClean="0"/>
              <a:t>Nastavení v aplikaci, dostaneme se do nastavení (možností) dané aplikace.</a:t>
            </a:r>
          </a:p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endParaRPr lang="cs-CZ"/>
          </a:p>
        </p:txBody>
      </p:sp>
      <p:grpSp>
        <p:nvGrpSpPr>
          <p:cNvPr id="14" name="Skupina 13"/>
          <p:cNvGrpSpPr/>
          <p:nvPr/>
        </p:nvGrpSpPr>
        <p:grpSpPr>
          <a:xfrm>
            <a:off x="7516527" y="2554289"/>
            <a:ext cx="3514949" cy="2578366"/>
            <a:chOff x="7516527" y="2554289"/>
            <a:chExt cx="3514949" cy="2578366"/>
          </a:xfrm>
        </p:grpSpPr>
        <p:grpSp>
          <p:nvGrpSpPr>
            <p:cNvPr id="11" name="Skupina 10"/>
            <p:cNvGrpSpPr/>
            <p:nvPr/>
          </p:nvGrpSpPr>
          <p:grpSpPr>
            <a:xfrm>
              <a:off x="7516527" y="2554289"/>
              <a:ext cx="3514949" cy="2578366"/>
              <a:chOff x="6845498" y="1753958"/>
              <a:chExt cx="3514949" cy="2578366"/>
            </a:xfrm>
          </p:grpSpPr>
          <p:pic>
            <p:nvPicPr>
              <p:cNvPr id="7" name="Obrázek 6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845498" y="1753958"/>
                <a:ext cx="2695575" cy="1695450"/>
              </a:xfrm>
              <a:prstGeom prst="rect">
                <a:avLst/>
              </a:prstGeom>
            </p:spPr>
          </p:pic>
          <p:sp>
            <p:nvSpPr>
              <p:cNvPr id="10" name="Ovál 9"/>
              <p:cNvSpPr/>
              <p:nvPr/>
            </p:nvSpPr>
            <p:spPr>
              <a:xfrm>
                <a:off x="9325428" y="2456427"/>
                <a:ext cx="324396" cy="290511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pic>
            <p:nvPicPr>
              <p:cNvPr id="8" name="Obrázek 7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117001" y="2573736"/>
                <a:ext cx="1243446" cy="1758588"/>
              </a:xfrm>
              <a:prstGeom prst="rect">
                <a:avLst/>
              </a:prstGeom>
            </p:spPr>
          </p:pic>
        </p:grpSp>
        <p:sp>
          <p:nvSpPr>
            <p:cNvPr id="12" name="Šipka doleva 11"/>
            <p:cNvSpPr/>
            <p:nvPr/>
          </p:nvSpPr>
          <p:spPr>
            <a:xfrm>
              <a:off x="10012605" y="2964329"/>
              <a:ext cx="292100" cy="290511"/>
            </a:xfrm>
            <a:prstGeom prst="lef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pic>
        <p:nvPicPr>
          <p:cNvPr id="15" name="Obrázek 1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133"/>
          <a:stretch/>
        </p:blipFill>
        <p:spPr>
          <a:xfrm>
            <a:off x="11333626" y="1133776"/>
            <a:ext cx="469963" cy="4480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2065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3300"/>
                </a:solidFill>
              </a:rPr>
              <a:t>Dotykové </a:t>
            </a:r>
            <a:r>
              <a:rPr lang="cs-CZ" dirty="0" smtClean="0">
                <a:solidFill>
                  <a:srgbClr val="FF3300"/>
                </a:solidFill>
              </a:rPr>
              <a:t>ovládání - Šém</a:t>
            </a:r>
            <a:endParaRPr lang="cs-CZ" dirty="0">
              <a:solidFill>
                <a:srgbClr val="FF33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2160589"/>
            <a:ext cx="7082366" cy="3880773"/>
          </a:xfrm>
        </p:spPr>
        <p:txBody>
          <a:bodyPr>
            <a:normAutofit/>
          </a:bodyPr>
          <a:lstStyle/>
          <a:p>
            <a:r>
              <a:rPr lang="cs-CZ" dirty="0" smtClean="0"/>
              <a:t>Sítě – zobrazí seznam dostupných bezdrátových sítí, po vybrání sítě a zadání hesla jsme připojeni.</a:t>
            </a:r>
          </a:p>
          <a:p>
            <a:r>
              <a:rPr lang="cs-CZ" dirty="0" smtClean="0"/>
              <a:t>Jas – slouží k přizpůsobení jasu displeje, pokud potřebuji maximální výdrž na baterii, měl bych stáhnout jas na minimum.</a:t>
            </a:r>
          </a:p>
          <a:p>
            <a:r>
              <a:rPr lang="cs-CZ" dirty="0" smtClean="0"/>
              <a:t>Vypnout – často uvidíme možnost „Aktualizovat a vypnout či restartovat“. Při aktualizaci by nikdy nemělo dojít k vypnutí či vybití přístroje. Máme-li nízký stav baterie, je vhodné přístroj uspat a aktualizaci nechat nainstalovat až při nabíjení.</a:t>
            </a:r>
          </a:p>
          <a:p>
            <a:endParaRPr lang="cs-CZ" dirty="0" smtClean="0"/>
          </a:p>
          <a:p>
            <a:endParaRPr lang="cs-CZ" b="1" dirty="0" smtClean="0"/>
          </a:p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endParaRPr lang="cs-CZ"/>
          </a:p>
        </p:txBody>
      </p:sp>
      <p:grpSp>
        <p:nvGrpSpPr>
          <p:cNvPr id="14" name="Skupina 13"/>
          <p:cNvGrpSpPr/>
          <p:nvPr/>
        </p:nvGrpSpPr>
        <p:grpSpPr>
          <a:xfrm>
            <a:off x="7618127" y="2720543"/>
            <a:ext cx="3514949" cy="2578366"/>
            <a:chOff x="7516527" y="2554289"/>
            <a:chExt cx="3514949" cy="2578366"/>
          </a:xfrm>
        </p:grpSpPr>
        <p:grpSp>
          <p:nvGrpSpPr>
            <p:cNvPr id="11" name="Skupina 10"/>
            <p:cNvGrpSpPr/>
            <p:nvPr/>
          </p:nvGrpSpPr>
          <p:grpSpPr>
            <a:xfrm>
              <a:off x="7516527" y="2554289"/>
              <a:ext cx="3514949" cy="2578366"/>
              <a:chOff x="6845498" y="1753958"/>
              <a:chExt cx="3514949" cy="2578366"/>
            </a:xfrm>
          </p:grpSpPr>
          <p:pic>
            <p:nvPicPr>
              <p:cNvPr id="7" name="Obrázek 6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845498" y="1753958"/>
                <a:ext cx="2695575" cy="1695450"/>
              </a:xfrm>
              <a:prstGeom prst="rect">
                <a:avLst/>
              </a:prstGeom>
            </p:spPr>
          </p:pic>
          <p:sp>
            <p:nvSpPr>
              <p:cNvPr id="10" name="Ovál 9"/>
              <p:cNvSpPr/>
              <p:nvPr/>
            </p:nvSpPr>
            <p:spPr>
              <a:xfrm>
                <a:off x="9325428" y="2456427"/>
                <a:ext cx="324396" cy="290511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pic>
            <p:nvPicPr>
              <p:cNvPr id="8" name="Obrázek 7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117001" y="2573736"/>
                <a:ext cx="1243446" cy="1758588"/>
              </a:xfrm>
              <a:prstGeom prst="rect">
                <a:avLst/>
              </a:prstGeom>
            </p:spPr>
          </p:pic>
        </p:grpSp>
        <p:sp>
          <p:nvSpPr>
            <p:cNvPr id="12" name="Šipka doleva 11"/>
            <p:cNvSpPr/>
            <p:nvPr/>
          </p:nvSpPr>
          <p:spPr>
            <a:xfrm>
              <a:off x="10012605" y="2964329"/>
              <a:ext cx="292100" cy="290511"/>
            </a:xfrm>
            <a:prstGeom prst="lef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pic>
        <p:nvPicPr>
          <p:cNvPr id="15" name="Obrázek 1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133"/>
          <a:stretch/>
        </p:blipFill>
        <p:spPr>
          <a:xfrm>
            <a:off x="11333626" y="1133776"/>
            <a:ext cx="469963" cy="4480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59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3300"/>
                </a:solidFill>
              </a:rPr>
              <a:t>Dotykové ovládání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2160589"/>
            <a:ext cx="7036845" cy="3880773"/>
          </a:xfrm>
        </p:spPr>
        <p:txBody>
          <a:bodyPr>
            <a:normAutofit/>
          </a:bodyPr>
          <a:lstStyle/>
          <a:p>
            <a:r>
              <a:rPr lang="cs-CZ" dirty="0" smtClean="0"/>
              <a:t>Tah z horního okraje k dolnímu = zavření aplikace</a:t>
            </a:r>
          </a:p>
          <a:p>
            <a:pPr lvl="1"/>
            <a:r>
              <a:rPr lang="cs-CZ" dirty="0" smtClean="0"/>
              <a:t>Je třeba „přejet“ celou obrazovku.</a:t>
            </a:r>
          </a:p>
          <a:p>
            <a:r>
              <a:rPr lang="cs-CZ" dirty="0" smtClean="0"/>
              <a:t>Tah z levého okraje = přepínání mezi spuštěnými aplikacemi. Alternativa k </a:t>
            </a:r>
            <a:r>
              <a:rPr lang="cs-CZ" dirty="0" err="1" smtClean="0"/>
              <a:t>Alt+TAB</a:t>
            </a:r>
            <a:r>
              <a:rPr lang="cs-CZ" dirty="0" smtClean="0"/>
              <a:t>.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endParaRPr lang="cs-CZ"/>
          </a:p>
        </p:txBody>
      </p:sp>
      <p:grpSp>
        <p:nvGrpSpPr>
          <p:cNvPr id="6" name="Skupina 5"/>
          <p:cNvGrpSpPr/>
          <p:nvPr/>
        </p:nvGrpSpPr>
        <p:grpSpPr>
          <a:xfrm>
            <a:off x="7611516" y="2160589"/>
            <a:ext cx="2695575" cy="1758588"/>
            <a:chOff x="4338525" y="2998789"/>
            <a:chExt cx="2695575" cy="1758588"/>
          </a:xfrm>
        </p:grpSpPr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8525" y="2998789"/>
              <a:ext cx="2695575" cy="1695450"/>
            </a:xfrm>
            <a:prstGeom prst="rect">
              <a:avLst/>
            </a:prstGeom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4277" y="2998789"/>
              <a:ext cx="1243446" cy="1758588"/>
            </a:xfrm>
            <a:prstGeom prst="rect">
              <a:avLst/>
            </a:prstGeom>
          </p:spPr>
        </p:pic>
        <p:sp>
          <p:nvSpPr>
            <p:cNvPr id="5" name="Obousměrná svislá šipka 4"/>
            <p:cNvSpPr/>
            <p:nvPr/>
          </p:nvSpPr>
          <p:spPr>
            <a:xfrm>
              <a:off x="5220277" y="3062751"/>
              <a:ext cx="508000" cy="1536700"/>
            </a:xfrm>
            <a:prstGeom prst="up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8" name="Skupina 17"/>
          <p:cNvGrpSpPr/>
          <p:nvPr/>
        </p:nvGrpSpPr>
        <p:grpSpPr>
          <a:xfrm>
            <a:off x="1804417" y="3761251"/>
            <a:ext cx="3027572" cy="2690313"/>
            <a:chOff x="2054954" y="3462996"/>
            <a:chExt cx="3027572" cy="2690313"/>
          </a:xfrm>
        </p:grpSpPr>
        <p:grpSp>
          <p:nvGrpSpPr>
            <p:cNvPr id="13" name="Skupina 12"/>
            <p:cNvGrpSpPr/>
            <p:nvPr/>
          </p:nvGrpSpPr>
          <p:grpSpPr>
            <a:xfrm>
              <a:off x="2054954" y="3462996"/>
              <a:ext cx="3027572" cy="2690313"/>
              <a:chOff x="6513501" y="1753958"/>
              <a:chExt cx="3027572" cy="2690313"/>
            </a:xfrm>
          </p:grpSpPr>
          <p:pic>
            <p:nvPicPr>
              <p:cNvPr id="15" name="Obrázek 14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845498" y="1753958"/>
                <a:ext cx="2695575" cy="1695450"/>
              </a:xfrm>
              <a:prstGeom prst="rect">
                <a:avLst/>
              </a:prstGeom>
            </p:spPr>
          </p:pic>
          <p:sp>
            <p:nvSpPr>
              <p:cNvPr id="16" name="Ovál 15"/>
              <p:cNvSpPr/>
              <p:nvPr/>
            </p:nvSpPr>
            <p:spPr>
              <a:xfrm>
                <a:off x="6810828" y="2581703"/>
                <a:ext cx="324396" cy="290511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pic>
            <p:nvPicPr>
              <p:cNvPr id="17" name="Obrázek 16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513501" y="2685683"/>
                <a:ext cx="1243446" cy="1758588"/>
              </a:xfrm>
              <a:prstGeom prst="rect">
                <a:avLst/>
              </a:prstGeom>
            </p:spPr>
          </p:pic>
        </p:grpSp>
        <p:sp>
          <p:nvSpPr>
            <p:cNvPr id="9" name="Šipka doprava 8"/>
            <p:cNvSpPr/>
            <p:nvPr/>
          </p:nvSpPr>
          <p:spPr>
            <a:xfrm>
              <a:off x="2421979" y="3981014"/>
              <a:ext cx="876421" cy="395559"/>
            </a:xfrm>
            <a:prstGeom prst="righ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223749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3300"/>
                </a:solidFill>
              </a:rPr>
              <a:t>Dotykové ovládání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2160589"/>
            <a:ext cx="7036845" cy="3880773"/>
          </a:xfrm>
        </p:spPr>
        <p:txBody>
          <a:bodyPr>
            <a:normAutofit/>
          </a:bodyPr>
          <a:lstStyle/>
          <a:p>
            <a:r>
              <a:rPr lang="cs-CZ" dirty="0" smtClean="0"/>
              <a:t>Tah z levého okraje a zpět = zobrazení seznamu spuštěných aplikací</a:t>
            </a:r>
            <a:endParaRPr lang="cs-CZ" dirty="0"/>
          </a:p>
          <a:p>
            <a:r>
              <a:rPr lang="cs-CZ" dirty="0" smtClean="0"/>
              <a:t>Tah shora a poté doprava / doleva = rozdělení displeje na dvě části</a:t>
            </a:r>
          </a:p>
          <a:p>
            <a:pPr lvl="1"/>
            <a:r>
              <a:rPr lang="cs-CZ" dirty="0" smtClean="0"/>
              <a:t>Při tažení je třeba vyčkat než se zobrazí dělící lišta.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endParaRPr lang="cs-CZ"/>
          </a:p>
        </p:txBody>
      </p:sp>
      <p:grpSp>
        <p:nvGrpSpPr>
          <p:cNvPr id="11" name="Skupina 10"/>
          <p:cNvGrpSpPr/>
          <p:nvPr/>
        </p:nvGrpSpPr>
        <p:grpSpPr>
          <a:xfrm>
            <a:off x="7318518" y="2160589"/>
            <a:ext cx="3027572" cy="2690313"/>
            <a:chOff x="3075504" y="3581238"/>
            <a:chExt cx="3027572" cy="2690313"/>
          </a:xfrm>
        </p:grpSpPr>
        <p:grpSp>
          <p:nvGrpSpPr>
            <p:cNvPr id="18" name="Skupina 17"/>
            <p:cNvGrpSpPr/>
            <p:nvPr/>
          </p:nvGrpSpPr>
          <p:grpSpPr>
            <a:xfrm>
              <a:off x="3075504" y="3581238"/>
              <a:ext cx="3027572" cy="2690313"/>
              <a:chOff x="2054954" y="3462996"/>
              <a:chExt cx="3027572" cy="2690313"/>
            </a:xfrm>
          </p:grpSpPr>
          <p:grpSp>
            <p:nvGrpSpPr>
              <p:cNvPr id="13" name="Skupina 12"/>
              <p:cNvGrpSpPr/>
              <p:nvPr/>
            </p:nvGrpSpPr>
            <p:grpSpPr>
              <a:xfrm>
                <a:off x="2054954" y="3462996"/>
                <a:ext cx="3027572" cy="2690313"/>
                <a:chOff x="6513501" y="1753958"/>
                <a:chExt cx="3027572" cy="2690313"/>
              </a:xfrm>
            </p:grpSpPr>
            <p:pic>
              <p:nvPicPr>
                <p:cNvPr id="15" name="Obrázek 14"/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845498" y="1753958"/>
                  <a:ext cx="2695575" cy="1695450"/>
                </a:xfrm>
                <a:prstGeom prst="rect">
                  <a:avLst/>
                </a:prstGeom>
              </p:spPr>
            </p:pic>
            <p:sp>
              <p:nvSpPr>
                <p:cNvPr id="16" name="Ovál 15"/>
                <p:cNvSpPr/>
                <p:nvPr/>
              </p:nvSpPr>
              <p:spPr>
                <a:xfrm>
                  <a:off x="6810828" y="2581703"/>
                  <a:ext cx="324396" cy="290511"/>
                </a:xfrm>
                <a:prstGeom prst="ellipse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pic>
              <p:nvPicPr>
                <p:cNvPr id="17" name="Obrázek 16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513501" y="2685683"/>
                  <a:ext cx="1243446" cy="1758588"/>
                </a:xfrm>
                <a:prstGeom prst="rect">
                  <a:avLst/>
                </a:prstGeom>
              </p:spPr>
            </p:pic>
          </p:grpSp>
          <p:sp>
            <p:nvSpPr>
              <p:cNvPr id="9" name="Šipka doprava 8"/>
              <p:cNvSpPr/>
              <p:nvPr/>
            </p:nvSpPr>
            <p:spPr>
              <a:xfrm>
                <a:off x="2430349" y="3977867"/>
                <a:ext cx="876421" cy="395559"/>
              </a:xfrm>
              <a:prstGeom prst="rightArrow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cs-CZ" dirty="0" smtClean="0"/>
                  <a:t>1</a:t>
                </a:r>
                <a:endParaRPr lang="cs-CZ" dirty="0"/>
              </a:p>
            </p:txBody>
          </p:sp>
        </p:grpSp>
        <p:sp>
          <p:nvSpPr>
            <p:cNvPr id="10" name="Šipka doleva 9"/>
            <p:cNvSpPr/>
            <p:nvPr/>
          </p:nvSpPr>
          <p:spPr>
            <a:xfrm>
              <a:off x="3457472" y="3721042"/>
              <a:ext cx="918525" cy="430505"/>
            </a:xfrm>
            <a:prstGeom prst="lef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 smtClean="0"/>
                <a:t>2</a:t>
              </a:r>
              <a:endParaRPr lang="cs-CZ" dirty="0"/>
            </a:p>
          </p:txBody>
        </p:sp>
      </p:grpSp>
      <p:grpSp>
        <p:nvGrpSpPr>
          <p:cNvPr id="14" name="Skupina 13"/>
          <p:cNvGrpSpPr/>
          <p:nvPr/>
        </p:nvGrpSpPr>
        <p:grpSpPr>
          <a:xfrm>
            <a:off x="2847968" y="4243981"/>
            <a:ext cx="2695575" cy="1844689"/>
            <a:chOff x="3091822" y="3709506"/>
            <a:chExt cx="2695575" cy="1844689"/>
          </a:xfrm>
        </p:grpSpPr>
        <p:grpSp>
          <p:nvGrpSpPr>
            <p:cNvPr id="22" name="Skupina 21"/>
            <p:cNvGrpSpPr/>
            <p:nvPr/>
          </p:nvGrpSpPr>
          <p:grpSpPr>
            <a:xfrm>
              <a:off x="3091822" y="3709506"/>
              <a:ext cx="2695575" cy="1844689"/>
              <a:chOff x="6845498" y="1753958"/>
              <a:chExt cx="2695575" cy="1844689"/>
            </a:xfrm>
          </p:grpSpPr>
          <p:pic>
            <p:nvPicPr>
              <p:cNvPr id="24" name="Obrázek 23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845498" y="1753958"/>
                <a:ext cx="2695575" cy="1695450"/>
              </a:xfrm>
              <a:prstGeom prst="rect">
                <a:avLst/>
              </a:prstGeom>
            </p:spPr>
          </p:pic>
          <p:sp>
            <p:nvSpPr>
              <p:cNvPr id="25" name="Ovál 24"/>
              <p:cNvSpPr/>
              <p:nvPr/>
            </p:nvSpPr>
            <p:spPr>
              <a:xfrm>
                <a:off x="8184683" y="1755235"/>
                <a:ext cx="324396" cy="290511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pic>
            <p:nvPicPr>
              <p:cNvPr id="26" name="Obrázek 25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949432" y="1840059"/>
                <a:ext cx="1243446" cy="1758588"/>
              </a:xfrm>
              <a:prstGeom prst="rect">
                <a:avLst/>
              </a:prstGeom>
            </p:spPr>
          </p:pic>
        </p:grpSp>
        <p:sp>
          <p:nvSpPr>
            <p:cNvPr id="12" name="Šipka ohnutá nahoru 11"/>
            <p:cNvSpPr/>
            <p:nvPr/>
          </p:nvSpPr>
          <p:spPr>
            <a:xfrm rot="5400000" flipV="1">
              <a:off x="3811037" y="3861168"/>
              <a:ext cx="639764" cy="767421"/>
            </a:xfrm>
            <a:prstGeom prst="bentUpArrow">
              <a:avLst>
                <a:gd name="adj1" fmla="val 22699"/>
                <a:gd name="adj2" fmla="val 25000"/>
                <a:gd name="adj3" fmla="val 25000"/>
              </a:avLst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689509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3300"/>
                </a:solidFill>
              </a:rPr>
              <a:t>Dotykové ovládání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2160589"/>
            <a:ext cx="7036845" cy="3880773"/>
          </a:xfrm>
        </p:spPr>
        <p:txBody>
          <a:bodyPr>
            <a:normAutofit/>
          </a:bodyPr>
          <a:lstStyle/>
          <a:p>
            <a:r>
              <a:rPr lang="cs-CZ" dirty="0" smtClean="0"/>
              <a:t>Tah ze spodního okraje = zobrazení příkazů dané aplikace či možností.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endParaRPr lang="cs-CZ"/>
          </a:p>
        </p:txBody>
      </p:sp>
      <p:grpSp>
        <p:nvGrpSpPr>
          <p:cNvPr id="6" name="Skupina 5"/>
          <p:cNvGrpSpPr/>
          <p:nvPr/>
        </p:nvGrpSpPr>
        <p:grpSpPr>
          <a:xfrm>
            <a:off x="5161315" y="2895518"/>
            <a:ext cx="2695575" cy="3275609"/>
            <a:chOff x="5161315" y="2895518"/>
            <a:chExt cx="2695575" cy="3275609"/>
          </a:xfrm>
        </p:grpSpPr>
        <p:grpSp>
          <p:nvGrpSpPr>
            <p:cNvPr id="13" name="Skupina 12"/>
            <p:cNvGrpSpPr/>
            <p:nvPr/>
          </p:nvGrpSpPr>
          <p:grpSpPr>
            <a:xfrm>
              <a:off x="5161315" y="2895518"/>
              <a:ext cx="2695575" cy="3275609"/>
              <a:chOff x="6845498" y="1753958"/>
              <a:chExt cx="2695575" cy="3275609"/>
            </a:xfrm>
          </p:grpSpPr>
          <p:pic>
            <p:nvPicPr>
              <p:cNvPr id="15" name="Obrázek 14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845498" y="1753958"/>
                <a:ext cx="2695575" cy="1695450"/>
              </a:xfrm>
              <a:prstGeom prst="rect">
                <a:avLst/>
              </a:prstGeom>
            </p:spPr>
          </p:pic>
          <p:sp>
            <p:nvSpPr>
              <p:cNvPr id="16" name="Ovál 15"/>
              <p:cNvSpPr/>
              <p:nvPr/>
            </p:nvSpPr>
            <p:spPr>
              <a:xfrm>
                <a:off x="8193285" y="3191522"/>
                <a:ext cx="324396" cy="290511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pic>
            <p:nvPicPr>
              <p:cNvPr id="17" name="Obrázek 16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024801" y="3270979"/>
                <a:ext cx="1243446" cy="1758588"/>
              </a:xfrm>
              <a:prstGeom prst="rect">
                <a:avLst/>
              </a:prstGeom>
            </p:spPr>
          </p:pic>
        </p:grpSp>
        <p:sp>
          <p:nvSpPr>
            <p:cNvPr id="5" name="Šipka nahoru 4"/>
            <p:cNvSpPr/>
            <p:nvPr/>
          </p:nvSpPr>
          <p:spPr>
            <a:xfrm>
              <a:off x="6305902" y="4058007"/>
              <a:ext cx="406400" cy="438779"/>
            </a:xfrm>
            <a:prstGeom prst="up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2569352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3300"/>
                </a:solidFill>
              </a:rPr>
              <a:t>Úvodní obrazovka Start - popis</a:t>
            </a:r>
            <a:endParaRPr lang="cs-CZ" dirty="0">
              <a:solidFill>
                <a:srgbClr val="FF33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Zcela nové „rozhraní“, které v předchozích Windows nebylo.</a:t>
            </a:r>
          </a:p>
          <a:p>
            <a:r>
              <a:rPr lang="cs-CZ" dirty="0" smtClean="0"/>
              <a:t>Přihlášený uživatel</a:t>
            </a:r>
          </a:p>
          <a:p>
            <a:pPr lvl="1"/>
            <a:r>
              <a:rPr lang="cs-CZ" dirty="0" smtClean="0"/>
              <a:t>Změnit obrázek účtu</a:t>
            </a:r>
          </a:p>
          <a:p>
            <a:pPr lvl="2"/>
            <a:r>
              <a:rPr lang="cs-CZ" dirty="0" smtClean="0"/>
              <a:t>Rychlý způsob přístupu k nastavením účtů a počítače</a:t>
            </a:r>
          </a:p>
          <a:p>
            <a:pPr lvl="1"/>
            <a:r>
              <a:rPr lang="cs-CZ" dirty="0" smtClean="0"/>
              <a:t>Uzamknout, Odhlásit se</a:t>
            </a:r>
          </a:p>
          <a:p>
            <a:pPr lvl="1"/>
            <a:r>
              <a:rPr lang="cs-CZ" dirty="0" smtClean="0"/>
              <a:t>Přepnout účet.</a:t>
            </a:r>
          </a:p>
          <a:p>
            <a:r>
              <a:rPr lang="cs-CZ" dirty="0" smtClean="0"/>
              <a:t>Vypnout (při restartu možnost „Aktualizovat a restartovat“).</a:t>
            </a:r>
          </a:p>
          <a:p>
            <a:r>
              <a:rPr lang="cs-CZ" dirty="0" smtClean="0"/>
              <a:t>Hledat (stejně jako z panelu Šém).</a:t>
            </a:r>
          </a:p>
          <a:p>
            <a:r>
              <a:rPr lang="cs-CZ" dirty="0" smtClean="0"/>
              <a:t>Aplikace (všechny aplikace -&gt; tah nahoru).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5948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3300"/>
                </a:solidFill>
              </a:rPr>
              <a:t>Obsah </a:t>
            </a:r>
            <a:r>
              <a:rPr lang="cs-CZ" dirty="0" smtClean="0">
                <a:solidFill>
                  <a:srgbClr val="FF3300"/>
                </a:solidFill>
              </a:rPr>
              <a:t>kurzu:</a:t>
            </a:r>
            <a:endParaRPr lang="cs-CZ" dirty="0">
              <a:solidFill>
                <a:srgbClr val="FF3300"/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•"/>
            </a:pPr>
            <a:r>
              <a:rPr lang="cs-CZ" dirty="0"/>
              <a:t>Co je to </a:t>
            </a:r>
            <a:r>
              <a:rPr lang="cs-CZ" dirty="0" smtClean="0"/>
              <a:t>tablet.</a:t>
            </a:r>
            <a:endParaRPr lang="cs-CZ" dirty="0"/>
          </a:p>
          <a:p>
            <a:pPr>
              <a:buFontTx/>
              <a:buChar char="•"/>
            </a:pPr>
            <a:r>
              <a:rPr lang="cs-CZ" dirty="0" smtClean="0"/>
              <a:t>Popis zařízení – tlačítka, konektory, zacházení s přístrojem.</a:t>
            </a:r>
            <a:endParaRPr lang="en-US" dirty="0"/>
          </a:p>
          <a:p>
            <a:pPr>
              <a:buFontTx/>
              <a:buChar char="•"/>
            </a:pPr>
            <a:r>
              <a:rPr lang="cs-CZ" dirty="0"/>
              <a:t>Zahájení </a:t>
            </a:r>
            <a:r>
              <a:rPr lang="cs-CZ" dirty="0" smtClean="0"/>
              <a:t>práce.</a:t>
            </a:r>
          </a:p>
          <a:p>
            <a:pPr>
              <a:buFontTx/>
              <a:buChar char="•"/>
            </a:pPr>
            <a:r>
              <a:rPr lang="cs-CZ" dirty="0"/>
              <a:t>Dotykové </a:t>
            </a:r>
            <a:r>
              <a:rPr lang="cs-CZ" dirty="0" smtClean="0"/>
              <a:t>ovládání.</a:t>
            </a:r>
            <a:endParaRPr lang="cs-CZ" dirty="0"/>
          </a:p>
          <a:p>
            <a:pPr>
              <a:buFontTx/>
              <a:buChar char="•"/>
            </a:pPr>
            <a:r>
              <a:rPr lang="cs-CZ" dirty="0" smtClean="0"/>
              <a:t>Úvodní obrazovka Start.</a:t>
            </a:r>
          </a:p>
          <a:p>
            <a:pPr>
              <a:buFontTx/>
              <a:buChar char="•"/>
            </a:pPr>
            <a:r>
              <a:rPr lang="cs-CZ" dirty="0" smtClean="0"/>
              <a:t>Pracovní plocha.</a:t>
            </a:r>
            <a:endParaRPr lang="cs-CZ" dirty="0"/>
          </a:p>
          <a:p>
            <a:pPr>
              <a:buFontTx/>
              <a:buChar char="•"/>
            </a:pPr>
            <a:r>
              <a:rPr lang="cs-CZ" dirty="0" smtClean="0"/>
              <a:t>Dotyková klávesnice.</a:t>
            </a:r>
            <a:endParaRPr lang="cs-CZ" dirty="0"/>
          </a:p>
          <a:p>
            <a:pPr>
              <a:buFontTx/>
              <a:buChar char="•"/>
            </a:pPr>
            <a:r>
              <a:rPr lang="cs-CZ" dirty="0" smtClean="0"/>
              <a:t>Nastavení počítače.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7660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3300"/>
                </a:solidFill>
              </a:rPr>
              <a:t>Úvodní obrazovka Start - organizace</a:t>
            </a:r>
            <a:endParaRPr lang="cs-CZ" dirty="0">
              <a:solidFill>
                <a:srgbClr val="FF33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cs-CZ" dirty="0" smtClean="0"/>
              <a:t>Přesun dlaždic - stisknu a držím, přetáhnu.</a:t>
            </a:r>
          </a:p>
          <a:p>
            <a:pPr lvl="1"/>
            <a:r>
              <a:rPr lang="cs-CZ" dirty="0" smtClean="0"/>
              <a:t>Organizace dlaždic do skupin.</a:t>
            </a:r>
          </a:p>
          <a:p>
            <a:pPr lvl="1"/>
            <a:r>
              <a:rPr lang="cs-CZ" dirty="0" smtClean="0"/>
              <a:t>Připnutí / odepnutí z Úvodní obrazovky (Hlavního panelu) - „kliknu“ pravým tlačítkem myši, vyberu si z možností.</a:t>
            </a:r>
          </a:p>
          <a:p>
            <a:pPr lvl="1"/>
            <a:r>
              <a:rPr lang="cs-CZ" dirty="0" smtClean="0"/>
              <a:t>Připnutí je možné realizovat opět „kliknutím“ pravým tlačítkem myši a volbou možnosti „Připnout na …“</a:t>
            </a:r>
          </a:p>
          <a:p>
            <a:pPr lvl="1"/>
            <a:r>
              <a:rPr lang="cs-CZ" dirty="0" smtClean="0"/>
              <a:t>Aktivní dlaždice / vypnout aktivní dlaždici.</a:t>
            </a:r>
          </a:p>
          <a:p>
            <a:pPr lvl="1"/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6409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3300"/>
                </a:solidFill>
              </a:rPr>
              <a:t>Pracovní plocha - Desktop</a:t>
            </a:r>
            <a:endParaRPr lang="cs-CZ" dirty="0">
              <a:solidFill>
                <a:srgbClr val="FF33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Hlavní panel</a:t>
            </a:r>
          </a:p>
          <a:p>
            <a:pPr lvl="1"/>
            <a:r>
              <a:rPr lang="cs-CZ" dirty="0" smtClean="0"/>
              <a:t>Tlačítko Start – </a:t>
            </a:r>
            <a:r>
              <a:rPr lang="cs-CZ" dirty="0"/>
              <a:t>přepnutí na Úvodní </a:t>
            </a:r>
            <a:r>
              <a:rPr lang="cs-CZ" dirty="0" smtClean="0"/>
              <a:t>obrazovku.</a:t>
            </a:r>
          </a:p>
          <a:p>
            <a:r>
              <a:rPr lang="cs-CZ" dirty="0" smtClean="0"/>
              <a:t>Plocha, na kterou je uživatel zvyklý z přechozích Windows.</a:t>
            </a:r>
          </a:p>
          <a:p>
            <a:r>
              <a:rPr lang="cs-CZ" dirty="0" smtClean="0"/>
              <a:t>POZOR, některé aplikace lze spustit ve dvou verzích (Tablet, Desktop)</a:t>
            </a:r>
          </a:p>
          <a:p>
            <a:pPr lvl="1"/>
            <a:r>
              <a:rPr lang="cs-CZ" dirty="0" smtClean="0"/>
              <a:t>Pro tablet – z úvodní obrazovky</a:t>
            </a:r>
          </a:p>
          <a:p>
            <a:pPr lvl="1"/>
            <a:r>
              <a:rPr lang="cs-CZ" dirty="0" smtClean="0"/>
              <a:t>Pro desktop (počítač) – z plochy, z hlavního panelu.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3277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3300"/>
                </a:solidFill>
              </a:rPr>
              <a:t>Dotyková klávesnice</a:t>
            </a:r>
            <a:endParaRPr lang="cs-CZ" dirty="0">
              <a:solidFill>
                <a:srgbClr val="FF33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Objeví se v okamžiku, kdy je jí třeba, nebo ji vyvolám ikonou na Hlavním panelu či pomocí Šém -&gt; </a:t>
            </a:r>
            <a:r>
              <a:rPr lang="cs-CZ" dirty="0"/>
              <a:t>Nastavení </a:t>
            </a:r>
            <a:r>
              <a:rPr lang="cs-CZ" dirty="0" smtClean="0"/>
              <a:t>-&gt; Klávesnice</a:t>
            </a:r>
          </a:p>
          <a:p>
            <a:r>
              <a:rPr lang="cs-CZ" dirty="0" smtClean="0"/>
              <a:t>Rozložení klávesnice</a:t>
            </a:r>
          </a:p>
          <a:p>
            <a:pPr lvl="1"/>
            <a:r>
              <a:rPr lang="cs-CZ" dirty="0" smtClean="0"/>
              <a:t>Na celou šířku obrazovky</a:t>
            </a:r>
          </a:p>
          <a:p>
            <a:pPr lvl="1"/>
            <a:r>
              <a:rPr lang="cs-CZ" dirty="0" smtClean="0"/>
              <a:t>Rozložení pro psaní palci</a:t>
            </a:r>
          </a:p>
          <a:p>
            <a:pPr lvl="1"/>
            <a:r>
              <a:rPr lang="cs-CZ" dirty="0" smtClean="0"/>
              <a:t>Panel pro rukopis</a:t>
            </a:r>
          </a:p>
          <a:p>
            <a:pPr lvl="1"/>
            <a:r>
              <a:rPr lang="cs-CZ" dirty="0" smtClean="0"/>
              <a:t>Velké/malé znaky (Shift / Caps </a:t>
            </a:r>
            <a:r>
              <a:rPr lang="cs-CZ" dirty="0" err="1" smtClean="0"/>
              <a:t>Lock</a:t>
            </a:r>
            <a:r>
              <a:rPr lang="cs-CZ" dirty="0" smtClean="0"/>
              <a:t>), numerická klávesnice, </a:t>
            </a:r>
            <a:r>
              <a:rPr lang="cs-CZ" dirty="0" err="1" smtClean="0"/>
              <a:t>emotikony</a:t>
            </a:r>
            <a:endParaRPr lang="cs-CZ" dirty="0" smtClean="0"/>
          </a:p>
          <a:p>
            <a:pPr lvl="1"/>
            <a:r>
              <a:rPr lang="cs-CZ" dirty="0" smtClean="0"/>
              <a:t>Podržení prstu na klávese - zobrazí alternativní znaky.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3555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3300"/>
                </a:solidFill>
              </a:rPr>
              <a:t>Klávesové zkratky</a:t>
            </a:r>
            <a:endParaRPr lang="cs-CZ" dirty="0">
              <a:solidFill>
                <a:srgbClr val="FF33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Klávesa </a:t>
            </a:r>
            <a:r>
              <a:rPr lang="cs-CZ" dirty="0" err="1" smtClean="0"/>
              <a:t>Win</a:t>
            </a:r>
            <a:r>
              <a:rPr lang="cs-CZ" dirty="0"/>
              <a:t> </a:t>
            </a:r>
            <a:r>
              <a:rPr lang="cs-CZ" dirty="0" smtClean="0"/>
              <a:t>– návrat na úvodní obrazovku.</a:t>
            </a:r>
          </a:p>
          <a:p>
            <a:r>
              <a:rPr lang="cs-CZ" dirty="0" err="1" smtClean="0"/>
              <a:t>Win</a:t>
            </a:r>
            <a:r>
              <a:rPr lang="cs-CZ" dirty="0" smtClean="0"/>
              <a:t> + D – přejde na plochu.</a:t>
            </a:r>
          </a:p>
          <a:p>
            <a:r>
              <a:rPr lang="cs-CZ" dirty="0" err="1" smtClean="0"/>
              <a:t>Win</a:t>
            </a:r>
            <a:r>
              <a:rPr lang="cs-CZ" dirty="0" smtClean="0"/>
              <a:t> + E – zapne Internet Explorer.</a:t>
            </a:r>
          </a:p>
          <a:p>
            <a:r>
              <a:rPr lang="cs-CZ" dirty="0" err="1" smtClean="0"/>
              <a:t>Win</a:t>
            </a:r>
            <a:r>
              <a:rPr lang="cs-CZ" dirty="0" smtClean="0"/>
              <a:t> + P – přepíná možnosti zobrazení při </a:t>
            </a:r>
            <a:r>
              <a:rPr lang="cs-CZ" dirty="0" err="1" smtClean="0"/>
              <a:t>přopojení</a:t>
            </a:r>
            <a:r>
              <a:rPr lang="cs-CZ" dirty="0" smtClean="0"/>
              <a:t> projektoru či druhého displeje.</a:t>
            </a:r>
          </a:p>
          <a:p>
            <a:r>
              <a:rPr lang="cs-CZ" dirty="0" smtClean="0"/>
              <a:t>Alt + TAB – přepíná mezi spuštěnými aplikacemi.</a:t>
            </a:r>
          </a:p>
          <a:p>
            <a:r>
              <a:rPr lang="cs-CZ" dirty="0" smtClean="0"/>
              <a:t>Alt + Shift – přepíná mezi jazykem klávesnice.</a:t>
            </a:r>
          </a:p>
          <a:p>
            <a:r>
              <a:rPr lang="cs-CZ" dirty="0" smtClean="0"/>
              <a:t>Jaké další zkratky používáte Vy?</a:t>
            </a:r>
          </a:p>
          <a:p>
            <a:endParaRPr lang="cs-CZ" dirty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291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3300"/>
                </a:solidFill>
              </a:rPr>
              <a:t>Nastavení počítače</a:t>
            </a:r>
            <a:endParaRPr lang="cs-CZ" dirty="0">
              <a:solidFill>
                <a:srgbClr val="FF33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Šém -&gt; Nastavení -&gt; Změnit nastavení počítače.</a:t>
            </a:r>
          </a:p>
          <a:p>
            <a:r>
              <a:rPr lang="cs-CZ" dirty="0" smtClean="0"/>
              <a:t>Počítač a zařízení.</a:t>
            </a:r>
          </a:p>
          <a:p>
            <a:r>
              <a:rPr lang="cs-CZ" dirty="0" smtClean="0"/>
              <a:t>Účty.</a:t>
            </a:r>
          </a:p>
          <a:p>
            <a:r>
              <a:rPr lang="cs-CZ" dirty="0" smtClean="0"/>
              <a:t>Síť.</a:t>
            </a:r>
          </a:p>
          <a:p>
            <a:r>
              <a:rPr lang="cs-CZ" dirty="0" smtClean="0"/>
              <a:t>Aktualizace a obnovení.</a:t>
            </a:r>
          </a:p>
          <a:p>
            <a:r>
              <a:rPr lang="cs-CZ" dirty="0" smtClean="0"/>
              <a:t>Ovládací panely…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4774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sz="7200" dirty="0"/>
              <a:t>Děkuji za pozornost</a:t>
            </a: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jan.sommer@cvlk.cz</a:t>
            </a:r>
            <a:endParaRPr lang="cs-CZ" sz="3200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635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3300"/>
                </a:solidFill>
              </a:rPr>
              <a:t>Co je to tablet</a:t>
            </a:r>
            <a:endParaRPr lang="cs-CZ" dirty="0">
              <a:solidFill>
                <a:srgbClr val="FF33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585" indent="-609585"/>
            <a:r>
              <a:rPr lang="cs-CZ" dirty="0"/>
              <a:t>Přenosný počítač ve tvaru desky s integrovanou dotykovou obrazovkou</a:t>
            </a:r>
            <a:r>
              <a:rPr lang="cs-CZ" dirty="0" smtClean="0"/>
              <a:t>.</a:t>
            </a:r>
          </a:p>
          <a:p>
            <a:pPr marL="609585" indent="-609585"/>
            <a:r>
              <a:rPr lang="cs-CZ" dirty="0"/>
              <a:t>Dotyková (virtuální) </a:t>
            </a:r>
            <a:r>
              <a:rPr lang="cs-CZ" dirty="0" smtClean="0"/>
              <a:t>klávesnice.</a:t>
            </a:r>
            <a:endParaRPr lang="cs-CZ" dirty="0"/>
          </a:p>
          <a:p>
            <a:pPr marL="609585" indent="-609585"/>
            <a:r>
              <a:rPr lang="cs-CZ" dirty="0" smtClean="0"/>
              <a:t>Zařízení 2 v 1 – navíc hardwarová klávesnice.</a:t>
            </a:r>
            <a:endParaRPr lang="cs-CZ" dirty="0"/>
          </a:p>
          <a:p>
            <a:pPr marL="609585" indent="-609585"/>
            <a:r>
              <a:rPr lang="cs-CZ" dirty="0" smtClean="0"/>
              <a:t>Stylus.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3100" y="4402276"/>
            <a:ext cx="1244496" cy="723241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4935" y="2791324"/>
            <a:ext cx="2018503" cy="3760274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216" y="3979484"/>
            <a:ext cx="3319545" cy="2292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039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3300"/>
                </a:solidFill>
              </a:rPr>
              <a:t>Popis zařízení – tlačítka, konektory, zacházení s přístrojem</a:t>
            </a:r>
            <a:endParaRPr lang="en-US" dirty="0">
              <a:solidFill>
                <a:srgbClr val="FF33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Manuál</a:t>
            </a:r>
          </a:p>
          <a:p>
            <a:r>
              <a:rPr lang="cs-CZ" b="1" dirty="0" smtClean="0"/>
              <a:t>Rozložení, typy a počty konektorů se liší dle výrobce a typu zařízení.</a:t>
            </a:r>
          </a:p>
          <a:p>
            <a:r>
              <a:rPr lang="cs-CZ" dirty="0" smtClean="0"/>
              <a:t>Tlačítko napájení – Power</a:t>
            </a:r>
          </a:p>
          <a:p>
            <a:pPr lvl="1"/>
            <a:r>
              <a:rPr lang="cs-CZ" dirty="0" smtClean="0"/>
              <a:t>Stisk delší než </a:t>
            </a:r>
            <a:r>
              <a:rPr lang="cs-CZ" dirty="0"/>
              <a:t>X</a:t>
            </a:r>
            <a:r>
              <a:rPr lang="cs-CZ" dirty="0" smtClean="0"/>
              <a:t> sekund - nouzové vypnutí</a:t>
            </a:r>
          </a:p>
          <a:p>
            <a:pPr lvl="1"/>
            <a:r>
              <a:rPr lang="cs-CZ" dirty="0" smtClean="0"/>
              <a:t>Krátký stisk - Probuzení z režimu spánku/hibernace (indikace LED)</a:t>
            </a:r>
          </a:p>
          <a:p>
            <a:r>
              <a:rPr lang="cs-CZ" dirty="0" smtClean="0"/>
              <a:t>USB, </a:t>
            </a:r>
            <a:r>
              <a:rPr lang="cs-CZ" dirty="0" err="1" smtClean="0"/>
              <a:t>microUSB</a:t>
            </a:r>
            <a:endParaRPr lang="cs-CZ" dirty="0" smtClean="0"/>
          </a:p>
          <a:p>
            <a:r>
              <a:rPr lang="cs-CZ" dirty="0" smtClean="0"/>
              <a:t>Čtečka paměťových karet – SD karty, </a:t>
            </a:r>
            <a:r>
              <a:rPr lang="cs-CZ" dirty="0" err="1" smtClean="0"/>
              <a:t>MicroSD</a:t>
            </a:r>
            <a:endParaRPr lang="cs-CZ" dirty="0" smtClean="0"/>
          </a:p>
          <a:p>
            <a:pPr lvl="1"/>
            <a:r>
              <a:rPr lang="cs-CZ" dirty="0" smtClean="0"/>
              <a:t>Bezpečně odebrat hardware…</a:t>
            </a:r>
          </a:p>
          <a:p>
            <a:r>
              <a:rPr lang="cs-CZ" dirty="0" smtClean="0"/>
              <a:t>Konektor pro sluchátka/reproduktory/externí mikrofon (Combo audio </a:t>
            </a:r>
            <a:r>
              <a:rPr lang="cs-CZ" dirty="0" err="1" smtClean="0"/>
              <a:t>jack</a:t>
            </a:r>
            <a:r>
              <a:rPr lang="cs-CZ" dirty="0" smtClean="0"/>
              <a:t> 3,5 mm)</a:t>
            </a:r>
          </a:p>
          <a:p>
            <a:pPr lvl="1"/>
            <a:r>
              <a:rPr lang="cs-CZ" dirty="0" smtClean="0"/>
              <a:t>Nemusí podporovat klasické mikrofony</a:t>
            </a:r>
          </a:p>
          <a:p>
            <a:r>
              <a:rPr lang="cs-CZ" dirty="0" smtClean="0"/>
              <a:t>Tlačítko hlasitosti (+/-)</a:t>
            </a:r>
          </a:p>
          <a:p>
            <a:r>
              <a:rPr lang="cs-CZ" dirty="0" smtClean="0"/>
              <a:t>Tlačítko Windows – pro návrat do úvodní obrazovky.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3325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3300"/>
                </a:solidFill>
              </a:rPr>
              <a:t>Popis zařízení – tlačítka, konektory, zacházení s přístrojem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Konektor napájení – neplést s konektorem pro sluchátka</a:t>
            </a:r>
          </a:p>
          <a:p>
            <a:r>
              <a:rPr lang="cs-CZ" dirty="0" smtClean="0"/>
              <a:t>Síťový konektor (RJ-45)</a:t>
            </a:r>
          </a:p>
          <a:p>
            <a:pPr lvl="1"/>
            <a:r>
              <a:rPr lang="cs-CZ" dirty="0" smtClean="0"/>
              <a:t>Připojení do počítačové sítě (LAN) pomocí kabelu</a:t>
            </a:r>
          </a:p>
          <a:p>
            <a:pPr lvl="1"/>
            <a:r>
              <a:rPr lang="cs-CZ" dirty="0" smtClean="0"/>
              <a:t>Externí síťová karta do USB</a:t>
            </a:r>
          </a:p>
          <a:p>
            <a:r>
              <a:rPr lang="cs-CZ" dirty="0" smtClean="0"/>
              <a:t>HDMI, mini HDMI -&gt; redukce</a:t>
            </a:r>
          </a:p>
          <a:p>
            <a:pPr lvl="1"/>
            <a:r>
              <a:rPr lang="cs-CZ" dirty="0" smtClean="0"/>
              <a:t>Přenos obrazu i zvuku.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568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3300"/>
                </a:solidFill>
              </a:rPr>
              <a:t>Popis zařízení – tlačítka, konektory, zacházení s přístrojem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Webová kamera</a:t>
            </a:r>
          </a:p>
          <a:p>
            <a:pPr lvl="1"/>
            <a:r>
              <a:rPr lang="cs-CZ" dirty="0" smtClean="0"/>
              <a:t>Kontrolka kamery</a:t>
            </a:r>
          </a:p>
          <a:p>
            <a:pPr lvl="1"/>
            <a:r>
              <a:rPr lang="cs-CZ" dirty="0" smtClean="0"/>
              <a:t>Přední/zadní kamera</a:t>
            </a:r>
          </a:p>
          <a:p>
            <a:r>
              <a:rPr lang="cs-CZ" dirty="0" smtClean="0"/>
              <a:t>Mikrofon(y)</a:t>
            </a:r>
            <a:endParaRPr lang="cs-CZ" dirty="0"/>
          </a:p>
          <a:p>
            <a:r>
              <a:rPr lang="cs-CZ" dirty="0" smtClean="0"/>
              <a:t>Čidlo osvětlení</a:t>
            </a:r>
          </a:p>
          <a:p>
            <a:r>
              <a:rPr lang="cs-CZ" dirty="0" smtClean="0"/>
              <a:t>Slot pro SIM kartu – pouze u některých přístrojů.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7606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3300"/>
                </a:solidFill>
              </a:rPr>
              <a:t>Zahájení práce</a:t>
            </a:r>
            <a:endParaRPr lang="cs-CZ" dirty="0">
              <a:solidFill>
                <a:srgbClr val="FF33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Tlačítko Power</a:t>
            </a:r>
          </a:p>
          <a:p>
            <a:pPr lvl="1"/>
            <a:r>
              <a:rPr lang="cs-CZ" dirty="0" smtClean="0"/>
              <a:t>Někdy je třeba delší stisk (3 s).</a:t>
            </a:r>
          </a:p>
          <a:p>
            <a:r>
              <a:rPr lang="cs-CZ" dirty="0" smtClean="0"/>
              <a:t>Zamykací obrazovka</a:t>
            </a:r>
          </a:p>
          <a:p>
            <a:pPr lvl="1"/>
            <a:r>
              <a:rPr lang="cs-CZ" dirty="0" smtClean="0"/>
              <a:t>Tah nahoru ji odstraní. </a:t>
            </a:r>
          </a:p>
          <a:p>
            <a:pPr lvl="1"/>
            <a:r>
              <a:rPr lang="cs-CZ" dirty="0" smtClean="0"/>
              <a:t>Do jisté míry supluje spořič.</a:t>
            </a:r>
          </a:p>
          <a:p>
            <a:r>
              <a:rPr lang="cs-CZ" dirty="0" smtClean="0"/>
              <a:t>Přihlášení do systému</a:t>
            </a:r>
          </a:p>
          <a:p>
            <a:pPr lvl="1"/>
            <a:r>
              <a:rPr lang="cs-CZ" dirty="0" smtClean="0"/>
              <a:t>Možnosti přihlášení: </a:t>
            </a:r>
            <a:r>
              <a:rPr lang="cs-CZ" dirty="0"/>
              <a:t>Heslo/Obrázkové heslo</a:t>
            </a:r>
          </a:p>
          <a:p>
            <a:pPr lvl="1"/>
            <a:r>
              <a:rPr lang="cs-CZ" dirty="0" smtClean="0"/>
              <a:t>Sítě: Režim v letadle, Wi-Fi.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endParaRPr lang="cs-CZ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1606" y="1270000"/>
            <a:ext cx="4381500" cy="2466975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6081" y="4111260"/>
            <a:ext cx="2867025" cy="2581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094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3300"/>
                </a:solidFill>
              </a:rPr>
              <a:t>Zahájení práce</a:t>
            </a:r>
            <a:endParaRPr lang="cs-CZ" dirty="0">
              <a:solidFill>
                <a:srgbClr val="FF33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Režim v letadle – vypne veškerou bezdrátovou komunikaci přístroje.</a:t>
            </a:r>
          </a:p>
          <a:p>
            <a:r>
              <a:rPr lang="cs-CZ" dirty="0" smtClean="0"/>
              <a:t>Zapnutí/vypnutí Wi-Fi – zapíná Wi-Fi v přístroji.</a:t>
            </a:r>
          </a:p>
          <a:p>
            <a:r>
              <a:rPr lang="cs-CZ" dirty="0" smtClean="0"/>
              <a:t>Obě zmíněné funkce, resp. jejich nevědomé zapnutí/vypnutí, jsou často (banálním) důvodem, proč některým uživatelům nefunguje připojení k síti.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157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3300"/>
                </a:solidFill>
              </a:rPr>
              <a:t>Zahájení práce – Windows 8.1</a:t>
            </a:r>
            <a:endParaRPr lang="cs-CZ" dirty="0">
              <a:solidFill>
                <a:srgbClr val="FF33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Rychlejší než předchůdci.</a:t>
            </a:r>
          </a:p>
          <a:p>
            <a:r>
              <a:rPr lang="cs-CZ" dirty="0" smtClean="0"/>
              <a:t>Stabilnější než předchůdci.</a:t>
            </a:r>
          </a:p>
          <a:p>
            <a:r>
              <a:rPr lang="cs-CZ" dirty="0" smtClean="0"/>
              <a:t>Méně náročný na systémové prostředky než předchozí OS.</a:t>
            </a:r>
          </a:p>
          <a:p>
            <a:r>
              <a:rPr lang="cs-CZ" dirty="0" smtClean="0"/>
              <a:t>Pokud si odmyslíme dlaždice, je pro laika téměř shodný s Windows 7.</a:t>
            </a:r>
          </a:p>
          <a:p>
            <a:r>
              <a:rPr lang="cs-CZ" dirty="0" smtClean="0"/>
              <a:t>Dva režimy</a:t>
            </a:r>
          </a:p>
          <a:p>
            <a:pPr lvl="1"/>
            <a:r>
              <a:rPr lang="cs-CZ" dirty="0" smtClean="0"/>
              <a:t>Tablet (aplikace spouštěné z Úvodní obrazovky)</a:t>
            </a:r>
          </a:p>
          <a:p>
            <a:pPr lvl="1"/>
            <a:r>
              <a:rPr lang="cs-CZ" dirty="0" smtClean="0"/>
              <a:t>Desktop (aplikace spouštěné z Plochy)</a:t>
            </a:r>
            <a:endParaRPr lang="cs-CZ" dirty="0"/>
          </a:p>
          <a:p>
            <a:pPr lvl="1"/>
            <a:r>
              <a:rPr lang="cs-CZ" dirty="0" smtClean="0"/>
              <a:t>Některé aplikace se proto mohou spouštět ve dvou různých rozloženích.</a:t>
            </a:r>
          </a:p>
          <a:p>
            <a:r>
              <a:rPr lang="cs-CZ" dirty="0" smtClean="0"/>
              <a:t>Windows 8.1 pak funguje shodně na telefonech, </a:t>
            </a:r>
            <a:r>
              <a:rPr lang="cs-CZ" dirty="0" err="1" smtClean="0"/>
              <a:t>tabletech</a:t>
            </a:r>
            <a:r>
              <a:rPr lang="cs-CZ" dirty="0" smtClean="0"/>
              <a:t>, noteboocích či PC.</a:t>
            </a:r>
          </a:p>
          <a:p>
            <a:r>
              <a:rPr lang="cs-CZ" dirty="0" smtClean="0"/>
              <a:t>Chybí tlačítko Start, to nás nyní přepíná na úvodní obrazovku.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7534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seta">
  <a:themeElements>
    <a:clrScheme name="Modrá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331</TotalTime>
  <Words>1192</Words>
  <Application>Microsoft Office PowerPoint</Application>
  <PresentationFormat>Širokoúhlá obrazovka</PresentationFormat>
  <Paragraphs>157</Paragraphs>
  <Slides>25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31" baseType="lpstr">
      <vt:lpstr>Arial</vt:lpstr>
      <vt:lpstr>Calibri</vt:lpstr>
      <vt:lpstr>Symbol</vt:lpstr>
      <vt:lpstr>Trebuchet MS</vt:lpstr>
      <vt:lpstr>Wingdings 3</vt:lpstr>
      <vt:lpstr>Faseta</vt:lpstr>
      <vt:lpstr>Projekt „ Vzdělávání dotykem“ CZ.1.07/1.3.00/51.0031</vt:lpstr>
      <vt:lpstr>Obsah kurzu:</vt:lpstr>
      <vt:lpstr>Co je to tablet</vt:lpstr>
      <vt:lpstr>Popis zařízení – tlačítka, konektory, zacházení s přístrojem</vt:lpstr>
      <vt:lpstr>Popis zařízení – tlačítka, konektory, zacházení s přístrojem</vt:lpstr>
      <vt:lpstr>Popis zařízení – tlačítka, konektory, zacházení s přístrojem</vt:lpstr>
      <vt:lpstr>Zahájení práce</vt:lpstr>
      <vt:lpstr>Zahájení práce</vt:lpstr>
      <vt:lpstr>Zahájení práce – Windows 8.1</vt:lpstr>
      <vt:lpstr>Zahájení práce – Moderní uživatelské rozhraní</vt:lpstr>
      <vt:lpstr>Dotykové ovládání</vt:lpstr>
      <vt:lpstr>Dotykové ovládání</vt:lpstr>
      <vt:lpstr>Dotykové ovládání</vt:lpstr>
      <vt:lpstr>Dotykové ovládání - Šém</vt:lpstr>
      <vt:lpstr>Dotykové ovládání - Šém</vt:lpstr>
      <vt:lpstr>Dotykové ovládání</vt:lpstr>
      <vt:lpstr>Dotykové ovládání</vt:lpstr>
      <vt:lpstr>Dotykové ovládání</vt:lpstr>
      <vt:lpstr>Úvodní obrazovka Start - popis</vt:lpstr>
      <vt:lpstr>Úvodní obrazovka Start - organizace</vt:lpstr>
      <vt:lpstr>Pracovní plocha - Desktop</vt:lpstr>
      <vt:lpstr>Dotyková klávesnice</vt:lpstr>
      <vt:lpstr>Klávesové zkratky</vt:lpstr>
      <vt:lpstr>Nastavení počítače</vt:lpstr>
      <vt:lpstr>Děkuji za pozornost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Jan Sommer</dc:creator>
  <cp:lastModifiedBy>Alena Boukalová</cp:lastModifiedBy>
  <cp:revision>49</cp:revision>
  <dcterms:created xsi:type="dcterms:W3CDTF">2015-02-09T10:43:47Z</dcterms:created>
  <dcterms:modified xsi:type="dcterms:W3CDTF">2015-04-21T11:15:20Z</dcterms:modified>
</cp:coreProperties>
</file>