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8" r:id="rId18"/>
    <p:sldId id="272" r:id="rId19"/>
    <p:sldId id="282" r:id="rId20"/>
    <p:sldId id="273" r:id="rId21"/>
    <p:sldId id="283" r:id="rId22"/>
    <p:sldId id="274" r:id="rId23"/>
    <p:sldId id="279" r:id="rId24"/>
    <p:sldId id="284" r:id="rId25"/>
    <p:sldId id="275" r:id="rId26"/>
    <p:sldId id="281" r:id="rId27"/>
    <p:sldId id="276" r:id="rId28"/>
    <p:sldId id="277" r:id="rId29"/>
    <p:sldId id="280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F17"/>
    <a:srgbClr val="E9DF11"/>
    <a:srgbClr val="6870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C0-2A5A-4C84-9F85-8775E99A04A4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DEF6-2E52-4F6E-918C-F1271ADCC3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C0-2A5A-4C84-9F85-8775E99A04A4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DEF6-2E52-4F6E-918C-F1271ADCC3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C0-2A5A-4C84-9F85-8775E99A04A4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DEF6-2E52-4F6E-918C-F1271ADCC3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C0-2A5A-4C84-9F85-8775E99A04A4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DEF6-2E52-4F6E-918C-F1271ADCC3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C0-2A5A-4C84-9F85-8775E99A04A4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DEF6-2E52-4F6E-918C-F1271ADCC3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C0-2A5A-4C84-9F85-8775E99A04A4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DEF6-2E52-4F6E-918C-F1271ADCC3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C0-2A5A-4C84-9F85-8775E99A04A4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DEF6-2E52-4F6E-918C-F1271ADCC3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C0-2A5A-4C84-9F85-8775E99A04A4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DEF6-2E52-4F6E-918C-F1271ADCC3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C0-2A5A-4C84-9F85-8775E99A04A4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DEF6-2E52-4F6E-918C-F1271ADCC3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C0-2A5A-4C84-9F85-8775E99A04A4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DEF6-2E52-4F6E-918C-F1271ADCC3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C0-2A5A-4C84-9F85-8775E99A04A4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DEF6-2E52-4F6E-918C-F1271ADCC3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DF11"/>
            </a:gs>
            <a:gs pos="0">
              <a:srgbClr val="FFFF00"/>
            </a:gs>
            <a:gs pos="0">
              <a:srgbClr val="FFFF00"/>
            </a:gs>
            <a:gs pos="0">
              <a:srgbClr val="FFFF00"/>
            </a:gs>
            <a:gs pos="15000">
              <a:srgbClr val="FFC000"/>
            </a:gs>
            <a:gs pos="33000">
              <a:srgbClr val="FFC000"/>
            </a:gs>
            <a:gs pos="0">
              <a:schemeClr val="tx2">
                <a:lumMod val="75000"/>
              </a:schemeClr>
            </a:gs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51AC0-2A5A-4C84-9F85-8775E99A04A4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BDEF6-2E52-4F6E-918C-F1271ADCC34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citizens-initiative/public/initiatives/successful/details/2012/00000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uropa.eu/pol/index_cs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uropa.eu/about-eu/institutions-bodies/court-auditors/index_cs.htm" TargetMode="External"/><Relationship Id="rId13" Type="http://schemas.openxmlformats.org/officeDocument/2006/relationships/hyperlink" Target="http://europa.eu/about-eu/institutions-bodies/ombudsman/index_cs.htm" TargetMode="External"/><Relationship Id="rId3" Type="http://schemas.openxmlformats.org/officeDocument/2006/relationships/hyperlink" Target="http://europa.eu/about-eu/institutions-bodies/european-council/index_cs.htm" TargetMode="External"/><Relationship Id="rId7" Type="http://schemas.openxmlformats.org/officeDocument/2006/relationships/hyperlink" Target="http://europa.eu/about-eu/institutions-bodies/ecb/index_cs.htm" TargetMode="External"/><Relationship Id="rId12" Type="http://schemas.openxmlformats.org/officeDocument/2006/relationships/hyperlink" Target="http://europa.eu/about-eu/institutions-bodies/eib/index_cs.htm" TargetMode="External"/><Relationship Id="rId2" Type="http://schemas.openxmlformats.org/officeDocument/2006/relationships/hyperlink" Target="http://europa.eu/about-eu/institutions-bodies/european-parliament/index_c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opa.eu/about-eu/institutions-bodies/court-justice/index_cs.htm" TargetMode="External"/><Relationship Id="rId11" Type="http://schemas.openxmlformats.org/officeDocument/2006/relationships/hyperlink" Target="http://europa.eu/about-eu/institutions-bodies/cor/index_cs.htm" TargetMode="External"/><Relationship Id="rId5" Type="http://schemas.openxmlformats.org/officeDocument/2006/relationships/hyperlink" Target="http://europa.eu/about-eu/institutions-bodies/european-commission/index_cs.htm" TargetMode="External"/><Relationship Id="rId15" Type="http://schemas.openxmlformats.org/officeDocument/2006/relationships/hyperlink" Target="http://europa.eu/about-eu/institutions-bodies/interinstitutional-bodies/index_cs.htm" TargetMode="External"/><Relationship Id="rId10" Type="http://schemas.openxmlformats.org/officeDocument/2006/relationships/hyperlink" Target="http://europa.eu/about-eu/institutions-bodies/eesc/index_cs.htm" TargetMode="External"/><Relationship Id="rId4" Type="http://schemas.openxmlformats.org/officeDocument/2006/relationships/hyperlink" Target="http://europa.eu/about-eu/institutions-bodies/council-eu/index_cs.htm" TargetMode="External"/><Relationship Id="rId9" Type="http://schemas.openxmlformats.org/officeDocument/2006/relationships/hyperlink" Target="http://europa.eu/about-eu/institutions-bodies/eeas/index_cs.htm" TargetMode="External"/><Relationship Id="rId14" Type="http://schemas.openxmlformats.org/officeDocument/2006/relationships/hyperlink" Target="http://europa.eu/about-eu/institutions-bodies/edps/index_cs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skop.cz/8978/sekce/cesti-europoslanci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/index.php?title=Syed_Kamall&amp;action=edit&amp;redlink=1" TargetMode="External"/><Relationship Id="rId13" Type="http://schemas.openxmlformats.org/officeDocument/2006/relationships/hyperlink" Target="https://cs.wikipedia.org/wiki/Zelen%C3%AD-Evropsk%C3%A1_svobodn%C3%A1_aliance" TargetMode="External"/><Relationship Id="rId18" Type="http://schemas.openxmlformats.org/officeDocument/2006/relationships/hyperlink" Target="https://cs.wikipedia.org/wiki/Marine_Le_Pen" TargetMode="External"/><Relationship Id="rId3" Type="http://schemas.openxmlformats.org/officeDocument/2006/relationships/hyperlink" Target="https://cs.wikipedia.org/wiki/Evropsk%C3%A1_lidov%C3%A1_strana_(politick%C3%A1_skupina)" TargetMode="External"/><Relationship Id="rId7" Type="http://schemas.openxmlformats.org/officeDocument/2006/relationships/hyperlink" Target="https://cs.wikipedia.org/wiki/Evrop%C5%A1t%C3%AD_konzervativci_a_reformist%C3%A9" TargetMode="External"/><Relationship Id="rId12" Type="http://schemas.openxmlformats.org/officeDocument/2006/relationships/hyperlink" Target="https://cs.wikipedia.org/w/index.php?title=Gabriele_Zimmer&amp;action=edit&amp;redlink=1" TargetMode="External"/><Relationship Id="rId17" Type="http://schemas.openxmlformats.org/officeDocument/2006/relationships/hyperlink" Target="https://cs.wikipedia.org/wiki/Evropa_n%C3%A1rod%C5%AF_a_svobody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cs.wikipedia.org/wiki/Nigel_Farage" TargetMode="External"/><Relationship Id="rId20" Type="http://schemas.openxmlformats.org/officeDocument/2006/relationships/hyperlink" Target="http://www.europarl.europa.eu/meps/cs/crosstabl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/index.php?title=Gianni_Pittella&amp;action=edit&amp;redlink=1" TargetMode="External"/><Relationship Id="rId11" Type="http://schemas.openxmlformats.org/officeDocument/2006/relationships/hyperlink" Target="https://cs.wikipedia.org/wiki/Evropsk%C3%A1_sjednocen%C3%A1_levice_a_Seversk%C3%A1_zelen%C3%A1_levice" TargetMode="External"/><Relationship Id="rId5" Type="http://schemas.openxmlformats.org/officeDocument/2006/relationships/hyperlink" Target="https://cs.wikipedia.org/wiki/Pokrokov%C3%A9_spojenectv%C3%AD_socialist%C5%AF_a_demokrat%C5%AF" TargetMode="External"/><Relationship Id="rId15" Type="http://schemas.openxmlformats.org/officeDocument/2006/relationships/hyperlink" Target="https://cs.wikipedia.org/wiki/Evropa_svobody_a_p%C5%99%C3%ADm%C3%A9_demokracie" TargetMode="External"/><Relationship Id="rId10" Type="http://schemas.openxmlformats.org/officeDocument/2006/relationships/hyperlink" Target="https://cs.wikipedia.org/wiki/Guy_Verhofstadt" TargetMode="External"/><Relationship Id="rId19" Type="http://schemas.openxmlformats.org/officeDocument/2006/relationships/hyperlink" Target="https://cs.wikipedia.org/wiki/Neza%C5%99azen%C3%AD" TargetMode="External"/><Relationship Id="rId4" Type="http://schemas.openxmlformats.org/officeDocument/2006/relationships/hyperlink" Target="https://cs.wikipedia.org/w/index.php?title=Manfred_Weber&amp;action=edit&amp;redlink=1" TargetMode="External"/><Relationship Id="rId9" Type="http://schemas.openxmlformats.org/officeDocument/2006/relationships/hyperlink" Target="https://cs.wikipedia.org/wiki/Aliance_liber%C3%A1l%C5%AF_a_demokrat%C5%AF_pro_Evropu" TargetMode="External"/><Relationship Id="rId14" Type="http://schemas.openxmlformats.org/officeDocument/2006/relationships/hyperlink" Target="https://cs.wikipedia.org/w/index.php?title=Philippe_Lamberts&amp;action=edit&amp;redlink=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skop.cz/101/sekce/evropsky-soudni-dvu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uria.europa.eu/jcms/jcms/Jo2_7026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uroskop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/index.php?curid=9620432" TargetMode="External"/><Relationship Id="rId4" Type="http://schemas.openxmlformats.org/officeDocument/2006/relationships/hyperlink" Target="http://www.flickr.com/photo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youreurope/citizens/national-contact-points/index_cs.htm?topic=work&amp;contacts=id-611493" TargetMode="External"/><Relationship Id="rId2" Type="http://schemas.openxmlformats.org/officeDocument/2006/relationships/hyperlink" Target="http://europa.eu/youreurope/citizens/work/retire-abroad/state-pensions-abroad/index_cs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a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citizens-initiative/public/?lg=c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EU – ztracená příležitost nebo příležitost otevřená?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Občanské iniciativy v koordinaci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853136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Evropské občanské iniciativy</a:t>
            </a:r>
            <a:r>
              <a:rPr lang="cs-CZ" dirty="0"/>
              <a:t> umožňují skupinám občanů EU čítajícím alespoň </a:t>
            </a:r>
            <a:r>
              <a:rPr lang="cs-CZ" b="1" dirty="0"/>
              <a:t>jeden milion osob</a:t>
            </a:r>
            <a:r>
              <a:rPr lang="cs-CZ" dirty="0"/>
              <a:t> přímo se zapojit do vytváření unijních politik. Občané jimi </a:t>
            </a:r>
            <a:r>
              <a:rPr lang="cs-CZ" b="1" dirty="0"/>
              <a:t>vyzývají Evropskou komisi k předložení návrhu právního aktu</a:t>
            </a:r>
            <a:r>
              <a:rPr lang="cs-CZ" dirty="0" smtClean="0"/>
              <a:t>.</a:t>
            </a:r>
          </a:p>
          <a:p>
            <a:r>
              <a:rPr lang="cs-CZ" dirty="0" smtClean="0"/>
              <a:t>Příklad úspěšné iniciativy, která vstoupila následně do legislativního procesu a byla základem úpravy právních předpisů (směrnice EU o pitné vodě): </a:t>
            </a:r>
            <a:r>
              <a:rPr lang="cs-CZ" u="sng" dirty="0">
                <a:hlinkClick r:id="rId2"/>
              </a:rPr>
              <a:t>Voda a hygiena jsou lidská práva! Voda je veřejné dobro, ne komodita</a:t>
            </a:r>
            <a:r>
              <a:rPr lang="cs-CZ" u="sng" dirty="0" smtClean="0">
                <a:hlinkClick r:id="rId2"/>
              </a:rPr>
              <a:t>!</a:t>
            </a:r>
            <a:r>
              <a:rPr lang="cs-CZ" u="sng" dirty="0" smtClean="0"/>
              <a:t> (2012)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 funguje evropské právo </a:t>
            </a:r>
            <a:br>
              <a:rPr lang="cs-CZ" dirty="0" smtClean="0"/>
            </a:br>
            <a:r>
              <a:rPr lang="cs-CZ" sz="2200" dirty="0" smtClean="0"/>
              <a:t>(aneb Co musíme, co můžeme, kam máme dojít… </a:t>
            </a:r>
            <a:r>
              <a:rPr lang="cs-CZ" sz="2200" dirty="0" smtClean="0">
                <a:hlinkClick r:id="rId2"/>
              </a:rPr>
              <a:t>http://europa.eu/pol/index_cs.htm</a:t>
            </a:r>
            <a:r>
              <a:rPr lang="cs-CZ" sz="2200" dirty="0" smtClean="0"/>
              <a:t> )</a:t>
            </a:r>
            <a:endParaRPr lang="cs-CZ" sz="2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737360"/>
          <a:ext cx="9144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292318">
                <a:tc gridSpan="3">
                  <a:txBody>
                    <a:bodyPr/>
                    <a:lstStyle/>
                    <a:p>
                      <a:r>
                        <a:rPr lang="cs-CZ" sz="1600" dirty="0" smtClean="0"/>
                        <a:t>Evropské politiky</a:t>
                      </a:r>
                      <a:endParaRPr lang="cs-CZ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717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Institucionální záležitosti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Regionální politika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Rozvoj a spolupráce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Humanitární pomoc a civilní ochrana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>
                          <a:solidFill>
                            <a:srgbClr val="FF0000"/>
                          </a:solidFill>
                        </a:rPr>
                        <a:t>Lidská práva (VJ)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>
                          <a:solidFill>
                            <a:srgbClr val="FF0000"/>
                          </a:solidFill>
                        </a:rPr>
                        <a:t>Rozšíření (ŠF)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u="none" dirty="0" smtClean="0"/>
                    </a:p>
                  </a:txBody>
                  <a:tcPr/>
                </a:tc>
              </a:tr>
              <a:tr h="717508">
                <a:tc>
                  <a:txBody>
                    <a:bodyPr/>
                    <a:lstStyle/>
                    <a:p>
                      <a:r>
                        <a:rPr lang="cs-CZ" sz="1600" u="none" dirty="0" smtClean="0"/>
                        <a:t>Cla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Daně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Audiovizuální oblast a média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Vzdělávání, odborná příprava </a:t>
                      </a:r>
                      <a:br>
                        <a:rPr lang="cs-CZ" sz="1600" u="none" dirty="0" smtClean="0"/>
                      </a:br>
                      <a:r>
                        <a:rPr lang="cs-CZ" sz="1600" u="none" dirty="0" smtClean="0"/>
                        <a:t>a mládež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Kultura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Mnohojazyčnost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u="none" dirty="0" smtClean="0"/>
                    </a:p>
                  </a:txBody>
                  <a:tcPr/>
                </a:tc>
              </a:tr>
              <a:tr h="504913">
                <a:tc>
                  <a:txBody>
                    <a:bodyPr/>
                    <a:lstStyle/>
                    <a:p>
                      <a:r>
                        <a:rPr lang="cs-CZ" sz="1600" u="none" dirty="0" smtClean="0"/>
                        <a:t>Doprava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>
                          <a:solidFill>
                            <a:srgbClr val="00B0F0"/>
                          </a:solidFill>
                        </a:rPr>
                        <a:t>Vesmír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Výzkum a inovace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Zahraniční a bezpečnostní politika</a:t>
                      </a:r>
                    </a:p>
                  </a:txBody>
                  <a:tcPr/>
                </a:tc>
              </a:tr>
              <a:tr h="717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>
                          <a:solidFill>
                            <a:srgbClr val="00B050"/>
                          </a:solidFill>
                        </a:rPr>
                        <a:t>Zemědělství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>
                          <a:solidFill>
                            <a:srgbClr val="00B050"/>
                          </a:solidFill>
                        </a:rPr>
                        <a:t>Námořní záležitosti a rybolov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Bezpečnost potravin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Digitální ekonomika </a:t>
                      </a:r>
                      <a:br>
                        <a:rPr lang="cs-CZ" sz="1600" u="none" dirty="0" smtClean="0"/>
                      </a:br>
                      <a:r>
                        <a:rPr lang="cs-CZ" sz="1600" u="none" dirty="0" smtClean="0"/>
                        <a:t>a společnost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>
                          <a:solidFill>
                            <a:srgbClr val="FF0000"/>
                          </a:solidFill>
                        </a:rPr>
                        <a:t>Spravedlnost a vnitřní věci (VJ)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>
                          <a:solidFill>
                            <a:srgbClr val="FF0000"/>
                          </a:solidFill>
                        </a:rPr>
                        <a:t>Práva spotřebitele (VJ)</a:t>
                      </a:r>
                    </a:p>
                  </a:txBody>
                  <a:tcPr/>
                </a:tc>
              </a:tr>
              <a:tr h="717508">
                <a:tc>
                  <a:txBody>
                    <a:bodyPr/>
                    <a:lstStyle/>
                    <a:p>
                      <a:r>
                        <a:rPr lang="cs-CZ" sz="1600" u="none" dirty="0" smtClean="0"/>
                        <a:t>Hospodářské a měnové záležitosti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Boj proti podvodům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Rozpočet</a:t>
                      </a:r>
                      <a:endParaRPr lang="cs-CZ" sz="1600" u="none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>
                          <a:solidFill>
                            <a:srgbClr val="FF0000"/>
                          </a:solidFill>
                        </a:rPr>
                        <a:t>Zaměstnanost a sociální věci (VŠ)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u="none" dirty="0" smtClean="0">
                          <a:solidFill>
                            <a:srgbClr val="00B0F0"/>
                          </a:solidFill>
                        </a:rPr>
                        <a:t>Životní prostředí</a:t>
                      </a:r>
                    </a:p>
                    <a:p>
                      <a:r>
                        <a:rPr lang="cs-CZ" sz="1600" u="none" dirty="0" smtClean="0"/>
                        <a:t>Změna klimatu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u="none" dirty="0" smtClean="0"/>
                    </a:p>
                  </a:txBody>
                  <a:tcPr/>
                </a:tc>
              </a:tr>
              <a:tr h="504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Hospodářská soutěž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Podnikání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u="none" dirty="0" smtClean="0"/>
                        <a:t>Zdraví</a:t>
                      </a:r>
                    </a:p>
                    <a:p>
                      <a:r>
                        <a:rPr lang="cs-CZ" sz="1600" u="none" dirty="0" smtClean="0"/>
                        <a:t>Sport</a:t>
                      </a:r>
                      <a:endParaRPr lang="cs-CZ" sz="1600" u="none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Energetika</a:t>
                      </a:r>
                    </a:p>
                  </a:txBody>
                  <a:tcPr/>
                </a:tc>
              </a:tr>
              <a:tr h="292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Jednotný trh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/>
                        <a:t>Obchod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dirty="0" smtClean="0">
                          <a:solidFill>
                            <a:srgbClr val="FF0000"/>
                          </a:solidFill>
                        </a:rPr>
                        <a:t>Občanství EU (VJ)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Fungování „</a:t>
            </a:r>
            <a:r>
              <a:rPr lang="cs-CZ" dirty="0" err="1" smtClean="0"/>
              <a:t>komunitárního</a:t>
            </a:r>
            <a:r>
              <a:rPr lang="cs-CZ" dirty="0" smtClean="0"/>
              <a:t>“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Smlouvy – </a:t>
            </a:r>
            <a:r>
              <a:rPr lang="cs-CZ" dirty="0"/>
              <a:t>Veškerá </a:t>
            </a:r>
            <a:r>
              <a:rPr lang="cs-CZ" dirty="0" smtClean="0"/>
              <a:t>činnost EU podléhá </a:t>
            </a:r>
            <a:r>
              <a:rPr lang="cs-CZ" dirty="0"/>
              <a:t>pravidlům stanoveným ve </a:t>
            </a:r>
            <a:r>
              <a:rPr lang="cs-CZ" dirty="0" smtClean="0"/>
              <a:t>smlouvách; ty musejí být ratifikovány parlamenty států</a:t>
            </a:r>
          </a:p>
          <a:p>
            <a:pPr>
              <a:buNone/>
            </a:pPr>
            <a:r>
              <a:rPr lang="cs-CZ" dirty="0" smtClean="0"/>
              <a:t>Nařízení, směrnice, doporučení a stanoviska – jejich pomocí </a:t>
            </a:r>
            <a:r>
              <a:rPr lang="cs-CZ" dirty="0" smtClean="0"/>
              <a:t>EU naplňuje </a:t>
            </a:r>
            <a:r>
              <a:rPr lang="cs-CZ" dirty="0" smtClean="0"/>
              <a:t>Cíle </a:t>
            </a:r>
            <a:r>
              <a:rPr lang="cs-CZ" dirty="0"/>
              <a:t>stanovené ve </a:t>
            </a:r>
            <a:r>
              <a:rPr lang="cs-CZ" dirty="0" smtClean="0"/>
              <a:t>Smlouvách</a:t>
            </a:r>
          </a:p>
          <a:p>
            <a:pPr>
              <a:buNone/>
            </a:pPr>
            <a:r>
              <a:rPr lang="cs-CZ" dirty="0" smtClean="0"/>
              <a:t>Uplatňování práva:</a:t>
            </a:r>
          </a:p>
          <a:p>
            <a:pPr>
              <a:buFontTx/>
              <a:buChar char="-"/>
            </a:pPr>
            <a:r>
              <a:rPr lang="cs-CZ" dirty="0" smtClean="0"/>
              <a:t>týká se nejen členských států, ale i občanů a podniků; </a:t>
            </a:r>
          </a:p>
          <a:p>
            <a:pPr>
              <a:buFontTx/>
              <a:buChar char="-"/>
            </a:pPr>
            <a:r>
              <a:rPr lang="cs-CZ" dirty="0" smtClean="0"/>
              <a:t>práva a povinnosti EU jsou kontrolována a vymáhána exekutivní a soudní mocí členských států;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státy výrazně a </a:t>
            </a:r>
            <a:r>
              <a:rPr lang="cs-CZ" dirty="0" smtClean="0"/>
              <a:t>často </a:t>
            </a:r>
            <a:r>
              <a:rPr lang="cs-CZ" dirty="0" smtClean="0"/>
              <a:t>upravují </a:t>
            </a:r>
            <a:r>
              <a:rPr lang="cs-CZ" dirty="0" smtClean="0"/>
              <a:t>znění zákonů, které implementují nařízení a směrnice EU;</a:t>
            </a:r>
          </a:p>
          <a:p>
            <a:pPr>
              <a:buFontTx/>
              <a:buChar char="-"/>
            </a:pPr>
            <a:r>
              <a:rPr lang="cs-CZ" dirty="0" smtClean="0"/>
              <a:t>v případě, že to poškodí práva jednotlivců a firem, je možno žalovat stát u Evropské komise, potažmo soudního dvora;</a:t>
            </a:r>
          </a:p>
          <a:p>
            <a:pPr>
              <a:buFontTx/>
              <a:buChar char="-"/>
            </a:pPr>
            <a:r>
              <a:rPr lang="cs-CZ" dirty="0" smtClean="0"/>
              <a:t>EK na základě posouzení skutkové podstaty může zahájit proti státu několikakolové řízení, které může ukončit až nařízením ke změně zákona nebo finančními sankcemi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Instituce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u="sng" dirty="0">
                <a:hlinkClick r:id="rId2"/>
              </a:rPr>
              <a:t>Evropský parlament</a:t>
            </a:r>
            <a:endParaRPr lang="cs-CZ" dirty="0"/>
          </a:p>
          <a:p>
            <a:r>
              <a:rPr lang="cs-CZ" u="sng" dirty="0">
                <a:hlinkClick r:id="rId3"/>
              </a:rPr>
              <a:t>Evropská rada</a:t>
            </a:r>
            <a:endParaRPr lang="cs-CZ" dirty="0"/>
          </a:p>
          <a:p>
            <a:r>
              <a:rPr lang="cs-CZ" u="sng" dirty="0">
                <a:hlinkClick r:id="rId4"/>
              </a:rPr>
              <a:t>Rada Evropské unie</a:t>
            </a:r>
            <a:endParaRPr lang="cs-CZ" dirty="0"/>
          </a:p>
          <a:p>
            <a:r>
              <a:rPr lang="cs-CZ" u="sng" dirty="0">
                <a:hlinkClick r:id="rId5"/>
              </a:rPr>
              <a:t>Evropská komise</a:t>
            </a:r>
            <a:endParaRPr lang="cs-CZ" dirty="0"/>
          </a:p>
          <a:p>
            <a:r>
              <a:rPr lang="cs-CZ" u="sng" dirty="0">
                <a:hlinkClick r:id="rId6"/>
              </a:rPr>
              <a:t>Soudní dvůr Evropské unie</a:t>
            </a:r>
            <a:endParaRPr lang="cs-CZ" dirty="0"/>
          </a:p>
          <a:p>
            <a:r>
              <a:rPr lang="cs-CZ" u="sng" dirty="0">
                <a:hlinkClick r:id="rId7"/>
              </a:rPr>
              <a:t>Evropská centrální banka (ECB)</a:t>
            </a:r>
            <a:endParaRPr lang="cs-CZ" dirty="0"/>
          </a:p>
          <a:p>
            <a:r>
              <a:rPr lang="cs-CZ" u="sng" dirty="0">
                <a:hlinkClick r:id="rId8"/>
              </a:rPr>
              <a:t>Evropský účetní dvůr (EÚD</a:t>
            </a:r>
            <a:r>
              <a:rPr lang="cs-CZ" u="sng" dirty="0" smtClean="0">
                <a:hlinkClick r:id="rId8"/>
              </a:rPr>
              <a:t>)</a:t>
            </a:r>
            <a:endParaRPr lang="cs-CZ" u="sng" dirty="0" smtClean="0"/>
          </a:p>
          <a:p>
            <a:pPr>
              <a:buNone/>
            </a:pPr>
            <a:endParaRPr lang="cs-CZ" dirty="0"/>
          </a:p>
          <a:p>
            <a:r>
              <a:rPr lang="cs-CZ" u="sng" dirty="0">
                <a:hlinkClick r:id="rId9"/>
              </a:rPr>
              <a:t>Evropská služba pro vnější činnost (ESVČ)</a:t>
            </a:r>
            <a:endParaRPr lang="cs-CZ" dirty="0"/>
          </a:p>
          <a:p>
            <a:r>
              <a:rPr lang="cs-CZ" u="sng" dirty="0">
                <a:hlinkClick r:id="rId10"/>
              </a:rPr>
              <a:t>Evropský hospodářský a sociální výbor (EHSV)</a:t>
            </a:r>
            <a:endParaRPr lang="cs-CZ" dirty="0"/>
          </a:p>
          <a:p>
            <a:r>
              <a:rPr lang="cs-CZ" u="sng" dirty="0">
                <a:hlinkClick r:id="rId11"/>
              </a:rPr>
              <a:t>Výbor regionů (VR)</a:t>
            </a:r>
            <a:endParaRPr lang="cs-CZ" dirty="0"/>
          </a:p>
          <a:p>
            <a:r>
              <a:rPr lang="cs-CZ" u="sng" dirty="0">
                <a:hlinkClick r:id="rId12"/>
              </a:rPr>
              <a:t>Evropská investiční banka (EIB)</a:t>
            </a:r>
            <a:endParaRPr lang="cs-CZ" dirty="0"/>
          </a:p>
          <a:p>
            <a:r>
              <a:rPr lang="cs-CZ" u="sng" dirty="0">
                <a:hlinkClick r:id="rId13"/>
              </a:rPr>
              <a:t>Evropský veřejný ochránce práv</a:t>
            </a:r>
            <a:endParaRPr lang="cs-CZ" dirty="0"/>
          </a:p>
          <a:p>
            <a:r>
              <a:rPr lang="cs-CZ" u="sng" dirty="0">
                <a:hlinkClick r:id="rId14"/>
              </a:rPr>
              <a:t>Evropský inspektor ochrany údajů</a:t>
            </a:r>
            <a:endParaRPr lang="cs-CZ" dirty="0"/>
          </a:p>
          <a:p>
            <a:r>
              <a:rPr lang="cs-CZ" u="sng" dirty="0" err="1">
                <a:hlinkClick r:id="rId15"/>
              </a:rPr>
              <a:t>Interinstitucionální</a:t>
            </a:r>
            <a:r>
              <a:rPr lang="cs-CZ" u="sng" dirty="0">
                <a:hlinkClick r:id="rId15"/>
              </a:rPr>
              <a:t> </a:t>
            </a:r>
            <a:r>
              <a:rPr lang="cs-CZ" u="sng" dirty="0" smtClean="0">
                <a:hlinkClick r:id="rId15"/>
              </a:rPr>
              <a:t>orgány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cs-CZ" dirty="0" smtClean="0"/>
              <a:t>Struktura a pravomoci orgánů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Orgány EU tvoří unikátní systém:</a:t>
            </a:r>
          </a:p>
          <a:p>
            <a:r>
              <a:rPr lang="cs-CZ" b="1" i="1" dirty="0"/>
              <a:t>globální priority </a:t>
            </a:r>
            <a:r>
              <a:rPr lang="cs-CZ" dirty="0"/>
              <a:t>Unie stanovuje Evropská rada, na jejíž zasedáních jednají hlavy členských států a čelní představitelé </a:t>
            </a:r>
            <a:r>
              <a:rPr lang="cs-CZ" dirty="0" smtClean="0"/>
              <a:t>Unie </a:t>
            </a:r>
          </a:p>
          <a:p>
            <a:r>
              <a:rPr lang="cs-CZ" dirty="0" smtClean="0"/>
              <a:t>občany </a:t>
            </a:r>
            <a:r>
              <a:rPr lang="cs-CZ" dirty="0"/>
              <a:t>členských států </a:t>
            </a:r>
            <a:r>
              <a:rPr lang="cs-CZ" b="1" i="1" dirty="0"/>
              <a:t>zastupují</a:t>
            </a:r>
            <a:r>
              <a:rPr lang="cs-CZ" dirty="0"/>
              <a:t> přímo volení poslanci Evropského parlamentu</a:t>
            </a:r>
          </a:p>
          <a:p>
            <a:r>
              <a:rPr lang="cs-CZ" b="1" i="1" dirty="0"/>
              <a:t>zájmy Evropské unie jako celku </a:t>
            </a:r>
            <a:r>
              <a:rPr lang="cs-CZ" dirty="0"/>
              <a:t>střeží Evropská komise, jejíž komisaři jsou jmenováni jednotlivými členskými státy</a:t>
            </a:r>
          </a:p>
          <a:p>
            <a:r>
              <a:rPr lang="cs-CZ" b="1" i="1" dirty="0"/>
              <a:t>vlády členských států hájí své zájmy </a:t>
            </a:r>
            <a:r>
              <a:rPr lang="cs-CZ" dirty="0"/>
              <a:t>v Radě Evropské unie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rada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Pozor, nejde o Radu Evropské unie ani o Radu Evropy!!!</a:t>
            </a:r>
          </a:p>
          <a:p>
            <a:pPr lvl="1"/>
            <a:r>
              <a:rPr lang="cs-CZ" dirty="0" smtClean="0"/>
              <a:t>předseda a premiéři/prezidenti států</a:t>
            </a:r>
          </a:p>
          <a:p>
            <a:pPr lvl="1"/>
            <a:r>
              <a:rPr lang="cs-CZ" dirty="0" smtClean="0"/>
              <a:t>nepřijímá předpisy</a:t>
            </a:r>
          </a:p>
          <a:p>
            <a:pPr lvl="1"/>
            <a:r>
              <a:rPr lang="cs-CZ" dirty="0" smtClean="0"/>
              <a:t>Donald </a:t>
            </a:r>
            <a:r>
              <a:rPr lang="cs-CZ" dirty="0" err="1" smtClean="0"/>
              <a:t>Tusk</a:t>
            </a:r>
            <a:endParaRPr lang="cs-CZ" dirty="0" smtClean="0"/>
          </a:p>
          <a:p>
            <a:pPr lvl="1"/>
            <a:r>
              <a:rPr lang="cs-CZ" dirty="0" smtClean="0"/>
              <a:t>summit minimálně jednou za pololetí (za jedno předsednictví)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6"/>
          </a:xfrm>
        </p:spPr>
        <p:txBody>
          <a:bodyPr/>
          <a:lstStyle/>
          <a:p>
            <a:r>
              <a:rPr lang="cs-CZ" dirty="0" smtClean="0"/>
              <a:t>Evropský parlament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77500" lnSpcReduction="20000"/>
          </a:bodyPr>
          <a:lstStyle/>
          <a:p>
            <a:r>
              <a:rPr lang="cs-CZ" sz="3100" dirty="0" smtClean="0"/>
              <a:t>zastupuje občany EU, kontrola tvorby legislativy, kontrola EK</a:t>
            </a:r>
          </a:p>
          <a:p>
            <a:r>
              <a:rPr lang="cs-CZ" sz="3100" dirty="0"/>
              <a:t>schvalování návrhu rozpočtu</a:t>
            </a:r>
            <a:endParaRPr lang="cs-CZ" sz="3100" dirty="0" smtClean="0"/>
          </a:p>
          <a:p>
            <a:r>
              <a:rPr lang="cs-CZ" sz="3100" dirty="0" smtClean="0"/>
              <a:t>je přímo volen, podle Lisabonské smlouvy jsou určeny počty zástupců za jednotlivé členské státy a způsob výpočtu</a:t>
            </a:r>
          </a:p>
          <a:p>
            <a:r>
              <a:rPr lang="cs-CZ" sz="3100" dirty="0" smtClean="0"/>
              <a:t>poslanci za ČR:</a:t>
            </a:r>
          </a:p>
          <a:p>
            <a:pPr lvl="1"/>
            <a:r>
              <a:rPr lang="cs-CZ" sz="3100" dirty="0" smtClean="0"/>
              <a:t>ANO: 4 (</a:t>
            </a:r>
            <a:r>
              <a:rPr lang="it-IT" sz="3100" dirty="0"/>
              <a:t>Skupina Aliance liberálů a demokratů pro </a:t>
            </a:r>
            <a:r>
              <a:rPr lang="it-IT" sz="3100" dirty="0" smtClean="0"/>
              <a:t>Evropu</a:t>
            </a:r>
            <a:r>
              <a:rPr lang="cs-CZ" sz="3100" dirty="0" smtClean="0"/>
              <a:t>, ALDE)</a:t>
            </a:r>
          </a:p>
          <a:p>
            <a:pPr lvl="1"/>
            <a:r>
              <a:rPr lang="cs-CZ" sz="3100" dirty="0" smtClean="0"/>
              <a:t>TOP 09 a STAN: 4 (</a:t>
            </a:r>
            <a:r>
              <a:rPr lang="cs-CZ" sz="3100" dirty="0"/>
              <a:t>Skupina Evropské lidové </a:t>
            </a:r>
            <a:r>
              <a:rPr lang="cs-CZ" sz="3100" dirty="0" smtClean="0"/>
              <a:t>strany, EPP)</a:t>
            </a:r>
          </a:p>
          <a:p>
            <a:pPr lvl="1"/>
            <a:r>
              <a:rPr lang="cs-CZ" sz="3100" dirty="0" smtClean="0"/>
              <a:t>ČSSD: 4 (</a:t>
            </a:r>
            <a:r>
              <a:rPr lang="cs-CZ" sz="3100" dirty="0"/>
              <a:t>Skupina Progresivní aliance socialistů a demokratů v  Evropském </a:t>
            </a:r>
            <a:r>
              <a:rPr lang="cs-CZ" sz="3100" dirty="0" smtClean="0"/>
              <a:t>parlamentu, S&amp;D)</a:t>
            </a:r>
          </a:p>
          <a:p>
            <a:pPr lvl="1"/>
            <a:r>
              <a:rPr lang="cs-CZ" sz="3100" dirty="0" smtClean="0"/>
              <a:t>KSČM: 3 (</a:t>
            </a:r>
            <a:r>
              <a:rPr lang="cs-CZ" sz="3100" dirty="0"/>
              <a:t>Skupina Konfederace evropské sjednocené levice a severské zelené </a:t>
            </a:r>
            <a:r>
              <a:rPr lang="cs-CZ" sz="3100" dirty="0" smtClean="0"/>
              <a:t>levice, GUE-NGL)</a:t>
            </a:r>
          </a:p>
          <a:p>
            <a:pPr lvl="1"/>
            <a:r>
              <a:rPr lang="cs-CZ" sz="3100" dirty="0" smtClean="0"/>
              <a:t>KDU ČSL: 3 (</a:t>
            </a:r>
            <a:r>
              <a:rPr lang="cs-CZ" sz="3100" dirty="0"/>
              <a:t>Skupina Evropské lidové </a:t>
            </a:r>
            <a:r>
              <a:rPr lang="cs-CZ" sz="3100" dirty="0" smtClean="0"/>
              <a:t>strany)</a:t>
            </a:r>
          </a:p>
          <a:p>
            <a:pPr lvl="1"/>
            <a:r>
              <a:rPr lang="cs-CZ" sz="3100" dirty="0" smtClean="0"/>
              <a:t>ODS: 2 (</a:t>
            </a:r>
            <a:r>
              <a:rPr lang="cs-CZ" sz="3100" dirty="0"/>
              <a:t>Evropská konzervativní a reformní skupina</a:t>
            </a:r>
            <a:r>
              <a:rPr lang="cs-CZ" sz="3100" dirty="0" smtClean="0"/>
              <a:t>)</a:t>
            </a:r>
          </a:p>
          <a:p>
            <a:pPr lvl="1"/>
            <a:r>
              <a:rPr lang="cs-CZ" sz="3100" dirty="0" smtClean="0"/>
              <a:t>Svobodní: 1 (</a:t>
            </a:r>
            <a:r>
              <a:rPr lang="cs-CZ" sz="3100" dirty="0"/>
              <a:t>Skupina "Evropa svobody a přímé </a:t>
            </a:r>
            <a:r>
              <a:rPr lang="cs-CZ" sz="3100" dirty="0" smtClean="0"/>
              <a:t>demokracie“, EFDD)</a:t>
            </a:r>
          </a:p>
          <a:p>
            <a:pPr lvl="1">
              <a:buNone/>
            </a:pPr>
            <a:r>
              <a:rPr lang="cs-CZ" sz="3100" dirty="0" smtClean="0">
                <a:hlinkClick r:id="rId2"/>
              </a:rPr>
              <a:t>https://www.euroskop.cz/8978/sekce/cesti-europoslanci/</a:t>
            </a:r>
            <a:r>
              <a:rPr lang="cs-CZ" sz="3100" dirty="0" smtClean="0"/>
              <a:t>  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EP - složení</a:t>
            </a:r>
            <a:endParaRPr lang="cs-CZ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877" r="85875" b="67843"/>
          <a:stretch>
            <a:fillRect/>
          </a:stretch>
        </p:blipFill>
        <p:spPr bwMode="auto">
          <a:xfrm>
            <a:off x="0" y="0"/>
            <a:ext cx="2674640" cy="1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95535" y="1484778"/>
          <a:ext cx="8136904" cy="5373821"/>
        </p:xfrm>
        <a:graphic>
          <a:graphicData uri="http://schemas.openxmlformats.org/drawingml/2006/table">
            <a:tbl>
              <a:tblPr/>
              <a:tblGrid>
                <a:gridCol w="2219154"/>
                <a:gridCol w="1957311"/>
                <a:gridCol w="1987857"/>
                <a:gridCol w="986291"/>
                <a:gridCol w="986291"/>
              </a:tblGrid>
              <a:tr h="36515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Politické skupiny 8. Evropského parlamentu (2014 - 19)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184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B0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49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Politická skupina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Předseda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Počet mandátů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013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3" tooltip="Evropská lidová strana (politická skupina)"/>
                        </a:rPr>
                        <a:t>EPP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4" tooltip="Manfred Weber (stránka neexistuje)"/>
                        </a:rPr>
                        <a:t>Manfred</a:t>
                      </a:r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4" tooltip="Manfred Weber (stránka neexistuje)"/>
                        </a:rPr>
                        <a:t> Weber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28,765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013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5" tooltip="Pokrokové spojenectví socialistů a demokratů"/>
                        </a:rPr>
                        <a:t>S&amp;D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6" tooltip="Gianni Pittella (stránka neexistuje)"/>
                        </a:rPr>
                        <a:t>Gianni</a:t>
                      </a:r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6" tooltip="Gianni Pittella (stránka neexistuje)"/>
                        </a:rPr>
                        <a:t> </a:t>
                      </a:r>
                      <a:r>
                        <a:rPr lang="cs-CZ" sz="18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6" tooltip="Gianni Pittella (stránka neexistuje)"/>
                        </a:rPr>
                        <a:t>Pittella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25,30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013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7" tooltip="Evropští konzervativci a reformisté"/>
                        </a:rPr>
                        <a:t>ECR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8" tooltip="Syed Kamall (stránka neexistuje)"/>
                        </a:rPr>
                        <a:t>Syed</a:t>
                      </a:r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8" tooltip="Syed Kamall (stránka neexistuje)"/>
                        </a:rPr>
                        <a:t> </a:t>
                      </a:r>
                      <a:r>
                        <a:rPr lang="cs-CZ" sz="18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8" tooltip="Syed Kamall (stránka neexistuje)"/>
                        </a:rPr>
                        <a:t>Kamall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9,99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013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9" tooltip="Aliance liberálů a demokratů pro Evropu"/>
                        </a:rPr>
                        <a:t>ALDE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10" tooltip="Guy Verhofstadt"/>
                        </a:rPr>
                        <a:t>Guy</a:t>
                      </a:r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0" tooltip="Guy Verhofstadt"/>
                        </a:rPr>
                        <a:t> </a:t>
                      </a:r>
                      <a:r>
                        <a:rPr lang="cs-CZ" sz="18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10" tooltip="Guy Verhofstadt"/>
                        </a:rPr>
                        <a:t>Verhofstadt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9,32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013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1" tooltip="Evropská sjednocená levice a Severská zelená levice"/>
                        </a:rPr>
                        <a:t>GUE-NGL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2" tooltip="Gabriele Zimmer (stránka neexistuje)"/>
                        </a:rPr>
                        <a:t>Gabriele </a:t>
                      </a:r>
                      <a:r>
                        <a:rPr lang="cs-CZ" sz="18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12" tooltip="Gabriele Zimmer (stránka neexistuje)"/>
                        </a:rPr>
                        <a:t>Zimmer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6,92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013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A7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13" tooltip="Zelení-Evropská svobodná aliance"/>
                        </a:rPr>
                        <a:t>Greens</a:t>
                      </a:r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3" tooltip="Zelení-Evropská svobodná aliance"/>
                        </a:rPr>
                        <a:t>-EFA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14" tooltip="Philippe Lamberts (stránka neexistuje)"/>
                        </a:rPr>
                        <a:t>Philippe</a:t>
                      </a:r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4" tooltip="Philippe Lamberts (stránka neexistuje)"/>
                        </a:rPr>
                        <a:t> </a:t>
                      </a:r>
                      <a:r>
                        <a:rPr lang="cs-CZ" sz="18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14" tooltip="Philippe Lamberts (stránka neexistuje)"/>
                        </a:rPr>
                        <a:t>Lamberts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6,66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013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5" tooltip="Evropa svobody a přímé demokracie"/>
                        </a:rPr>
                        <a:t>EFDD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16" tooltip="Nigel Farage"/>
                        </a:rPr>
                        <a:t>Nigel</a:t>
                      </a:r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6" tooltip="Nigel Farage"/>
                        </a:rPr>
                        <a:t> </a:t>
                      </a:r>
                      <a:r>
                        <a:rPr lang="cs-CZ" sz="18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16" tooltip="Nigel Farage"/>
                        </a:rPr>
                        <a:t>Farage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5,99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013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7" tooltip="Evropa národů a svobody"/>
                        </a:rPr>
                        <a:t>ENF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18" tooltip="Marine Le Pen"/>
                        </a:rPr>
                        <a:t>Marine</a:t>
                      </a:r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8" tooltip="Marine Le Pen"/>
                        </a:rPr>
                        <a:t> </a:t>
                      </a:r>
                      <a:r>
                        <a:rPr lang="cs-CZ" sz="18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18" tooltip="Marine Le Pen"/>
                        </a:rPr>
                        <a:t>Le</a:t>
                      </a:r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8" tooltip="Marine Le Pen"/>
                        </a:rPr>
                        <a:t> </a:t>
                      </a:r>
                      <a:r>
                        <a:rPr lang="cs-CZ" sz="18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18" tooltip="Marine Le Pen"/>
                        </a:rPr>
                        <a:t>Pen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5,06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013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9" tooltip="Nezařazení"/>
                        </a:rPr>
                        <a:t>Nezařazení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Poslanci bez skupiny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2006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8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20"/>
                        </a:rPr>
                        <a:t>Zdroj: Evropský parlament</a:t>
                      </a:r>
                      <a:endParaRPr lang="cs-CZ" sz="8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cs-CZ" dirty="0" smtClean="0"/>
              <a:t>Evropská komise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/>
          </a:bodyPr>
          <a:lstStyle/>
          <a:p>
            <a:r>
              <a:rPr lang="pl-PL" dirty="0"/>
              <a:t>prosazuje zájmy EU jako </a:t>
            </a:r>
            <a:r>
              <a:rPr lang="pl-PL" dirty="0" smtClean="0"/>
              <a:t>celku</a:t>
            </a:r>
          </a:p>
          <a:p>
            <a:pPr lvl="1"/>
            <a:r>
              <a:rPr lang="cs-CZ" dirty="0"/>
              <a:t>tvoří protiváhu zájmům jednotlivých členských </a:t>
            </a:r>
            <a:r>
              <a:rPr lang="cs-CZ" dirty="0" smtClean="0"/>
              <a:t>států</a:t>
            </a:r>
          </a:p>
          <a:p>
            <a:r>
              <a:rPr lang="cs-CZ" dirty="0" smtClean="0"/>
              <a:t>nositelka reálné politiky (výkonný orgán):</a:t>
            </a:r>
          </a:p>
          <a:p>
            <a:pPr lvl="1"/>
            <a:r>
              <a:rPr lang="cs-CZ" dirty="0" smtClean="0"/>
              <a:t>řídí svými </a:t>
            </a:r>
            <a:r>
              <a:rPr lang="cs-CZ" b="1" i="1" dirty="0" smtClean="0"/>
              <a:t>generálními ředitelstvími </a:t>
            </a:r>
            <a:r>
              <a:rPr lang="cs-CZ" dirty="0" smtClean="0"/>
              <a:t>jednotlivé politiky EU</a:t>
            </a:r>
          </a:p>
          <a:p>
            <a:pPr lvl="1"/>
            <a:r>
              <a:rPr lang="cs-CZ" dirty="0" smtClean="0"/>
              <a:t>naplňuje rozpočet EU a hlídá cash-</a:t>
            </a:r>
            <a:r>
              <a:rPr lang="cs-CZ" dirty="0" err="1" smtClean="0"/>
              <a:t>flow</a:t>
            </a:r>
            <a:endParaRPr lang="cs-CZ" dirty="0" smtClean="0"/>
          </a:p>
          <a:p>
            <a:pPr lvl="1"/>
            <a:r>
              <a:rPr lang="cs-CZ" dirty="0" smtClean="0"/>
              <a:t>vymáhá akty EU (se </a:t>
            </a:r>
            <a:r>
              <a:rPr lang="cs-CZ" b="1" i="1" dirty="0" smtClean="0"/>
              <a:t>soudním dvorem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zastupuje EU navenek v oblasti mezinárodní diplomacie</a:t>
            </a:r>
          </a:p>
          <a:p>
            <a:r>
              <a:rPr lang="cs-CZ" dirty="0" smtClean="0"/>
              <a:t>iniciátorka legislativy, kontrola dodržování:</a:t>
            </a:r>
          </a:p>
          <a:p>
            <a:pPr lvl="1"/>
            <a:r>
              <a:rPr lang="cs-CZ" dirty="0" smtClean="0"/>
              <a:t>předkládá </a:t>
            </a:r>
            <a:r>
              <a:rPr lang="cs-CZ" dirty="0"/>
              <a:t>návrhy </a:t>
            </a:r>
            <a:r>
              <a:rPr lang="cs-CZ" dirty="0" smtClean="0"/>
              <a:t>předpisů </a:t>
            </a:r>
            <a:r>
              <a:rPr lang="cs-CZ" dirty="0"/>
              <a:t>Parlamentu a </a:t>
            </a:r>
            <a:r>
              <a:rPr lang="cs-CZ" dirty="0" smtClean="0"/>
              <a:t>Radě</a:t>
            </a:r>
          </a:p>
          <a:p>
            <a:pPr lvl="1"/>
            <a:r>
              <a:rPr lang="cs-CZ" dirty="0" smtClean="0"/>
              <a:t>vymáhá dodržování práva EU (spolu se soudním dvorem)</a:t>
            </a:r>
            <a:endParaRPr lang="cs-CZ" dirty="0"/>
          </a:p>
          <a:p>
            <a:r>
              <a:rPr lang="cs-CZ" dirty="0" smtClean="0"/>
              <a:t>28 komisařů</a:t>
            </a:r>
          </a:p>
          <a:p>
            <a:pPr lvl="1"/>
            <a:r>
              <a:rPr lang="cs-CZ" dirty="0" smtClean="0"/>
              <a:t>předseda: Jean </a:t>
            </a:r>
            <a:r>
              <a:rPr lang="cs-CZ" dirty="0" err="1" smtClean="0"/>
              <a:t>Claude</a:t>
            </a:r>
            <a:r>
              <a:rPr lang="cs-CZ" dirty="0" smtClean="0"/>
              <a:t> </a:t>
            </a:r>
            <a:r>
              <a:rPr lang="cs-CZ" dirty="0" err="1" smtClean="0"/>
              <a:t>Juncker</a:t>
            </a:r>
            <a:r>
              <a:rPr lang="cs-CZ" dirty="0" smtClean="0"/>
              <a:t>; za ČR Věra </a:t>
            </a:r>
            <a:r>
              <a:rPr lang="cs-CZ" dirty="0" err="1" smtClean="0"/>
              <a:t>Jourová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4355976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Paní Věra </a:t>
            </a:r>
            <a:r>
              <a:rPr lang="cs-CZ" dirty="0" err="1" smtClean="0"/>
              <a:t>Jourová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0" y="548680"/>
            <a:ext cx="3754760" cy="6309320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od 1. listopadu 2014 </a:t>
            </a:r>
            <a:r>
              <a:rPr lang="cs-CZ" dirty="0" smtClean="0"/>
              <a:t>evropská komisařka </a:t>
            </a:r>
            <a:r>
              <a:rPr lang="cs-CZ" dirty="0"/>
              <a:t>pro spravedlnost, základní práva a občanství</a:t>
            </a:r>
          </a:p>
          <a:p>
            <a:r>
              <a:rPr lang="cs-CZ" dirty="0" smtClean="0"/>
              <a:t>leden-říjen </a:t>
            </a:r>
            <a:r>
              <a:rPr lang="cs-CZ" dirty="0"/>
              <a:t>2014 ministryně pro místní rozvoj</a:t>
            </a:r>
          </a:p>
          <a:p>
            <a:r>
              <a:rPr lang="cs-CZ" dirty="0" smtClean="0"/>
              <a:t>říjen </a:t>
            </a:r>
            <a:r>
              <a:rPr lang="cs-CZ" dirty="0"/>
              <a:t>2013-říjen 2014 poslankyně Parlamentu České republiky</a:t>
            </a:r>
          </a:p>
          <a:p>
            <a:r>
              <a:rPr lang="cs-CZ" dirty="0" smtClean="0"/>
              <a:t>od </a:t>
            </a:r>
            <a:r>
              <a:rPr lang="cs-CZ" dirty="0"/>
              <a:t>2006 poradenství v oblasti </a:t>
            </a:r>
            <a:r>
              <a:rPr lang="cs-CZ" dirty="0" err="1"/>
              <a:t>eurodotací</a:t>
            </a:r>
            <a:endParaRPr lang="cs-CZ" dirty="0"/>
          </a:p>
          <a:p>
            <a:r>
              <a:rPr lang="cs-CZ" dirty="0"/>
              <a:t>2004-2006 náměstkyně ministra pro místní rozvoj</a:t>
            </a:r>
          </a:p>
          <a:p>
            <a:r>
              <a:rPr lang="cs-CZ" dirty="0" smtClean="0"/>
              <a:t>ředitelka </a:t>
            </a:r>
            <a:r>
              <a:rPr lang="cs-CZ" dirty="0"/>
              <a:t>dotačního odboru, poté náměstkyně pro místní rozvoj na Ministerstvu pro místní rozvoj</a:t>
            </a:r>
          </a:p>
          <a:p>
            <a:r>
              <a:rPr lang="cs-CZ" dirty="0"/>
              <a:t>2001-2003 vedoucí odboru regionálního rozvoje, krajský úřad Kraje Vysočina v Jihlavě</a:t>
            </a:r>
          </a:p>
          <a:p>
            <a:r>
              <a:rPr lang="cs-CZ" dirty="0" smtClean="0"/>
              <a:t>od </a:t>
            </a:r>
            <a:r>
              <a:rPr lang="cs-CZ" dirty="0"/>
              <a:t>2000 zaměstnankyně konzultační firmy DHV ČR v oblasti hospodářské politiky a fondů EU, regionálního rozvoje a lidských zdrojů</a:t>
            </a:r>
          </a:p>
          <a:p>
            <a:r>
              <a:rPr lang="cs-CZ" dirty="0" smtClean="0"/>
              <a:t>od </a:t>
            </a:r>
            <a:r>
              <a:rPr lang="cs-CZ" dirty="0"/>
              <a:t>1994 tajemnice tamního Městského úřadu v Třebíči</a:t>
            </a:r>
          </a:p>
          <a:p>
            <a:r>
              <a:rPr lang="cs-CZ" dirty="0"/>
              <a:t>1991-1994 zástupkyně ředitele Městského kulturního střediska</a:t>
            </a:r>
          </a:p>
        </p:txBody>
      </p:sp>
      <p:pic>
        <p:nvPicPr>
          <p:cNvPr id="39938" name="Picture 2" descr="Věra Jourov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572000" cy="29051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83568" y="49411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foto: </a:t>
            </a:r>
            <a:r>
              <a:rPr lang="cs-CZ" i="1" dirty="0" err="1"/>
              <a:t>Audiovisual</a:t>
            </a:r>
            <a:r>
              <a:rPr lang="cs-CZ" i="1" dirty="0"/>
              <a:t> Service EU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Trocha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0 vyvraždění neviňátek</a:t>
            </a:r>
          </a:p>
          <a:p>
            <a:r>
              <a:rPr lang="cs-CZ" dirty="0" smtClean="0"/>
              <a:t>476</a:t>
            </a:r>
            <a:r>
              <a:rPr lang="cs-CZ" dirty="0" smtClean="0">
                <a:sym typeface="Wingdings" pitchFamily="2" charset="2"/>
              </a:rPr>
              <a:t>; zničení západořímské říše barbary, počátek středověku</a:t>
            </a:r>
          </a:p>
          <a:p>
            <a:r>
              <a:rPr lang="cs-CZ" dirty="0" smtClean="0">
                <a:sym typeface="Wingdings" pitchFamily="2" charset="2"/>
              </a:rPr>
              <a:t>1453 </a:t>
            </a:r>
            <a:r>
              <a:rPr lang="cs-CZ" dirty="0" err="1" smtClean="0">
                <a:sym typeface="Wingdings" pitchFamily="2" charset="2"/>
              </a:rPr>
              <a:t>Castillionský</a:t>
            </a:r>
            <a:r>
              <a:rPr lang="cs-CZ" dirty="0" smtClean="0">
                <a:sym typeface="Wingdings" pitchFamily="2" charset="2"/>
              </a:rPr>
              <a:t> mír ukončil stoletou válku</a:t>
            </a:r>
          </a:p>
          <a:p>
            <a:r>
              <a:rPr lang="cs-CZ" dirty="0" smtClean="0">
                <a:sym typeface="Wingdings" pitchFamily="2" charset="2"/>
              </a:rPr>
              <a:t>1648 Vestfálský mír ukončil třicetiletou válku</a:t>
            </a:r>
          </a:p>
          <a:p>
            <a:r>
              <a:rPr lang="cs-CZ" dirty="0" smtClean="0">
                <a:sym typeface="Wingdings" pitchFamily="2" charset="2"/>
              </a:rPr>
              <a:t>1815 Vídeňský kongres – ukončil napoleonské války, ustanovil právo národů na sebeurčení (nastalo sto třicet let vzájemného vybíjení se evropských národů)</a:t>
            </a:r>
          </a:p>
          <a:p>
            <a:r>
              <a:rPr lang="cs-CZ" dirty="0" smtClean="0">
                <a:sym typeface="Wingdings" pitchFamily="2" charset="2"/>
              </a:rPr>
              <a:t>1945 nacistické Německo a Japonské císařství kapitulují (končí tak války mezi národy Západu, hrozí ale zničující konflikt mezi supervelmocemi…)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Evropský soudní dvůr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vrcholným orgánem, který dohlíží nad dodržováním práva uvnitř </a:t>
            </a:r>
            <a:r>
              <a:rPr lang="cs-CZ" dirty="0" smtClean="0"/>
              <a:t>EU</a:t>
            </a:r>
          </a:p>
          <a:p>
            <a:r>
              <a:rPr lang="cs-CZ" dirty="0" smtClean="0"/>
              <a:t>výklad </a:t>
            </a:r>
            <a:r>
              <a:rPr lang="cs-CZ" dirty="0"/>
              <a:t>a provádění zakládajících smluv </a:t>
            </a:r>
            <a:endParaRPr lang="cs-CZ" dirty="0" smtClean="0"/>
          </a:p>
          <a:p>
            <a:pPr lvl="1"/>
            <a:r>
              <a:rPr lang="cs-CZ" dirty="0" smtClean="0"/>
              <a:t>obdoba ústavních soudů v evropských státech nebo Nejvyššího soudu v USA</a:t>
            </a:r>
          </a:p>
          <a:p>
            <a:r>
              <a:rPr lang="cs-CZ" dirty="0" smtClean="0"/>
              <a:t>sídlí v </a:t>
            </a:r>
            <a:r>
              <a:rPr lang="cs-CZ" dirty="0" err="1" smtClean="0"/>
              <a:t>Luxembourgu</a:t>
            </a:r>
            <a:endParaRPr lang="cs-CZ" dirty="0" smtClean="0"/>
          </a:p>
          <a:p>
            <a:r>
              <a:rPr lang="cs-CZ" dirty="0" smtClean="0"/>
              <a:t>28 soudců a 8 generálních advokátů; prof. Jiří </a:t>
            </a:r>
            <a:r>
              <a:rPr lang="cs-CZ" dirty="0" err="1" smtClean="0"/>
              <a:t>Malenovský</a:t>
            </a:r>
            <a:r>
              <a:rPr lang="cs-CZ" dirty="0" smtClean="0"/>
              <a:t> za ČR</a:t>
            </a:r>
          </a:p>
          <a:p>
            <a:r>
              <a:rPr lang="cs-CZ" dirty="0" smtClean="0"/>
              <a:t>slouží veřejnému právu, zejména sporům států a EU; řeší také kompetenční spory mezi orgány EU</a:t>
            </a:r>
          </a:p>
          <a:p>
            <a:pPr lvl="1"/>
            <a:r>
              <a:rPr lang="cs-CZ" dirty="0"/>
              <a:t>možnost aktivně vynutit splnění svého rozhodnutí proti </a:t>
            </a:r>
            <a:r>
              <a:rPr lang="cs-CZ" dirty="0" smtClean="0"/>
              <a:t>státům (pokuty, penále)</a:t>
            </a:r>
          </a:p>
          <a:p>
            <a:pPr lvl="1"/>
            <a:r>
              <a:rPr lang="cs-CZ" dirty="0" smtClean="0"/>
              <a:t>nemá pravomoc </a:t>
            </a:r>
            <a:r>
              <a:rPr lang="cs-CZ" dirty="0"/>
              <a:t>nad </a:t>
            </a:r>
            <a:r>
              <a:rPr lang="cs-CZ" dirty="0" smtClean="0"/>
              <a:t>interpretací vnitrostátního </a:t>
            </a:r>
            <a:r>
              <a:rPr lang="cs-CZ" dirty="0"/>
              <a:t>práva </a:t>
            </a:r>
            <a:r>
              <a:rPr lang="cs-CZ" dirty="0" smtClean="0"/>
              <a:t>s</a:t>
            </a:r>
            <a:r>
              <a:rPr lang="cs-CZ" dirty="0"/>
              <a:t> výjimkou případů, kdy </a:t>
            </a:r>
            <a:r>
              <a:rPr lang="cs-CZ" dirty="0" smtClean="0"/>
              <a:t>je v </a:t>
            </a:r>
            <a:r>
              <a:rPr lang="cs-CZ" dirty="0"/>
              <a:t>konfliktu s právem </a:t>
            </a:r>
            <a:r>
              <a:rPr lang="cs-CZ" dirty="0" smtClean="0"/>
              <a:t>EU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(https://www.euroskop.cz/101/sekce/evropsky-soudni-dvur/</a:t>
            </a:r>
            <a:r>
              <a:rPr lang="cs-CZ" dirty="0" smtClean="0"/>
              <a:t>) </a:t>
            </a:r>
          </a:p>
          <a:p>
            <a:r>
              <a:rPr lang="cs-CZ" dirty="0" smtClean="0"/>
              <a:t>součástí ESD je tribunál pro veřejnou službu, česká soudkyně prvního stupně a jeho členka je prof. Irena Pelikánová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864096"/>
          </a:xfrm>
        </p:spPr>
        <p:txBody>
          <a:bodyPr/>
          <a:lstStyle/>
          <a:p>
            <a:r>
              <a:rPr lang="cs-CZ" dirty="0" smtClean="0"/>
              <a:t>Jiří </a:t>
            </a:r>
            <a:r>
              <a:rPr lang="cs-CZ" dirty="0" err="1" smtClean="0"/>
              <a:t>Malenovský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7864" y="1340768"/>
            <a:ext cx="5338936" cy="5517232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narozen v roce 1950; </a:t>
            </a:r>
            <a:endParaRPr lang="cs-CZ" dirty="0" smtClean="0"/>
          </a:p>
          <a:p>
            <a:r>
              <a:rPr lang="cs-CZ" dirty="0" smtClean="0"/>
              <a:t>doktor </a:t>
            </a:r>
            <a:r>
              <a:rPr lang="cs-CZ" dirty="0"/>
              <a:t>práv Univerzity Karlovy v Praze (1975</a:t>
            </a:r>
            <a:r>
              <a:rPr lang="cs-CZ" dirty="0" smtClean="0"/>
              <a:t>);</a:t>
            </a:r>
          </a:p>
          <a:p>
            <a:r>
              <a:rPr lang="cs-CZ" dirty="0" smtClean="0"/>
              <a:t>odborný </a:t>
            </a:r>
            <a:r>
              <a:rPr lang="cs-CZ" dirty="0"/>
              <a:t>asistent (1974-1990), </a:t>
            </a:r>
            <a:endParaRPr lang="cs-CZ" dirty="0" smtClean="0"/>
          </a:p>
          <a:p>
            <a:r>
              <a:rPr lang="cs-CZ" dirty="0" smtClean="0"/>
              <a:t>proděkan </a:t>
            </a:r>
            <a:r>
              <a:rPr lang="cs-CZ" dirty="0"/>
              <a:t>(1989-1991) a vedoucí katedry mezinárodního a evropského práva (1990-1992) Masarykovy univerzity v Brně; </a:t>
            </a:r>
            <a:endParaRPr lang="cs-CZ" dirty="0" smtClean="0"/>
          </a:p>
          <a:p>
            <a:r>
              <a:rPr lang="cs-CZ" dirty="0" smtClean="0"/>
              <a:t>soudce </a:t>
            </a:r>
            <a:r>
              <a:rPr lang="cs-CZ" dirty="0"/>
              <a:t>Ústavního soudu ČSFR (1992); </a:t>
            </a:r>
            <a:endParaRPr lang="cs-CZ" dirty="0" smtClean="0"/>
          </a:p>
          <a:p>
            <a:r>
              <a:rPr lang="cs-CZ" dirty="0" smtClean="0"/>
              <a:t>velvyslanec </a:t>
            </a:r>
            <a:r>
              <a:rPr lang="cs-CZ" dirty="0"/>
              <a:t>při Radě Evropy (1993-1998); předseda Výboru delegátů ministrů Rady Evropy (1995); </a:t>
            </a:r>
            <a:endParaRPr lang="cs-CZ" dirty="0" smtClean="0"/>
          </a:p>
          <a:p>
            <a:r>
              <a:rPr lang="cs-CZ" dirty="0" smtClean="0"/>
              <a:t>vrchní </a:t>
            </a:r>
            <a:r>
              <a:rPr lang="cs-CZ" dirty="0"/>
              <a:t>ředitel na ministerstvu zahraničních věcí (1998-2000); </a:t>
            </a:r>
            <a:endParaRPr lang="cs-CZ" dirty="0" smtClean="0"/>
          </a:p>
          <a:p>
            <a:r>
              <a:rPr lang="cs-CZ" dirty="0" smtClean="0"/>
              <a:t>předseda </a:t>
            </a:r>
            <a:r>
              <a:rPr lang="cs-CZ" dirty="0"/>
              <a:t>české a slovenské sekce Asociace mezinárodního práva (1999-2001); </a:t>
            </a:r>
            <a:endParaRPr lang="cs-CZ" dirty="0" smtClean="0"/>
          </a:p>
          <a:p>
            <a:r>
              <a:rPr lang="cs-CZ" dirty="0" smtClean="0"/>
              <a:t>soudce </a:t>
            </a:r>
            <a:r>
              <a:rPr lang="cs-CZ" dirty="0"/>
              <a:t>Ústavního soudu (2000-2004</a:t>
            </a:r>
            <a:r>
              <a:rPr lang="cs-CZ" dirty="0" smtClean="0"/>
              <a:t>);</a:t>
            </a:r>
          </a:p>
          <a:p>
            <a:r>
              <a:rPr lang="cs-CZ" dirty="0"/>
              <a:t>č</a:t>
            </a:r>
            <a:r>
              <a:rPr lang="cs-CZ" dirty="0" smtClean="0"/>
              <a:t>len </a:t>
            </a:r>
            <a:r>
              <a:rPr lang="cs-CZ" dirty="0"/>
              <a:t>Legislativní rady </a:t>
            </a:r>
            <a:r>
              <a:rPr lang="cs-CZ" dirty="0" smtClean="0"/>
              <a:t>vlády (1998-2000</a:t>
            </a:r>
            <a:r>
              <a:rPr lang="cs-CZ" dirty="0"/>
              <a:t>); </a:t>
            </a:r>
            <a:endParaRPr lang="cs-CZ" dirty="0" smtClean="0"/>
          </a:p>
          <a:p>
            <a:r>
              <a:rPr lang="cs-CZ" dirty="0" smtClean="0"/>
              <a:t>člen </a:t>
            </a:r>
            <a:r>
              <a:rPr lang="cs-CZ" dirty="0"/>
              <a:t>Stálého rozhodčího soudu v Haagu (od roku 2000); </a:t>
            </a:r>
            <a:endParaRPr lang="cs-CZ" dirty="0" smtClean="0"/>
          </a:p>
          <a:p>
            <a:r>
              <a:rPr lang="cs-CZ" dirty="0" smtClean="0"/>
              <a:t>profesor </a:t>
            </a:r>
            <a:r>
              <a:rPr lang="cs-CZ" dirty="0"/>
              <a:t>v oboru mezinárodního práva veřejného na Masarykově univerzitě v Brně (2001); </a:t>
            </a:r>
            <a:endParaRPr lang="cs-CZ" dirty="0" smtClean="0"/>
          </a:p>
          <a:p>
            <a:r>
              <a:rPr lang="cs-CZ" dirty="0" smtClean="0"/>
              <a:t>soudce ESD </a:t>
            </a:r>
            <a:r>
              <a:rPr lang="cs-CZ" dirty="0"/>
              <a:t>od 11. května 2004.</a:t>
            </a:r>
          </a:p>
        </p:txBody>
      </p:sp>
      <p:pic>
        <p:nvPicPr>
          <p:cNvPr id="40962" name="Picture 2" descr="http://curia.europa.eu/jcms/upload/docs/image/jpeg/2008-09/malenov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2801975" cy="273630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4509120"/>
            <a:ext cx="291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Foto: </a:t>
            </a:r>
            <a:r>
              <a:rPr lang="cs-CZ" dirty="0" smtClean="0">
                <a:hlinkClick r:id="rId3"/>
              </a:rPr>
              <a:t>http://curia.</a:t>
            </a:r>
            <a:r>
              <a:rPr lang="cs-CZ" dirty="0" err="1" smtClean="0">
                <a:hlinkClick r:id="rId3"/>
              </a:rPr>
              <a:t>europa.eu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jcms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jcms</a:t>
            </a:r>
            <a:r>
              <a:rPr lang="cs-CZ" dirty="0" smtClean="0">
                <a:hlinkClick r:id="rId3"/>
              </a:rPr>
              <a:t>/Jo2_7026/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Rada Evropské unie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zastupuje zájmy členských států EU a funguje na mezivládním </a:t>
            </a:r>
            <a:r>
              <a:rPr lang="cs-CZ" dirty="0" smtClean="0"/>
              <a:t>principu</a:t>
            </a:r>
          </a:p>
          <a:p>
            <a:pPr lvl="1"/>
            <a:r>
              <a:rPr lang="cs-CZ" dirty="0" smtClean="0"/>
              <a:t>členové jsou ministři států podle projednávané agendy</a:t>
            </a:r>
          </a:p>
          <a:p>
            <a:pPr lvl="1"/>
            <a:r>
              <a:rPr lang="cs-CZ" dirty="0" smtClean="0"/>
              <a:t>nejblíže spolupracuje s EK – která má též strukturu podle věcných gescí</a:t>
            </a:r>
          </a:p>
          <a:p>
            <a:r>
              <a:rPr lang="cs-CZ" dirty="0" smtClean="0"/>
              <a:t>legislativní (podíl na tvorbě legislativy, podíl na dohadování mezinárodních smluv, kde je EU stranou) a </a:t>
            </a:r>
            <a:r>
              <a:rPr lang="cs-CZ" dirty="0"/>
              <a:t>výkonný orgán, který může rozhodovat o všech otázkách </a:t>
            </a:r>
            <a:r>
              <a:rPr lang="cs-CZ" dirty="0" smtClean="0"/>
              <a:t>integrace</a:t>
            </a:r>
          </a:p>
          <a:p>
            <a:r>
              <a:rPr lang="cs-CZ" dirty="0" smtClean="0"/>
              <a:t>koordinuje hospodářskou politiku, rozpočet, plnění směrnic </a:t>
            </a:r>
            <a:br>
              <a:rPr lang="cs-CZ" dirty="0" smtClean="0"/>
            </a:br>
            <a:r>
              <a:rPr lang="cs-CZ" dirty="0" smtClean="0"/>
              <a:t>a doporučení…</a:t>
            </a:r>
          </a:p>
          <a:p>
            <a:r>
              <a:rPr lang="cs-CZ" dirty="0" smtClean="0"/>
              <a:t>koordinuje společnou zahraniční a bezpečnostní politiku</a:t>
            </a:r>
          </a:p>
          <a:p>
            <a:r>
              <a:rPr lang="cs-CZ" dirty="0"/>
              <a:t>s</a:t>
            </a:r>
            <a:r>
              <a:rPr lang="cs-CZ" dirty="0" smtClean="0"/>
              <a:t>ilný nástroj států v otevřené metodě koordinace – </a:t>
            </a:r>
            <a:br>
              <a:rPr lang="cs-CZ" dirty="0" smtClean="0"/>
            </a:br>
            <a:r>
              <a:rPr lang="cs-CZ" dirty="0" smtClean="0"/>
              <a:t>v mnoha otázkách rozhoduje s právem veta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Sektorové rady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764703"/>
          <a:ext cx="9144000" cy="6093296"/>
        </p:xfrm>
        <a:graphic>
          <a:graphicData uri="http://schemas.openxmlformats.org/drawingml/2006/table">
            <a:tbl>
              <a:tblPr/>
              <a:tblGrid>
                <a:gridCol w="8040414"/>
                <a:gridCol w="1103586"/>
              </a:tblGrid>
              <a:tr h="5167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Název sektorové rady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Zkratka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5167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Rada pro všeobecné záležitosti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GAC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67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Rada pro zahraniční věci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FAC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7157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Rada pro hospodářské a finanční záležitosti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ECOFIN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67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Rada pro spravedlnost a vnitřní věci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JHA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72710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Rada pro zaměstnanost, sociální politiku, zdravotnictví </a:t>
                      </a:r>
                      <a:r>
                        <a:rPr lang="cs-CZ" sz="2200" b="0" i="0" u="none" strike="noStrike" dirty="0" smtClean="0">
                          <a:solidFill>
                            <a:srgbClr val="333333"/>
                          </a:solidFill>
                          <a:latin typeface="Arial"/>
                        </a:rPr>
                        <a:t/>
                      </a:r>
                      <a:br>
                        <a:rPr lang="cs-CZ" sz="2200" b="0" i="0" u="none" strike="noStrike" dirty="0" smtClean="0">
                          <a:solidFill>
                            <a:srgbClr val="333333"/>
                          </a:solidFill>
                          <a:latin typeface="Arial"/>
                        </a:rPr>
                      </a:br>
                      <a:r>
                        <a:rPr lang="cs-CZ" sz="2200" b="0" i="0" u="none" strike="noStrike" dirty="0" smtClean="0">
                          <a:solidFill>
                            <a:srgbClr val="333333"/>
                          </a:solidFill>
                          <a:latin typeface="Arial"/>
                        </a:rPr>
                        <a:t>a </a:t>
                      </a:r>
                      <a:r>
                        <a:rPr lang="cs-CZ" sz="2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spotřebitelské záležitosti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EPSCO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67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Rada pro konkurenceschopnost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CC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5167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Rada pro dopravu, telekomunikace a energetiku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TTE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67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Rada pro </a:t>
                      </a:r>
                      <a:r>
                        <a:rPr lang="cs-CZ" sz="2200" b="0" i="0" u="none" strike="noStrike" dirty="0" smtClean="0">
                          <a:solidFill>
                            <a:srgbClr val="333333"/>
                          </a:solidFill>
                          <a:latin typeface="Arial"/>
                        </a:rPr>
                        <a:t>zemědělství </a:t>
                      </a:r>
                      <a:r>
                        <a:rPr lang="cs-CZ" sz="2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a rybolov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AGRI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5167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Rada pro životní prostředí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ENVI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67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Rada pro školství, mládež, kulturu a sport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EYC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Vláda ČR – členové Rady EU za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l="6095" t="8084" r="74958" b="54677"/>
          <a:stretch>
            <a:fillRect/>
          </a:stretch>
        </p:blipFill>
        <p:spPr bwMode="auto">
          <a:xfrm>
            <a:off x="0" y="1412776"/>
            <a:ext cx="44999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 l="6242" t="15521" r="74588" b="45348"/>
          <a:stretch>
            <a:fillRect/>
          </a:stretch>
        </p:blipFill>
        <p:spPr bwMode="auto">
          <a:xfrm>
            <a:off x="4499992" y="3401616"/>
            <a:ext cx="4644008" cy="32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/>
              <a:t>Další vysoce postavení Češi v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/>
              <a:t>Evropská komise</a:t>
            </a:r>
          </a:p>
          <a:p>
            <a:r>
              <a:rPr lang="cs-CZ" b="1" dirty="0" smtClean="0"/>
              <a:t>Ladislav </a:t>
            </a:r>
            <a:r>
              <a:rPr lang="cs-CZ" b="1" dirty="0" err="1"/>
              <a:t>Miko</a:t>
            </a:r>
            <a:r>
              <a:rPr lang="cs-CZ" dirty="0"/>
              <a:t>, generální ředitel DG zdraví a spotřebitele, Evropská </a:t>
            </a:r>
            <a:r>
              <a:rPr lang="cs-CZ" dirty="0" smtClean="0"/>
              <a:t>komise</a:t>
            </a:r>
          </a:p>
          <a:p>
            <a:r>
              <a:rPr lang="cs-CZ" b="1" dirty="0"/>
              <a:t>Jan Michal</a:t>
            </a:r>
            <a:r>
              <a:rPr lang="cs-CZ" dirty="0"/>
              <a:t>, vedoucí Zastoupení Evropské komise v Praze</a:t>
            </a:r>
            <a:endParaRPr lang="cs-CZ" dirty="0" smtClean="0"/>
          </a:p>
          <a:p>
            <a:pPr>
              <a:buNone/>
            </a:pPr>
            <a:r>
              <a:rPr lang="cs-CZ" b="1" dirty="0"/>
              <a:t>Kabinety evropských komisařů</a:t>
            </a:r>
          </a:p>
          <a:p>
            <a:r>
              <a:rPr lang="cs-CZ" b="1" dirty="0" smtClean="0"/>
              <a:t>Daniel </a:t>
            </a:r>
            <a:r>
              <a:rPr lang="cs-CZ" b="1" dirty="0"/>
              <a:t>Braun</a:t>
            </a:r>
            <a:r>
              <a:rPr lang="cs-CZ" dirty="0"/>
              <a:t>, zástupce ředitelky kabinetu komisařky Věry </a:t>
            </a:r>
            <a:r>
              <a:rPr lang="cs-CZ" dirty="0" err="1" smtClean="0"/>
              <a:t>Jourové</a:t>
            </a:r>
            <a:endParaRPr lang="cs-CZ" dirty="0" smtClean="0"/>
          </a:p>
          <a:p>
            <a:pPr>
              <a:buNone/>
            </a:pPr>
            <a:r>
              <a:rPr lang="cs-CZ" b="1" dirty="0"/>
              <a:t>Rada Evropské unie</a:t>
            </a:r>
          </a:p>
          <a:p>
            <a:r>
              <a:rPr lang="cs-CZ" b="1" dirty="0" smtClean="0"/>
              <a:t>Marek </a:t>
            </a:r>
            <a:r>
              <a:rPr lang="cs-CZ" b="1" dirty="0"/>
              <a:t>Mora,</a:t>
            </a:r>
            <a:r>
              <a:rPr lang="cs-CZ" dirty="0"/>
              <a:t> Generální sekretariát Rady EU, vedoucí kanceláře generálního </a:t>
            </a:r>
            <a:r>
              <a:rPr lang="cs-CZ" dirty="0" smtClean="0"/>
              <a:t>tajemníka</a:t>
            </a:r>
          </a:p>
          <a:p>
            <a:r>
              <a:rPr lang="cs-CZ" b="1" dirty="0"/>
              <a:t>Petr </a:t>
            </a:r>
            <a:r>
              <a:rPr lang="cs-CZ" b="1" dirty="0" err="1"/>
              <a:t>Bližkovský</a:t>
            </a:r>
            <a:r>
              <a:rPr lang="cs-CZ" dirty="0"/>
              <a:t>, ředitel, Generální sekretariát Rady Evropské </a:t>
            </a:r>
            <a:r>
              <a:rPr lang="cs-CZ" dirty="0" smtClean="0"/>
              <a:t>unie</a:t>
            </a:r>
          </a:p>
          <a:p>
            <a:pPr>
              <a:buNone/>
            </a:pPr>
            <a:r>
              <a:rPr lang="cs-CZ" b="1" dirty="0"/>
              <a:t>Evropský hospodářský a sociální výbor</a:t>
            </a:r>
          </a:p>
          <a:p>
            <a:r>
              <a:rPr lang="cs-CZ" b="1" dirty="0" smtClean="0"/>
              <a:t>Jiří </a:t>
            </a:r>
            <a:r>
              <a:rPr lang="cs-CZ" b="1" dirty="0"/>
              <a:t>Buriánek</a:t>
            </a:r>
            <a:r>
              <a:rPr lang="cs-CZ" dirty="0"/>
              <a:t>, generální tajemník Výboru </a:t>
            </a:r>
            <a:r>
              <a:rPr lang="cs-CZ" dirty="0" smtClean="0"/>
              <a:t>regionů aj.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788024" cy="908720"/>
          </a:xfrm>
        </p:spPr>
        <p:txBody>
          <a:bodyPr>
            <a:noAutofit/>
          </a:bodyPr>
          <a:lstStyle/>
          <a:p>
            <a:r>
              <a:rPr lang="cs-CZ" sz="2800" dirty="0"/>
              <a:t>Z</a:t>
            </a:r>
            <a:r>
              <a:rPr lang="cs-CZ" sz="2800" dirty="0" smtClean="0"/>
              <a:t>oolog a docent ČZU v Praze</a:t>
            </a:r>
            <a:br>
              <a:rPr lang="cs-CZ" sz="2800" dirty="0" smtClean="0"/>
            </a:br>
            <a:r>
              <a:rPr lang="cs-CZ" sz="2800" b="1" dirty="0" err="1" smtClean="0"/>
              <a:t>Laco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Miko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7984" y="1268760"/>
            <a:ext cx="4716016" cy="5589240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v </a:t>
            </a:r>
            <a:r>
              <a:rPr lang="cs-CZ" sz="2400" dirty="0"/>
              <a:t>prosinci 2014 jmenován do čela generálního ředitelství pro zdraví a </a:t>
            </a:r>
            <a:r>
              <a:rPr lang="cs-CZ" sz="2400" dirty="0" smtClean="0"/>
              <a:t>spotřebitele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d </a:t>
            </a:r>
            <a:r>
              <a:rPr lang="cs-CZ" sz="2400" dirty="0"/>
              <a:t>roku 2009 působil na stejném místě jako </a:t>
            </a:r>
            <a:r>
              <a:rPr lang="cs-CZ" sz="2400" dirty="0" smtClean="0"/>
              <a:t>zástupce</a:t>
            </a:r>
          </a:p>
          <a:p>
            <a:r>
              <a:rPr lang="cs-CZ" sz="2400" dirty="0"/>
              <a:t>o</a:t>
            </a:r>
            <a:r>
              <a:rPr lang="cs-CZ" sz="2400" dirty="0" smtClean="0"/>
              <a:t>d </a:t>
            </a:r>
            <a:r>
              <a:rPr lang="cs-CZ" sz="2400" dirty="0"/>
              <a:t>roku 2005 vedl ředitelství ochrany přírodních zdrojů na Generálním ředitelství pro životní prostředí, ochranu přírodních zdrojů a biodiverzitu Evropské </a:t>
            </a:r>
            <a:r>
              <a:rPr lang="cs-CZ" sz="2400" dirty="0" smtClean="0"/>
              <a:t>komise</a:t>
            </a:r>
          </a:p>
          <a:p>
            <a:r>
              <a:rPr lang="cs-CZ" sz="2400" dirty="0"/>
              <a:t>o</a:t>
            </a:r>
            <a:r>
              <a:rPr lang="cs-CZ" sz="2400" dirty="0" smtClean="0"/>
              <a:t>d </a:t>
            </a:r>
            <a:r>
              <a:rPr lang="cs-CZ" sz="2400" dirty="0"/>
              <a:t>května do listopadu 2009 byl ministrem životního prostředí v úřednické vládě premiéra Jana </a:t>
            </a:r>
            <a:r>
              <a:rPr lang="cs-CZ" sz="2400" dirty="0" smtClean="0"/>
              <a:t>Fischera</a:t>
            </a:r>
          </a:p>
          <a:p>
            <a:pPr lvl="1">
              <a:buNone/>
            </a:pPr>
            <a:r>
              <a:rPr lang="cs-CZ" sz="2000" dirty="0" smtClean="0"/>
              <a:t>(</a:t>
            </a:r>
            <a:r>
              <a:rPr lang="cs-CZ" sz="2000" dirty="0" smtClean="0">
                <a:hlinkClick r:id="rId2"/>
              </a:rPr>
              <a:t>www.</a:t>
            </a:r>
            <a:r>
              <a:rPr lang="cs-CZ" sz="2000" dirty="0" err="1" smtClean="0">
                <a:hlinkClick r:id="rId2"/>
              </a:rPr>
              <a:t>euroskop.cz</a:t>
            </a:r>
            <a:r>
              <a:rPr lang="cs-CZ" sz="2000" dirty="0" smtClean="0"/>
              <a:t>) </a:t>
            </a:r>
            <a:endParaRPr lang="cs-CZ" sz="2000" dirty="0"/>
          </a:p>
        </p:txBody>
      </p:sp>
      <p:pic>
        <p:nvPicPr>
          <p:cNvPr id="38914" name="Picture 2" descr="Ladislav Mí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80453" cy="612068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6237312"/>
            <a:ext cx="43559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foto: </a:t>
            </a:r>
            <a:r>
              <a:rPr lang="en-US" sz="1100" dirty="0" err="1" smtClean="0"/>
              <a:t>Autor</a:t>
            </a:r>
            <a:r>
              <a:rPr lang="en-US" sz="1100" dirty="0" smtClean="0"/>
              <a:t>: Greenweek2009, © EC/CE – </a:t>
            </a:r>
            <a:r>
              <a:rPr lang="en-US" sz="1100" dirty="0" smtClean="0">
                <a:hlinkClick r:id="rId4"/>
              </a:rPr>
              <a:t>http://www.flickr.com/photos</a:t>
            </a: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en-US" sz="1100" dirty="0" smtClean="0"/>
              <a:t>/greenweek2009/3654152005/, CC BY 2.0, </a:t>
            </a:r>
            <a:r>
              <a:rPr lang="en-US" sz="1100" dirty="0" smtClean="0">
                <a:hlinkClick r:id="rId5"/>
              </a:rPr>
              <a:t>h</a:t>
            </a:r>
            <a:r>
              <a:rPr lang="cs-CZ" sz="1100" dirty="0" smtClean="0">
                <a:hlinkClick r:id="rId5"/>
              </a:rPr>
              <a:t/>
            </a:r>
            <a:br>
              <a:rPr lang="cs-CZ" sz="1100" dirty="0" smtClean="0">
                <a:hlinkClick r:id="rId5"/>
              </a:rPr>
            </a:br>
            <a:r>
              <a:rPr lang="en-US" sz="1100" dirty="0" smtClean="0">
                <a:hlinkClick r:id="rId5"/>
              </a:rPr>
              <a:t>ttps://commons.wikimedia.org/w/index.php?curid=9620432</a:t>
            </a:r>
            <a:endParaRPr lang="cs-CZ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74042"/>
          </a:xfrm>
        </p:spPr>
        <p:txBody>
          <a:bodyPr>
            <a:noAutofit/>
          </a:bodyPr>
          <a:lstStyle/>
          <a:p>
            <a:r>
              <a:rPr lang="cs-CZ" sz="2400" dirty="0" smtClean="0"/>
              <a:t>Zajímavosti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32500" lnSpcReduction="20000"/>
          </a:bodyPr>
          <a:lstStyle/>
          <a:p>
            <a:pPr fontAlgn="base"/>
            <a:r>
              <a:rPr lang="cs-CZ" sz="5500" dirty="0"/>
              <a:t>Pokud jste pracovali v několika </a:t>
            </a:r>
            <a:r>
              <a:rPr lang="cs-CZ" sz="5500" dirty="0">
                <a:hlinkClick r:id="rId2" tooltip="V tomto případě 28 členských států EU + Island, Lichtenštejnsko, Norsko a Švýcarsko"/>
              </a:rPr>
              <a:t>zemích EU</a:t>
            </a:r>
            <a:r>
              <a:rPr lang="cs-CZ" sz="5500" dirty="0"/>
              <a:t>, může vám vzniknout </a:t>
            </a:r>
            <a:r>
              <a:rPr lang="cs-CZ" sz="5500" b="1" dirty="0"/>
              <a:t>nárok na důchod v každé z nich</a:t>
            </a:r>
            <a:r>
              <a:rPr lang="cs-CZ" sz="5500" dirty="0" smtClean="0"/>
              <a:t>. Žádáte</a:t>
            </a:r>
            <a:r>
              <a:rPr lang="cs-CZ" sz="5500" b="1" dirty="0" smtClean="0"/>
              <a:t> </a:t>
            </a:r>
            <a:r>
              <a:rPr lang="cs-CZ" sz="5500" b="1" dirty="0"/>
              <a:t>na </a:t>
            </a:r>
            <a:r>
              <a:rPr lang="cs-CZ" sz="5500" b="1" u="sng" dirty="0" smtClean="0">
                <a:hlinkClick r:id="rId3" tooltip="orgán důchodového zabezpečení"/>
              </a:rPr>
              <a:t>úřadě</a:t>
            </a:r>
            <a:r>
              <a:rPr lang="cs-CZ" sz="5500" b="1" dirty="0"/>
              <a:t> v zemi, kde máte </a:t>
            </a:r>
            <a:r>
              <a:rPr lang="cs-CZ" sz="5500" b="1" dirty="0" smtClean="0"/>
              <a:t>bydliště</a:t>
            </a:r>
            <a:r>
              <a:rPr lang="cs-CZ" sz="5500" dirty="0"/>
              <a:t> nebo kde jste naposledy pracovali. Pokud jste v zemi současného </a:t>
            </a:r>
            <a:r>
              <a:rPr lang="cs-CZ" sz="5500" dirty="0" smtClean="0"/>
              <a:t>bydliště </a:t>
            </a:r>
            <a:r>
              <a:rPr lang="cs-CZ" sz="5500" dirty="0"/>
              <a:t>nikdy nepracovali, hostitelská země </a:t>
            </a:r>
            <a:r>
              <a:rPr lang="cs-CZ" sz="5500" dirty="0" smtClean="0"/>
              <a:t>vaši </a:t>
            </a:r>
            <a:r>
              <a:rPr lang="cs-CZ" sz="5500" dirty="0"/>
              <a:t>žádost </a:t>
            </a:r>
            <a:r>
              <a:rPr lang="cs-CZ" sz="5500" dirty="0" smtClean="0"/>
              <a:t>předá</a:t>
            </a:r>
            <a:endParaRPr lang="cs-CZ" sz="5500" dirty="0"/>
          </a:p>
          <a:p>
            <a:r>
              <a:rPr lang="cs-CZ" sz="5500" dirty="0"/>
              <a:t>Společné výzkumné </a:t>
            </a:r>
            <a:r>
              <a:rPr lang="cs-CZ" sz="5500" dirty="0" smtClean="0"/>
              <a:t>středisko EK hledá již 5 let české stážisty – nemůže je sehnat…</a:t>
            </a:r>
          </a:p>
          <a:p>
            <a:r>
              <a:rPr lang="cs-CZ" sz="5500" dirty="0" smtClean="0"/>
              <a:t>Evropské orgány nabízejí ve dle genderových a věkových kvót také místa pro státy – ČR shání 67 evropských úředníků – a nemůže je sehnat…</a:t>
            </a:r>
          </a:p>
          <a:p>
            <a:r>
              <a:rPr lang="cs-CZ" sz="5500" dirty="0" smtClean="0"/>
              <a:t>zaměstnání v EU pro její občany – EURES</a:t>
            </a:r>
          </a:p>
          <a:p>
            <a:r>
              <a:rPr lang="cs-CZ" sz="5500" dirty="0" smtClean="0"/>
              <a:t>studium v zahraničí a pracovní stáže pro studenty a učitele – </a:t>
            </a:r>
            <a:r>
              <a:rPr lang="cs-CZ" sz="5500" dirty="0" err="1" smtClean="0"/>
              <a:t>Erasmus</a:t>
            </a:r>
            <a:r>
              <a:rPr lang="cs-CZ" sz="5500" dirty="0" smtClean="0"/>
              <a:t>+</a:t>
            </a:r>
          </a:p>
          <a:p>
            <a:r>
              <a:rPr lang="cs-CZ" sz="5500" dirty="0" smtClean="0"/>
              <a:t>nejvíce peněz na rybolov, nebo na francouzské farmáře Aneb Co je „britský </a:t>
            </a:r>
            <a:r>
              <a:rPr lang="cs-CZ" sz="5500" dirty="0" err="1" smtClean="0"/>
              <a:t>rabbat</a:t>
            </a:r>
            <a:r>
              <a:rPr lang="cs-CZ" sz="5500" dirty="0" smtClean="0"/>
              <a:t>?</a:t>
            </a:r>
          </a:p>
          <a:p>
            <a:r>
              <a:rPr lang="cs-CZ" sz="5500" dirty="0" smtClean="0"/>
              <a:t>chcete podnikat na vesnici, nejlépe se k investicím dostanete v bance? Ne, založte si MAS (Program LEADER+)</a:t>
            </a:r>
          </a:p>
          <a:p>
            <a:r>
              <a:rPr lang="cs-CZ" sz="5500" dirty="0" smtClean="0"/>
              <a:t>české papírování – řídící orgány pro alokace regionální pomoci EU (ERDF a ESF) jsou v každé členské zemi – dokladují rozdělení pomoci podle vládních priorit a plánu, kontrolují dodržování </a:t>
            </a:r>
            <a:r>
              <a:rPr lang="cs-CZ" sz="5500" dirty="0" err="1" smtClean="0"/>
              <a:t>komunitárního</a:t>
            </a:r>
            <a:r>
              <a:rPr lang="cs-CZ" sz="5500" dirty="0" smtClean="0"/>
              <a:t> a státního práva. V Německu je ŘO 10, v ČR 17 (bylo i 23…)</a:t>
            </a:r>
          </a:p>
          <a:p>
            <a:r>
              <a:rPr lang="cs-CZ" sz="5500" dirty="0"/>
              <a:t>Evropská unie má rozlohu 4 miliony km² a žije v ní 503 milionů obyvatel, což ji staví na třetí místo na světě za Čínu a Indii. Co se týče rozlohy, největší zemí Unie je Francie, nejmenší je Malta</a:t>
            </a:r>
            <a:r>
              <a:rPr lang="cs-CZ" sz="5500" dirty="0" smtClean="0"/>
              <a:t>.</a:t>
            </a:r>
          </a:p>
          <a:p>
            <a:r>
              <a:rPr lang="cs-CZ" sz="5500" dirty="0" smtClean="0"/>
              <a:t>nejnižší životní úroveň je v Bulharsku, nejvyšší v Lucembursku, z velkých států v Irsku a Nizozemsku; ČR je přesně uprostřed, 14., a je nejbohatší ze států bývalého </a:t>
            </a:r>
            <a:r>
              <a:rPr lang="cs-CZ" sz="5500" dirty="0" err="1" smtClean="0"/>
              <a:t>Ostbloku</a:t>
            </a:r>
            <a:endParaRPr lang="cs-CZ" sz="5500" dirty="0" smtClean="0"/>
          </a:p>
          <a:p>
            <a:r>
              <a:rPr lang="cs-CZ" sz="5500" dirty="0" smtClean="0"/>
              <a:t>výkonnost pražské ekonomiky, je 173 %0 průměru EU a je to 6. nejbohatší region v EU</a:t>
            </a:r>
          </a:p>
          <a:p>
            <a:r>
              <a:rPr lang="cs-CZ" sz="5500" dirty="0" smtClean="0"/>
              <a:t>jsme v něčem první? Ano, nejvíce žáků zde ukončí střední vzdělávání (do něho se ale počítají také dvouleté učňovské obory zakončené závěrečnou zkouškou… to neplatí v celé EU</a:t>
            </a:r>
          </a:p>
          <a:p>
            <a:r>
              <a:rPr lang="cs-CZ" sz="5500" dirty="0" smtClean="0"/>
              <a:t>poslední nejsme v korupci (vedou Bulhaři) ani v nedostatku jeslí a dokonce ani v čerpání pomoci EU, ale vlastně jen v tom, že předčasně umisťujeme děti do velmi odlišných škol – vzdělávací segregace je nám vytýkána dlouhodobě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cs-CZ" b="1" spc="300" dirty="0" smtClean="0">
                <a:solidFill>
                  <a:schemeClr val="tx2">
                    <a:lumMod val="75000"/>
                  </a:schemeClr>
                </a:solidFill>
              </a:rPr>
              <a:t>Co dál?</a:t>
            </a:r>
            <a:endParaRPr lang="cs-CZ" b="1" spc="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</a:t>
            </a:r>
            <a:r>
              <a:rPr lang="cs-CZ" dirty="0" smtClean="0"/>
              <a:t>ak Evropa naslouchá občanům? Demokracie?</a:t>
            </a:r>
          </a:p>
          <a:p>
            <a:r>
              <a:rPr lang="cs-CZ" dirty="0" smtClean="0"/>
              <a:t>Jak Evropa čelí krizím (finanční krize, uprchlická krize)?</a:t>
            </a:r>
          </a:p>
          <a:p>
            <a:r>
              <a:rPr lang="cs-CZ" dirty="0" smtClean="0"/>
              <a:t>Jak Evropská unie konkrétně pomáhá občanům?</a:t>
            </a:r>
          </a:p>
          <a:p>
            <a:r>
              <a:rPr lang="cs-CZ" dirty="0" smtClean="0"/>
              <a:t>Co s Tureckem?</a:t>
            </a:r>
          </a:p>
          <a:p>
            <a:r>
              <a:rPr lang="cs-CZ" dirty="0" smtClean="0"/>
              <a:t>Co s Ruskem? USA? Čínou? … Co s Řeckem??</a:t>
            </a:r>
          </a:p>
          <a:p>
            <a:r>
              <a:rPr lang="cs-CZ" dirty="0" smtClean="0"/>
              <a:t>Pro různé cílové skupiny je to různé…</a:t>
            </a:r>
          </a:p>
          <a:p>
            <a:r>
              <a:rPr lang="cs-CZ" dirty="0" smtClean="0"/>
              <a:t>Evropská unie je projekt mírový a projekt ekonomický; jeho udržení spočívá ve schopnosti politiků:</a:t>
            </a:r>
          </a:p>
          <a:p>
            <a:pPr lvl="1"/>
            <a:r>
              <a:rPr lang="cs-CZ" dirty="0" smtClean="0"/>
              <a:t>hájit zájmy občanů EU</a:t>
            </a:r>
          </a:p>
          <a:p>
            <a:pPr lvl="1"/>
            <a:r>
              <a:rPr lang="cs-CZ" dirty="0" smtClean="0"/>
              <a:t>hájit zájmy států</a:t>
            </a:r>
          </a:p>
          <a:p>
            <a:pPr lvl="1"/>
            <a:r>
              <a:rPr lang="cs-CZ" dirty="0" smtClean="0"/>
              <a:t>omezit nadržování mocným a bohatým skupinám a ideologii…</a:t>
            </a:r>
          </a:p>
          <a:p>
            <a:pPr lvl="1"/>
            <a:r>
              <a:rPr lang="cs-CZ" dirty="0" smtClean="0"/>
              <a:t>hledat kompromisy a dělat dobré obchody</a:t>
            </a:r>
          </a:p>
          <a:p>
            <a:pPr lvl="1"/>
            <a:r>
              <a:rPr lang="cs-CZ" dirty="0" smtClean="0"/>
              <a:t>role občanů v tomto procesu je NENAHRADITELNÁ</a:t>
            </a:r>
          </a:p>
          <a:p>
            <a:pPr lvl="1"/>
            <a:r>
              <a:rPr lang="cs-CZ" dirty="0" smtClean="0"/>
              <a:t>bez schopných politiků, diplomatů a aktivních občanů se EU nemůže udržet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37312"/>
            <a:ext cx="8229600" cy="392907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cs-CZ" dirty="0" smtClean="0"/>
              <a:t>Foto: ČT24</a:t>
            </a:r>
            <a:endParaRPr lang="cs-CZ" dirty="0"/>
          </a:p>
        </p:txBody>
      </p:sp>
      <p:pic>
        <p:nvPicPr>
          <p:cNvPr id="37890" name="Picture 2" descr="http://img2.ct24.cz/cache/900x700/article/17/1610/160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Evropské společenství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r>
              <a:rPr lang="cs-CZ" dirty="0"/>
              <a:t>Evropská unie vznikla se záměrem </a:t>
            </a:r>
            <a:r>
              <a:rPr lang="cs-CZ" b="1" u="sng" dirty="0"/>
              <a:t>ukončit časté a krvavé války mezi sousedy</a:t>
            </a:r>
            <a:r>
              <a:rPr lang="cs-CZ" dirty="0"/>
              <a:t>, jež vyvrcholily druhou světovou válkou</a:t>
            </a:r>
            <a:r>
              <a:rPr lang="cs-CZ" dirty="0" smtClean="0"/>
              <a:t>. (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europa.eu</a:t>
            </a:r>
            <a:r>
              <a:rPr lang="cs-CZ" dirty="0" smtClean="0"/>
              <a:t>)</a:t>
            </a:r>
          </a:p>
          <a:p>
            <a:r>
              <a:rPr lang="cs-CZ" dirty="0" smtClean="0"/>
              <a:t>1950 </a:t>
            </a:r>
            <a:r>
              <a:rPr lang="cs-CZ" dirty="0" err="1" smtClean="0"/>
              <a:t>Schumanova</a:t>
            </a:r>
            <a:r>
              <a:rPr lang="cs-CZ" dirty="0" smtClean="0"/>
              <a:t> deklarace („</a:t>
            </a:r>
            <a:r>
              <a:rPr lang="cs-CZ" dirty="0"/>
              <a:t>Světový mír by nemohl být zachován bez </a:t>
            </a:r>
            <a:r>
              <a:rPr lang="cs-CZ" b="1" i="1" dirty="0"/>
              <a:t>tvůrčího úsilí</a:t>
            </a:r>
            <a:r>
              <a:rPr lang="cs-CZ" dirty="0"/>
              <a:t>, jež je úměrné nebezpečím, která tento mír ohrožují</a:t>
            </a:r>
            <a:r>
              <a:rPr lang="cs-CZ" dirty="0" smtClean="0"/>
              <a:t>.“)</a:t>
            </a:r>
          </a:p>
          <a:p>
            <a:r>
              <a:rPr lang="cs-CZ" dirty="0" smtClean="0"/>
              <a:t>1951 </a:t>
            </a:r>
            <a:r>
              <a:rPr lang="cs-CZ" dirty="0"/>
              <a:t>Evropského společenství uhlí a </a:t>
            </a:r>
            <a:r>
              <a:rPr lang="cs-CZ" dirty="0" smtClean="0"/>
              <a:t>oceli (Německo, Itálie, Francie a Benelux)</a:t>
            </a:r>
          </a:p>
          <a:p>
            <a:r>
              <a:rPr lang="cs-CZ" dirty="0" smtClean="0"/>
              <a:t>1957 Římská smlouva – založení EHS – „společného trhu“)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157192"/>
            <a:ext cx="8229600" cy="118499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… </a:t>
            </a:r>
            <a:r>
              <a:rPr lang="cs-CZ" dirty="0"/>
              <a:t>podpisem Římských smluv vzniklo Evropské </a:t>
            </a:r>
            <a:r>
              <a:rPr lang="cs-CZ" dirty="0" err="1" smtClean="0"/>
              <a:t>hospo</a:t>
            </a:r>
            <a:r>
              <a:rPr lang="cs-CZ" dirty="0" smtClean="0"/>
              <a:t>-</a:t>
            </a:r>
            <a:r>
              <a:rPr lang="cs-CZ" dirty="0" err="1" smtClean="0"/>
              <a:t>dářské</a:t>
            </a:r>
            <a:r>
              <a:rPr lang="cs-CZ" dirty="0" smtClean="0"/>
              <a:t> </a:t>
            </a:r>
            <a:r>
              <a:rPr lang="cs-CZ" dirty="0"/>
              <a:t>společenství (EHS) a Evropské společenství atomové energie (EURATOM</a:t>
            </a:r>
            <a:r>
              <a:rPr lang="cs-CZ" dirty="0" smtClean="0"/>
              <a:t>). (foto:</a:t>
            </a:r>
            <a:r>
              <a:rPr lang="cs-CZ" dirty="0" err="1" smtClean="0"/>
              <a:t>euroskop.cz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6" name="Picture 2" descr="http://www.euroskop.cz/gallery/53/16006-podpis_rimske_smlou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7668344" cy="4977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 Říma po Amsterdam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EHS (a dnes EU) fungovalo na základě hodnot a sdílených práv, které stanovovaly smlouvy mezi členskými státy</a:t>
            </a:r>
          </a:p>
          <a:p>
            <a:r>
              <a:rPr lang="cs-CZ" dirty="0"/>
              <a:t>Zakládající smlouvy byly pozměněny pokaždé, když přistupovaly nové státy:</a:t>
            </a:r>
          </a:p>
          <a:p>
            <a:pPr lvl="1"/>
            <a:r>
              <a:rPr lang="cs-CZ" dirty="0"/>
              <a:t>1973 Dánsko, Irsko, Spojené království</a:t>
            </a:r>
          </a:p>
          <a:p>
            <a:pPr lvl="1"/>
            <a:r>
              <a:rPr lang="cs-CZ" dirty="0"/>
              <a:t>1981 Řecko</a:t>
            </a:r>
          </a:p>
          <a:p>
            <a:pPr lvl="1"/>
            <a:r>
              <a:rPr lang="cs-CZ" dirty="0"/>
              <a:t>1986 Portugalsko, Španělsko</a:t>
            </a:r>
          </a:p>
          <a:p>
            <a:pPr lvl="1"/>
            <a:r>
              <a:rPr lang="cs-CZ" dirty="0"/>
              <a:t>1995 Finsko, Rakousko, Švédsko</a:t>
            </a:r>
          </a:p>
          <a:p>
            <a:pPr lvl="1"/>
            <a:r>
              <a:rPr lang="cs-CZ" b="1" dirty="0"/>
              <a:t>2004 Česká republika, Estonsko, Kypr, Maďarsko, Malta, Litva, Lotyšsko, Polsko, Slovensko, Slovinsko</a:t>
            </a:r>
          </a:p>
          <a:p>
            <a:pPr lvl="1"/>
            <a:r>
              <a:rPr lang="cs-CZ" dirty="0"/>
              <a:t>2007 Bulharsko, Rumunsko.</a:t>
            </a:r>
          </a:p>
          <a:p>
            <a:pPr lvl="1"/>
            <a:r>
              <a:rPr lang="cs-CZ" dirty="0"/>
              <a:t>2013 Chorvatsko.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Smlouvy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1967, Bruselská smlouva, vytvoření Evropské komise a Evropské rady</a:t>
            </a:r>
          </a:p>
          <a:p>
            <a:r>
              <a:rPr lang="cs-CZ" dirty="0" smtClean="0"/>
              <a:t>1987 Haagské dohody – příprava jednotného trhu v souvislosti s rozšiřováním Společenství, rozšíření pravomocí Evropského parlamentu (dříve shromáždění zástupců evropských parlamentů), Evropská rada již hlasuje o návrzích EK v oblastech obchodu, lidských práv (nediskriminace), ochrany přírody a ochrany spotřebitele kvalifikovanou většinou – nelze uplatnit veto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1993 Maastrichtská smlouva zavádějící:</a:t>
            </a:r>
          </a:p>
          <a:p>
            <a:r>
              <a:rPr lang="cs-CZ" dirty="0" smtClean="0"/>
              <a:t>měnovou unii ve 12 státech EHS </a:t>
            </a:r>
          </a:p>
          <a:p>
            <a:pPr lvl="1"/>
            <a:r>
              <a:rPr lang="cs-CZ" dirty="0" smtClean="0"/>
              <a:t>cesta k euru, pravidla pro přijímání dalších států do </a:t>
            </a:r>
            <a:r>
              <a:rPr lang="cs-CZ" dirty="0" err="1" smtClean="0"/>
              <a:t>eurozóny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vytvoření Evropské unie</a:t>
            </a:r>
          </a:p>
          <a:p>
            <a:r>
              <a:rPr lang="cs-CZ" dirty="0" smtClean="0"/>
              <a:t>rozšíření otevřené metody koordinace (společných evropských politik, které neovlivňují přímo legislativu států) v oblastech </a:t>
            </a:r>
            <a:r>
              <a:rPr lang="cs-CZ" dirty="0"/>
              <a:t>občanství, </a:t>
            </a:r>
            <a:r>
              <a:rPr lang="cs-CZ" dirty="0" smtClean="0"/>
              <a:t>vzdělávání, společné </a:t>
            </a:r>
            <a:r>
              <a:rPr lang="cs-CZ" dirty="0"/>
              <a:t>zahraniční </a:t>
            </a:r>
            <a:r>
              <a:rPr lang="cs-CZ" dirty="0" smtClean="0"/>
              <a:t>politiky </a:t>
            </a:r>
            <a:r>
              <a:rPr lang="cs-CZ" dirty="0"/>
              <a:t>a </a:t>
            </a:r>
            <a:r>
              <a:rPr lang="cs-CZ" dirty="0" smtClean="0"/>
              <a:t>politiky </a:t>
            </a:r>
            <a:r>
              <a:rPr lang="cs-CZ" dirty="0"/>
              <a:t>v oblasti vnitřních </a:t>
            </a:r>
            <a:r>
              <a:rPr lang="cs-CZ" dirty="0" smtClean="0"/>
              <a:t>záležitostí</a:t>
            </a:r>
          </a:p>
          <a:p>
            <a:r>
              <a:rPr lang="cs-CZ" dirty="0"/>
              <a:t>p</a:t>
            </a:r>
            <a:r>
              <a:rPr lang="cs-CZ" dirty="0" smtClean="0"/>
              <a:t>osílení Evropského parlamentu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Amsterdamská smlouva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1999 – reformuje evropské instituce kvůli plánovanému rozšíření až o 10 států (2004)</a:t>
            </a:r>
          </a:p>
          <a:p>
            <a:r>
              <a:rPr lang="cs-CZ" dirty="0" smtClean="0"/>
              <a:t>ustálení procesu tvorby a koordinace evropské legislativy – </a:t>
            </a:r>
            <a:r>
              <a:rPr lang="cs-CZ" dirty="0" smtClean="0"/>
              <a:t>nařízení, </a:t>
            </a:r>
            <a:r>
              <a:rPr lang="cs-CZ" dirty="0" smtClean="0"/>
              <a:t>směrnice, rozhodnutí, doporučení, stanovisko… </a:t>
            </a:r>
          </a:p>
          <a:p>
            <a:pPr>
              <a:buNone/>
            </a:pPr>
            <a:r>
              <a:rPr lang="cs-CZ" dirty="0" smtClean="0"/>
              <a:t>EU se těmito pakty stává </a:t>
            </a:r>
            <a:r>
              <a:rPr lang="cs-CZ" b="1" i="1" dirty="0" smtClean="0"/>
              <a:t>de facto státem </a:t>
            </a:r>
            <a:r>
              <a:rPr lang="cs-CZ" dirty="0" smtClean="0"/>
              <a:t>s řádnou dělbou moci X </a:t>
            </a:r>
          </a:p>
          <a:p>
            <a:pPr>
              <a:buNone/>
            </a:pPr>
            <a:r>
              <a:rPr lang="cs-CZ" dirty="0" smtClean="0"/>
              <a:t>Jenže jen volnou konfederací bez ústavy, rozpočtových, daňových a monetárních pravidel, což je dodnes kritizováno a způsobuje to politicko-ekonomické krize, tlak Ruska… 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cs-CZ" dirty="0" smtClean="0"/>
              <a:t>Lisabonská smlouva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známá také jako „evropská ústava“ (ale není to ústava, ta schválena nebyla kvůli odmítnutí občany Francie </a:t>
            </a:r>
            <a:br>
              <a:rPr lang="cs-CZ" dirty="0" smtClean="0"/>
            </a:br>
            <a:r>
              <a:rPr lang="cs-CZ" dirty="0" smtClean="0"/>
              <a:t>a Nizozemska)</a:t>
            </a:r>
          </a:p>
          <a:p>
            <a:r>
              <a:rPr lang="cs-CZ" dirty="0" smtClean="0"/>
              <a:t>účinná od 1. 12. 2009</a:t>
            </a:r>
          </a:p>
          <a:p>
            <a:r>
              <a:rPr lang="cs-CZ" b="1" dirty="0"/>
              <a:t>Důvod přijetí</a:t>
            </a:r>
            <a:r>
              <a:rPr lang="cs-CZ" dirty="0"/>
              <a:t>: Posílit demokratičnost a efektivitu Unie a vytvořit podmínky ke společnému řešení globálních problémů, jako je například změna klimatu</a:t>
            </a:r>
            <a:r>
              <a:rPr lang="cs-CZ" dirty="0" smtClean="0"/>
              <a:t>.</a:t>
            </a:r>
          </a:p>
          <a:p>
            <a:r>
              <a:rPr lang="cs-CZ" b="1" dirty="0"/>
              <a:t>Přinesla tyto změny</a:t>
            </a:r>
            <a:r>
              <a:rPr lang="cs-CZ" dirty="0"/>
              <a:t>: Smlouva udělila rozsáhlejší pravomoci Evropskému parlamentu, změnila systém hlasování v Radě, zavedla tzv. </a:t>
            </a:r>
            <a:r>
              <a:rPr lang="cs-CZ" u="sng" dirty="0">
                <a:hlinkClick r:id="rId2"/>
              </a:rPr>
              <a:t>občanskou iniciativu</a:t>
            </a:r>
            <a:r>
              <a:rPr lang="cs-CZ" dirty="0"/>
              <a:t>, funkce stálého předsedy Evropské rady a vysokého představitele pro zahraniční a bezpečnostní politiku a diplomatický sbor EU.</a:t>
            </a:r>
          </a:p>
          <a:p>
            <a:pPr>
              <a:buNone/>
            </a:pPr>
            <a:r>
              <a:rPr lang="cs-CZ" dirty="0"/>
              <a:t>Lisabonská smlouva stanoví:</a:t>
            </a:r>
          </a:p>
          <a:p>
            <a:r>
              <a:rPr lang="cs-CZ" dirty="0"/>
              <a:t>pravomoci Evropské unie</a:t>
            </a:r>
          </a:p>
          <a:p>
            <a:r>
              <a:rPr lang="cs-CZ" dirty="0"/>
              <a:t>pravomoci členských států</a:t>
            </a:r>
          </a:p>
          <a:p>
            <a:r>
              <a:rPr lang="cs-CZ" dirty="0"/>
              <a:t>sdílené pravomoci.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1453</Words>
  <Application>Microsoft Office PowerPoint</Application>
  <PresentationFormat>Předvádění na obrazovce (4:3)</PresentationFormat>
  <Paragraphs>324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sady Office</vt:lpstr>
      <vt:lpstr>EU – ztracená příležitost nebo příležitost otevřená?</vt:lpstr>
      <vt:lpstr>Trocha historie</vt:lpstr>
      <vt:lpstr>Evropské společenství</vt:lpstr>
      <vt:lpstr>Snímek 4</vt:lpstr>
      <vt:lpstr>Od Říma po Amsterdam</vt:lpstr>
      <vt:lpstr>Smlouvy</vt:lpstr>
      <vt:lpstr>Snímek 7</vt:lpstr>
      <vt:lpstr>Amsterdamská smlouva</vt:lpstr>
      <vt:lpstr>Lisabonská smlouva</vt:lpstr>
      <vt:lpstr>Občanské iniciativy v koordinaci EU</vt:lpstr>
      <vt:lpstr>Jak funguje evropské právo  (aneb Co musíme, co můžeme, kam máme dojít… http://europa.eu/pol/index_cs.htm )</vt:lpstr>
      <vt:lpstr>Fungování „komunitárního“ práva</vt:lpstr>
      <vt:lpstr>Instituce EU</vt:lpstr>
      <vt:lpstr>Struktura a pravomoci orgánů</vt:lpstr>
      <vt:lpstr>Evropská rada</vt:lpstr>
      <vt:lpstr>Evropský parlament</vt:lpstr>
      <vt:lpstr>                       EP - složení</vt:lpstr>
      <vt:lpstr>Evropská komise</vt:lpstr>
      <vt:lpstr>Paní Věra Jourová</vt:lpstr>
      <vt:lpstr>Evropský soudní dvůr</vt:lpstr>
      <vt:lpstr>Jiří Malenovský</vt:lpstr>
      <vt:lpstr>Rada Evropské unie</vt:lpstr>
      <vt:lpstr>Sektorové rady</vt:lpstr>
      <vt:lpstr>Vláda ČR – členové Rady EU za ČR</vt:lpstr>
      <vt:lpstr>Další vysoce postavení Češi v EU</vt:lpstr>
      <vt:lpstr>Zoolog a docent ČZU v Praze Laco Miko </vt:lpstr>
      <vt:lpstr>Zajímavosti</vt:lpstr>
      <vt:lpstr>Co dál?</vt:lpstr>
      <vt:lpstr>Snímek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petr.koubek</dc:creator>
  <cp:lastModifiedBy>petr.koubek</cp:lastModifiedBy>
  <cp:revision>26</cp:revision>
  <dcterms:created xsi:type="dcterms:W3CDTF">2016-02-11T06:51:18Z</dcterms:created>
  <dcterms:modified xsi:type="dcterms:W3CDTF">2016-02-11T13:06:38Z</dcterms:modified>
</cp:coreProperties>
</file>