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9713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585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47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54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53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43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09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90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85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924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61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79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060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85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843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509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781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97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309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373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279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2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6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86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25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4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0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03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4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300">
                <a:solidFill>
                  <a:schemeClr val="dk1"/>
                </a:solidFill>
              </a:rPr>
              <a:t>‹#›</a:t>
            </a:fld>
            <a:endParaRPr lang="cs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ocrative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pod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mdog.com/" TargetMode="External"/><Relationship Id="rId13" Type="http://schemas.openxmlformats.org/officeDocument/2006/relationships/hyperlink" Target="http://omalovanky.odnas.eu/omalovanky-online/" TargetMode="External"/><Relationship Id="rId18" Type="http://schemas.openxmlformats.org/officeDocument/2006/relationships/hyperlink" Target="http://www.webnode.cz/?utm_source=copy&amp;utm_medium=paste&amp;utm_campaign=copypaste&amp;utm_content=http://www.panucitel.cz/zajimave-stranky-pro-deti/" TargetMode="External"/><Relationship Id="rId3" Type="http://schemas.openxmlformats.org/officeDocument/2006/relationships/hyperlink" Target="http://www.i-school.cz" TargetMode="External"/><Relationship Id="rId7" Type="http://schemas.openxmlformats.org/officeDocument/2006/relationships/hyperlink" Target="http://www.skodahrou.cz/" TargetMode="External"/><Relationship Id="rId12" Type="http://schemas.openxmlformats.org/officeDocument/2006/relationships/hyperlink" Target="http://www.rozhlas.cz/spektrum/portal/" TargetMode="External"/><Relationship Id="rId17" Type="http://schemas.openxmlformats.org/officeDocument/2006/relationships/hyperlink" Target="http://www.panucitel.cz/zajimave-stranky-pro-deti/?utm_source=copy&amp;utm_medium=paste&amp;utm_campaign=copypaste&amp;utm_content=http://www.panucitel.cz/zajimave-stranky-pro-deti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kamaradske-hr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viceni.testy.sweb.cz/CJ.htm" TargetMode="External"/><Relationship Id="rId11" Type="http://schemas.openxmlformats.org/officeDocument/2006/relationships/hyperlink" Target="http://www.alik.idnes.cz/" TargetMode="External"/><Relationship Id="rId5" Type="http://schemas.openxmlformats.org/officeDocument/2006/relationships/hyperlink" Target="http://www.onlinecviceni.cz/exc/list_sel_topics.php" TargetMode="External"/><Relationship Id="rId15" Type="http://schemas.openxmlformats.org/officeDocument/2006/relationships/hyperlink" Target="http://www.mimik.cz/home" TargetMode="External"/><Relationship Id="rId10" Type="http://schemas.openxmlformats.org/officeDocument/2006/relationships/hyperlink" Target="http://www.pigy.cz/" TargetMode="External"/><Relationship Id="rId4" Type="http://schemas.openxmlformats.org/officeDocument/2006/relationships/hyperlink" Target="http://www.chmelkova.cz/cestina/vyjmenovana_slova/vs_prehled.htm" TargetMode="External"/><Relationship Id="rId9" Type="http://schemas.openxmlformats.org/officeDocument/2006/relationships/hyperlink" Target="http://www.pripravy.estranky.cz/clanky/prvni-trida/" TargetMode="External"/><Relationship Id="rId14" Type="http://schemas.openxmlformats.org/officeDocument/2006/relationships/hyperlink" Target="http://www.smejo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733451" y="230510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000" dirty="0"/>
              <a:t>Mobilní zařízení a cloudová úložiště prakticky - ESF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6891300" y="4494350"/>
            <a:ext cx="1997399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Vytvořil Tomáš Kováč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01" y="67516"/>
            <a:ext cx="6083300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3400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BYOD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685800" y="15967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Přines si své zařízení do školy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243275" y="2606850"/>
            <a:ext cx="6406800" cy="17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Následující aplikace jsou multiplatforní, pracující pouze v prohlížeči internetu. Stačí mít připojení k internetu, jakýkoli chytrý telefon, tablet, PC, notebook.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4800"/>
              <a:t>Socrative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Jedná se o webovou službu (zdarma), která umožňuje jednoduše vytvořit testy do českého jazyka pro studenty. Učitel po registraci dostane přidělenou ROOM (místnost - číslo), ve které si může tvořit zdarma testy. Učitel spustí ve třídě (přes web nebo chytré zařízení) test, žáci za pomoci chytrých technologií se přihlásí jako studenti do místnosti a vyplňují test. Učitel okamžitě (on-line) vidí výsledky.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Přihlášení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9850" y="1200150"/>
            <a:ext cx="8978699" cy="58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Do aplikace se přihlásíte z jakéhokoli zařízení na webové adrese www.socrative.com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075" y="1708700"/>
            <a:ext cx="4591600" cy="34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91425"/>
            <a:ext cx="8229600" cy="14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Po úspěšném přihlášení se dostanete do hlavního menu. Můžete spustit vytvořený kvíz (Start a Quiz), spustit jednoduchou hru z vytvořeného testu (Space Race), vytvořit rychlé hlasovací zažízení (Quick Question) a nebo upravovat testy a prohlížet výsledky (Manage Quizzes)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825" y="1627825"/>
            <a:ext cx="5347675" cy="33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57600" y="171450"/>
            <a:ext cx="8811000" cy="124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Vytvoření nového kvízu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Kliknutí na ikonu Manage kvíz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400" y="1418250"/>
            <a:ext cx="6851275" cy="35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261325"/>
            <a:ext cx="8229600" cy="76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Klikeme na Create Quiz a vytváříme první kvíz. Můžeme využít tři možnosti otázek: MULTIPLE CHOICE, TRUE/FALSE, SHORT ANSWER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175" y="1107656"/>
            <a:ext cx="6176661" cy="37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016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000"/>
              <a:t>Multiple Choice Question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87" y="1300950"/>
            <a:ext cx="7655024" cy="380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True/false questions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250" y="1063375"/>
            <a:ext cx="6911134" cy="38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Short answere questions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75" y="1201075"/>
            <a:ext cx="6782650" cy="379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Testování studentů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1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Studenti si spustí webovou službu</a:t>
            </a:r>
            <a:r>
              <a:rPr lang="cs" sz="1800">
                <a:hlinkClick r:id="rId3"/>
              </a:rPr>
              <a:t> 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socrative.com</a:t>
            </a:r>
            <a:r>
              <a:rPr lang="cs" sz="1800"/>
              <a:t> a přihlásí se jako studenti. Do pole “Enter your teacher’s room below” zadají číslo vašeho Roomu (místnosti) a čekají, než spustíte test.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Základní ovládací prvky - tlačítko vypínání/zapínání, hlasitost, tlačítko windows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Základní ovládací gesta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400" b="1">
                <a:highlight>
                  <a:srgbClr val="FCFBFB"/>
                </a:highlight>
              </a:rPr>
              <a:t>Klepnutí </a:t>
            </a:r>
            <a:r>
              <a:rPr lang="cs" sz="1400">
                <a:highlight>
                  <a:srgbClr val="FCFBFB"/>
                </a:highlight>
              </a:rPr>
              <a:t>– spuštění aplikace</a:t>
            </a: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400" b="1">
                <a:highlight>
                  <a:srgbClr val="FCFBFB"/>
                </a:highlight>
              </a:rPr>
              <a:t>Klepnutí a podržení </a:t>
            </a:r>
            <a:r>
              <a:rPr lang="cs" sz="1400">
                <a:highlight>
                  <a:srgbClr val="FCFBFB"/>
                </a:highlight>
              </a:rPr>
              <a:t>– práce s aplikací - nabídka</a:t>
            </a:r>
          </a:p>
          <a:p>
            <a:pPr lvl="0" indent="457200" rtl="0">
              <a:lnSpc>
                <a:spcPct val="133000"/>
              </a:lnSpc>
              <a:spcBef>
                <a:spcPts val="0"/>
              </a:spcBef>
              <a:buNone/>
            </a:pPr>
            <a:r>
              <a:rPr lang="cs" sz="1400" b="1">
                <a:highlight>
                  <a:srgbClr val="FCFBFB"/>
                </a:highlight>
              </a:rPr>
              <a:t>Potáhnutí z pravého kraje obrazovky doleva </a:t>
            </a:r>
            <a:r>
              <a:rPr lang="cs" sz="1400">
                <a:highlight>
                  <a:srgbClr val="FCFBFB"/>
                </a:highlight>
              </a:rPr>
              <a:t>– hlavní nabídka</a:t>
            </a:r>
          </a:p>
          <a:p>
            <a:pPr lvl="0" indent="457200" rtl="0">
              <a:lnSpc>
                <a:spcPct val="133000"/>
              </a:lnSpc>
              <a:spcBef>
                <a:spcPts val="0"/>
              </a:spcBef>
              <a:buNone/>
            </a:pPr>
            <a:r>
              <a:rPr lang="cs" sz="1400" b="1">
                <a:highlight>
                  <a:srgbClr val="FCFBFB"/>
                </a:highlight>
              </a:rPr>
              <a:t>Potáhnutí z levého kraje doprava a zpět </a:t>
            </a:r>
            <a:r>
              <a:rPr lang="cs" sz="1400">
                <a:highlight>
                  <a:srgbClr val="FCFBFB"/>
                </a:highlight>
              </a:rPr>
              <a:t>– seznam spuštěných aplikací</a:t>
            </a:r>
          </a:p>
          <a:p>
            <a:pPr lvl="0" indent="457200" rtl="0">
              <a:lnSpc>
                <a:spcPct val="133000"/>
              </a:lnSpc>
              <a:spcBef>
                <a:spcPts val="0"/>
              </a:spcBef>
              <a:buNone/>
            </a:pPr>
            <a:r>
              <a:rPr lang="cs" sz="1400" b="1">
                <a:highlight>
                  <a:srgbClr val="FCFBFB"/>
                </a:highlight>
              </a:rPr>
              <a:t>Potáhnutí z dolního okraje </a:t>
            </a:r>
            <a:r>
              <a:rPr lang="cs" sz="1400">
                <a:highlight>
                  <a:srgbClr val="FCFBFB"/>
                </a:highlight>
              </a:rPr>
              <a:t>– spuštění nabídky aplikací</a:t>
            </a:r>
          </a:p>
          <a:p>
            <a:pPr lvl="0" indent="457200" rtl="0">
              <a:lnSpc>
                <a:spcPct val="133000"/>
              </a:lnSpc>
              <a:spcBef>
                <a:spcPts val="0"/>
              </a:spcBef>
              <a:buNone/>
            </a:pPr>
            <a:r>
              <a:rPr lang="cs" sz="1400" b="1">
                <a:highlight>
                  <a:srgbClr val="FCFBFB"/>
                </a:highlight>
              </a:rPr>
              <a:t>Přejetí po dlaždici shora dolů </a:t>
            </a:r>
            <a:r>
              <a:rPr lang="cs" sz="1400">
                <a:highlight>
                  <a:srgbClr val="FCFBFB"/>
                </a:highlight>
              </a:rPr>
              <a:t>– dojde k označení dlaždice s nabídkou pro práci</a:t>
            </a:r>
          </a:p>
          <a:p>
            <a:pPr lvl="0" indent="457200" rtl="0">
              <a:lnSpc>
                <a:spcPct val="133000"/>
              </a:lnSpc>
              <a:spcBef>
                <a:spcPts val="0"/>
              </a:spcBef>
              <a:buNone/>
            </a:pPr>
            <a:r>
              <a:rPr lang="cs" sz="1400" b="1">
                <a:highlight>
                  <a:srgbClr val="FCFBFB"/>
                </a:highlight>
              </a:rPr>
              <a:t>Podržení dlaždice </a:t>
            </a:r>
            <a:r>
              <a:rPr lang="cs" sz="1400">
                <a:highlight>
                  <a:srgbClr val="FCFBFB"/>
                </a:highlight>
              </a:rPr>
              <a:t>– přesouvání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Základní práce s tabletem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Učitel spustí test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187" y="1280975"/>
            <a:ext cx="7241624" cy="36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Výsledky (reporty)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130250"/>
            <a:ext cx="3757500" cy="363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E - MAIL</a:t>
            </a:r>
            <a:r>
              <a:rPr lang="cs" sz="1100"/>
              <a:t> - poslat výsledky na mail, který jste navolily do systému socrative (popřípadě na google účet, když dáte možnost přihlásit se přes Google).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Download </a:t>
            </a:r>
            <a:r>
              <a:rPr lang="cs" sz="1100"/>
              <a:t>- stáhnout do počítače.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Google Drive</a:t>
            </a:r>
            <a:r>
              <a:rPr lang="cs" sz="1100"/>
              <a:t> - Uloží výsledky na Drive - není to funkční - mělo by to vytvožit složku na Google Drive a tam výsledky uložit.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View Chart</a:t>
            </a:r>
            <a:r>
              <a:rPr lang="cs" sz="1100"/>
              <a:t> - zobrazí aktuální výsledky.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View later</a:t>
            </a:r>
            <a:r>
              <a:rPr lang="cs" sz="1100"/>
              <a:t> - uloží na server Socretive. Později se lze k těmto reportům vrátit v možnosti Manage Quizzes - Reports.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800" y="1201075"/>
            <a:ext cx="431482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7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Podíváme se na to, jak kreativně lze využít webovou aplikaci Nearpod. Uživatelé mohou využívat on-line nástroj k tvorbě prezentací s inetraktivnímy prvky. Hlasování, kreslení, kvízy.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Nearpod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Po přihlášení ...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50" y="1191075"/>
            <a:ext cx="8560374" cy="37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Create - tvorba lekcí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 b="1"/>
              <a:t>Add Content</a:t>
            </a:r>
            <a:r>
              <a:rPr lang="cs" sz="2400"/>
              <a:t> - vložit obsah - obrázek, text, zvuk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 b="1"/>
              <a:t>Add Web content</a:t>
            </a:r>
            <a:r>
              <a:rPr lang="cs" sz="2400"/>
              <a:t> - vložit odkaz na webovou stránku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 b="1"/>
              <a:t>Add Activity </a:t>
            </a:r>
            <a:r>
              <a:rPr lang="cs" sz="2400"/>
              <a:t>- vložit aktivní prvek - aktivitu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Add Content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Slide</a:t>
            </a:r>
            <a:r>
              <a:rPr lang="cs" sz="1100"/>
              <a:t> - možnost vložit obrázek, zvuk, text (poslední dobou správně nezobrazuje české znaky)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Video</a:t>
            </a:r>
            <a:r>
              <a:rPr lang="cs" sz="1100"/>
              <a:t> - vložení videa - odkaz na youtube, vlastní video, nahrané na google disku či jiném úložišti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Audio</a:t>
            </a:r>
            <a:r>
              <a:rPr lang="cs" sz="1100"/>
              <a:t> - zvuk z počítače či z úložiště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Slideshow</a:t>
            </a:r>
            <a:r>
              <a:rPr lang="cs" sz="1100"/>
              <a:t> - vytvoří prezentaci z obrázků, popřípadě můžete vložit PDF, které přetvoří do prezentace, či vložíte přímo prezentaci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PDF viewer</a:t>
            </a:r>
            <a:r>
              <a:rPr lang="cs" sz="1100"/>
              <a:t> - nahraje soubory PDF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t="60146"/>
          <a:stretch/>
        </p:blipFill>
        <p:spPr>
          <a:xfrm>
            <a:off x="581850" y="3086100"/>
            <a:ext cx="7671124" cy="14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Add Activity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2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Open ended question - </a:t>
            </a:r>
            <a:r>
              <a:rPr lang="cs" sz="1100"/>
              <a:t>napíšete otevřenou otázku - můžete k tomu vložit také obrázek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Poll</a:t>
            </a:r>
            <a:r>
              <a:rPr lang="cs" sz="1100"/>
              <a:t> - hlasování - klasické hlasování - výsledek uvidíte v procentech - nejde tady o správnou odpověď - opět možnost vložit také obrázek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Quiz</a:t>
            </a:r>
            <a:r>
              <a:rPr lang="cs" sz="1100"/>
              <a:t> - kvíz - zadáte otázku a odpovědi - </a:t>
            </a:r>
            <a:r>
              <a:rPr lang="cs" sz="1100" b="1"/>
              <a:t>nezapomeňte označit správnou odpověď - </a:t>
            </a:r>
            <a:r>
              <a:rPr lang="cs" sz="1100"/>
              <a:t>opět možost vložit obrázek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Draw it - </a:t>
            </a:r>
            <a:r>
              <a:rPr lang="cs" sz="1100"/>
              <a:t>Dáte možnost studentům (vložíte otázku) nakreslit na bílou plochu nějaký obrázek, popřípadě dáte do pozadí jiný obrázek, studenti budou muset označovat, dokreslovat, spojovat, 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Fill in the blanks - </a:t>
            </a:r>
            <a:r>
              <a:rPr lang="cs" sz="1100"/>
              <a:t>Učitel napíšte text, označí slova, která se mají vynechat a studenti doplňují daná slova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t="57664"/>
          <a:stretch/>
        </p:blipFill>
        <p:spPr>
          <a:xfrm>
            <a:off x="641775" y="2976300"/>
            <a:ext cx="7551650" cy="15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Sdílení studentům - My library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t="58368"/>
          <a:stretch/>
        </p:blipFill>
        <p:spPr>
          <a:xfrm>
            <a:off x="891475" y="1008725"/>
            <a:ext cx="6476425" cy="25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2706575" y="3715325"/>
            <a:ext cx="3000000" cy="13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 Po kliknutí na danou možnost se vygeneruje pětimístný kód, který se studentům nadiktuje, nebo pošle přes konkrétní službu.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Přihlášení studenta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 Student si otevře webovou službu</a:t>
            </a:r>
            <a:r>
              <a:rPr lang="cs" sz="1800">
                <a:hlinkClick r:id="rId3"/>
              </a:rPr>
              <a:t> 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www.nearpod.com</a:t>
            </a:r>
            <a:r>
              <a:rPr lang="cs" sz="1800"/>
              <a:t> nebo si ji spustí na svém chytrém zařízení a do pole JOIN SESSION zadá pětimístný kód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 Po úspěšném přihlíšení se objeví přihlačovací  obrazovka. Do pole NAME/NICKNAME se zadá jméno a příjmení (doporučuji bez diakritiky). Pokud má student také ID, zadá jej.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Od této chvíle může student pracovat. </a:t>
            </a:r>
            <a:r>
              <a:rPr lang="cs" sz="1800" b="1"/>
              <a:t>Je důležité, aby jednotlivé úkoly a aktivitvy vždy odeslal učiteli (SEND).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Reporty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07199" cy="26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/>
              <a:t>V případě, že učitel zvolil možnost </a:t>
            </a:r>
            <a:r>
              <a:rPr lang="cs" sz="1400" b="1"/>
              <a:t>Live Session, </a:t>
            </a:r>
            <a:r>
              <a:rPr lang="cs" sz="1400"/>
              <a:t>vidí okamžitě výsledky daných žáků (na svém zařízení, odkud celou lekci řídí) přihlášených k lekci a může je také okamžitě sdílet mezi ostatní studenty (po každé aktivitě).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/>
              <a:t>Všechny reporty může učitel vidět v sekci Reports (na úvodní obrazovce).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700" y="1350875"/>
            <a:ext cx="431482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3000"/>
              </a:lnSpc>
              <a:spcBef>
                <a:spcPts val="0"/>
              </a:spcBef>
              <a:buSzPct val="100000"/>
            </a:pPr>
            <a:r>
              <a:rPr lang="cs" sz="1800"/>
              <a:t>Internet - síťové propojení světových serverů</a:t>
            </a:r>
          </a:p>
          <a:p>
            <a:pPr marL="457200" lvl="0" indent="-342900" rtl="0">
              <a:lnSpc>
                <a:spcPct val="133000"/>
              </a:lnSpc>
              <a:spcBef>
                <a:spcPts val="0"/>
              </a:spcBef>
              <a:buSzPct val="100000"/>
            </a:pPr>
            <a:r>
              <a:rPr lang="cs" sz="1800"/>
              <a:t>Cloudové úložiště - místo na síti pro uložení dat</a:t>
            </a:r>
          </a:p>
          <a:p>
            <a:pPr marL="457200" lvl="0" indent="-342900" rtl="0">
              <a:lnSpc>
                <a:spcPct val="133000"/>
              </a:lnSpc>
              <a:spcBef>
                <a:spcPts val="0"/>
              </a:spcBef>
              <a:buSzPct val="100000"/>
            </a:pPr>
            <a:r>
              <a:rPr lang="cs" sz="1800"/>
              <a:t>ICT - vyhledání informací - Brainstorming</a:t>
            </a:r>
          </a:p>
          <a:p>
            <a:pPr marL="457200" lvl="0" indent="-342900" rtl="0">
              <a:lnSpc>
                <a:spcPct val="133000"/>
              </a:lnSpc>
              <a:spcBef>
                <a:spcPts val="0"/>
              </a:spcBef>
              <a:buSzPct val="100000"/>
            </a:pPr>
            <a:r>
              <a:rPr lang="cs" sz="1800"/>
              <a:t>Zabezpečení tabletu - antivirový program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Internet a cloud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650" y="1063375"/>
            <a:ext cx="2925624" cy="21942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6860912" y="3351300"/>
            <a:ext cx="1445100" cy="3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ukázka serveru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Windows UI (metro)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266150"/>
            <a:ext cx="8229600" cy="263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Ovládání gesty - listování - posunutí prstu zleva doprava a naopak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Windows store - přihlášení do účtu Microsoft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Vyhledávání aplikací a instalace aplikací obecně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cs" sz="1800"/>
              <a:t>Vyhledávání aplikací pro vzdělávání - kategorie vzdělávání - možnost vyhledat placené i free aplikace - řazení podle oblíbenosti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Přepínání mezi plochami - tlačítko Widnows, ikona plochy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175" y="379025"/>
            <a:ext cx="2743199" cy="17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Práce s aplikacemi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Po přidržení dlaždice: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Připnout - odepnout z úvodní obrazovky (windows UI)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Připnout - odepnout na hlavní panel (plocha, jak ji známe z windows)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Odinstalovat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Změnit velikost - podle typu aplikace různé možnosti velikosti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cs" sz="1800"/>
              <a:t>Vždy potvrdit změny (vpravo dole - Přizpůsobit)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Přejetí prstem zespodu nahoru - nabídka všech aplikací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Vpravo nahoře - symbol lupy - vyhledávání aplikací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Spuštění -  poklepání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Drive (Disk)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Tvorba on-line dokumentů - sdílení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Ikona Přidat (vlevo nahoře)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Můžete přidat dokument, tabulku, prezentaci, nákres, …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Práce jako v každém jiném známém prostředí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Ikona sdílet (vpravo nahoře)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Možnost sdílet konkrétním lidem (zadat e-mail)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Možnost sdílet veřejně - rozšířená nastavení - Změnit možnosti - kdo má přístup: zapnuto veřejně na webu (všichni, i nepřihlášení)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 b="1"/>
              <a:t>Tvorba formuláře - Přidat - více - formuláře google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Dropbox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cs" sz="1800"/>
              <a:t>on-line úložiště souborů - dropbox.com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cs" sz="1800"/>
              <a:t>2 GB dat zdarma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cs" sz="1800"/>
              <a:t>další je možné přikoupit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cs" sz="1800"/>
              <a:t>po přihlášení můžete nahrávat (upload) soubory, vytvářet složky, sdílet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cs" sz="1800"/>
              <a:t>sdílení - pravé tlačítko myši na souboru (složce) - share - send link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Doporučené aplikace pro vzdělávání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iMath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sCool Math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Math Flashcards!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Number link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Google Drive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Open Office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Socrative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Nearpod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cs" sz="1800"/>
              <a:t>Skitch Touch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cs" sz="1800"/>
              <a:t>Aplikace Corinth Classroom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87300" y="1063375"/>
            <a:ext cx="8229600" cy="401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u="sng">
                <a:solidFill>
                  <a:schemeClr val="hlink"/>
                </a:solidFill>
                <a:hlinkClick r:id="rId3"/>
              </a:rPr>
              <a:t>www.i-school.cz</a:t>
            </a:r>
            <a:r>
              <a:rPr lang="cs" sz="1800"/>
              <a:t> - práce s tablety iPad na ZŠ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PŘEHLED VYJMENOVANÝCH SLOV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Cvičení ČJ a Ma pro 1. až 5. třídu</a:t>
            </a: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6"/>
              </a:rPr>
              <a:t>Cvičení ČJ</a:t>
            </a:r>
            <a:r>
              <a:rPr lang="cs" sz="1600">
                <a:solidFill>
                  <a:srgbClr val="000000"/>
                </a:solidFill>
                <a:highlight>
                  <a:srgbClr val="FFFFFF"/>
                </a:highlight>
              </a:rPr>
              <a:t> - procvičování učiva ČJ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7"/>
              </a:rPr>
              <a:t>Skodahrou </a:t>
            </a:r>
            <a:r>
              <a:rPr lang="cs" sz="1600">
                <a:solidFill>
                  <a:srgbClr val="000000"/>
                </a:solidFill>
                <a:highlight>
                  <a:srgbClr val="FFFFFF"/>
                </a:highlight>
              </a:rPr>
              <a:t>- Bezpečnost na cestách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8"/>
              </a:rPr>
              <a:t>Sumdog</a:t>
            </a:r>
            <a:r>
              <a:rPr lang="cs" sz="1600">
                <a:solidFill>
                  <a:srgbClr val="000000"/>
                </a:solidFill>
                <a:highlight>
                  <a:srgbClr val="FFFFFF"/>
                </a:highlight>
              </a:rPr>
              <a:t> - Matematika hrou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9"/>
              </a:rPr>
              <a:t>Aplikace pro děti na procvičování (nejen) matematiky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10"/>
              </a:rPr>
              <a:t>Pohádkové rádio - Pigy.cz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11"/>
              </a:rPr>
              <a:t>Alík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12"/>
              </a:rPr>
              <a:t>Český rozhlas dětem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13"/>
              </a:rPr>
              <a:t>On-line omalovánky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14"/>
              </a:rPr>
              <a:t>Smejo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15"/>
              </a:rPr>
              <a:t>Zábava pro nejmenší MIMÍK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u="sng">
                <a:solidFill>
                  <a:srgbClr val="000000"/>
                </a:solidFill>
                <a:highlight>
                  <a:srgbClr val="FFFFFF"/>
                </a:highlight>
                <a:hlinkClick r:id="rId16"/>
              </a:rPr>
              <a:t>Kamarádské hry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1600" u="sng">
              <a:solidFill>
                <a:srgbClr val="FE8A3D"/>
              </a:solidFill>
              <a:highlight>
                <a:srgbClr val="FFFFFF"/>
              </a:highlight>
              <a:hlinkClick r:id="rId16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1600" u="sng">
              <a:solidFill>
                <a:srgbClr val="FE8A3D"/>
              </a:solidFill>
              <a:highlight>
                <a:srgbClr val="FFFFFF"/>
              </a:highlight>
              <a:hlinkClick r:id="rId16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>
                <a:highlight>
                  <a:srgbClr val="FFFFFF"/>
                </a:highlight>
              </a:rPr>
              <a:t>Více zde: </a:t>
            </a:r>
            <a:r>
              <a:rPr lang="cs" sz="1600" u="sng">
                <a:solidFill>
                  <a:srgbClr val="FE8A3D"/>
                </a:solidFill>
                <a:highlight>
                  <a:srgbClr val="FFFFFF"/>
                </a:highlight>
                <a:hlinkClick r:id="rId17"/>
              </a:rPr>
              <a:t>http://www.panucitel.cz/zajimave-stranky-pro-deti/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600">
                <a:highlight>
                  <a:srgbClr val="FFFFFF"/>
                </a:highlight>
              </a:rPr>
              <a:t>Vytvořte si vlastní stránky zdarma: </a:t>
            </a:r>
            <a:r>
              <a:rPr lang="cs" sz="1600" u="sng">
                <a:solidFill>
                  <a:srgbClr val="FE8A3D"/>
                </a:solidFill>
                <a:highlight>
                  <a:srgbClr val="FFFFFF"/>
                </a:highlight>
                <a:hlinkClick r:id="rId18"/>
              </a:rPr>
              <a:t>http://www.webnode.cz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Zajímavé stránky pro učitele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Předvádění na obrazovce (16:9)</PresentationFormat>
  <Paragraphs>140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Arial</vt:lpstr>
      <vt:lpstr>simple-light</vt:lpstr>
      <vt:lpstr>Mobilní zařízení a cloudová úložiště prakticky - ESF</vt:lpstr>
      <vt:lpstr>Základní práce s tabletem</vt:lpstr>
      <vt:lpstr>Internet a cloud</vt:lpstr>
      <vt:lpstr>Windows UI (metro)</vt:lpstr>
      <vt:lpstr>Práce s aplikacemi</vt:lpstr>
      <vt:lpstr>Drive (Disk)</vt:lpstr>
      <vt:lpstr>Dropbox</vt:lpstr>
      <vt:lpstr>Doporučené aplikace pro vzdělávání</vt:lpstr>
      <vt:lpstr>Zajímavé stránky pro učitele</vt:lpstr>
      <vt:lpstr>BYOD</vt:lpstr>
      <vt:lpstr>Socrative</vt:lpstr>
      <vt:lpstr>Přihlášení</vt:lpstr>
      <vt:lpstr>Prezentace aplikace PowerPoint</vt:lpstr>
      <vt:lpstr>Prezentace aplikace PowerPoint</vt:lpstr>
      <vt:lpstr>Prezentace aplikace PowerPoint</vt:lpstr>
      <vt:lpstr>Multiple Choice Question</vt:lpstr>
      <vt:lpstr>True/false questions</vt:lpstr>
      <vt:lpstr>Short answere questions</vt:lpstr>
      <vt:lpstr>Testování studentů</vt:lpstr>
      <vt:lpstr>Učitel spustí test</vt:lpstr>
      <vt:lpstr>Výsledky (reporty)</vt:lpstr>
      <vt:lpstr>Nearpod</vt:lpstr>
      <vt:lpstr>Po přihlášení ...</vt:lpstr>
      <vt:lpstr>Create - tvorba lekcí</vt:lpstr>
      <vt:lpstr>Add Content</vt:lpstr>
      <vt:lpstr>Add Activity</vt:lpstr>
      <vt:lpstr>Sdílení studentům - My library</vt:lpstr>
      <vt:lpstr>Přihlášení studenta</vt:lpstr>
      <vt:lpstr>Reporty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Mobilní zařízení a cloudová úložiště prakticky - ESF</dc:title>
  <cp:lastModifiedBy>Katka Ostřížková</cp:lastModifiedBy>
  <cp:revision>1</cp:revision>
  <dcterms:modified xsi:type="dcterms:W3CDTF">2016-01-13T08:11:30Z</dcterms:modified>
</cp:coreProperties>
</file>