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sldIdLst>
    <p:sldId id="259" r:id="rId5"/>
    <p:sldId id="309" r:id="rId6"/>
    <p:sldId id="323" r:id="rId7"/>
    <p:sldId id="324" r:id="rId8"/>
    <p:sldId id="325" r:id="rId9"/>
    <p:sldId id="326" r:id="rId10"/>
    <p:sldId id="328" r:id="rId11"/>
    <p:sldId id="321" r:id="rId12"/>
    <p:sldId id="310" r:id="rId13"/>
    <p:sldId id="311" r:id="rId14"/>
    <p:sldId id="312" r:id="rId15"/>
    <p:sldId id="313" r:id="rId16"/>
    <p:sldId id="314" r:id="rId17"/>
    <p:sldId id="315" r:id="rId18"/>
    <p:sldId id="317" r:id="rId19"/>
    <p:sldId id="316" r:id="rId20"/>
    <p:sldId id="318" r:id="rId21"/>
    <p:sldId id="319" r:id="rId22"/>
    <p:sldId id="320" r:id="rId23"/>
    <p:sldId id="327" r:id="rId24"/>
    <p:sldId id="322" r:id="rId2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77847" autoAdjust="0"/>
  </p:normalViewPr>
  <p:slideViewPr>
    <p:cSldViewPr>
      <p:cViewPr varScale="1">
        <p:scale>
          <a:sx n="109" d="100"/>
          <a:sy n="109" d="100"/>
        </p:scale>
        <p:origin x="-1120" y="-1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26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CAE9B7-EA52-43BE-869D-30AB2618714C}" type="doc">
      <dgm:prSet loTypeId="urn:microsoft.com/office/officeart/2005/8/layout/vList5" loCatId="list" qsTypeId="urn:microsoft.com/office/officeart/2005/8/quickstyle/simple3" qsCatId="simple" csTypeId="urn:microsoft.com/office/officeart/2005/8/colors/colorful1" csCatId="colorful"/>
      <dgm:spPr/>
      <dgm:t>
        <a:bodyPr/>
        <a:lstStyle/>
        <a:p>
          <a:endParaRPr lang="cs-CZ"/>
        </a:p>
      </dgm:t>
    </dgm:pt>
    <dgm:pt modelId="{350A7E97-8F29-4326-A59F-F3DDD4825C53}">
      <dgm:prSet/>
      <dgm:spPr/>
      <dgm:t>
        <a:bodyPr/>
        <a:lstStyle/>
        <a:p>
          <a:pPr rtl="0"/>
          <a:r>
            <a:rPr lang="cs-CZ" smtClean="0"/>
            <a:t>Onedrive</a:t>
          </a:r>
          <a:endParaRPr lang="cs-CZ"/>
        </a:p>
      </dgm:t>
    </dgm:pt>
    <dgm:pt modelId="{96C5DCAF-6233-4C30-96FE-E2B82046EC14}" type="parTrans" cxnId="{FB966D8C-9545-4D1C-8BE0-25D6C949C529}">
      <dgm:prSet/>
      <dgm:spPr/>
      <dgm:t>
        <a:bodyPr/>
        <a:lstStyle/>
        <a:p>
          <a:endParaRPr lang="cs-CZ"/>
        </a:p>
      </dgm:t>
    </dgm:pt>
    <dgm:pt modelId="{ED757A9C-4B71-4E33-BBF9-FA5356CFB0AC}" type="sibTrans" cxnId="{FB966D8C-9545-4D1C-8BE0-25D6C949C529}">
      <dgm:prSet/>
      <dgm:spPr/>
      <dgm:t>
        <a:bodyPr/>
        <a:lstStyle/>
        <a:p>
          <a:endParaRPr lang="cs-CZ"/>
        </a:p>
      </dgm:t>
    </dgm:pt>
    <dgm:pt modelId="{9AFC0CD2-7F30-40F9-A51A-364652209E5E}">
      <dgm:prSet/>
      <dgm:spPr/>
      <dgm:t>
        <a:bodyPr/>
        <a:lstStyle/>
        <a:p>
          <a:pPr rtl="0"/>
          <a:r>
            <a:rPr lang="cs-CZ" smtClean="0"/>
            <a:t>Z fotoaparátu</a:t>
          </a:r>
          <a:endParaRPr lang="cs-CZ"/>
        </a:p>
      </dgm:t>
    </dgm:pt>
    <dgm:pt modelId="{50321BEC-30E4-4405-8A67-E0D53354E54D}" type="parTrans" cxnId="{2DE95F73-5E46-48F4-9D6D-693679362DFD}">
      <dgm:prSet/>
      <dgm:spPr/>
      <dgm:t>
        <a:bodyPr/>
        <a:lstStyle/>
        <a:p>
          <a:endParaRPr lang="cs-CZ"/>
        </a:p>
      </dgm:t>
    </dgm:pt>
    <dgm:pt modelId="{42740059-235A-4E9A-BE6F-DE6E0DA6D213}" type="sibTrans" cxnId="{2DE95F73-5E46-48F4-9D6D-693679362DFD}">
      <dgm:prSet/>
      <dgm:spPr/>
      <dgm:t>
        <a:bodyPr/>
        <a:lstStyle/>
        <a:p>
          <a:endParaRPr lang="cs-CZ"/>
        </a:p>
      </dgm:t>
    </dgm:pt>
    <dgm:pt modelId="{9F28892E-FA95-4FEE-84F6-A4611FFBEAF1}">
      <dgm:prSet/>
      <dgm:spPr/>
      <dgm:t>
        <a:bodyPr/>
        <a:lstStyle/>
        <a:p>
          <a:pPr rtl="0"/>
          <a:r>
            <a:rPr lang="cs-CZ" smtClean="0"/>
            <a:t>Nenahrávat fotky</a:t>
          </a:r>
          <a:endParaRPr lang="cs-CZ"/>
        </a:p>
      </dgm:t>
    </dgm:pt>
    <dgm:pt modelId="{204471E4-FF91-4321-8ECB-EF948B87FFB5}" type="parTrans" cxnId="{970E524F-FE0F-4C85-800B-4D5798D6EB36}">
      <dgm:prSet/>
      <dgm:spPr/>
      <dgm:t>
        <a:bodyPr/>
        <a:lstStyle/>
        <a:p>
          <a:endParaRPr lang="cs-CZ"/>
        </a:p>
      </dgm:t>
    </dgm:pt>
    <dgm:pt modelId="{1B5F0CD9-7F9D-4D18-B0EA-47309D7D9DA8}" type="sibTrans" cxnId="{970E524F-FE0F-4C85-800B-4D5798D6EB36}">
      <dgm:prSet/>
      <dgm:spPr/>
      <dgm:t>
        <a:bodyPr/>
        <a:lstStyle/>
        <a:p>
          <a:endParaRPr lang="cs-CZ"/>
        </a:p>
      </dgm:t>
    </dgm:pt>
    <dgm:pt modelId="{34279319-0A82-4702-8355-CFD6FC58B84D}">
      <dgm:prSet/>
      <dgm:spPr/>
      <dgm:t>
        <a:bodyPr/>
        <a:lstStyle/>
        <a:p>
          <a:pPr rtl="0"/>
          <a:r>
            <a:rPr lang="cs-CZ" smtClean="0"/>
            <a:t>Vypnou nahrávání videa na Onedrive</a:t>
          </a:r>
          <a:endParaRPr lang="cs-CZ"/>
        </a:p>
      </dgm:t>
    </dgm:pt>
    <dgm:pt modelId="{7BCF81F1-2BAC-448C-AFAF-DF877CCF680E}" type="parTrans" cxnId="{0BC75C11-B807-4C7C-862D-BDDFDF6A3DF8}">
      <dgm:prSet/>
      <dgm:spPr/>
      <dgm:t>
        <a:bodyPr/>
        <a:lstStyle/>
        <a:p>
          <a:endParaRPr lang="cs-CZ"/>
        </a:p>
      </dgm:t>
    </dgm:pt>
    <dgm:pt modelId="{02A9C876-442A-4CF7-8D5F-00C3CDD42CBE}" type="sibTrans" cxnId="{0BC75C11-B807-4C7C-862D-BDDFDF6A3DF8}">
      <dgm:prSet/>
      <dgm:spPr/>
      <dgm:t>
        <a:bodyPr/>
        <a:lstStyle/>
        <a:p>
          <a:endParaRPr lang="cs-CZ"/>
        </a:p>
      </dgm:t>
    </dgm:pt>
    <dgm:pt modelId="{39B038EF-440A-4495-A738-F90BA6A24057}">
      <dgm:prSet/>
      <dgm:spPr/>
      <dgm:t>
        <a:bodyPr/>
        <a:lstStyle/>
        <a:p>
          <a:pPr rtl="0"/>
          <a:r>
            <a:rPr lang="cs-CZ" smtClean="0"/>
            <a:t>Nastavení synchronizace</a:t>
          </a:r>
          <a:endParaRPr lang="cs-CZ"/>
        </a:p>
      </dgm:t>
    </dgm:pt>
    <dgm:pt modelId="{115AB79C-5485-490A-91C3-CCA3140A0E71}" type="parTrans" cxnId="{70CD82C5-4B56-4995-8E4E-23FDE66F82ED}">
      <dgm:prSet/>
      <dgm:spPr/>
      <dgm:t>
        <a:bodyPr/>
        <a:lstStyle/>
        <a:p>
          <a:endParaRPr lang="cs-CZ"/>
        </a:p>
      </dgm:t>
    </dgm:pt>
    <dgm:pt modelId="{7BE41CFF-4C45-4628-95B1-A726C41DC0EA}" type="sibTrans" cxnId="{70CD82C5-4B56-4995-8E4E-23FDE66F82ED}">
      <dgm:prSet/>
      <dgm:spPr/>
      <dgm:t>
        <a:bodyPr/>
        <a:lstStyle/>
        <a:p>
          <a:endParaRPr lang="cs-CZ"/>
        </a:p>
      </dgm:t>
    </dgm:pt>
    <dgm:pt modelId="{B215426C-41A5-4640-B55E-77F35E71156B}">
      <dgm:prSet/>
      <dgm:spPr/>
      <dgm:t>
        <a:bodyPr/>
        <a:lstStyle/>
        <a:p>
          <a:pPr rtl="0"/>
          <a:r>
            <a:rPr lang="cs-CZ" smtClean="0"/>
            <a:t>Synchronizace nastavení vypnout</a:t>
          </a:r>
          <a:endParaRPr lang="cs-CZ"/>
        </a:p>
      </dgm:t>
    </dgm:pt>
    <dgm:pt modelId="{CE95CEE2-B6A1-41B5-AE7E-C5CA7340C9F5}" type="parTrans" cxnId="{3AD07A1E-B09A-473C-9398-4C39D23948FC}">
      <dgm:prSet/>
      <dgm:spPr/>
      <dgm:t>
        <a:bodyPr/>
        <a:lstStyle/>
        <a:p>
          <a:endParaRPr lang="cs-CZ"/>
        </a:p>
      </dgm:t>
    </dgm:pt>
    <dgm:pt modelId="{25D9084B-6E2D-4C4C-9035-DBECFEDE92F6}" type="sibTrans" cxnId="{3AD07A1E-B09A-473C-9398-4C39D23948FC}">
      <dgm:prSet/>
      <dgm:spPr/>
      <dgm:t>
        <a:bodyPr/>
        <a:lstStyle/>
        <a:p>
          <a:endParaRPr lang="cs-CZ"/>
        </a:p>
      </dgm:t>
    </dgm:pt>
    <dgm:pt modelId="{A4DA6B93-CE34-4CDF-8201-A1311654B8E1}" type="pres">
      <dgm:prSet presAssocID="{61CAE9B7-EA52-43BE-869D-30AB261871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2643B5C-F63B-46DE-8A34-906B72FD71F2}" type="pres">
      <dgm:prSet presAssocID="{350A7E97-8F29-4326-A59F-F3DDD4825C53}" presName="linNode" presStyleCnt="0"/>
      <dgm:spPr/>
    </dgm:pt>
    <dgm:pt modelId="{9C1452FA-AEEE-42F4-A107-5A5689F84CE3}" type="pres">
      <dgm:prSet presAssocID="{350A7E97-8F29-4326-A59F-F3DDD4825C5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530AFCC-4AAE-4D75-86D9-573AF3F4B951}" type="pres">
      <dgm:prSet presAssocID="{350A7E97-8F29-4326-A59F-F3DDD4825C53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9B95B8C-BB96-4E0C-8EA8-AED14C728F38}" type="presOf" srcId="{350A7E97-8F29-4326-A59F-F3DDD4825C53}" destId="{9C1452FA-AEEE-42F4-A107-5A5689F84CE3}" srcOrd="0" destOrd="0" presId="urn:microsoft.com/office/officeart/2005/8/layout/vList5"/>
    <dgm:cxn modelId="{C0BE8C78-C5EE-43FA-B120-CD44A315EFAA}" type="presOf" srcId="{61CAE9B7-EA52-43BE-869D-30AB2618714C}" destId="{A4DA6B93-CE34-4CDF-8201-A1311654B8E1}" srcOrd="0" destOrd="0" presId="urn:microsoft.com/office/officeart/2005/8/layout/vList5"/>
    <dgm:cxn modelId="{AEDC7EB8-CA26-4430-9B1A-F430AA47A39F}" type="presOf" srcId="{B215426C-41A5-4640-B55E-77F35E71156B}" destId="{8530AFCC-4AAE-4D75-86D9-573AF3F4B951}" srcOrd="0" destOrd="4" presId="urn:microsoft.com/office/officeart/2005/8/layout/vList5"/>
    <dgm:cxn modelId="{3AD07A1E-B09A-473C-9398-4C39D23948FC}" srcId="{39B038EF-440A-4495-A738-F90BA6A24057}" destId="{B215426C-41A5-4640-B55E-77F35E71156B}" srcOrd="0" destOrd="0" parTransId="{CE95CEE2-B6A1-41B5-AE7E-C5CA7340C9F5}" sibTransId="{25D9084B-6E2D-4C4C-9035-DBECFEDE92F6}"/>
    <dgm:cxn modelId="{70CD82C5-4B56-4995-8E4E-23FDE66F82ED}" srcId="{350A7E97-8F29-4326-A59F-F3DDD4825C53}" destId="{39B038EF-440A-4495-A738-F90BA6A24057}" srcOrd="1" destOrd="0" parTransId="{115AB79C-5485-490A-91C3-CCA3140A0E71}" sibTransId="{7BE41CFF-4C45-4628-95B1-A726C41DC0EA}"/>
    <dgm:cxn modelId="{FB966D8C-9545-4D1C-8BE0-25D6C949C529}" srcId="{61CAE9B7-EA52-43BE-869D-30AB2618714C}" destId="{350A7E97-8F29-4326-A59F-F3DDD4825C53}" srcOrd="0" destOrd="0" parTransId="{96C5DCAF-6233-4C30-96FE-E2B82046EC14}" sibTransId="{ED757A9C-4B71-4E33-BBF9-FA5356CFB0AC}"/>
    <dgm:cxn modelId="{B12351ED-52E5-42D4-8601-973C681BC2E3}" type="presOf" srcId="{9F28892E-FA95-4FEE-84F6-A4611FFBEAF1}" destId="{8530AFCC-4AAE-4D75-86D9-573AF3F4B951}" srcOrd="0" destOrd="1" presId="urn:microsoft.com/office/officeart/2005/8/layout/vList5"/>
    <dgm:cxn modelId="{E4E89DB7-E776-46E7-ADE7-5BE19121783C}" type="presOf" srcId="{9AFC0CD2-7F30-40F9-A51A-364652209E5E}" destId="{8530AFCC-4AAE-4D75-86D9-573AF3F4B951}" srcOrd="0" destOrd="0" presId="urn:microsoft.com/office/officeart/2005/8/layout/vList5"/>
    <dgm:cxn modelId="{2DE95F73-5E46-48F4-9D6D-693679362DFD}" srcId="{350A7E97-8F29-4326-A59F-F3DDD4825C53}" destId="{9AFC0CD2-7F30-40F9-A51A-364652209E5E}" srcOrd="0" destOrd="0" parTransId="{50321BEC-30E4-4405-8A67-E0D53354E54D}" sibTransId="{42740059-235A-4E9A-BE6F-DE6E0DA6D213}"/>
    <dgm:cxn modelId="{EFE4BDC6-E876-47FC-BE51-48710C81276E}" type="presOf" srcId="{39B038EF-440A-4495-A738-F90BA6A24057}" destId="{8530AFCC-4AAE-4D75-86D9-573AF3F4B951}" srcOrd="0" destOrd="3" presId="urn:microsoft.com/office/officeart/2005/8/layout/vList5"/>
    <dgm:cxn modelId="{617C2A5B-EC28-437A-BFA0-AD6D9005EA66}" type="presOf" srcId="{34279319-0A82-4702-8355-CFD6FC58B84D}" destId="{8530AFCC-4AAE-4D75-86D9-573AF3F4B951}" srcOrd="0" destOrd="2" presId="urn:microsoft.com/office/officeart/2005/8/layout/vList5"/>
    <dgm:cxn modelId="{970E524F-FE0F-4C85-800B-4D5798D6EB36}" srcId="{9AFC0CD2-7F30-40F9-A51A-364652209E5E}" destId="{9F28892E-FA95-4FEE-84F6-A4611FFBEAF1}" srcOrd="0" destOrd="0" parTransId="{204471E4-FF91-4321-8ECB-EF948B87FFB5}" sibTransId="{1B5F0CD9-7F9D-4D18-B0EA-47309D7D9DA8}"/>
    <dgm:cxn modelId="{0BC75C11-B807-4C7C-862D-BDDFDF6A3DF8}" srcId="{9AFC0CD2-7F30-40F9-A51A-364652209E5E}" destId="{34279319-0A82-4702-8355-CFD6FC58B84D}" srcOrd="1" destOrd="0" parTransId="{7BCF81F1-2BAC-448C-AFAF-DF877CCF680E}" sibTransId="{02A9C876-442A-4CF7-8D5F-00C3CDD42CBE}"/>
    <dgm:cxn modelId="{CE90278F-436F-4E48-A4F9-803D32E88EDB}" type="presParOf" srcId="{A4DA6B93-CE34-4CDF-8201-A1311654B8E1}" destId="{42643B5C-F63B-46DE-8A34-906B72FD71F2}" srcOrd="0" destOrd="0" presId="urn:microsoft.com/office/officeart/2005/8/layout/vList5"/>
    <dgm:cxn modelId="{8B5F7D4E-9211-4AA9-9028-28083D5F1B88}" type="presParOf" srcId="{42643B5C-F63B-46DE-8A34-906B72FD71F2}" destId="{9C1452FA-AEEE-42F4-A107-5A5689F84CE3}" srcOrd="0" destOrd="0" presId="urn:microsoft.com/office/officeart/2005/8/layout/vList5"/>
    <dgm:cxn modelId="{B87501DD-CF85-4468-9468-0D0A80786EBA}" type="presParOf" srcId="{42643B5C-F63B-46DE-8A34-906B72FD71F2}" destId="{8530AFCC-4AAE-4D75-86D9-573AF3F4B95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0AFCC-4AAE-4D75-86D9-573AF3F4B951}">
      <dsp:nvSpPr>
        <dsp:cNvPr id="0" name=""/>
        <dsp:cNvSpPr/>
      </dsp:nvSpPr>
      <dsp:spPr>
        <a:xfrm rot="5400000">
          <a:off x="4238339" y="-936236"/>
          <a:ext cx="2715577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smtClean="0"/>
            <a:t>Z fotoaparátu</a:t>
          </a:r>
          <a:endParaRPr lang="cs-CZ" sz="2200" kern="120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smtClean="0"/>
            <a:t>Nenahrávat fotky</a:t>
          </a:r>
          <a:endParaRPr lang="cs-CZ" sz="2200" kern="120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smtClean="0"/>
            <a:t>Vypnou nahrávání videa na Onedrive</a:t>
          </a:r>
          <a:endParaRPr lang="cs-CZ" sz="2200" kern="120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smtClean="0"/>
            <a:t>Nastavení synchronizace</a:t>
          </a:r>
          <a:endParaRPr lang="cs-CZ" sz="2200" kern="1200"/>
        </a:p>
        <a:p>
          <a:pPr marL="457200" lvl="2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smtClean="0"/>
            <a:t>Synchronizace nastavení vypnout</a:t>
          </a:r>
          <a:endParaRPr lang="cs-CZ" sz="2200" kern="1200"/>
        </a:p>
      </dsp:txBody>
      <dsp:txXfrm rot="-5400000">
        <a:off x="2962656" y="472011"/>
        <a:ext cx="5134380" cy="2450449"/>
      </dsp:txXfrm>
    </dsp:sp>
    <dsp:sp modelId="{9C1452FA-AEEE-42F4-A107-5A5689F84CE3}">
      <dsp:nvSpPr>
        <dsp:cNvPr id="0" name=""/>
        <dsp:cNvSpPr/>
      </dsp:nvSpPr>
      <dsp:spPr>
        <a:xfrm>
          <a:off x="0" y="0"/>
          <a:ext cx="2962656" cy="339447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2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200" kern="1200" smtClean="0"/>
            <a:t>Onedrive</a:t>
          </a:r>
          <a:endParaRPr lang="cs-CZ" sz="4200" kern="1200"/>
        </a:p>
      </dsp:txBody>
      <dsp:txXfrm>
        <a:off x="144625" y="144625"/>
        <a:ext cx="2673406" cy="3105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835A4-60F7-44ED-8EFD-BEEA171BCEF9}" type="datetimeFigureOut">
              <a:rPr lang="cs-CZ" smtClean="0"/>
              <a:t>12.01.15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2D31-BA1C-4AC9-9613-9D2BCD5B9C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312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2D31-BA1C-4AC9-9613-9D2BCD5B9C2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4717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2D31-BA1C-4AC9-9613-9D2BCD5B9C2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675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b="1" dirty="0" smtClean="0"/>
              <a:t>HW </a:t>
            </a:r>
            <a:r>
              <a:rPr lang="cs-CZ" b="1" dirty="0" err="1" smtClean="0"/>
              <a:t>Win</a:t>
            </a:r>
            <a:r>
              <a:rPr lang="cs-CZ" b="1" dirty="0" smtClean="0"/>
              <a:t> </a:t>
            </a:r>
            <a:r>
              <a:rPr lang="cs-CZ" dirty="0" smtClean="0"/>
              <a:t>+ </a:t>
            </a:r>
            <a:r>
              <a:rPr lang="cs-CZ" b="1" dirty="0" smtClean="0"/>
              <a:t>+</a:t>
            </a:r>
            <a:r>
              <a:rPr lang="cs-CZ" dirty="0" smtClean="0"/>
              <a:t> Předčítání, </a:t>
            </a:r>
            <a:r>
              <a:rPr lang="cs-CZ" b="1" dirty="0" smtClean="0"/>
              <a:t>HW </a:t>
            </a:r>
            <a:r>
              <a:rPr lang="cs-CZ" b="1" dirty="0" err="1" smtClean="0"/>
              <a:t>Win</a:t>
            </a:r>
            <a:r>
              <a:rPr lang="cs-CZ" b="1" dirty="0" smtClean="0"/>
              <a:t> </a:t>
            </a:r>
            <a:r>
              <a:rPr lang="cs-CZ" dirty="0" smtClean="0"/>
              <a:t>+ </a:t>
            </a:r>
            <a:r>
              <a:rPr lang="cs-CZ" b="1" dirty="0" smtClean="0"/>
              <a:t>-</a:t>
            </a:r>
            <a:r>
              <a:rPr lang="cs-CZ" dirty="0" smtClean="0"/>
              <a:t> Snímek obrazovky (uloží se do obrázků a do </a:t>
            </a:r>
            <a:r>
              <a:rPr lang="cs-CZ" dirty="0" err="1" smtClean="0"/>
              <a:t>Onedrive</a:t>
            </a:r>
            <a:r>
              <a:rPr lang="cs-CZ" dirty="0" smtClean="0"/>
              <a:t>)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 smtClean="0"/>
              <a:t>+- zvuk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2D31-BA1C-4AC9-9613-9D2BCD5B9C2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818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Zamykat otáčení obrazu při projekci</a:t>
            </a:r>
            <a:r>
              <a:rPr lang="cs-CZ" baseline="0" dirty="0" smtClean="0"/>
              <a:t> – při otáčení padá </a:t>
            </a:r>
            <a:r>
              <a:rPr lang="cs-CZ" baseline="0" smtClean="0"/>
              <a:t>projetor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2D31-BA1C-4AC9-9613-9D2BCD5B9C2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304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314451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Click to edit Master title style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Click to edit Master subtitle style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3714750"/>
            <a:ext cx="9147765" cy="1434066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9DF8A2-24FC-4C1D-A15B-B5DE28890F2D}" type="datetimeFigureOut">
              <a:rPr lang="cs-CZ" smtClean="0"/>
              <a:pPr/>
              <a:t>12.01.15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pic>
        <p:nvPicPr>
          <p:cNvPr id="13" name="Picture 2" descr="http://www.inovacenadosah.cz/wp-content/uploads/sites/5/2014/10/logo_comfor1.jpg"/>
          <p:cNvPicPr>
            <a:picLocks noChangeAspect="1" noChangeArrowheads="1"/>
          </p:cNvPicPr>
          <p:nvPr/>
        </p:nvPicPr>
        <p:blipFill>
          <a:blip r:embed="rId3"/>
          <a:srcRect l="68712"/>
          <a:stretch>
            <a:fillRect/>
          </a:stretch>
        </p:blipFill>
        <p:spPr bwMode="auto">
          <a:xfrm>
            <a:off x="6300192" y="3291830"/>
            <a:ext cx="2698705" cy="1722623"/>
          </a:xfrm>
          <a:prstGeom prst="rect">
            <a:avLst/>
          </a:prstGeom>
          <a:noFill/>
          <a:ln>
            <a:solidFill>
              <a:schemeClr val="bg2">
                <a:lumMod val="25000"/>
              </a:schemeClr>
            </a:solidFill>
          </a:ln>
        </p:spPr>
      </p:pic>
      <p:pic>
        <p:nvPicPr>
          <p:cNvPr id="14" name="Picture 2" descr="http://www.inovacenadosah.cz/wp-content/uploads/sites/5/2014/10/logo_comfor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776" y="195486"/>
            <a:ext cx="4079946" cy="81484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Click to edit Master text styles</a:t>
            </a:r>
          </a:p>
          <a:p>
            <a:pPr lvl="1" eaLnBrk="1" latinLnBrk="0" hangingPunct="1"/>
            <a:r>
              <a:rPr lang="cs-CZ" smtClean="0"/>
              <a:t>Second level</a:t>
            </a:r>
          </a:p>
          <a:p>
            <a:pPr lvl="2" eaLnBrk="1" latinLnBrk="0" hangingPunct="1"/>
            <a:r>
              <a:rPr lang="cs-CZ" smtClean="0"/>
              <a:t>Third level</a:t>
            </a:r>
          </a:p>
          <a:p>
            <a:pPr lvl="3" eaLnBrk="1" latinLnBrk="0" hangingPunct="1"/>
            <a:r>
              <a:rPr lang="cs-CZ" smtClean="0"/>
              <a:t>Fourth level</a:t>
            </a:r>
          </a:p>
          <a:p>
            <a:pPr lvl="4" eaLnBrk="1" latinLnBrk="0" hangingPunct="1"/>
            <a:r>
              <a:rPr lang="cs-CZ" smtClean="0"/>
              <a:t>Fifth level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9DF8A2-24FC-4C1D-A15B-B5DE28890F2D}" type="datetimeFigureOut">
              <a:rPr lang="cs-CZ" smtClean="0"/>
              <a:pPr/>
              <a:t>12.01.15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6410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6745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47613"/>
            <a:ext cx="4038600" cy="324700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347613"/>
            <a:ext cx="4038600" cy="324700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77709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47614"/>
            <a:ext cx="4040188" cy="576064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23678"/>
            <a:ext cx="4040188" cy="26709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347614"/>
            <a:ext cx="4041775" cy="576064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923678"/>
            <a:ext cx="4041775" cy="26709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85908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2517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76856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843558"/>
            <a:ext cx="3008313" cy="57606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843557"/>
            <a:ext cx="5111750" cy="3751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19621"/>
            <a:ext cx="3008313" cy="31750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46316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843558"/>
            <a:ext cx="5486400" cy="27021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24709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30883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843557"/>
            <a:ext cx="2057400" cy="375106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843557"/>
            <a:ext cx="6019800" cy="375106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pro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0" y="195486"/>
            <a:ext cx="4104456" cy="28803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9095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Click to edit Master title style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Click to edit Master text styles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7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Click to edit Master text styles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083221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Click to edit Master text styles</a:t>
            </a:r>
          </a:p>
          <a:p>
            <a:pPr lvl="1" eaLnBrk="1" latinLnBrk="0" hangingPunct="1"/>
            <a:r>
              <a:rPr lang="cs-CZ" smtClean="0"/>
              <a:t>Second level</a:t>
            </a:r>
          </a:p>
          <a:p>
            <a:pPr lvl="2" eaLnBrk="1" latinLnBrk="0" hangingPunct="1"/>
            <a:r>
              <a:rPr lang="cs-CZ" smtClean="0"/>
              <a:t>Third level</a:t>
            </a:r>
          </a:p>
          <a:p>
            <a:pPr lvl="3" eaLnBrk="1" latinLnBrk="0" hangingPunct="1"/>
            <a:r>
              <a:rPr lang="cs-CZ" smtClean="0"/>
              <a:t>Fourth level</a:t>
            </a:r>
          </a:p>
          <a:p>
            <a:pPr lvl="4" eaLnBrk="1" latinLnBrk="0" hangingPunct="1"/>
            <a:r>
              <a:rPr lang="cs-CZ" smtClean="0"/>
              <a:t>Fifth level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083221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Click to edit Master text styles</a:t>
            </a:r>
          </a:p>
          <a:p>
            <a:pPr lvl="1" eaLnBrk="1" latinLnBrk="0" hangingPunct="1"/>
            <a:r>
              <a:rPr lang="cs-CZ" smtClean="0"/>
              <a:t>Second level</a:t>
            </a:r>
          </a:p>
          <a:p>
            <a:pPr lvl="2" eaLnBrk="1" latinLnBrk="0" hangingPunct="1"/>
            <a:r>
              <a:rPr lang="cs-CZ" smtClean="0"/>
              <a:t>Third level</a:t>
            </a:r>
          </a:p>
          <a:p>
            <a:pPr lvl="3" eaLnBrk="1" latinLnBrk="0" hangingPunct="1"/>
            <a:r>
              <a:rPr lang="cs-CZ" smtClean="0"/>
              <a:t>Fourth level</a:t>
            </a:r>
          </a:p>
          <a:p>
            <a:pPr lvl="4" eaLnBrk="1" latinLnBrk="0" hangingPunct="1"/>
            <a:r>
              <a:rPr lang="cs-CZ" smtClean="0"/>
              <a:t>Fifth level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9DF8A2-24FC-4C1D-A15B-B5DE28890F2D}" type="datetimeFigureOut">
              <a:rPr lang="cs-CZ" smtClean="0"/>
              <a:pPr/>
              <a:t>12.01.15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9DF8A2-24FC-4C1D-A15B-B5DE28890F2D}" type="datetimeFigureOut">
              <a:rPr lang="cs-CZ" smtClean="0"/>
              <a:pPr/>
              <a:t>12.01.15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Click to edit Master title style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Click to edit Master text styles</a:t>
            </a:r>
          </a:p>
          <a:p>
            <a:pPr lvl="1" eaLnBrk="1" latinLnBrk="0" hangingPunct="1"/>
            <a:r>
              <a:rPr lang="cs-CZ" smtClean="0"/>
              <a:t>Second level</a:t>
            </a:r>
          </a:p>
          <a:p>
            <a:pPr lvl="2" eaLnBrk="1" latinLnBrk="0" hangingPunct="1"/>
            <a:r>
              <a:rPr lang="cs-CZ" smtClean="0"/>
              <a:t>Third level</a:t>
            </a:r>
          </a:p>
          <a:p>
            <a:pPr lvl="3" eaLnBrk="1" latinLnBrk="0" hangingPunct="1"/>
            <a:r>
              <a:rPr lang="cs-CZ" smtClean="0"/>
              <a:t>Fourth level</a:t>
            </a:r>
          </a:p>
          <a:p>
            <a:pPr lvl="4" eaLnBrk="1" latinLnBrk="0" hangingPunct="1"/>
            <a:r>
              <a:rPr lang="cs-CZ" smtClean="0"/>
              <a:t>Fifth level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>
            <a:extLst/>
          </a:lstStyle>
          <a:p>
            <a:fld id="{EE9DF8A2-24FC-4C1D-A15B-B5DE28890F2D}" type="datetimeFigureOut">
              <a:rPr lang="cs-CZ" smtClean="0"/>
              <a:pPr/>
              <a:t>12.01.15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41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10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theme" Target="../theme/theme1.xml"/><Relationship Id="rId31" Type="http://schemas.openxmlformats.org/officeDocument/2006/relationships/image" Target="../media/image1.jpeg"/><Relationship Id="rId32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716437" y="3751495"/>
            <a:ext cx="3802003" cy="10823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-53561" y="4338767"/>
            <a:ext cx="3802003" cy="6286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4343440"/>
            <a:ext cx="3402314" cy="810651"/>
          </a:xfrm>
          <a:prstGeom prst="rtTriangle">
            <a:avLst/>
          </a:prstGeom>
          <a:blipFill>
            <a:blip r:embed="rId31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4340804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5698976" cy="857250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110997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E9DF8A2-24FC-4C1D-A15B-B5DE28890F2D}" type="datetimeFigureOut">
              <a:rPr lang="cs-CZ" smtClean="0"/>
              <a:pPr/>
              <a:t>12.01.15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3" y="4805958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4805958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12694BF-EC82-438D-8CBB-65B2DEBBB1CE}" type="slidenum">
              <a:rPr lang="cs-CZ" smtClean="0"/>
              <a:t>‹#›</a:t>
            </a:fld>
            <a:endParaRPr lang="cs-CZ"/>
          </a:p>
        </p:txBody>
      </p:sp>
      <p:pic>
        <p:nvPicPr>
          <p:cNvPr id="17" name="Picture 2" descr="http://www.inovacenadosah.cz/wp-content/uploads/sites/5/2014/10/logo_comfor1.jpg"/>
          <p:cNvPicPr>
            <a:picLocks noChangeAspect="1" noChangeArrowheads="1"/>
          </p:cNvPicPr>
          <p:nvPr/>
        </p:nvPicPr>
        <p:blipFill>
          <a:blip r:embed="rId32"/>
          <a:srcRect/>
          <a:stretch>
            <a:fillRect/>
          </a:stretch>
        </p:blipFill>
        <p:spPr bwMode="auto">
          <a:xfrm>
            <a:off x="6612734" y="123478"/>
            <a:ext cx="2495770" cy="49845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51" r:id="rId21"/>
    <p:sldLayoutId id="2147483652" r:id="rId22"/>
    <p:sldLayoutId id="2147483653" r:id="rId23"/>
    <p:sldLayoutId id="2147483654" r:id="rId24"/>
    <p:sldLayoutId id="2147483655" r:id="rId25"/>
    <p:sldLayoutId id="2147483656" r:id="rId26"/>
    <p:sldLayoutId id="2147483657" r:id="rId27"/>
    <p:sldLayoutId id="2147483658" r:id="rId28"/>
    <p:sldLayoutId id="2147483659" r:id="rId29"/>
  </p:sldLayoutIdLst>
  <p:txStyles>
    <p:titleStyle>
      <a:lvl1pPr algn="l" rtl="0" eaLnBrk="1" latinLnBrk="0" hangingPunct="1">
        <a:spcBef>
          <a:spcPct val="0"/>
        </a:spcBef>
        <a:buNone/>
        <a:defRPr kumimoji="0" sz="28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hyperlink" Target="http://windows.microsoft.com/cs-cz/windows-8/using-touch-keyboard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9.xml"/><Relationship Id="rId2" Type="http://schemas.openxmlformats.org/officeDocument/2006/relationships/diagramData" Target="../diagrams/data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131590"/>
            <a:ext cx="7772400" cy="1555182"/>
          </a:xfrm>
        </p:spPr>
        <p:txBody>
          <a:bodyPr>
            <a:noAutofit/>
          </a:bodyPr>
          <a:lstStyle/>
          <a:p>
            <a:pPr algn="ctr"/>
            <a:r>
              <a:rPr lang="pl-PL" sz="2800" dirty="0"/>
              <a:t>Základy práce s </a:t>
            </a:r>
            <a:r>
              <a:rPr lang="pl-PL" sz="2800" dirty="0" smtClean="0"/>
              <a:t>tabletem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na </a:t>
            </a:r>
            <a:r>
              <a:rPr lang="pl-PL" sz="3200" dirty="0"/>
              <a:t>platformě Windows </a:t>
            </a:r>
            <a:r>
              <a:rPr lang="pl-PL" sz="3200" dirty="0" smtClean="0"/>
              <a:t>8.1</a:t>
            </a:r>
            <a:br>
              <a:rPr lang="pl-PL" sz="3200" dirty="0" smtClean="0"/>
            </a:br>
            <a:endParaRPr lang="cs-CZ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Ing. Ivo Janeček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5498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Tlačítka, dírky a </a:t>
            </a:r>
            <a:r>
              <a:rPr lang="cs-CZ" dirty="0" smtClean="0"/>
              <a:t>štěrbiny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Konektor napájení</a:t>
            </a:r>
          </a:p>
          <a:p>
            <a:r>
              <a:rPr lang="cs-CZ" dirty="0" smtClean="0"/>
              <a:t>Síťový konektor (RJ-45)</a:t>
            </a:r>
          </a:p>
          <a:p>
            <a:pPr lvl="1"/>
            <a:r>
              <a:rPr lang="cs-CZ" dirty="0" smtClean="0"/>
              <a:t>Připojení do počítačové sítě (LAN) pomocí kabelu</a:t>
            </a:r>
          </a:p>
          <a:p>
            <a:pPr lvl="1"/>
            <a:r>
              <a:rPr lang="cs-CZ" dirty="0" smtClean="0"/>
              <a:t>Externí síťová karta do USB</a:t>
            </a:r>
          </a:p>
          <a:p>
            <a:r>
              <a:rPr lang="cs-CZ" dirty="0" smtClean="0"/>
              <a:t>HDMI, mini HDMI -&gt; redukce</a:t>
            </a:r>
          </a:p>
          <a:p>
            <a:pPr lvl="1"/>
            <a:r>
              <a:rPr lang="cs-CZ" dirty="0" smtClean="0"/>
              <a:t>Přenos obrazu i zvuku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4572000" y="195486"/>
            <a:ext cx="4104456" cy="288032"/>
          </a:xfrm>
        </p:spPr>
        <p:txBody>
          <a:bodyPr>
            <a:normAutofit fontScale="550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892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Tlačítka, dírky a </a:t>
            </a:r>
            <a:r>
              <a:rPr lang="cs-CZ" dirty="0" smtClean="0"/>
              <a:t>štěrbiny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Webová kamera</a:t>
            </a:r>
          </a:p>
          <a:p>
            <a:pPr lvl="1"/>
            <a:r>
              <a:rPr lang="cs-CZ" dirty="0" smtClean="0"/>
              <a:t>Kontrolka kamery</a:t>
            </a:r>
          </a:p>
          <a:p>
            <a:pPr lvl="1"/>
            <a:r>
              <a:rPr lang="cs-CZ" dirty="0" smtClean="0"/>
              <a:t>Přední/zadní kamera</a:t>
            </a:r>
          </a:p>
          <a:p>
            <a:r>
              <a:rPr lang="cs-CZ" dirty="0"/>
              <a:t>Mikrofony</a:t>
            </a:r>
          </a:p>
          <a:p>
            <a:r>
              <a:rPr lang="cs-CZ" dirty="0" smtClean="0"/>
              <a:t>Čidlo osvětlení</a:t>
            </a:r>
          </a:p>
          <a:p>
            <a:r>
              <a:rPr lang="cs-CZ" dirty="0" smtClean="0"/>
              <a:t>Tlačítko Windows – přepnutí na Úvodní obrazovku</a:t>
            </a:r>
          </a:p>
          <a:p>
            <a:pPr lvl="1"/>
            <a:r>
              <a:rPr lang="cs-CZ" b="1" dirty="0"/>
              <a:t>HW </a:t>
            </a:r>
            <a:r>
              <a:rPr lang="cs-CZ" b="1" dirty="0" err="1"/>
              <a:t>Win</a:t>
            </a:r>
            <a:r>
              <a:rPr lang="cs-CZ" b="1" dirty="0"/>
              <a:t> </a:t>
            </a:r>
            <a:r>
              <a:rPr lang="cs-CZ" dirty="0"/>
              <a:t>+ </a:t>
            </a:r>
            <a:r>
              <a:rPr lang="cs-CZ" b="1" dirty="0"/>
              <a:t>+</a:t>
            </a:r>
            <a:r>
              <a:rPr lang="cs-CZ" dirty="0"/>
              <a:t> Předčítání, </a:t>
            </a:r>
            <a:r>
              <a:rPr lang="cs-CZ" b="1" dirty="0"/>
              <a:t>HW </a:t>
            </a:r>
            <a:r>
              <a:rPr lang="cs-CZ" b="1" dirty="0" err="1"/>
              <a:t>Win</a:t>
            </a:r>
            <a:r>
              <a:rPr lang="cs-CZ" b="1" dirty="0"/>
              <a:t> </a:t>
            </a:r>
            <a:r>
              <a:rPr lang="cs-CZ" dirty="0"/>
              <a:t>+ </a:t>
            </a:r>
            <a:r>
              <a:rPr lang="cs-CZ" b="1" dirty="0"/>
              <a:t>-</a:t>
            </a:r>
            <a:r>
              <a:rPr lang="cs-CZ" dirty="0"/>
              <a:t> Snímek obrazovky</a:t>
            </a:r>
          </a:p>
          <a:p>
            <a:r>
              <a:rPr lang="cs-CZ" dirty="0" smtClean="0"/>
              <a:t>Slot pro SIM kartu</a:t>
            </a:r>
          </a:p>
          <a:p>
            <a:r>
              <a:rPr lang="cs-CZ" dirty="0" smtClean="0"/>
              <a:t>Zámek </a:t>
            </a:r>
            <a:r>
              <a:rPr lang="cs-CZ" dirty="0"/>
              <a:t>otáčení obrazu </a:t>
            </a:r>
            <a:r>
              <a:rPr lang="cs-CZ" sz="1800" dirty="0"/>
              <a:t>(</a:t>
            </a:r>
            <a:r>
              <a:rPr lang="cs-CZ" sz="1800" dirty="0" err="1"/>
              <a:t>Win+O</a:t>
            </a:r>
            <a:r>
              <a:rPr lang="cs-CZ" sz="1800" dirty="0" smtClean="0"/>
              <a:t>)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4572000" y="195486"/>
            <a:ext cx="4104456" cy="288032"/>
          </a:xfrm>
        </p:spPr>
        <p:txBody>
          <a:bodyPr>
            <a:normAutofit fontScale="550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83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Zahájení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Tlačítko Power</a:t>
            </a:r>
          </a:p>
          <a:p>
            <a:pPr lvl="1"/>
            <a:r>
              <a:rPr lang="cs-CZ" dirty="0" smtClean="0"/>
              <a:t>Někdy delší stisk (3 sec)</a:t>
            </a:r>
          </a:p>
          <a:p>
            <a:r>
              <a:rPr lang="cs-CZ" dirty="0" smtClean="0"/>
              <a:t>Zamykací obrazovka</a:t>
            </a:r>
          </a:p>
          <a:p>
            <a:pPr lvl="1"/>
            <a:r>
              <a:rPr lang="cs-CZ" dirty="0" smtClean="0"/>
              <a:t>Tah nahoru</a:t>
            </a:r>
          </a:p>
          <a:p>
            <a:r>
              <a:rPr lang="cs-CZ" dirty="0" smtClean="0"/>
              <a:t>Přihlášení do systému</a:t>
            </a:r>
          </a:p>
          <a:p>
            <a:pPr lvl="1"/>
            <a:r>
              <a:rPr lang="cs-CZ" dirty="0" smtClean="0"/>
              <a:t>Možnosti přihlášení: </a:t>
            </a:r>
            <a:r>
              <a:rPr lang="cs-CZ" dirty="0"/>
              <a:t>Heslo/Obrázkové heslo</a:t>
            </a:r>
          </a:p>
          <a:p>
            <a:pPr lvl="1"/>
            <a:r>
              <a:rPr lang="cs-CZ" dirty="0"/>
              <a:t>Možnosti usnadnění</a:t>
            </a:r>
            <a:r>
              <a:rPr lang="cs-CZ" dirty="0" smtClean="0"/>
              <a:t>: Předčítání, Lupa, Klávesnice na obrazovce…</a:t>
            </a:r>
            <a:endParaRPr lang="cs-CZ" dirty="0"/>
          </a:p>
          <a:p>
            <a:pPr lvl="1"/>
            <a:r>
              <a:rPr lang="cs-CZ" dirty="0" smtClean="0"/>
              <a:t>Sítě: Režim v letadle, Wi-Fi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4572000" y="195486"/>
            <a:ext cx="4104456" cy="288032"/>
          </a:xfrm>
        </p:spPr>
        <p:txBody>
          <a:bodyPr>
            <a:normAutofit fontScale="550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661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Pracovní plocha - Desktop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Hlavní panel</a:t>
            </a:r>
          </a:p>
          <a:p>
            <a:pPr lvl="1"/>
            <a:r>
              <a:rPr lang="cs-CZ" dirty="0" smtClean="0"/>
              <a:t>Tlačítko Start – </a:t>
            </a:r>
            <a:r>
              <a:rPr lang="cs-CZ" dirty="0"/>
              <a:t>přepnutí na Úvodní </a:t>
            </a:r>
            <a:r>
              <a:rPr lang="cs-CZ" dirty="0" smtClean="0"/>
              <a:t>obrazovku</a:t>
            </a:r>
          </a:p>
          <a:p>
            <a:pPr lvl="2"/>
            <a:r>
              <a:rPr lang="cs-CZ" dirty="0" smtClean="0"/>
              <a:t>Podrž a pusť -&gt; Administrátorská místní nabídka</a:t>
            </a:r>
          </a:p>
          <a:p>
            <a:pPr lvl="1"/>
            <a:r>
              <a:rPr lang="cs-CZ" dirty="0" smtClean="0"/>
              <a:t>Internet Explorer (klasický)</a:t>
            </a:r>
          </a:p>
          <a:p>
            <a:pPr lvl="1"/>
            <a:r>
              <a:rPr lang="cs-CZ" dirty="0" smtClean="0"/>
              <a:t>Windows </a:t>
            </a:r>
            <a:r>
              <a:rPr lang="cs-CZ" dirty="0" err="1" smtClean="0"/>
              <a:t>Store</a:t>
            </a:r>
            <a:r>
              <a:rPr lang="cs-CZ" dirty="0" smtClean="0"/>
              <a:t> (účet Microsoft = MSID)</a:t>
            </a:r>
          </a:p>
          <a:p>
            <a:pPr lvl="1"/>
            <a:r>
              <a:rPr lang="cs-CZ" dirty="0" smtClean="0"/>
              <a:t>Oznamovací oblast</a:t>
            </a:r>
          </a:p>
          <a:p>
            <a:pPr lvl="2"/>
            <a:r>
              <a:rPr lang="cs-CZ" dirty="0" smtClean="0"/>
              <a:t>Klávesnice</a:t>
            </a:r>
          </a:p>
          <a:p>
            <a:pPr lvl="2"/>
            <a:r>
              <a:rPr lang="cs-CZ" dirty="0" smtClean="0"/>
              <a:t>Zprávy z Centra akcí</a:t>
            </a:r>
          </a:p>
          <a:p>
            <a:pPr lvl="2"/>
            <a:r>
              <a:rPr lang="cs-CZ" dirty="0" smtClean="0"/>
              <a:t>Napájení</a:t>
            </a:r>
          </a:p>
          <a:p>
            <a:pPr lvl="2"/>
            <a:r>
              <a:rPr lang="cs-CZ" dirty="0" smtClean="0"/>
              <a:t>Sítě</a:t>
            </a:r>
          </a:p>
          <a:p>
            <a:pPr lvl="2"/>
            <a:r>
              <a:rPr lang="cs-CZ" dirty="0" smtClean="0"/>
              <a:t>Hlasitost</a:t>
            </a:r>
          </a:p>
          <a:p>
            <a:pPr lvl="2"/>
            <a:r>
              <a:rPr lang="cs-CZ" dirty="0" smtClean="0"/>
              <a:t>Datum a čas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4572000" y="195486"/>
            <a:ext cx="4104456" cy="288032"/>
          </a:xfrm>
        </p:spPr>
        <p:txBody>
          <a:bodyPr>
            <a:normAutofit fontScale="550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8319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Ovládání dotykem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u="sng" dirty="0">
                <a:solidFill>
                  <a:srgbClr val="FFC000"/>
                </a:solidFill>
              </a:rPr>
              <a:t>BŘÍŠKA PRSTŮ, NE NEHTY, NETLAČIT</a:t>
            </a:r>
            <a:r>
              <a:rPr lang="cs-CZ" sz="3200" u="sng" dirty="0" smtClean="0">
                <a:solidFill>
                  <a:srgbClr val="FFC000"/>
                </a:solidFill>
              </a:rPr>
              <a:t>!</a:t>
            </a:r>
            <a:endParaRPr lang="cs-CZ" sz="3200" u="sng" dirty="0">
              <a:solidFill>
                <a:srgbClr val="FFC000"/>
              </a:solidFill>
            </a:endParaRPr>
          </a:p>
          <a:p>
            <a:pPr lvl="1"/>
            <a:r>
              <a:rPr lang="cs-CZ" dirty="0" smtClean="0"/>
              <a:t>Suché/mokré prsty</a:t>
            </a:r>
          </a:p>
          <a:p>
            <a:r>
              <a:rPr lang="cs-CZ" dirty="0" smtClean="0"/>
              <a:t>Klepnutí – kliknutí myší</a:t>
            </a:r>
            <a:endParaRPr lang="cs-CZ" dirty="0"/>
          </a:p>
          <a:p>
            <a:r>
              <a:rPr lang="cs-CZ" dirty="0" smtClean="0"/>
              <a:t>Poklepání – dvojklik (</a:t>
            </a:r>
            <a:r>
              <a:rPr lang="cs-CZ" dirty="0" err="1" smtClean="0"/>
              <a:t>doubleclick</a:t>
            </a:r>
            <a:r>
              <a:rPr lang="cs-CZ" dirty="0" smtClean="0"/>
              <a:t>) myší</a:t>
            </a:r>
            <a:endParaRPr lang="cs-CZ" dirty="0"/>
          </a:p>
          <a:p>
            <a:r>
              <a:rPr lang="cs-CZ" dirty="0"/>
              <a:t>Podržet &amp; pustit – místní nabídka!</a:t>
            </a:r>
          </a:p>
          <a:p>
            <a:r>
              <a:rPr lang="cs-CZ" dirty="0"/>
              <a:t>Podržet &amp; </a:t>
            </a:r>
            <a:r>
              <a:rPr lang="cs-CZ" dirty="0" smtClean="0"/>
              <a:t>posunout </a:t>
            </a:r>
            <a:r>
              <a:rPr lang="cs-CZ" dirty="0"/>
              <a:t>– </a:t>
            </a:r>
            <a:r>
              <a:rPr lang="cs-CZ" dirty="0" smtClean="0"/>
              <a:t>přesun objektu (ikona, dlaždice)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009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Ovládání dotykem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Tah z okraje</a:t>
            </a:r>
          </a:p>
          <a:p>
            <a:pPr lvl="1"/>
            <a:r>
              <a:rPr lang="cs-CZ" dirty="0" smtClean="0"/>
              <a:t>Z pravého okraje: Panel ovládacích tlačítek = </a:t>
            </a:r>
            <a:r>
              <a:rPr lang="cs-CZ" b="1" dirty="0" smtClean="0"/>
              <a:t>Šém</a:t>
            </a:r>
            <a:r>
              <a:rPr lang="cs-CZ" dirty="0" smtClean="0"/>
              <a:t> (</a:t>
            </a:r>
            <a:r>
              <a:rPr lang="cs-CZ" dirty="0" err="1" smtClean="0"/>
              <a:t>Charm</a:t>
            </a:r>
            <a:r>
              <a:rPr lang="cs-CZ" dirty="0" smtClean="0"/>
              <a:t>)</a:t>
            </a:r>
            <a:endParaRPr lang="cs-CZ" b="1" dirty="0" smtClean="0"/>
          </a:p>
          <a:p>
            <a:pPr lvl="2"/>
            <a:r>
              <a:rPr lang="cs-CZ" dirty="0" smtClean="0"/>
              <a:t>Hledat – vyhledávání obsahu</a:t>
            </a:r>
          </a:p>
          <a:p>
            <a:pPr lvl="2"/>
            <a:r>
              <a:rPr lang="cs-CZ" dirty="0"/>
              <a:t>Sdílet – </a:t>
            </a:r>
            <a:r>
              <a:rPr lang="cs-CZ" dirty="0" smtClean="0"/>
              <a:t>sdílení </a:t>
            </a:r>
            <a:r>
              <a:rPr lang="cs-CZ" dirty="0"/>
              <a:t>souborů, fotografií nebo webových stránek</a:t>
            </a:r>
            <a:endParaRPr lang="cs-CZ" dirty="0" smtClean="0"/>
          </a:p>
          <a:p>
            <a:pPr lvl="2"/>
            <a:r>
              <a:rPr lang="cs-CZ" dirty="0" smtClean="0"/>
              <a:t>Start </a:t>
            </a:r>
            <a:r>
              <a:rPr lang="cs-CZ" dirty="0"/>
              <a:t>– </a:t>
            </a:r>
            <a:r>
              <a:rPr lang="cs-CZ" dirty="0" smtClean="0"/>
              <a:t>přepnutí </a:t>
            </a:r>
            <a:r>
              <a:rPr lang="cs-CZ" dirty="0"/>
              <a:t>na Úvodní </a:t>
            </a:r>
            <a:r>
              <a:rPr lang="cs-CZ" dirty="0" smtClean="0"/>
              <a:t>obrazovku</a:t>
            </a:r>
          </a:p>
          <a:p>
            <a:pPr lvl="2"/>
            <a:r>
              <a:rPr lang="cs-CZ" dirty="0" smtClean="0"/>
              <a:t>Zařízení – Přehrát, Tisknout, Promítat (</a:t>
            </a:r>
            <a:r>
              <a:rPr lang="cs-CZ" dirty="0" err="1" smtClean="0"/>
              <a:t>Wi</a:t>
            </a:r>
            <a:r>
              <a:rPr lang="cs-CZ" dirty="0" smtClean="0"/>
              <a:t>-Di bezdrátový display)</a:t>
            </a:r>
          </a:p>
          <a:p>
            <a:pPr lvl="2"/>
            <a:r>
              <a:rPr lang="cs-CZ" dirty="0" smtClean="0"/>
              <a:t>Nastavení </a:t>
            </a:r>
            <a:r>
              <a:rPr lang="cs-CZ" dirty="0"/>
              <a:t>– </a:t>
            </a:r>
            <a:r>
              <a:rPr lang="cs-CZ" dirty="0" smtClean="0"/>
              <a:t>Sítě, Hlasitost, Jas, Oznámení, Vypnutí, Klávesnice</a:t>
            </a:r>
            <a:br>
              <a:rPr lang="cs-CZ" dirty="0" smtClean="0"/>
            </a:br>
            <a:r>
              <a:rPr lang="cs-CZ" dirty="0" smtClean="0"/>
              <a:t>                      Změnit nastavení počítače!</a:t>
            </a:r>
            <a:br>
              <a:rPr lang="cs-CZ" dirty="0" smtClean="0"/>
            </a:br>
            <a:r>
              <a:rPr lang="cs-CZ" dirty="0" smtClean="0"/>
              <a:t>                      V aplikaci pro MUI -&gt; nastavení aplikace!</a:t>
            </a:r>
          </a:p>
          <a:p>
            <a:pPr lvl="1"/>
            <a:r>
              <a:rPr lang="cs-CZ" dirty="0" smtClean="0"/>
              <a:t>Z levého okraje: Seznam běžících aplikací, přepínání mezi aplikacemi (Plocha je aplikace pro moderní uživatelské rozhraní (MUI))</a:t>
            </a:r>
          </a:p>
          <a:p>
            <a:pPr lvl="1"/>
            <a:r>
              <a:rPr lang="cs-CZ" dirty="0" smtClean="0"/>
              <a:t>Z horního okraje: Zavření aplikace</a:t>
            </a:r>
          </a:p>
          <a:p>
            <a:pPr lvl="1"/>
            <a:r>
              <a:rPr lang="cs-CZ" dirty="0" smtClean="0"/>
              <a:t>Z dolního okraje: Zobrazení příkazů aplikace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672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Ovládání dotykem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Posun </a:t>
            </a:r>
            <a:r>
              <a:rPr lang="cs-CZ" dirty="0"/>
              <a:t>– </a:t>
            </a:r>
            <a:r>
              <a:rPr lang="cs-CZ" dirty="0" smtClean="0"/>
              <a:t>listování</a:t>
            </a:r>
          </a:p>
          <a:p>
            <a:pPr lvl="1"/>
            <a:r>
              <a:rPr lang="cs-CZ" dirty="0" smtClean="0"/>
              <a:t>Aplikace Kamera -&gt; pořízené snímky</a:t>
            </a:r>
            <a:endParaRPr lang="cs-CZ" dirty="0"/>
          </a:p>
          <a:p>
            <a:r>
              <a:rPr lang="cs-CZ" dirty="0"/>
              <a:t>Změna </a:t>
            </a:r>
            <a:r>
              <a:rPr lang="cs-CZ" dirty="0" smtClean="0"/>
              <a:t>velikosti</a:t>
            </a:r>
          </a:p>
          <a:p>
            <a:pPr lvl="1"/>
            <a:r>
              <a:rPr lang="cs-CZ" smtClean="0"/>
              <a:t>Aplikace Fotografie</a:t>
            </a:r>
            <a:endParaRPr lang="cs-CZ" dirty="0"/>
          </a:p>
          <a:p>
            <a:r>
              <a:rPr lang="cs-CZ" dirty="0" smtClean="0"/>
              <a:t>Otočení</a:t>
            </a:r>
          </a:p>
          <a:p>
            <a:pPr lvl="1"/>
            <a:r>
              <a:rPr lang="cs-CZ" dirty="0" smtClean="0"/>
              <a:t>Aplikace Google </a:t>
            </a:r>
            <a:r>
              <a:rPr lang="cs-CZ" dirty="0" err="1" smtClean="0"/>
              <a:t>Earth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672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Úvodní obrazovka Start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Přihlášený uživatel</a:t>
            </a:r>
          </a:p>
          <a:p>
            <a:pPr lvl="1"/>
            <a:r>
              <a:rPr lang="cs-CZ" dirty="0" smtClean="0"/>
              <a:t>Změnit obrázek účtu</a:t>
            </a:r>
          </a:p>
          <a:p>
            <a:pPr lvl="2"/>
            <a:r>
              <a:rPr lang="cs-CZ" dirty="0" smtClean="0"/>
              <a:t>Rychlý způsob přístupu k nastavením účtů a počítače</a:t>
            </a:r>
          </a:p>
          <a:p>
            <a:pPr lvl="1"/>
            <a:r>
              <a:rPr lang="cs-CZ" dirty="0" smtClean="0"/>
              <a:t>Uzamknout, Odhlásit se</a:t>
            </a:r>
          </a:p>
          <a:p>
            <a:pPr lvl="1"/>
            <a:r>
              <a:rPr lang="cs-CZ" dirty="0" smtClean="0"/>
              <a:t>Přepnout účet</a:t>
            </a:r>
          </a:p>
          <a:p>
            <a:r>
              <a:rPr lang="cs-CZ" dirty="0" smtClean="0"/>
              <a:t>Vypnout</a:t>
            </a:r>
          </a:p>
          <a:p>
            <a:r>
              <a:rPr lang="cs-CZ" dirty="0" smtClean="0"/>
              <a:t>Hledat</a:t>
            </a:r>
          </a:p>
          <a:p>
            <a:r>
              <a:rPr lang="cs-CZ" dirty="0" smtClean="0"/>
              <a:t>Aplikace (všechny aplikace -&gt; tah nahoru)</a:t>
            </a:r>
          </a:p>
          <a:p>
            <a:pPr lvl="1"/>
            <a:r>
              <a:rPr lang="cs-CZ" dirty="0" smtClean="0"/>
              <a:t>Připnout aplikaci na úvodní obrazovku/Připnout na hlavní panel</a:t>
            </a:r>
          </a:p>
          <a:p>
            <a:pPr lvl="1"/>
            <a:r>
              <a:rPr lang="cs-CZ" dirty="0" smtClean="0"/>
              <a:t>Organizace dlaždic</a:t>
            </a:r>
          </a:p>
          <a:p>
            <a:pPr lvl="1"/>
            <a:r>
              <a:rPr lang="cs-CZ" dirty="0" smtClean="0"/>
              <a:t>Spustit jako správce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621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Dotyková klávesnice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Objeví se v okamžiku, kdy je jí třeba, nebo ji vyvolám ikonou na Hlavním panelu či pomocí Šému -&gt; Nastavení</a:t>
            </a:r>
          </a:p>
          <a:p>
            <a:r>
              <a:rPr lang="cs-CZ" dirty="0" smtClean="0"/>
              <a:t>Rozložení klávesnice</a:t>
            </a:r>
          </a:p>
          <a:p>
            <a:pPr lvl="1"/>
            <a:r>
              <a:rPr lang="cs-CZ" dirty="0" smtClean="0"/>
              <a:t>Na celou šířku obrazovky</a:t>
            </a:r>
          </a:p>
          <a:p>
            <a:pPr lvl="1"/>
            <a:r>
              <a:rPr lang="cs-CZ" dirty="0" smtClean="0"/>
              <a:t>Panel pro rukopis</a:t>
            </a:r>
          </a:p>
          <a:p>
            <a:pPr lvl="1"/>
            <a:r>
              <a:rPr lang="cs-CZ" dirty="0" smtClean="0"/>
              <a:t>Velké/malé znaky, numerická klávesnice, </a:t>
            </a:r>
            <a:r>
              <a:rPr lang="cs-CZ" dirty="0" err="1" smtClean="0"/>
              <a:t>emotikony</a:t>
            </a:r>
            <a:endParaRPr lang="cs-CZ" dirty="0" smtClean="0"/>
          </a:p>
          <a:p>
            <a:pPr lvl="1"/>
            <a:r>
              <a:rPr lang="cs-CZ" dirty="0" smtClean="0"/>
              <a:t>Podrž prst na klávese -&gt; alternativní znaky</a:t>
            </a:r>
          </a:p>
          <a:p>
            <a:r>
              <a:rPr lang="cs-CZ" dirty="0"/>
              <a:t>Podrobnosti na</a:t>
            </a:r>
            <a:br>
              <a:rPr lang="cs-CZ" dirty="0"/>
            </a:b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windows.microsoft.com/cs-cz/windows-8/using-touch-keyboard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8691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Nastavení počítače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Šém -&gt; Nastavení -&gt; Změnit nastavení počítače</a:t>
            </a:r>
          </a:p>
          <a:p>
            <a:r>
              <a:rPr lang="cs-CZ" dirty="0" smtClean="0"/>
              <a:t>Počítač a zařízení</a:t>
            </a:r>
          </a:p>
          <a:p>
            <a:r>
              <a:rPr lang="cs-CZ" dirty="0" smtClean="0"/>
              <a:t>Účty</a:t>
            </a:r>
          </a:p>
          <a:p>
            <a:r>
              <a:rPr lang="cs-CZ" dirty="0" smtClean="0"/>
              <a:t>Síť</a:t>
            </a:r>
          </a:p>
          <a:p>
            <a:r>
              <a:rPr lang="cs-CZ" dirty="0" smtClean="0"/>
              <a:t>Aktualizace a obnovení</a:t>
            </a:r>
          </a:p>
          <a:p>
            <a:r>
              <a:rPr lang="cs-CZ" dirty="0" smtClean="0"/>
              <a:t>Ovládací panely…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5617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tématu: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•"/>
            </a:pPr>
            <a:r>
              <a:rPr lang="cs-CZ" dirty="0" smtClean="0"/>
              <a:t>Účty Microsoft</a:t>
            </a:r>
          </a:p>
          <a:p>
            <a:pPr>
              <a:buFontTx/>
              <a:buChar char="•"/>
            </a:pPr>
            <a:r>
              <a:rPr lang="cs-CZ" dirty="0" smtClean="0"/>
              <a:t>Co </a:t>
            </a:r>
            <a:r>
              <a:rPr lang="cs-CZ" dirty="0"/>
              <a:t>je to tablet</a:t>
            </a:r>
          </a:p>
          <a:p>
            <a:pPr>
              <a:buFontTx/>
              <a:buChar char="•"/>
            </a:pPr>
            <a:r>
              <a:rPr lang="cs-CZ" dirty="0"/>
              <a:t>Tlačítka, dírky a štěrbiny</a:t>
            </a:r>
            <a:endParaRPr lang="en-US" dirty="0"/>
          </a:p>
          <a:p>
            <a:pPr>
              <a:buFontTx/>
              <a:buChar char="•"/>
            </a:pPr>
            <a:r>
              <a:rPr lang="cs-CZ" dirty="0"/>
              <a:t>Zahájení </a:t>
            </a:r>
            <a:r>
              <a:rPr lang="cs-CZ" dirty="0" smtClean="0"/>
              <a:t>práce</a:t>
            </a:r>
          </a:p>
          <a:p>
            <a:pPr>
              <a:buFontTx/>
              <a:buChar char="•"/>
            </a:pPr>
            <a:r>
              <a:rPr lang="cs-CZ" dirty="0" smtClean="0"/>
              <a:t>Pracovní plocha - Desktop</a:t>
            </a:r>
            <a:endParaRPr lang="cs-CZ" dirty="0"/>
          </a:p>
          <a:p>
            <a:pPr>
              <a:buFontTx/>
              <a:buChar char="•"/>
            </a:pPr>
            <a:r>
              <a:rPr lang="cs-CZ" dirty="0"/>
              <a:t>Dotykové ovládání</a:t>
            </a:r>
          </a:p>
          <a:p>
            <a:pPr>
              <a:buFontTx/>
              <a:buChar char="•"/>
            </a:pPr>
            <a:r>
              <a:rPr lang="cs-CZ" dirty="0" smtClean="0"/>
              <a:t>Úvodní obrazovka Start</a:t>
            </a:r>
            <a:endParaRPr lang="cs-CZ" dirty="0"/>
          </a:p>
          <a:p>
            <a:pPr>
              <a:buFontTx/>
              <a:buChar char="•"/>
            </a:pPr>
            <a:r>
              <a:rPr lang="cs-CZ" dirty="0" smtClean="0"/>
              <a:t>Dotyková klávesnice</a:t>
            </a:r>
            <a:endParaRPr lang="cs-CZ" dirty="0"/>
          </a:p>
          <a:p>
            <a:pPr>
              <a:buFontTx/>
              <a:buChar char="•"/>
            </a:pPr>
            <a:r>
              <a:rPr lang="cs-CZ" dirty="0" smtClean="0"/>
              <a:t>Nastavení počítače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8130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Nastavení počítače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4392"/>
              </p:ext>
            </p:extLst>
          </p:nvPr>
        </p:nvGraphicFramePr>
        <p:xfrm>
          <a:off x="457200" y="1110997"/>
          <a:ext cx="822960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text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109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z="5400" dirty="0" smtClean="0"/>
              <a:t>Děkuji za pozornost</a:t>
            </a:r>
            <a:endParaRPr lang="cs-CZ" sz="5400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Ing. Ivo Janeček</a:t>
            </a:r>
          </a:p>
          <a:p>
            <a:r>
              <a:rPr lang="cs-CZ" sz="2400" dirty="0" err="1" smtClean="0"/>
              <a:t>ijanecek@boxed.cz</a:t>
            </a: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928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Trebuchet MS"/>
              </a:rPr>
              <a:t>Účty Microsoft - funkce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Otázka synchronizace „dat“</a:t>
            </a:r>
            <a:endParaRPr lang="cs-CZ" dirty="0"/>
          </a:p>
          <a:p>
            <a:pPr>
              <a:buFont typeface="Arial"/>
              <a:buChar char="•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Předchozí „pouhé“ odlišení složek uživatelů</a:t>
            </a:r>
            <a:endParaRPr lang="cs-CZ" dirty="0"/>
          </a:p>
          <a:p>
            <a:pPr>
              <a:buFont typeface="Arial"/>
              <a:buChar char="•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AAA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Sledování činnosti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Ověřování totožnosti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Role</a:t>
            </a:r>
            <a:endParaRPr lang="cs-CZ" dirty="0"/>
          </a:p>
          <a:p>
            <a:pPr>
              <a:buFont typeface="Arial"/>
              <a:buChar char="•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PC </a:t>
            </a:r>
            <a:r>
              <a:rPr lang="cs-CZ" sz="3600" dirty="0" err="1">
                <a:solidFill>
                  <a:srgbClr val="3F3F3F"/>
                </a:solidFill>
                <a:latin typeface="Trebuchet MS"/>
              </a:rPr>
              <a:t>x</a:t>
            </a:r>
            <a:r>
              <a:rPr lang="cs-CZ" sz="3600" dirty="0">
                <a:solidFill>
                  <a:srgbClr val="3F3F3F"/>
                </a:solidFill>
                <a:latin typeface="Trebuchet MS"/>
              </a:rPr>
              <a:t> Tablet účty</a:t>
            </a:r>
            <a:endParaRPr lang="cs-CZ" dirty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23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Trebuchet MS"/>
              </a:rPr>
              <a:t>Účty Microsoft – PC účty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/>
              <a:buChar char="•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Lokální účet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Zřizuje administrátor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Nelze spravovat vzdáleně</a:t>
            </a:r>
            <a:endParaRPr lang="cs-CZ" dirty="0"/>
          </a:p>
          <a:p>
            <a:pPr>
              <a:buFont typeface="Arial"/>
              <a:buChar char="•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Doménový účet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Server – položka účty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Cestovní data (podle volby)</a:t>
            </a:r>
            <a:endParaRPr lang="cs-CZ" dirty="0"/>
          </a:p>
          <a:p>
            <a:pPr lvl="1">
              <a:buSzPct val="75000"/>
              <a:buFont typeface="StarSymbol"/>
              <a:buChar char=""/>
            </a:pPr>
            <a:r>
              <a:rPr lang="cs-CZ" sz="3600" dirty="0">
                <a:solidFill>
                  <a:srgbClr val="3F3F3F"/>
                </a:solidFill>
                <a:latin typeface="Trebuchet MS"/>
              </a:rPr>
              <a:t>Správce/</a:t>
            </a:r>
            <a:r>
              <a:rPr lang="cs-CZ" sz="3600" dirty="0" smtClean="0">
                <a:solidFill>
                  <a:srgbClr val="3F3F3F"/>
                </a:solidFill>
                <a:latin typeface="Trebuchet MS"/>
              </a:rPr>
              <a:t>uživatelé</a:t>
            </a: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3317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Trebuchet MS"/>
              </a:rPr>
              <a:t>Účty Microsoft – Tablet účty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Doménový účet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Windows 8 Pro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Cestování dat/Správa účtu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 err="1">
                <a:solidFill>
                  <a:srgbClr val="3F3F3F"/>
                </a:solidFill>
                <a:latin typeface="+mj-lt"/>
              </a:rPr>
              <a:t>Offline</a:t>
            </a:r>
            <a:r>
              <a:rPr lang="cs-CZ" sz="1600" dirty="0">
                <a:solidFill>
                  <a:srgbClr val="3F3F3F"/>
                </a:solidFill>
                <a:latin typeface="+mj-lt"/>
              </a:rPr>
              <a:t> připojení – velikost úložiště</a:t>
            </a:r>
            <a:endParaRPr lang="cs-CZ" sz="1600" dirty="0">
              <a:latin typeface="+mj-lt"/>
            </a:endParaRPr>
          </a:p>
          <a:p>
            <a:pPr>
              <a:buFont typeface="Arial"/>
              <a:buChar char="•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Online účet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Dříve </a:t>
            </a:r>
            <a:r>
              <a:rPr lang="cs-CZ" sz="1600" dirty="0" err="1">
                <a:solidFill>
                  <a:srgbClr val="3F3F3F"/>
                </a:solidFill>
                <a:latin typeface="+mj-lt"/>
              </a:rPr>
              <a:t>LiveID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Synchronizace (plocha, dlaždice, pošta, aplikace, záložky, data aplikací)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Nastavení/Změnit nastavení/Účty + </a:t>
            </a:r>
            <a:r>
              <a:rPr lang="cs-CZ" sz="1600" dirty="0" err="1">
                <a:solidFill>
                  <a:srgbClr val="3F3F3F"/>
                </a:solidFill>
                <a:latin typeface="+mj-lt"/>
              </a:rPr>
              <a:t>OneDrive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Windows </a:t>
            </a:r>
            <a:r>
              <a:rPr lang="cs-CZ" sz="1600" dirty="0" err="1">
                <a:solidFill>
                  <a:srgbClr val="3F3F3F"/>
                </a:solidFill>
                <a:latin typeface="+mj-lt"/>
              </a:rPr>
              <a:t>Store</a:t>
            </a:r>
            <a:r>
              <a:rPr lang="cs-CZ" sz="1600" dirty="0">
                <a:solidFill>
                  <a:srgbClr val="3F3F3F"/>
                </a:solidFill>
                <a:latin typeface="+mj-lt"/>
              </a:rPr>
              <a:t>/Účet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Účet s přiřazeným přístupem</a:t>
            </a:r>
            <a:endParaRPr lang="cs-CZ" sz="1600" dirty="0">
              <a:latin typeface="+mj-lt"/>
            </a:endParaRPr>
          </a:p>
          <a:p>
            <a:pPr lvl="1">
              <a:buSzPct val="75000"/>
              <a:buFont typeface="StarSymbol"/>
              <a:buChar char=""/>
            </a:pPr>
            <a:r>
              <a:rPr lang="cs-CZ" sz="1600" dirty="0">
                <a:solidFill>
                  <a:srgbClr val="3F3F3F"/>
                </a:solidFill>
                <a:latin typeface="+mj-lt"/>
              </a:rPr>
              <a:t>1 účet = 80 zařízení s Windows </a:t>
            </a:r>
            <a:r>
              <a:rPr lang="cs-CZ" sz="1600" dirty="0" smtClean="0">
                <a:solidFill>
                  <a:srgbClr val="3F3F3F"/>
                </a:solidFill>
                <a:latin typeface="+mj-lt"/>
              </a:rPr>
              <a:t>8</a:t>
            </a:r>
            <a:endParaRPr lang="cs-CZ" sz="1600" dirty="0"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5544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Trebuchet MS"/>
              </a:rPr>
              <a:t>Účty Microsoft </a:t>
            </a:r>
            <a:r>
              <a:rPr lang="cs-CZ" dirty="0" err="1">
                <a:solidFill>
                  <a:srgbClr val="000000"/>
                </a:solidFill>
                <a:latin typeface="Trebuchet MS"/>
              </a:rPr>
              <a:t>x</a:t>
            </a:r>
            <a:r>
              <a:rPr lang="cs-CZ" dirty="0">
                <a:solidFill>
                  <a:srgbClr val="000000"/>
                </a:solidFill>
                <a:latin typeface="Trebuchet MS"/>
              </a:rPr>
              <a:t> Office 365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cs-CZ" dirty="0">
                <a:solidFill>
                  <a:srgbClr val="3F3F3F"/>
                </a:solidFill>
                <a:latin typeface="Trebuchet MS"/>
              </a:rPr>
              <a:t>Sloučení?</a:t>
            </a:r>
            <a:endParaRPr lang="cs-CZ" dirty="0"/>
          </a:p>
          <a:p>
            <a:pPr>
              <a:buFont typeface="Arial"/>
              <a:buChar char="•"/>
            </a:pPr>
            <a:r>
              <a:rPr lang="cs-CZ" dirty="0">
                <a:solidFill>
                  <a:srgbClr val="3F3F3F"/>
                </a:solidFill>
                <a:latin typeface="Trebuchet MS"/>
              </a:rPr>
              <a:t>Office 365 = „doménový“ účet – možnost správy</a:t>
            </a:r>
            <a:endParaRPr lang="cs-CZ" dirty="0"/>
          </a:p>
          <a:p>
            <a:pPr>
              <a:buFont typeface="Arial"/>
              <a:buChar char="•"/>
            </a:pPr>
            <a:r>
              <a:rPr lang="cs-CZ" dirty="0">
                <a:solidFill>
                  <a:srgbClr val="3F3F3F"/>
                </a:solidFill>
                <a:latin typeface="Trebuchet MS"/>
              </a:rPr>
              <a:t>Registrace Microsoft účtu – lze použít účet Office </a:t>
            </a:r>
            <a:r>
              <a:rPr lang="cs-CZ" dirty="0" smtClean="0">
                <a:solidFill>
                  <a:srgbClr val="3F3F3F"/>
                </a:solidFill>
                <a:latin typeface="Trebuchet MS"/>
              </a:rPr>
              <a:t>365</a:t>
            </a: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088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  <a:latin typeface="Trebuchet MS"/>
              </a:rPr>
              <a:t>Účty </a:t>
            </a:r>
            <a:r>
              <a:rPr lang="cs-CZ" dirty="0" smtClean="0">
                <a:solidFill>
                  <a:srgbClr val="000000"/>
                </a:solidFill>
                <a:latin typeface="Trebuchet MS"/>
              </a:rPr>
              <a:t>pro školu</a:t>
            </a:r>
            <a:endParaRPr lang="cs-C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cs-CZ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73045"/>
              </p:ext>
            </p:extLst>
          </p:nvPr>
        </p:nvGraphicFramePr>
        <p:xfrm>
          <a:off x="755576" y="1491630"/>
          <a:ext cx="7344816" cy="864096"/>
        </p:xfrm>
        <a:graphic>
          <a:graphicData uri="http://schemas.openxmlformats.org/drawingml/2006/table">
            <a:tbl>
              <a:tblPr/>
              <a:tblGrid>
                <a:gridCol w="607360"/>
                <a:gridCol w="847479"/>
                <a:gridCol w="2542436"/>
                <a:gridCol w="748606"/>
                <a:gridCol w="1850329"/>
                <a:gridCol w="748606"/>
              </a:tblGrid>
              <a:tr h="28803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Učitel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Příhlášení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do Office365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Účet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uživatele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tabletu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společný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Onedrive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Jméno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Příjmení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přihlašovací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jméno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Heslo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přihlašovací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jméno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Heslo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Jan</a:t>
                      </a:r>
                      <a:endParaRPr lang="en-US" sz="11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 smtClean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Novák</a:t>
                      </a:r>
                      <a:endParaRPr lang="en-US" sz="11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 smtClean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jan.novak@</a:t>
                      </a:r>
                      <a:r>
                        <a:rPr lang="en-US" sz="1100" b="1" i="0" u="none" strike="noStrike" dirty="0" err="1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inovacenadosah.cz</a:t>
                      </a:r>
                      <a:endParaRPr lang="en-US" sz="11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 smtClean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SkolaXXxx</a:t>
                      </a:r>
                      <a:endParaRPr lang="en-US" sz="1100" b="1" i="0" u="none" strike="noStrike" dirty="0">
                        <a:solidFill>
                          <a:schemeClr val="accent2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skola11111111@</a:t>
                      </a:r>
                      <a:r>
                        <a:rPr lang="en-US" sz="11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outlook.cz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chemeClr val="accent2"/>
                          </a:solidFill>
                          <a:effectLst/>
                          <a:latin typeface="Calibri"/>
                        </a:rPr>
                        <a:t>Comfor51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422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tablet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cs-CZ" dirty="0"/>
              <a:t>Přenosný počítač ve tvaru desky s integrovanou dotykovou obrazovkou.</a:t>
            </a:r>
          </a:p>
          <a:p>
            <a:pPr marL="457200" indent="-457200"/>
            <a:r>
              <a:rPr lang="cs-CZ" dirty="0" smtClean="0"/>
              <a:t>Dotyková (virtuální) </a:t>
            </a:r>
            <a:r>
              <a:rPr lang="cs-CZ" dirty="0"/>
              <a:t>klávesnice</a:t>
            </a:r>
          </a:p>
          <a:p>
            <a:pPr marL="457200" indent="-457200"/>
            <a:r>
              <a:rPr lang="cs-CZ" dirty="0" smtClean="0"/>
              <a:t>Stylus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4572000" y="195486"/>
            <a:ext cx="4104456" cy="288032"/>
          </a:xfrm>
        </p:spPr>
        <p:txBody>
          <a:bodyPr>
            <a:normAutofit fontScale="55000" lnSpcReduction="20000"/>
          </a:bodyPr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9449" y="3058274"/>
            <a:ext cx="1347308" cy="129614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445" y="2807590"/>
            <a:ext cx="2825865" cy="1705047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058274"/>
            <a:ext cx="933372" cy="542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61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Tlačítka, dírky a </a:t>
            </a:r>
            <a:r>
              <a:rPr lang="cs-CZ" dirty="0" smtClean="0"/>
              <a:t>štěrbiny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 smtClean="0"/>
              <a:t>MANUÁL! User </a:t>
            </a:r>
            <a:r>
              <a:rPr lang="cs-CZ" dirty="0" err="1"/>
              <a:t>G</a:t>
            </a:r>
            <a:r>
              <a:rPr lang="cs-CZ" dirty="0" err="1" smtClean="0"/>
              <a:t>uide</a:t>
            </a:r>
            <a:endParaRPr lang="cs-CZ" dirty="0" smtClean="0"/>
          </a:p>
          <a:p>
            <a:r>
              <a:rPr lang="cs-CZ" dirty="0" smtClean="0"/>
              <a:t>Tlačítko napájení – Power</a:t>
            </a:r>
          </a:p>
          <a:p>
            <a:pPr lvl="1"/>
            <a:r>
              <a:rPr lang="cs-CZ" dirty="0" smtClean="0"/>
              <a:t>Stisk delší než </a:t>
            </a:r>
            <a:r>
              <a:rPr lang="cs-CZ" dirty="0"/>
              <a:t>X</a:t>
            </a:r>
            <a:r>
              <a:rPr lang="cs-CZ" dirty="0" smtClean="0"/>
              <a:t> sekund = nouzové vypnutí</a:t>
            </a:r>
          </a:p>
          <a:p>
            <a:pPr lvl="1"/>
            <a:r>
              <a:rPr lang="cs-CZ" dirty="0" smtClean="0"/>
              <a:t>Probuzení z režimu spánku/hibernace (indikace LED)</a:t>
            </a:r>
          </a:p>
          <a:p>
            <a:r>
              <a:rPr lang="cs-CZ" dirty="0" smtClean="0"/>
              <a:t>USB, mikro USB -&gt; redukce</a:t>
            </a:r>
          </a:p>
          <a:p>
            <a:pPr lvl="1"/>
            <a:r>
              <a:rPr lang="cs-CZ" dirty="0" smtClean="0"/>
              <a:t>USB 3.0 (modrá)</a:t>
            </a:r>
          </a:p>
          <a:p>
            <a:r>
              <a:rPr lang="cs-CZ" dirty="0" smtClean="0"/>
              <a:t>Čtečka paměťových karet – SD karty, </a:t>
            </a:r>
            <a:r>
              <a:rPr lang="cs-CZ" dirty="0" err="1" smtClean="0"/>
              <a:t>MicroSD</a:t>
            </a:r>
            <a:endParaRPr lang="cs-CZ" dirty="0" smtClean="0"/>
          </a:p>
          <a:p>
            <a:pPr lvl="1"/>
            <a:r>
              <a:rPr lang="cs-CZ" dirty="0" smtClean="0"/>
              <a:t>Bezpečně odebrat hardware…</a:t>
            </a:r>
          </a:p>
          <a:p>
            <a:r>
              <a:rPr lang="cs-CZ" dirty="0" smtClean="0"/>
              <a:t>Konektor pro sluchátka/reproduktory/externí mikrofon (Combo audio </a:t>
            </a:r>
            <a:r>
              <a:rPr lang="cs-CZ" dirty="0" err="1" smtClean="0"/>
              <a:t>jack</a:t>
            </a:r>
            <a:r>
              <a:rPr lang="cs-CZ" dirty="0" smtClean="0"/>
              <a:t> 3,5 mm)</a:t>
            </a:r>
          </a:p>
          <a:p>
            <a:pPr lvl="1"/>
            <a:r>
              <a:rPr lang="cs-CZ" dirty="0" smtClean="0"/>
              <a:t>Nemusí podporovat klasické mikrofony</a:t>
            </a:r>
          </a:p>
          <a:p>
            <a:r>
              <a:rPr lang="cs-CZ" dirty="0" smtClean="0"/>
              <a:t>Tlačítko hlasitosti (+/-)</a:t>
            </a:r>
          </a:p>
          <a:p>
            <a:r>
              <a:rPr lang="cs-CZ" dirty="0" smtClean="0"/>
              <a:t>Tlačítko Novo – stisk při vypnutém počítači -&gt; Obnova systému, vstup do </a:t>
            </a:r>
            <a:r>
              <a:rPr lang="cs-CZ" dirty="0" err="1" smtClean="0"/>
              <a:t>BIOSu</a:t>
            </a:r>
            <a:r>
              <a:rPr lang="cs-CZ" dirty="0" smtClean="0"/>
              <a:t>, </a:t>
            </a:r>
            <a:r>
              <a:rPr lang="cs-CZ" dirty="0" err="1" smtClean="0"/>
              <a:t>Boot</a:t>
            </a:r>
            <a:r>
              <a:rPr lang="cs-CZ" dirty="0" smtClean="0"/>
              <a:t> menu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4294967295"/>
          </p:nvPr>
        </p:nvSpPr>
        <p:spPr>
          <a:xfrm>
            <a:off x="4572000" y="195486"/>
            <a:ext cx="4104456" cy="288032"/>
          </a:xfrm>
        </p:spPr>
        <p:txBody>
          <a:bodyPr>
            <a:normAutofit fontScale="55000" lnSpcReduction="20000"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576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CE513F370EBC24DB3058E48E01F3A2B" ma:contentTypeVersion="1" ma:contentTypeDescription="Vytvoří nový dokument" ma:contentTypeScope="" ma:versionID="0f71cd1b7ca38315f7d305545b15fb92">
  <xsd:schema xmlns:xsd="http://www.w3.org/2001/XMLSchema" xmlns:xs="http://www.w3.org/2001/XMLSchema" xmlns:p="http://schemas.microsoft.com/office/2006/metadata/properties" xmlns:ns2="d19d6491-b662-4d98-996c-1e38fe9d0183" targetNamespace="http://schemas.microsoft.com/office/2006/metadata/properties" ma:root="true" ma:fieldsID="c7d50061927b9b77762b595bd42e59e9" ns2:_="">
    <xsd:import namespace="d19d6491-b662-4d98-996c-1e38fe9d018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9d6491-b662-4d98-996c-1e38fe9d018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D0B5DD7-4F81-4539-BEEE-DE05DE870D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7043CA-DE95-4BE6-BD7E-E6ADDDF161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9d6491-b662-4d98-996c-1e38fe9d01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2F33400-E7C1-402A-9D11-37931DDB1730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d19d6491-b662-4d98-996c-1e38fe9d0183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Comfor.potx</Template>
  <TotalTime>372</TotalTime>
  <Words>827</Words>
  <Application>Microsoft Macintosh PowerPoint</Application>
  <PresentationFormat>On-screen Show (16:9)</PresentationFormat>
  <Paragraphs>185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Shluk</vt:lpstr>
      <vt:lpstr>Základy práce s tabletem na platformě Windows 8.1 </vt:lpstr>
      <vt:lpstr>Úvod do tématu:</vt:lpstr>
      <vt:lpstr>Účty Microsoft - funkce </vt:lpstr>
      <vt:lpstr>Účty Microsoft – PC účty </vt:lpstr>
      <vt:lpstr>Účty Microsoft – Tablet účty </vt:lpstr>
      <vt:lpstr>Účty Microsoft x Office 365 </vt:lpstr>
      <vt:lpstr>Účty pro školu</vt:lpstr>
      <vt:lpstr>Co je to tablet</vt:lpstr>
      <vt:lpstr>Tlačítka, dírky a štěrbiny I</vt:lpstr>
      <vt:lpstr>Tlačítka, dírky a štěrbiny II</vt:lpstr>
      <vt:lpstr>Tlačítka, dírky a štěrbiny III</vt:lpstr>
      <vt:lpstr>Zahájení práce</vt:lpstr>
      <vt:lpstr>Pracovní plocha - Desktop</vt:lpstr>
      <vt:lpstr>Ovládání dotykem I</vt:lpstr>
      <vt:lpstr>Ovládání dotykem II</vt:lpstr>
      <vt:lpstr>Ovládání dotykem III</vt:lpstr>
      <vt:lpstr>Úvodní obrazovka Start</vt:lpstr>
      <vt:lpstr>Dotyková klávesnice</vt:lpstr>
      <vt:lpstr>Nastavení počítače</vt:lpstr>
      <vt:lpstr>Nastavení počítače</vt:lpstr>
      <vt:lpstr>Děkuji za pozornost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Účet Microsoft</dc:creator>
  <cp:lastModifiedBy>Ivo Janeček</cp:lastModifiedBy>
  <cp:revision>38</cp:revision>
  <dcterms:created xsi:type="dcterms:W3CDTF">2014-10-07T08:27:59Z</dcterms:created>
  <dcterms:modified xsi:type="dcterms:W3CDTF">2015-01-12T09:50:47Z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0x0101009CE513F370EBC24DB3058E48E01F3A2B</vt:lpwstr>
  </property>
  <property fmtid="{D5CDD505-2E9C-101B-9397-08002B2CF9AE}" pid="3" name="IsMyDocuments">
    <vt:bool>true</vt:bool>
  </property>
</Properties>
</file>