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8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0BC887-C8ED-43B2-AD15-4F809C6837EC}">
  <a:tblStyle styleId="{020BC887-C8ED-43B2-AD15-4F809C6837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83" name="Google Shape;28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Metodický portál je největší “státní” učitelský portál v republice. Obsahuje obrovské množství materiálů do výuky, odborných článků apod. Obsah je garantovaný, prochází recenzemi odborníků. V rámci projektu PPUČ portál modernizujeme.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Uživatelům chceme nabídnout nové funkce: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/>
              <a:t>budeme jim nabízet obsah na míru podle toho, co je bude zajímat (např. podle aprobace)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/>
              <a:t>bude možné označit si oblíbený obsah a organizovat obsah do tematických kolekcí 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/>
              <a:t>podpoříme výměnu zkušeností a </a:t>
            </a:r>
            <a:r>
              <a:rPr lang="cs-CZ" dirty="0" err="1"/>
              <a:t>zájemnou</a:t>
            </a:r>
            <a:r>
              <a:rPr lang="cs-CZ" dirty="0"/>
              <a:t> inspiraci - nově bude možné vytvářet propojení mezi uživateli (“přátelství”)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Portál bude mít moderní design, jednoduché ovládání, bude přehlednější.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Bude možné lépe pracovat s portálem z mobilů a tabletů.</a:t>
            </a:r>
            <a:endParaRPr dirty="0"/>
          </a:p>
        </p:txBody>
      </p:sp>
      <p:sp>
        <p:nvSpPr>
          <p:cNvPr id="310" name="Google Shape;310;p15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EMA je novým modulem Metodického portálu.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Je to jednak katalog otevřených materiálů pro učitele, jednak reputační systém.</a:t>
            </a:r>
            <a:endParaRPr/>
          </a:p>
        </p:txBody>
      </p:sp>
      <p:sp>
        <p:nvSpPr>
          <p:cNvPr id="318" name="Google Shape;318;p16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Ema shromažďuje informace o otevřených materiálech pro učitele, přístupných na různých portálech a webech, a umožňuje v nich snadno vyhledávat z jednoho místa.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Otevřené digitální vzdělávací zdroje jsou dostupné pod veřejnou licencí, nejčastěji Creative Commons. Je možné je zdarma užívat, šířit i upravovat, bez nutnosti žádat kohokoli o svolení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Uživatelé mohou tak najít volně dostupné materiály do výuky, odborné články, videa, e-knihy, e-learningové programy, odborné práce, informační zdroje...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p17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Ema je také reputační systém.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Materiály, které jsou v katalogu EMA zastoupeny, je možné hodnotit, komentovat, diskutovat o nich. Kvalitní a oblíbené materiály tak získávají “reputaci”, podle které se uživatelé mohou řídit, když prohlížejí, co v EMĚ vyhledali.</a:t>
            </a:r>
            <a:endParaRPr/>
          </a:p>
        </p:txBody>
      </p:sp>
      <p:sp>
        <p:nvSpPr>
          <p:cNvPr id="339" name="Google Shape;339;p18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Dalším novým modulem Metodického portálu je Profil Učitel21.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Je to pomůcka pro mapování digitálních dovedností učitele, je to online aplikace pro soukromé sebehodnocení vlastních digitálních dovedností.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Vycházeli jsme z Evropského rámce digitálních dovedností DigCompEdu, který obsahuje 6 oblastí a v nich 22 kompetencí.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Učitelům doporučujeme využít aplikaci k seznámení se s tímto rámcem digitálních kompetencí a využít aplikaci k soukromému sebehodnocení, ideálně i pro plánování dalšího rozvoje.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p19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V rámci projektu PPUČ modernizujeme také Konzultační centrum NÚV.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Učitelům i vedení škol umožňuje pokládat odborníkům z NÚV dotazy. Odpověď dostanou do 5 dnů mailem na hlavičkovém papíře.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Nově nabízíme také možnost ptát se na gramotnosti.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p20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Co je charakteristické pro děti na všech třech obrázcích? Jakými slovy se dá charakterizovat to, co obrázky zobrazují?</a:t>
            </a:r>
            <a:endParaRPr/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dirty="0"/>
              <a:t>Komentovat význam OVU a způsob práce s nimi, jak se k nim dostat přes web gramotnosti.pro – webové speciály</a:t>
            </a:r>
            <a:endParaRPr dirty="0"/>
          </a:p>
        </p:txBody>
      </p:sp>
      <p:sp>
        <p:nvSpPr>
          <p:cNvPr id="239" name="Google Shape;23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ZDNA">
  <p:cSld name="PRAZDNA">
    <p:bg>
      <p:bgPr>
        <a:noFill/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AZEK">
  <p:cSld name="OBRAZE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DPIS">
  <p:cSld name="NADPI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-4783" y="445083"/>
            <a:ext cx="12192000" cy="685800"/>
          </a:xfrm>
          <a:prstGeom prst="rect">
            <a:avLst/>
          </a:prstGeom>
          <a:solidFill>
            <a:srgbClr val="FFFFFF">
              <a:alpha val="33725"/>
            </a:srgb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21;p5"/>
          <p:cNvCxnSpPr/>
          <p:nvPr/>
        </p:nvCxnSpPr>
        <p:spPr>
          <a:xfrm>
            <a:off x="469900" y="431800"/>
            <a:ext cx="0" cy="685800"/>
          </a:xfrm>
          <a:prstGeom prst="straightConnector1">
            <a:avLst/>
          </a:prstGeom>
          <a:noFill/>
          <a:ln w="63500" cap="flat" cmpd="sng">
            <a:solidFill>
              <a:srgbClr val="2BC3E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;p5"/>
          <p:cNvCxnSpPr/>
          <p:nvPr/>
        </p:nvCxnSpPr>
        <p:spPr>
          <a:xfrm>
            <a:off x="469900" y="6286500"/>
            <a:ext cx="0" cy="393900"/>
          </a:xfrm>
          <a:prstGeom prst="straightConnector1">
            <a:avLst/>
          </a:prstGeom>
          <a:noFill/>
          <a:ln w="635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solidFill>
            <a:srgbClr val="FFF7F7">
              <a:alpha val="52156"/>
            </a:srgb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  <a:defRPr sz="27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635000" y="6360113"/>
            <a:ext cx="10998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900"/>
              <a:buFont typeface="Arial"/>
              <a:buNone/>
            </a:pPr>
            <a:r>
              <a:rPr lang="cs-CZ" sz="1900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PPUČ</a:t>
            </a:r>
            <a:endParaRPr sz="1900" b="1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NADPIS">
  <p:cSld name="4_NADPI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8748" y="520772"/>
            <a:ext cx="11004452" cy="46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2667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088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15600" y="1224800"/>
            <a:ext cx="11360700" cy="45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11296610" y="60144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2"/>
          </p:nvPr>
        </p:nvSpPr>
        <p:spPr>
          <a:xfrm>
            <a:off x="11296610" y="60144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32" name="Google Shape;32;p7"/>
          <p:cNvCxnSpPr/>
          <p:nvPr/>
        </p:nvCxnSpPr>
        <p:spPr>
          <a:xfrm>
            <a:off x="415600" y="364167"/>
            <a:ext cx="0" cy="612300"/>
          </a:xfrm>
          <a:prstGeom prst="straightConnector1">
            <a:avLst/>
          </a:prstGeom>
          <a:noFill/>
          <a:ln w="38100" cap="flat" cmpd="sng">
            <a:solidFill>
              <a:srgbClr val="62ACC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" name="Google Shape;33;p7"/>
          <p:cNvCxnSpPr/>
          <p:nvPr/>
        </p:nvCxnSpPr>
        <p:spPr>
          <a:xfrm>
            <a:off x="415600" y="5927367"/>
            <a:ext cx="0" cy="612300"/>
          </a:xfrm>
          <a:prstGeom prst="straightConnector1">
            <a:avLst/>
          </a:prstGeom>
          <a:noFill/>
          <a:ln w="38100" cap="flat" cmpd="sng">
            <a:solidFill>
              <a:srgbClr val="62ACC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4" name="Google Shape;34;p7" descr="CO-poz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4000" y="5941938"/>
            <a:ext cx="731600" cy="5832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7"/>
          <p:cNvCxnSpPr/>
          <p:nvPr/>
        </p:nvCxnSpPr>
        <p:spPr>
          <a:xfrm>
            <a:off x="11296600" y="5927367"/>
            <a:ext cx="0" cy="612300"/>
          </a:xfrm>
          <a:prstGeom prst="straightConnector1">
            <a:avLst/>
          </a:prstGeom>
          <a:noFill/>
          <a:ln w="38100" cap="flat" cmpd="sng">
            <a:solidFill>
              <a:srgbClr val="62ACC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ramotnosti.pro/web/SpolecenstviPraxe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gramotnosti.pro/web/1.stupenAktivityII" TargetMode="External"/><Relationship Id="rId3" Type="http://schemas.openxmlformats.org/officeDocument/2006/relationships/hyperlink" Target="https://gramotnosti.pro/BLOG" TargetMode="External"/><Relationship Id="rId7" Type="http://schemas.openxmlformats.org/officeDocument/2006/relationships/hyperlink" Target="https://gramotnosti.pro/web/1.stupenAktivit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hyperlink" Target="https://gramotnosti.pro/PredskolVzdelavani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gramotnosti.pro/web/2.stupenAktivit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ramotnosti.pro/web/ucitelGR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gramotnosti.pro/digitalnigramOVU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gramotnosti.pro/matematickagramOV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ramotnosti.pro/ctenarskagramOVU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ramotnosti.pro/web/odbornepanel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folio.rvp.cz/view/view.php?id=2935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hyperlink" Target="https://digifolio.rvp.cz/view/view.php?id=13123&amp;rate=5" TargetMode="External"/><Relationship Id="rId4" Type="http://schemas.openxmlformats.org/officeDocument/2006/relationships/hyperlink" Target="https://digifolio.rvp.cz/view/view.php?id=1319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8"/>
          <p:cNvGrpSpPr/>
          <p:nvPr/>
        </p:nvGrpSpPr>
        <p:grpSpPr>
          <a:xfrm>
            <a:off x="1649495" y="2667000"/>
            <a:ext cx="9058234" cy="1211813"/>
            <a:chOff x="4205" y="3032"/>
            <a:chExt cx="3132" cy="419"/>
          </a:xfrm>
        </p:grpSpPr>
        <p:sp>
          <p:nvSpPr>
            <p:cNvPr id="41" name="Google Shape;41;p8"/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8"/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8"/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8"/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8"/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8"/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8"/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8"/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8"/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8"/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8"/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8"/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8"/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8"/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 txBox="1"/>
          <p:nvPr/>
        </p:nvSpPr>
        <p:spPr>
          <a:xfrm>
            <a:off x="0" y="998807"/>
            <a:ext cx="8351519" cy="5859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ts val="2000"/>
            </a:pPr>
            <a:r>
              <a:rPr lang="cs-CZ" sz="1800" b="1" dirty="0">
                <a:solidFill>
                  <a:schemeClr val="accent4"/>
                </a:solidFill>
              </a:rPr>
              <a:t>Člověk a zdraví a Cizí jazyky</a:t>
            </a: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22. 4. 10:00 – 13:00, online</a:t>
            </a:r>
            <a:endParaRPr lang="en-US" sz="1800" dirty="0">
              <a:solidFill>
                <a:schemeClr val="dk1"/>
              </a:solidFill>
            </a:endParaRPr>
          </a:p>
          <a:p>
            <a:pPr lvl="0">
              <a:lnSpc>
                <a:spcPct val="150000"/>
              </a:lnSpc>
              <a:buSzPts val="2000"/>
            </a:pPr>
            <a:r>
              <a:rPr lang="cs-CZ" sz="1800" b="1" dirty="0">
                <a:solidFill>
                  <a:schemeClr val="accent4"/>
                </a:solidFill>
              </a:rPr>
              <a:t>Člověk a příroda a </a:t>
            </a:r>
            <a:r>
              <a:rPr lang="en-US" sz="1800" b="1" dirty="0" err="1">
                <a:solidFill>
                  <a:schemeClr val="accent4"/>
                </a:solidFill>
              </a:rPr>
              <a:t>Člověk</a:t>
            </a:r>
            <a:r>
              <a:rPr lang="en-US" sz="1800" b="1" dirty="0">
                <a:solidFill>
                  <a:schemeClr val="accent4"/>
                </a:solidFill>
              </a:rPr>
              <a:t> a s</a:t>
            </a:r>
            <a:r>
              <a:rPr lang="cs-CZ" sz="1800" b="1" dirty="0" err="1">
                <a:solidFill>
                  <a:schemeClr val="accent4"/>
                </a:solidFill>
              </a:rPr>
              <a:t>polečnost</a:t>
            </a:r>
            <a:endParaRPr lang="cs-CZ" sz="1800" b="1" dirty="0">
              <a:solidFill>
                <a:schemeClr val="accent4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29. 4. 10:00 – 13:00, online</a:t>
            </a:r>
            <a:endParaRPr lang="en-US" sz="1800" b="1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SzPts val="2000"/>
            </a:pPr>
            <a:r>
              <a:rPr lang="cs-CZ" sz="1800" b="1" dirty="0">
                <a:solidFill>
                  <a:schemeClr val="accent4"/>
                </a:solidFill>
              </a:rPr>
              <a:t>Český jazyk a literatura</a:t>
            </a: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21. 5., online</a:t>
            </a:r>
            <a:endParaRPr lang="en-US" sz="18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SzPts val="2000"/>
            </a:pPr>
            <a:r>
              <a:rPr lang="cs-CZ" sz="1800" b="1" dirty="0">
                <a:solidFill>
                  <a:schemeClr val="accent4"/>
                </a:solidFill>
              </a:rPr>
              <a:t>Matematika a Informatika</a:t>
            </a:r>
          </a:p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27. 5. 13:00 – 16:00, online</a:t>
            </a:r>
          </a:p>
          <a:p>
            <a:pPr lvl="0">
              <a:lnSpc>
                <a:spcPct val="150000"/>
              </a:lnSpc>
              <a:buSzPts val="2000"/>
            </a:pPr>
            <a:r>
              <a:rPr lang="cs-CZ" sz="1800" b="1" dirty="0">
                <a:solidFill>
                  <a:schemeClr val="accent4"/>
                </a:solidFill>
              </a:rPr>
              <a:t>Člověk a svět práce</a:t>
            </a: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28. 5., online forma v jednání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800" b="1" dirty="0">
                <a:solidFill>
                  <a:schemeClr val="accent4"/>
                </a:solidFill>
              </a:rPr>
              <a:t>1. stupeň</a:t>
            </a:r>
          </a:p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16. 6., ZŠ Vítězslava Hálka, Odolena Voda</a:t>
            </a:r>
          </a:p>
          <a:p>
            <a:pPr lvl="0">
              <a:lnSpc>
                <a:spcPct val="150000"/>
              </a:lnSpc>
              <a:buSzPts val="2000"/>
            </a:pPr>
            <a:r>
              <a:rPr lang="cs-CZ" sz="1800" b="1" dirty="0">
                <a:solidFill>
                  <a:schemeClr val="accent4"/>
                </a:solidFill>
              </a:rPr>
              <a:t>Předškolní vzdělávání</a:t>
            </a: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22. 6. 14:00 – 18:00, MŠ Bruntál</a:t>
            </a:r>
          </a:p>
        </p:txBody>
      </p:sp>
      <p:pic>
        <p:nvPicPr>
          <p:cNvPr id="271" name="Google Shape;27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3669" y="1361440"/>
            <a:ext cx="3674010" cy="2525737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2" name="Google Shape;272;p17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Setkávání společenství praxe pro vzdělávací oblasti a gramotnosti</a:t>
            </a:r>
            <a:endParaRPr dirty="0"/>
          </a:p>
        </p:txBody>
      </p:sp>
      <p:sp>
        <p:nvSpPr>
          <p:cNvPr id="273" name="Google Shape;273;p17"/>
          <p:cNvSpPr/>
          <p:nvPr/>
        </p:nvSpPr>
        <p:spPr>
          <a:xfrm>
            <a:off x="8483598" y="3887178"/>
            <a:ext cx="3434080" cy="8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https://gramotnosti.pro/</a:t>
            </a:r>
            <a:r>
              <a:rPr lang="cs-CZ" sz="2400" b="1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SpolecenstviPraxe</a:t>
            </a:r>
            <a:endParaRPr sz="2400" b="1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solidFill>
            <a:srgbClr val="FFF7F7">
              <a:alpha val="52156"/>
            </a:srgb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Blogové články a výukové aktivity</a:t>
            </a:r>
            <a:endParaRPr/>
          </a:p>
        </p:txBody>
      </p:sp>
      <p:sp>
        <p:nvSpPr>
          <p:cNvPr id="286" name="Google Shape;286;p19"/>
          <p:cNvSpPr txBox="1"/>
          <p:nvPr/>
        </p:nvSpPr>
        <p:spPr>
          <a:xfrm>
            <a:off x="337957" y="4349737"/>
            <a:ext cx="113752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Blogové příspěvky na </a:t>
            </a:r>
            <a:r>
              <a:rPr lang="cs-CZ" sz="20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https://gramotnosti.pro/BLOG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129" y="1369404"/>
            <a:ext cx="4862596" cy="212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129" y="3497105"/>
            <a:ext cx="5632020" cy="836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40213" y="450581"/>
            <a:ext cx="4941254" cy="417950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290" name="Google Shape;290;p19"/>
          <p:cNvSpPr txBox="1"/>
          <p:nvPr/>
        </p:nvSpPr>
        <p:spPr>
          <a:xfrm>
            <a:off x="337957" y="5190840"/>
            <a:ext cx="89041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Výukové aktivity: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1" name="Google Shape;291;p19"/>
          <p:cNvGraphicFramePr/>
          <p:nvPr/>
        </p:nvGraphicFramePr>
        <p:xfrm>
          <a:off x="2330882" y="5248389"/>
          <a:ext cx="7004725" cy="1198880"/>
        </p:xfrm>
        <a:graphic>
          <a:graphicData uri="http://schemas.openxmlformats.org/drawingml/2006/table">
            <a:tbl>
              <a:tblPr>
                <a:noFill/>
                <a:tableStyleId>{020BC887-C8ED-43B2-AD15-4F809C6837EC}</a:tableStyleId>
              </a:tblPr>
              <a:tblGrid>
                <a:gridCol w="700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sng" strike="noStrike" cap="none">
                          <a:solidFill>
                            <a:schemeClr val="hlink"/>
                          </a:solidFill>
                          <a:hlinkClick r:id="rId7"/>
                        </a:rPr>
                        <a:t>https://gramotnosti.pro/</a:t>
                      </a:r>
                      <a:r>
                        <a:rPr lang="cs-CZ" sz="1800" b="1" u="sng" strike="noStrike" cap="none">
                          <a:solidFill>
                            <a:schemeClr val="hlink"/>
                          </a:solidFill>
                          <a:hlinkClick r:id="rId7"/>
                        </a:rPr>
                        <a:t>1.stupenAktivity</a:t>
                      </a:r>
                      <a:endParaRPr sz="1800" b="1" u="sng" strike="noStrike" cap="none">
                        <a:solidFill>
                          <a:srgbClr val="1155CC"/>
                        </a:solidFill>
                      </a:endParaRPr>
                    </a:p>
                  </a:txBody>
                  <a:tcPr marL="19050" marR="19050" marT="12700" marB="127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sng" strike="noStrike" cap="none">
                          <a:solidFill>
                            <a:schemeClr val="hlink"/>
                          </a:solidFill>
                          <a:hlinkClick r:id="rId8"/>
                        </a:rPr>
                        <a:t>https://gramotnosti.pro/</a:t>
                      </a:r>
                      <a:r>
                        <a:rPr lang="cs-CZ" sz="1800" b="1" u="sng" strike="noStrike" cap="none">
                          <a:solidFill>
                            <a:schemeClr val="hlink"/>
                          </a:solidFill>
                          <a:hlinkClick r:id="rId8"/>
                        </a:rPr>
                        <a:t>1.stupenAktivityII</a:t>
                      </a:r>
                      <a:endParaRPr sz="1800" b="1" u="sng" strike="noStrike" cap="none">
                        <a:solidFill>
                          <a:srgbClr val="1155CC"/>
                        </a:solidFill>
                      </a:endParaRPr>
                    </a:p>
                  </a:txBody>
                  <a:tcPr marL="19050" marR="19050" marT="12700" marB="127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sng" strike="noStrike" cap="none">
                          <a:solidFill>
                            <a:schemeClr val="hlink"/>
                          </a:solidFill>
                          <a:hlinkClick r:id="rId9"/>
                        </a:rPr>
                        <a:t>https://gramotnosti.pro/</a:t>
                      </a:r>
                      <a:r>
                        <a:rPr lang="cs-CZ" sz="1800" b="1" u="sng" strike="noStrike" cap="none">
                          <a:solidFill>
                            <a:schemeClr val="hlink"/>
                          </a:solidFill>
                          <a:hlinkClick r:id="rId9"/>
                        </a:rPr>
                        <a:t>2.stupenAktivity</a:t>
                      </a:r>
                      <a:endParaRPr sz="1800" b="1" u="sng" strike="noStrike" cap="none">
                        <a:solidFill>
                          <a:srgbClr val="1155CC"/>
                        </a:solidFill>
                      </a:endParaRPr>
                    </a:p>
                  </a:txBody>
                  <a:tcPr marL="19050" marR="19050" marT="12700" marB="127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sng" strike="noStrike" cap="none">
                          <a:solidFill>
                            <a:schemeClr val="hlink"/>
                          </a:solidFill>
                          <a:hlinkClick r:id="rId10"/>
                        </a:rPr>
                        <a:t>https://gramotnosti.pro/</a:t>
                      </a:r>
                      <a:r>
                        <a:rPr lang="cs-CZ" sz="1800" b="1" u="sng" strike="noStrike" cap="none">
                          <a:solidFill>
                            <a:schemeClr val="hlink"/>
                          </a:solidFill>
                          <a:hlinkClick r:id="rId10"/>
                        </a:rPr>
                        <a:t>PredskolVzdelavani</a:t>
                      </a:r>
                      <a:endParaRPr sz="1800" b="1" u="sng" strike="noStrike" cap="none">
                        <a:solidFill>
                          <a:srgbClr val="1155CC"/>
                        </a:solidFill>
                      </a:endParaRPr>
                    </a:p>
                  </a:txBody>
                  <a:tcPr marL="19050" marR="19050" marT="12700" marB="127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"/>
          <p:cNvSpPr txBox="1"/>
          <p:nvPr/>
        </p:nvSpPr>
        <p:spPr>
          <a:xfrm>
            <a:off x="571500" y="727788"/>
            <a:ext cx="9989574" cy="2256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400" b="0" i="0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Podpora učitelů </a:t>
            </a:r>
            <a:r>
              <a:rPr lang="cs-CZ" sz="2400" b="1" i="0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základních</a:t>
            </a:r>
            <a:r>
              <a:rPr lang="cs-CZ" sz="2400" b="0" i="0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cs-CZ" sz="2400" b="1" i="0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mateřských škol</a:t>
            </a:r>
            <a:r>
              <a:rPr lang="cs-CZ" sz="2400" b="0" i="0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v jejich snaze rozvíjet </a:t>
            </a:r>
            <a:r>
              <a:rPr lang="cs-CZ" sz="24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čtenářskou</a:t>
            </a:r>
            <a:r>
              <a:rPr lang="cs-CZ" sz="2400" b="0" i="0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4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matematickou</a:t>
            </a:r>
            <a:r>
              <a:rPr lang="cs-CZ" sz="2400" b="0" i="0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cs-CZ" sz="24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digitální gramotnost </a:t>
            </a:r>
            <a:r>
              <a:rPr lang="cs-CZ" sz="2400" b="0" i="0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dětí a žáků.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0"/>
          <p:cNvSpPr txBox="1"/>
          <p:nvPr/>
        </p:nvSpPr>
        <p:spPr>
          <a:xfrm>
            <a:off x="571500" y="2387509"/>
            <a:ext cx="455352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b="1" i="0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Spolupracujeme s 36 pilotními školami po celé ČR.</a:t>
            </a:r>
            <a:endParaRPr sz="3200" b="1" i="0" u="none" strike="noStrike" cap="none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0962" y="3403172"/>
            <a:ext cx="2519219" cy="2276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5577" y="2468553"/>
            <a:ext cx="4719597" cy="2877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>
                <a:solidFill>
                  <a:srgbClr val="2BC3E1"/>
                </a:solidFill>
              </a:rPr>
              <a:t>Metodický portál RVP.CZ</a:t>
            </a:r>
            <a:endParaRPr>
              <a:solidFill>
                <a:srgbClr val="2BC3E1"/>
              </a:solidFill>
            </a:endParaRPr>
          </a:p>
        </p:txBody>
      </p:sp>
      <p:pic>
        <p:nvPicPr>
          <p:cNvPr id="313" name="Google Shape;31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3831" y="0"/>
            <a:ext cx="6528173" cy="6858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4" name="Google Shape;314;p22"/>
          <p:cNvSpPr txBox="1"/>
          <p:nvPr/>
        </p:nvSpPr>
        <p:spPr>
          <a:xfrm>
            <a:off x="472800" y="1341100"/>
            <a:ext cx="5191200" cy="4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garantovaný obsah pro učitele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inovace v rámci PPUČ - 2019 - 2021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lahůdkové funkce </a:t>
            </a:r>
            <a:br>
              <a:rPr lang="cs-CZ" sz="2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pro každodenní práci učitele ve škole</a:t>
            </a:r>
            <a:endParaRPr sz="2000" b="1" i="0" u="none" strike="noStrike" cap="none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nabídka obsahu na míru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ukládání obsahu - oblíbené, kolekce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propojení uživatelů - sdílení, inspirace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moderní design</a:t>
            </a:r>
            <a:endParaRPr sz="2000" b="1" i="0" u="none" strike="noStrike" cap="none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přehlednost, jednoduché ovládání</a:t>
            </a:r>
            <a:endParaRPr sz="2000" b="1" i="0" u="none" strike="noStrike" cap="none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pro mobily a tablety </a:t>
            </a:r>
            <a:endParaRPr sz="2000" b="1" i="0" u="none" strike="noStrike" cap="none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</a:t>
            </a:r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body" idx="1"/>
          </p:nvPr>
        </p:nvSpPr>
        <p:spPr>
          <a:xfrm>
            <a:off x="628767" y="1575867"/>
            <a:ext cx="6024800" cy="3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nový modul Metodického portálu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57188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katalog otevřených materiálů 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 učitele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reputační systém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3"/>
          <p:cNvSpPr txBox="1"/>
          <p:nvPr/>
        </p:nvSpPr>
        <p:spPr>
          <a:xfrm>
            <a:off x="671500" y="4941662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9277" y="1"/>
            <a:ext cx="5812691" cy="6858001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4" name="Google Shape;32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jako katalog otevřených materiálů pro učitele</a:t>
            </a:r>
            <a:endParaRPr/>
          </a:p>
        </p:txBody>
      </p:sp>
      <p:sp>
        <p:nvSpPr>
          <p:cNvPr id="331" name="Google Shape;331;p24"/>
          <p:cNvSpPr txBox="1">
            <a:spLocks noGrp="1"/>
          </p:cNvSpPr>
          <p:nvPr>
            <p:ph type="body" idx="1"/>
          </p:nvPr>
        </p:nvSpPr>
        <p:spPr>
          <a:xfrm>
            <a:off x="628767" y="1470700"/>
            <a:ext cx="10036800" cy="1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1333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Shromažďuje informace o otevřených materiálech pro učitele, přístupných na různých portálech a webech, 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 umožňuje v nich snadno vyhledávat z jednoho místa.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7968" y="3733600"/>
            <a:ext cx="4184033" cy="31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4"/>
          <p:cNvSpPr txBox="1">
            <a:spLocks noGrp="1"/>
          </p:cNvSpPr>
          <p:nvPr>
            <p:ph type="body" idx="2"/>
          </p:nvPr>
        </p:nvSpPr>
        <p:spPr>
          <a:xfrm>
            <a:off x="620976" y="2824979"/>
            <a:ext cx="10536400" cy="19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otevřené digitální vzdělávací zdroje: </a:t>
            </a:r>
            <a:b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je možné je zdarma užívat, šířit i upravovat, bez nutnosti žádat kohokoli o svolení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materiály do výuky, odborné články, videa, e-knihy, </a:t>
            </a:r>
            <a:b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e-learning, odborné práce…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4"/>
          <p:cNvSpPr txBox="1"/>
          <p:nvPr/>
        </p:nvSpPr>
        <p:spPr>
          <a:xfrm>
            <a:off x="671500" y="4941662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5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jako reputační systém</a:t>
            </a:r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body" idx="1"/>
          </p:nvPr>
        </p:nvSpPr>
        <p:spPr>
          <a:xfrm>
            <a:off x="628767" y="1470700"/>
            <a:ext cx="9271600" cy="1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Sbírá od uživatelů názory, komentáře a hodnocení materiálů. 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Pomáhá kvalitním materiálům získat dobrou reputaci 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 učitelům usnadňuje výběr.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499" y="3249030"/>
            <a:ext cx="5413469" cy="3608967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5"/>
          <p:cNvSpPr txBox="1"/>
          <p:nvPr/>
        </p:nvSpPr>
        <p:spPr>
          <a:xfrm>
            <a:off x="671500" y="4941662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Profil Učitel</a:t>
            </a:r>
            <a:r>
              <a:rPr lang="cs-CZ" baseline="30000"/>
              <a:t>21</a:t>
            </a:r>
            <a:endParaRPr baseline="30000"/>
          </a:p>
        </p:txBody>
      </p:sp>
      <p:sp>
        <p:nvSpPr>
          <p:cNvPr id="352" name="Google Shape;352;p26"/>
          <p:cNvSpPr txBox="1">
            <a:spLocks noGrp="1"/>
          </p:cNvSpPr>
          <p:nvPr>
            <p:ph type="body" idx="1"/>
          </p:nvPr>
        </p:nvSpPr>
        <p:spPr>
          <a:xfrm>
            <a:off x="628767" y="1575867"/>
            <a:ext cx="6832400" cy="3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nový modul Metodického portálu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pomůcka pro mapování digitálních dovedností učitele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online aplikace pro soukromé sebehodnocení 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vlastních digitálních dovedností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nadstavba Evropského rámce digitálních dovedností DigCompEdu (6 oblastí, v nich 22 kompetencí)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ke stažení v aplikaci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2387" y="6"/>
            <a:ext cx="4549616" cy="6857999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4" name="Google Shape;354;p26"/>
          <p:cNvSpPr txBox="1"/>
          <p:nvPr/>
        </p:nvSpPr>
        <p:spPr>
          <a:xfrm>
            <a:off x="671500" y="4941662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ucitel21.rvp.cz</a:t>
            </a:r>
            <a:endParaRPr sz="4000" b="1" i="0" u="none" strike="noStrike" cap="none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81380"/>
            <a:ext cx="1184100" cy="1054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7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Konzultační centrum NPI ČR</a:t>
            </a:r>
            <a:endParaRPr dirty="0"/>
          </a:p>
        </p:txBody>
      </p:sp>
      <p:pic>
        <p:nvPicPr>
          <p:cNvPr id="362" name="Google Shape;36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7655" y="5"/>
            <a:ext cx="5944315" cy="68580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3" name="Google Shape;363;p27"/>
          <p:cNvSpPr txBox="1"/>
          <p:nvPr/>
        </p:nvSpPr>
        <p:spPr>
          <a:xfrm>
            <a:off x="628767" y="1523400"/>
            <a:ext cx="5398800" cy="4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inovace v rámci projektu PPUČ 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spuštění - říjen 2019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dotazy týkající se předškolního, 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základního, základního uměleckého, společného, gymnaziálního </a:t>
            </a:r>
            <a:br>
              <a:rPr lang="cs-CZ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středního odborného vzdělávání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odpověď dostanete do 5 dnů mailem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nově také možnost ptát se </a:t>
            </a:r>
            <a:br>
              <a:rPr lang="cs-CZ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gramotnosti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lang="cs-CZ" sz="2000" b="1" dirty="0">
                <a:solidFill>
                  <a:srgbClr val="00B0F0"/>
                </a:solidFill>
              </a:rPr>
              <a:t>npicr</a:t>
            </a:r>
            <a:r>
              <a:rPr lang="cs-CZ" sz="20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.cz</a:t>
            </a:r>
            <a:endParaRPr sz="2000" b="1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"/>
          <p:cNvSpPr/>
          <p:nvPr/>
        </p:nvSpPr>
        <p:spPr>
          <a:xfrm>
            <a:off x="1645348" y="5340707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lang="cs-CZ" sz="1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pre/gramotností v předškolním </a:t>
            </a:r>
            <a:br>
              <a:rPr lang="cs-CZ" sz="1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b="0" i="0" u="none" strike="noStrike" cap="none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5350" y="2117840"/>
            <a:ext cx="9261349" cy="1236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9"/>
          <p:cNvGrpSpPr/>
          <p:nvPr/>
        </p:nvGrpSpPr>
        <p:grpSpPr>
          <a:xfrm>
            <a:off x="5740401" y="18143"/>
            <a:ext cx="6451600" cy="6839857"/>
            <a:chOff x="0" y="0"/>
            <a:chExt cx="6400800" cy="10287000"/>
          </a:xfrm>
        </p:grpSpPr>
        <p:sp>
          <p:nvSpPr>
            <p:cNvPr id="188" name="Google Shape;188;p9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4117"/>
              </a:schemeClr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9" name="Google Shape;189;p9"/>
            <p:cNvGrpSpPr/>
            <p:nvPr/>
          </p:nvGrpSpPr>
          <p:grpSpPr>
            <a:xfrm>
              <a:off x="807244" y="649418"/>
              <a:ext cx="4731789" cy="2416276"/>
              <a:chOff x="6750844" y="3074840"/>
              <a:chExt cx="4731789" cy="2416276"/>
            </a:xfrm>
          </p:grpSpPr>
          <p:sp>
            <p:nvSpPr>
              <p:cNvPr id="190" name="Google Shape;190;p9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cs-CZ" sz="4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sz="4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9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192" name="Google Shape;192;p9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3" name="Google Shape;193;p9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4" name="Google Shape;194;p9"/>
              <p:cNvGrpSpPr/>
              <p:nvPr/>
            </p:nvGrpSpPr>
            <p:grpSpPr>
              <a:xfrm rot="10800000">
                <a:off x="10796832" y="4774558"/>
                <a:ext cx="685801" cy="716558"/>
                <a:chOff x="6418017" y="4452983"/>
                <a:chExt cx="685801" cy="716558"/>
              </a:xfrm>
            </p:grpSpPr>
            <p:cxnSp>
              <p:nvCxnSpPr>
                <p:cNvPr id="195" name="Google Shape;195;p9"/>
                <p:cNvCxnSpPr/>
                <p:nvPr/>
              </p:nvCxnSpPr>
              <p:spPr>
                <a:xfrm rot="10800000">
                  <a:off x="6418017" y="4483742"/>
                  <a:ext cx="0" cy="685799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6" name="Google Shape;196;p9"/>
                <p:cNvCxnSpPr/>
                <p:nvPr/>
              </p:nvCxnSpPr>
              <p:spPr>
                <a:xfrm>
                  <a:off x="6418018" y="4452983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97" name="Google Shape;197;p9"/>
            <p:cNvSpPr txBox="1"/>
            <p:nvPr/>
          </p:nvSpPr>
          <p:spPr>
            <a:xfrm>
              <a:off x="826426" y="4543682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 rozvoj základních pre/gramotností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1" y="14677"/>
            <a:ext cx="5714660" cy="6817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title"/>
          </p:nvPr>
        </p:nvSpPr>
        <p:spPr>
          <a:xfrm>
            <a:off x="1270615" y="427996"/>
            <a:ext cx="953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3200"/>
              <a:buNone/>
            </a:pPr>
            <a:r>
              <a:rPr lang="cs-CZ" sz="3600" b="1">
                <a:solidFill>
                  <a:srgbClr val="2BC3E1"/>
                </a:solidFill>
              </a:rPr>
              <a:t>Jak vypadá vzdělávání zaměřené na rozvoj</a:t>
            </a:r>
            <a:br>
              <a:rPr lang="cs-CZ" sz="3600" b="1">
                <a:solidFill>
                  <a:srgbClr val="2BC3E1"/>
                </a:solidFill>
              </a:rPr>
            </a:br>
            <a:r>
              <a:rPr lang="cs-CZ" sz="3600" b="1">
                <a:solidFill>
                  <a:srgbClr val="2BC3E1"/>
                </a:solidFill>
              </a:rPr>
              <a:t>GRAMOTNOSTÍ?</a:t>
            </a:r>
            <a:endParaRPr sz="3600" b="1" i="0" u="none" strike="noStrike" cap="none">
              <a:solidFill>
                <a:srgbClr val="2BC3E1"/>
              </a:solidFill>
            </a:endParaRPr>
          </a:p>
        </p:txBody>
      </p:sp>
      <p:pic>
        <p:nvPicPr>
          <p:cNvPr id="204" name="Google Shape;204;p10" descr="https://digifolio.rvp.cz/artefact/file/download.php?file=78284&amp;view=127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699" y="2369207"/>
            <a:ext cx="2928048" cy="2771556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" name="Google Shape;205;p10" descr="https://digifolio.rvp.cz/artefact/file/download.php?file=78285&amp;view=127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0979" y="3129888"/>
            <a:ext cx="2967379" cy="2703489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6" name="Google Shape;206;p10" descr="https://digifolio.rvp.cz/artefact/file/download.php?file=78283&amp;view=127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6028" y="2249711"/>
            <a:ext cx="3124695" cy="3010548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>
            <a:spLocks noGrp="1"/>
          </p:cNvSpPr>
          <p:nvPr>
            <p:ph type="title"/>
          </p:nvPr>
        </p:nvSpPr>
        <p:spPr>
          <a:xfrm>
            <a:off x="646530" y="157316"/>
            <a:ext cx="6844200" cy="1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 sz="2400" b="1"/>
              <a:t>Čtenářská gramotnost</a:t>
            </a:r>
            <a:endParaRPr sz="2400" b="1"/>
          </a:p>
        </p:txBody>
      </p:sp>
      <p:sp>
        <p:nvSpPr>
          <p:cNvPr id="213" name="Google Shape;213;p11"/>
          <p:cNvSpPr txBox="1">
            <a:spLocks noGrp="1"/>
          </p:cNvSpPr>
          <p:nvPr>
            <p:ph type="body" idx="1"/>
          </p:nvPr>
        </p:nvSpPr>
        <p:spPr>
          <a:xfrm>
            <a:off x="784916" y="871500"/>
            <a:ext cx="7210518" cy="59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cs-CZ" sz="1600" i="1"/>
              <a:t>,,Práce dětí a žáků s informacemi z více zdrojů a jejich porovnávání s vlastní zkušeností. S ohledem na věk a individuální specifika dětí rozšiřování a prohlubování čtenářských zkušeností, prožitků a dovedností, které jim pomohou získat z textů to, co v dané situaci potřebují.“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cs-CZ" sz="1600"/>
              <a:t>Mgr. Petr Koubek, odborný garant gramotnosti</a:t>
            </a:r>
            <a:endParaRPr sz="1600"/>
          </a:p>
        </p:txBody>
      </p:sp>
      <p:pic>
        <p:nvPicPr>
          <p:cNvPr id="214" name="Google Shape;21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0350" y="209688"/>
            <a:ext cx="3276981" cy="25235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215" name="Google Shape;215;p11"/>
          <p:cNvSpPr txBox="1"/>
          <p:nvPr/>
        </p:nvSpPr>
        <p:spPr>
          <a:xfrm>
            <a:off x="0" y="2348999"/>
            <a:ext cx="8012628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Matematická gramotnost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646530" y="3220984"/>
            <a:ext cx="7165627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,,Navozování školních situací, při kterých mohou děti a žáci využívat různé matematické nástroje a postupy. Není to o biflování vzorečků, ale o třídění a zobecňování vlastních zkušeností a zkoumání zákonitostí všude kolem nás.“</a:t>
            </a:r>
            <a:endParaRPr/>
          </a:p>
          <a:p>
            <a:pPr marL="5080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Mgr. Václav Bendl, odborný garant gramotnosti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280755" y="4646770"/>
            <a:ext cx="7066936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Digitální gramotnost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692220" y="5506279"/>
            <a:ext cx="6655472" cy="492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,,Společně s žáky hledání cest k bezpečnému, sebejistému, kritickému</a:t>
            </a:r>
            <a:br>
              <a:rPr lang="cs-CZ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tvořivému využívání digitálních technologií při učení a práci žáků.“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Ing. Eva Fanfulová, odborná garantka gramotnosti</a:t>
            </a:r>
            <a:endParaRPr/>
          </a:p>
        </p:txBody>
      </p:sp>
      <p:pic>
        <p:nvPicPr>
          <p:cNvPr id="219" name="Google Shape;21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0350" y="3846443"/>
            <a:ext cx="3411650" cy="3011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1136279"/>
            <a:ext cx="4876799" cy="5721721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5" name="Google Shape;22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390" y="1136279"/>
            <a:ext cx="6422008" cy="300631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6" name="Google Shape;22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56516" y="4299906"/>
            <a:ext cx="5042882" cy="1917289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7" name="Google Shape;227;p12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Informační web - https://gramotnosti.pro/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"/>
          <p:cNvSpPr txBox="1">
            <a:spLocks noGrp="1"/>
          </p:cNvSpPr>
          <p:nvPr>
            <p:ph type="body" idx="1"/>
          </p:nvPr>
        </p:nvSpPr>
        <p:spPr>
          <a:xfrm>
            <a:off x="634483" y="1563688"/>
            <a:ext cx="6869904" cy="406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dobře stanovené vzdělávací cíle pomáhají při volbě přiměřených metod a při vyhodnocování pokroku dětí;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činnosti, při kterých budou děti a žáci získávat poznatky</a:t>
            </a:r>
            <a:br>
              <a:rPr lang="cs-CZ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dovednosti vlastním úsilím a aktivním učením;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vyhodnocování toho, co realizované vzdělávací aktivity dětem a žákům přinášejí a jak je možné soustavně zlepšovat vlastní práci s ohledem na učení každého žáka.</a:t>
            </a:r>
            <a:endParaRPr/>
          </a:p>
        </p:txBody>
      </p:sp>
      <p:sp>
        <p:nvSpPr>
          <p:cNvPr id="233" name="Google Shape;233;p13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K rozvíjení gramotností dětí a žáků pomáhají:</a:t>
            </a:r>
            <a:endParaRPr/>
          </a:p>
        </p:txBody>
      </p:sp>
      <p:pic>
        <p:nvPicPr>
          <p:cNvPr id="234" name="Google Shape;23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2251" y="1694656"/>
            <a:ext cx="3581400" cy="380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3"/>
          <p:cNvSpPr/>
          <p:nvPr/>
        </p:nvSpPr>
        <p:spPr>
          <a:xfrm>
            <a:off x="8297563" y="5629166"/>
            <a:ext cx="313098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https://gramotnosti.pro/</a:t>
            </a:r>
            <a:r>
              <a:rPr lang="cs-CZ" sz="16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ucitelGR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463" y="648929"/>
            <a:ext cx="3526524" cy="4855752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2" name="Google Shape;24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1615" y="648929"/>
            <a:ext cx="3443305" cy="4886129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3" name="Google Shape;24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74575" y="648929"/>
            <a:ext cx="3457472" cy="4916508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4" name="Google Shape;244;p14"/>
          <p:cNvSpPr/>
          <p:nvPr/>
        </p:nvSpPr>
        <p:spPr>
          <a:xfrm>
            <a:off x="301040" y="5697708"/>
            <a:ext cx="32159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https://gramotnosti.pro/</a:t>
            </a:r>
            <a:r>
              <a:rPr lang="cs-CZ" sz="12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ctenarskagramOVU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4200592" y="5711089"/>
            <a:ext cx="363432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https://gramotnosti.pro/</a:t>
            </a:r>
            <a:r>
              <a:rPr lang="cs-CZ" sz="12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matematickagramOVU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8474294" y="5682319"/>
            <a:ext cx="30588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https://gramotnosti.pro/</a:t>
            </a:r>
            <a:r>
              <a:rPr lang="cs-CZ" sz="12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digitalnigramOVU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/>
          <p:nvPr/>
        </p:nvSpPr>
        <p:spPr>
          <a:xfrm>
            <a:off x="5996039" y="2053358"/>
            <a:ext cx="5167314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rPr lang="cs-CZ" sz="2000" b="1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18. 5. online</a:t>
            </a:r>
            <a:br>
              <a:rPr lang="cs-CZ" sz="20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dirty="0">
                <a:solidFill>
                  <a:srgbClr val="2BC3E1"/>
                </a:solidFill>
              </a:rPr>
              <a:t>čtenářská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6845705" y="2891463"/>
            <a:ext cx="346798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>
                <a:solidFill>
                  <a:srgbClr val="323F4F"/>
                </a:solidFill>
              </a:rPr>
              <a:t>26. 8. 2020</a:t>
            </a:r>
            <a:r>
              <a:rPr lang="cs-CZ" sz="2000" b="1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v Praze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rPr lang="cs-CZ" sz="2000" b="1" dirty="0">
                <a:solidFill>
                  <a:srgbClr val="2BC3E1"/>
                </a:solidFill>
              </a:rPr>
              <a:t>matematická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 txBox="1"/>
          <p:nvPr/>
        </p:nvSpPr>
        <p:spPr>
          <a:xfrm>
            <a:off x="7166121" y="3860927"/>
            <a:ext cx="3084811" cy="6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>
                <a:solidFill>
                  <a:srgbClr val="323F4F"/>
                </a:solidFill>
              </a:rPr>
              <a:t>z</a:t>
            </a:r>
            <a:r>
              <a:rPr lang="cs-CZ" sz="2000" b="1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ač. září 2020 v Praze</a:t>
            </a:r>
            <a:br>
              <a:rPr lang="cs-CZ" sz="2000" b="1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dirty="0">
                <a:solidFill>
                  <a:srgbClr val="2BC3E1"/>
                </a:solidFill>
              </a:rPr>
              <a:t>digitální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760" y="2053341"/>
            <a:ext cx="4602480" cy="285312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5"/>
          <p:cNvSpPr/>
          <p:nvPr/>
        </p:nvSpPr>
        <p:spPr>
          <a:xfrm>
            <a:off x="1290707" y="5039822"/>
            <a:ext cx="41985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https://gramotnosti.pro/</a:t>
            </a:r>
            <a:r>
              <a:rPr lang="cs-CZ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odbornepanely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5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Minikonference odborných panelů </a:t>
            </a:r>
            <a:br>
              <a:rPr lang="cs-CZ"/>
            </a:br>
            <a:r>
              <a:rPr lang="cs-CZ"/>
              <a:t>pro čtenářskou, matematickou a digitální gramotnost</a:t>
            </a:r>
            <a:endParaRPr/>
          </a:p>
        </p:txBody>
      </p:sp>
      <p:sp>
        <p:nvSpPr>
          <p:cNvPr id="257" name="Google Shape;257;p15"/>
          <p:cNvSpPr txBox="1"/>
          <p:nvPr/>
        </p:nvSpPr>
        <p:spPr>
          <a:xfrm>
            <a:off x="628750" y="5542515"/>
            <a:ext cx="1084359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solidFill>
            <a:srgbClr val="FFF7F7">
              <a:alpha val="52156"/>
            </a:srgb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Webové speciály gramotností</a:t>
            </a:r>
            <a:endParaRPr dirty="0"/>
          </a:p>
        </p:txBody>
      </p:sp>
      <p:sp>
        <p:nvSpPr>
          <p:cNvPr id="263" name="Google Shape;263;p16"/>
          <p:cNvSpPr txBox="1"/>
          <p:nvPr/>
        </p:nvSpPr>
        <p:spPr>
          <a:xfrm>
            <a:off x="816974" y="2405118"/>
            <a:ext cx="3794462" cy="1639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Webové speciály</a:t>
            </a:r>
            <a:b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čtenářská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b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matematická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b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digitální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9819" y="4418255"/>
            <a:ext cx="4662249" cy="209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89889" y="1339546"/>
            <a:ext cx="7002111" cy="3094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5897</TotalTime>
  <Words>936</Words>
  <Application>Microsoft Office PowerPoint</Application>
  <PresentationFormat>Širokoúhlá obrazovka</PresentationFormat>
  <Paragraphs>138</Paragraphs>
  <Slides>19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GENARAL LAYOUTS</vt:lpstr>
      <vt:lpstr>Prezentace aplikace PowerPoint</vt:lpstr>
      <vt:lpstr>Prezentace aplikace PowerPoint</vt:lpstr>
      <vt:lpstr>Jak vypadá vzdělávání zaměřené na rozvoj GRAMOTNOSTÍ?</vt:lpstr>
      <vt:lpstr>Čtenářská gramotnost</vt:lpstr>
      <vt:lpstr>Informační web - https://gramotnosti.pro/</vt:lpstr>
      <vt:lpstr>K rozvíjení gramotností dětí a žáků pomáhají:</vt:lpstr>
      <vt:lpstr>Prezentace aplikace PowerPoint</vt:lpstr>
      <vt:lpstr>Minikonference odborných panelů  pro čtenářskou, matematickou a digitální gramotnost</vt:lpstr>
      <vt:lpstr>Webové speciály gramotností</vt:lpstr>
      <vt:lpstr>Setkávání společenství praxe pro vzdělávací oblasti a gramotnosti</vt:lpstr>
      <vt:lpstr>Blogové články a výukové aktivity</vt:lpstr>
      <vt:lpstr>Prezentace aplikace PowerPoint</vt:lpstr>
      <vt:lpstr>Metodický portál RVP.CZ</vt:lpstr>
      <vt:lpstr>EMA </vt:lpstr>
      <vt:lpstr>EMA jako katalog otevřených materiálů pro učitele</vt:lpstr>
      <vt:lpstr>EMA jako reputační systém</vt:lpstr>
      <vt:lpstr>Profil Učitel21</vt:lpstr>
      <vt:lpstr>Konzultační centrum NPI ČR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adela.zehr@seznam.cz</cp:lastModifiedBy>
  <cp:revision>17</cp:revision>
  <dcterms:modified xsi:type="dcterms:W3CDTF">2020-04-22T15:37:04Z</dcterms:modified>
</cp:coreProperties>
</file>