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88" r:id="rId8"/>
    <p:sldId id="275" r:id="rId9"/>
    <p:sldId id="276" r:id="rId10"/>
    <p:sldId id="277" r:id="rId11"/>
    <p:sldId id="278" r:id="rId12"/>
    <p:sldId id="285" r:id="rId13"/>
    <p:sldId id="280" r:id="rId14"/>
    <p:sldId id="286" r:id="rId15"/>
    <p:sldId id="283" r:id="rId16"/>
    <p:sldId id="289" r:id="rId17"/>
    <p:sldId id="287" r:id="rId18"/>
    <p:sldId id="282" r:id="rId19"/>
    <p:sldId id="279" r:id="rId20"/>
    <p:sldId id="267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02" y="-5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EA9E1-6BE9-4A2E-95F6-BC31D29ED9CD}" type="datetimeFigureOut">
              <a:rPr lang="cs-CZ" smtClean="0"/>
              <a:t>13.6.2012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7F545-A9D1-445B-A5E7-38E4FDB2BF22}" type="slidenum">
              <a:rPr lang="cs-CZ" smtClean="0"/>
              <a:t>‹#›</a:t>
            </a:fld>
            <a:endParaRPr lang="cs-CZ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EA9E1-6BE9-4A2E-95F6-BC31D29ED9CD}" type="datetimeFigureOut">
              <a:rPr lang="cs-CZ" smtClean="0"/>
              <a:t>13.6.2012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7F545-A9D1-445B-A5E7-38E4FDB2BF2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EA9E1-6BE9-4A2E-95F6-BC31D29ED9CD}" type="datetimeFigureOut">
              <a:rPr lang="cs-CZ" smtClean="0"/>
              <a:t>13.6.2012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7F545-A9D1-445B-A5E7-38E4FDB2BF2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EA9E1-6BE9-4A2E-95F6-BC31D29ED9CD}" type="datetimeFigureOut">
              <a:rPr lang="cs-CZ" smtClean="0"/>
              <a:t>13.6.2012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7F545-A9D1-445B-A5E7-38E4FDB2BF2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EA9E1-6BE9-4A2E-95F6-BC31D29ED9CD}" type="datetimeFigureOut">
              <a:rPr lang="cs-CZ" smtClean="0"/>
              <a:t>13.6.2012</a:t>
            </a:fld>
            <a:endParaRPr lang="cs-CZ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7F545-A9D1-445B-A5E7-38E4FDB2BF2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EA9E1-6BE9-4A2E-95F6-BC31D29ED9CD}" type="datetimeFigureOut">
              <a:rPr lang="cs-CZ" smtClean="0"/>
              <a:t>13.6.2012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7F545-A9D1-445B-A5E7-38E4FDB2BF2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EA9E1-6BE9-4A2E-95F6-BC31D29ED9CD}" type="datetimeFigureOut">
              <a:rPr lang="cs-CZ" smtClean="0"/>
              <a:t>13.6.2012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7F545-A9D1-445B-A5E7-38E4FDB2BF2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EA9E1-6BE9-4A2E-95F6-BC31D29ED9CD}" type="datetimeFigureOut">
              <a:rPr lang="cs-CZ" smtClean="0"/>
              <a:t>13.6.2012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7F545-A9D1-445B-A5E7-38E4FDB2BF2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EA9E1-6BE9-4A2E-95F6-BC31D29ED9CD}" type="datetimeFigureOut">
              <a:rPr lang="cs-CZ" smtClean="0"/>
              <a:t>13.6.2012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7F545-A9D1-445B-A5E7-38E4FDB2BF2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EA9E1-6BE9-4A2E-95F6-BC31D29ED9CD}" type="datetimeFigureOut">
              <a:rPr lang="cs-CZ" smtClean="0"/>
              <a:t>13.6.2012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7F545-A9D1-445B-A5E7-38E4FDB2BF22}" type="slidenum">
              <a:rPr lang="cs-CZ" smtClean="0"/>
              <a:t>‹#›</a:t>
            </a:fld>
            <a:endParaRPr lang="cs-CZ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EA9E1-6BE9-4A2E-95F6-BC31D29ED9CD}" type="datetimeFigureOut">
              <a:rPr lang="cs-CZ" smtClean="0"/>
              <a:t>13.6.2012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7F545-A9D1-445B-A5E7-38E4FDB2BF22}" type="slidenum">
              <a:rPr lang="cs-CZ" smtClean="0"/>
              <a:t>‹#›</a:t>
            </a:fld>
            <a:endParaRPr lang="cs-CZ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D6EA9E1-6BE9-4A2E-95F6-BC31D29ED9CD}" type="datetimeFigureOut">
              <a:rPr lang="cs-CZ" smtClean="0"/>
              <a:t>13.6.2012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0E7F545-A9D1-445B-A5E7-38E4FDB2BF22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252536" y="1988840"/>
            <a:ext cx="5256584" cy="1944216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II.A    </a:t>
            </a:r>
            <a:br>
              <a:rPr lang="cs-CZ" dirty="0" smtClean="0"/>
            </a:br>
            <a:r>
              <a:rPr lang="cs-CZ" dirty="0" smtClean="0"/>
              <a:t>mechanika kapalin</a:t>
            </a:r>
            <a:br>
              <a:rPr lang="cs-CZ" dirty="0" smtClean="0"/>
            </a:br>
            <a:r>
              <a:rPr lang="cs-CZ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hydraulická zařízení</a:t>
            </a:r>
            <a:endParaRPr lang="cs-CZ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7504" y="4149080"/>
            <a:ext cx="4248472" cy="861420"/>
          </a:xfrm>
        </p:spPr>
        <p:txBody>
          <a:bodyPr/>
          <a:lstStyle/>
          <a:p>
            <a:pPr algn="ctr"/>
            <a:r>
              <a:rPr lang="cs-CZ" dirty="0" smtClean="0"/>
              <a:t>Vzorový příklad </a:t>
            </a:r>
            <a:r>
              <a:rPr lang="cs-CZ" sz="3200" dirty="0" smtClean="0"/>
              <a:t>č. 1 </a:t>
            </a:r>
            <a:endParaRPr lang="cs-CZ" sz="32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955" y="5209447"/>
            <a:ext cx="8526090" cy="1612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48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9036496" cy="1872207"/>
          </a:xfrm>
        </p:spPr>
        <p:txBody>
          <a:bodyPr>
            <a:normAutofit fontScale="90000"/>
          </a:bodyPr>
          <a:lstStyle/>
          <a:p>
            <a:r>
              <a:rPr lang="cs-CZ" sz="3000" u="sng" dirty="0" smtClean="0"/>
              <a:t>Příklad:</a:t>
            </a:r>
            <a:r>
              <a:rPr lang="cs-CZ" sz="3000" dirty="0" smtClean="0"/>
              <a:t/>
            </a:r>
            <a:br>
              <a:rPr lang="cs-CZ" sz="3000" dirty="0" smtClean="0"/>
            </a:br>
            <a:r>
              <a:rPr lang="cs-CZ" sz="3000" dirty="0" smtClean="0"/>
              <a:t>Jakou silou </a:t>
            </a:r>
            <a:r>
              <a:rPr lang="cs-CZ" sz="3000" dirty="0"/>
              <a:t>působí </a:t>
            </a:r>
            <a:r>
              <a:rPr lang="cs-CZ" sz="3000" dirty="0" smtClean="0"/>
              <a:t>hydraulické </a:t>
            </a:r>
            <a:r>
              <a:rPr lang="cs-CZ" sz="3000" dirty="0"/>
              <a:t>zařízení </a:t>
            </a:r>
            <a:r>
              <a:rPr lang="cs-CZ" sz="3000" dirty="0" smtClean="0"/>
              <a:t>na velký </a:t>
            </a:r>
            <a:r>
              <a:rPr lang="cs-CZ" sz="3000" dirty="0"/>
              <a:t>píst o </a:t>
            </a:r>
            <a:r>
              <a:rPr lang="cs-CZ" sz="3000" dirty="0" smtClean="0"/>
              <a:t>ploše 0,5 m</a:t>
            </a:r>
            <a:r>
              <a:rPr lang="cs-CZ" sz="3000" baseline="30000" dirty="0" smtClean="0"/>
              <a:t>2</a:t>
            </a:r>
            <a:r>
              <a:rPr lang="cs-CZ" sz="3000" dirty="0" smtClean="0"/>
              <a:t>, jestliže na menší píst o </a:t>
            </a:r>
            <a:r>
              <a:rPr lang="cs-CZ" sz="3000" dirty="0"/>
              <a:t>ploše </a:t>
            </a:r>
            <a:r>
              <a:rPr lang="cs-CZ" sz="3000" dirty="0" smtClean="0"/>
              <a:t>0,01 m</a:t>
            </a:r>
            <a:r>
              <a:rPr lang="cs-CZ" sz="3000" baseline="30000" dirty="0" smtClean="0"/>
              <a:t>2</a:t>
            </a:r>
            <a:r>
              <a:rPr lang="cs-CZ" sz="3000" dirty="0" smtClean="0"/>
              <a:t> působí síla 20N?</a:t>
            </a:r>
            <a:endParaRPr lang="cs-CZ" sz="3000" dirty="0"/>
          </a:p>
        </p:txBody>
      </p:sp>
      <p:cxnSp>
        <p:nvCxnSpPr>
          <p:cNvPr id="13" name="Přímá spojnice 12"/>
          <p:cNvCxnSpPr/>
          <p:nvPr/>
        </p:nvCxnSpPr>
        <p:spPr>
          <a:xfrm flipV="1">
            <a:off x="4415042" y="7325676"/>
            <a:ext cx="2364334" cy="128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Přímá spojnice 3"/>
          <p:cNvCxnSpPr/>
          <p:nvPr/>
        </p:nvCxnSpPr>
        <p:spPr>
          <a:xfrm>
            <a:off x="179512" y="1988840"/>
            <a:ext cx="82809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Nadpis 1"/>
          <p:cNvSpPr txBox="1">
            <a:spLocks/>
          </p:cNvSpPr>
          <p:nvPr/>
        </p:nvSpPr>
        <p:spPr>
          <a:xfrm>
            <a:off x="264462" y="2060847"/>
            <a:ext cx="3371434" cy="19039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sz="2800" i="1" dirty="0" smtClean="0"/>
              <a:t>F</a:t>
            </a:r>
            <a:r>
              <a:rPr lang="cs-CZ" sz="2800" i="1" baseline="-25000" dirty="0" smtClean="0"/>
              <a:t>1</a:t>
            </a:r>
            <a:r>
              <a:rPr lang="cs-CZ" sz="2800" dirty="0" smtClean="0"/>
              <a:t> = 20 N</a:t>
            </a:r>
          </a:p>
          <a:p>
            <a:r>
              <a:rPr lang="cs-CZ" sz="2800" i="1" dirty="0" smtClean="0"/>
              <a:t>S</a:t>
            </a:r>
            <a:r>
              <a:rPr lang="cs-CZ" sz="2800" i="1" baseline="-25000" dirty="0" smtClean="0"/>
              <a:t>2</a:t>
            </a:r>
            <a:r>
              <a:rPr lang="cs-CZ" sz="2800" dirty="0" smtClean="0"/>
              <a:t> = 0,5 m</a:t>
            </a:r>
            <a:r>
              <a:rPr lang="cs-CZ" sz="2800" baseline="30000" dirty="0" smtClean="0"/>
              <a:t>2</a:t>
            </a:r>
          </a:p>
          <a:p>
            <a:r>
              <a:rPr lang="cs-CZ" sz="2800" i="1" dirty="0" smtClean="0"/>
              <a:t>S</a:t>
            </a:r>
            <a:r>
              <a:rPr lang="cs-CZ" sz="2800" i="1" baseline="-25000" dirty="0" smtClean="0"/>
              <a:t>1</a:t>
            </a:r>
            <a:r>
              <a:rPr lang="cs-CZ" sz="2800" dirty="0" smtClean="0"/>
              <a:t> </a:t>
            </a:r>
            <a:r>
              <a:rPr lang="cs-CZ" sz="2800" dirty="0"/>
              <a:t>= </a:t>
            </a:r>
            <a:r>
              <a:rPr lang="cs-CZ" sz="2800" dirty="0" smtClean="0"/>
              <a:t>0,01 </a:t>
            </a:r>
            <a:r>
              <a:rPr lang="cs-CZ" sz="2800" dirty="0"/>
              <a:t>m</a:t>
            </a:r>
            <a:r>
              <a:rPr lang="cs-CZ" sz="2800" baseline="30000" dirty="0"/>
              <a:t>2</a:t>
            </a:r>
          </a:p>
          <a:p>
            <a:r>
              <a:rPr lang="cs-CZ" sz="2800" i="1" dirty="0" smtClean="0"/>
              <a:t>F</a:t>
            </a:r>
            <a:r>
              <a:rPr lang="cs-CZ" sz="2800" i="1" baseline="-25000" dirty="0" smtClean="0"/>
              <a:t>2</a:t>
            </a:r>
            <a:r>
              <a:rPr lang="cs-CZ" sz="2800" dirty="0" smtClean="0"/>
              <a:t> </a:t>
            </a:r>
            <a:r>
              <a:rPr lang="cs-CZ" sz="2800" dirty="0"/>
              <a:t>= </a:t>
            </a:r>
            <a:r>
              <a:rPr lang="cs-CZ" sz="2800" dirty="0" smtClean="0"/>
              <a:t>?  </a:t>
            </a:r>
            <a:endParaRPr lang="cs-CZ" sz="28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1623474" y="3379058"/>
            <a:ext cx="8640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dirty="0" smtClean="0"/>
              <a:t>(N)</a:t>
            </a:r>
            <a:endParaRPr lang="cs-CZ" sz="3000" dirty="0"/>
          </a:p>
        </p:txBody>
      </p:sp>
      <p:cxnSp>
        <p:nvCxnSpPr>
          <p:cNvPr id="7" name="Přímá spojnice 6"/>
          <p:cNvCxnSpPr/>
          <p:nvPr/>
        </p:nvCxnSpPr>
        <p:spPr>
          <a:xfrm>
            <a:off x="251520" y="4005064"/>
            <a:ext cx="293938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251520" y="4007470"/>
                <a:ext cx="1800200" cy="8991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80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𝐹</m:t>
                          </m:r>
                          <m:r>
                            <a:rPr lang="cs-CZ" sz="2800" b="0" i="1" baseline="-25000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𝑆</m:t>
                          </m:r>
                          <m:r>
                            <a:rPr lang="cs-CZ" sz="2800" b="0" i="1" baseline="-25000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den>
                      </m:f>
                      <m:r>
                        <a:rPr lang="cs-CZ" sz="28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sz="28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𝐹</m:t>
                          </m:r>
                          <m:r>
                            <a:rPr lang="cs-CZ" sz="2800" b="0" i="1" baseline="-25000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num>
                        <m:den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𝑆</m:t>
                          </m:r>
                          <m:r>
                            <a:rPr lang="cs-CZ" sz="2800" b="0" i="1" baseline="-25000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4007470"/>
                <a:ext cx="1800200" cy="899157"/>
              </a:xfrm>
              <a:prstGeom prst="rect">
                <a:avLst/>
              </a:prstGeom>
              <a:blipFill rotWithShape="1">
                <a:blip r:embed="rId2"/>
                <a:stretch>
                  <a:fillRect b="-337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Nadpis 1"/>
          <p:cNvSpPr txBox="1">
            <a:spLocks/>
          </p:cNvSpPr>
          <p:nvPr/>
        </p:nvSpPr>
        <p:spPr>
          <a:xfrm>
            <a:off x="4932040" y="3356992"/>
            <a:ext cx="3744416" cy="2592288"/>
          </a:xfrm>
          <a:prstGeom prst="rect">
            <a:avLst/>
          </a:prstGeom>
          <a:gradFill flip="none" rotWithShape="1">
            <a:gsLst>
              <a:gs pos="63000">
                <a:schemeClr val="accent2">
                  <a:lumMod val="40000"/>
                  <a:lumOff val="60000"/>
                  <a:alpha val="40000"/>
                </a:schemeClr>
              </a:gs>
              <a:gs pos="98000">
                <a:schemeClr val="bg2">
                  <a:shade val="60000"/>
                  <a:hueMod val="40000"/>
                  <a:satMod val="120000"/>
                  <a:lumMod val="103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dirty="0" smtClean="0">
                <a:solidFill>
                  <a:srgbClr val="990033"/>
                </a:solidFill>
                <a:effectLst>
                  <a:glow rad="215900">
                    <a:schemeClr val="tx1">
                      <a:alpha val="87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Dosaďte  a rovnici  vypočítejte. Pozor na správné matematické postupy</a:t>
            </a:r>
            <a:endParaRPr lang="cs-CZ" dirty="0">
              <a:solidFill>
                <a:srgbClr val="990033"/>
              </a:solidFill>
              <a:effectLst>
                <a:glow rad="215900">
                  <a:schemeClr val="tx1">
                    <a:alpha val="87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6447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9036496" cy="1872207"/>
          </a:xfrm>
        </p:spPr>
        <p:txBody>
          <a:bodyPr>
            <a:normAutofit fontScale="90000"/>
          </a:bodyPr>
          <a:lstStyle/>
          <a:p>
            <a:r>
              <a:rPr lang="cs-CZ" sz="3000" u="sng" dirty="0" smtClean="0"/>
              <a:t>Příklad:</a:t>
            </a:r>
            <a:r>
              <a:rPr lang="cs-CZ" sz="3000" dirty="0" smtClean="0"/>
              <a:t/>
            </a:r>
            <a:br>
              <a:rPr lang="cs-CZ" sz="3000" dirty="0" smtClean="0"/>
            </a:br>
            <a:r>
              <a:rPr lang="cs-CZ" sz="3000" dirty="0" smtClean="0"/>
              <a:t>Jakou silou </a:t>
            </a:r>
            <a:r>
              <a:rPr lang="cs-CZ" sz="3000" dirty="0"/>
              <a:t>působí </a:t>
            </a:r>
            <a:r>
              <a:rPr lang="cs-CZ" sz="3000" dirty="0" smtClean="0"/>
              <a:t>hydraulické </a:t>
            </a:r>
            <a:r>
              <a:rPr lang="cs-CZ" sz="3000" dirty="0"/>
              <a:t>zařízení </a:t>
            </a:r>
            <a:r>
              <a:rPr lang="cs-CZ" sz="3000" dirty="0" smtClean="0"/>
              <a:t>na velký </a:t>
            </a:r>
            <a:r>
              <a:rPr lang="cs-CZ" sz="3000" dirty="0"/>
              <a:t>píst o </a:t>
            </a:r>
            <a:r>
              <a:rPr lang="cs-CZ" sz="3000" dirty="0" smtClean="0"/>
              <a:t>ploše 0,5 m</a:t>
            </a:r>
            <a:r>
              <a:rPr lang="cs-CZ" sz="3000" baseline="30000" dirty="0" smtClean="0"/>
              <a:t>2</a:t>
            </a:r>
            <a:r>
              <a:rPr lang="cs-CZ" sz="3000" dirty="0" smtClean="0"/>
              <a:t>, jestliže na menší píst o </a:t>
            </a:r>
            <a:r>
              <a:rPr lang="cs-CZ" sz="3000" dirty="0"/>
              <a:t>ploše </a:t>
            </a:r>
            <a:r>
              <a:rPr lang="cs-CZ" sz="3000" dirty="0" smtClean="0"/>
              <a:t>0,01 m</a:t>
            </a:r>
            <a:r>
              <a:rPr lang="cs-CZ" sz="3000" baseline="30000" dirty="0" smtClean="0"/>
              <a:t>2</a:t>
            </a:r>
            <a:r>
              <a:rPr lang="cs-CZ" sz="3000" dirty="0" smtClean="0"/>
              <a:t> působí síla 20N?</a:t>
            </a:r>
            <a:endParaRPr lang="cs-CZ" sz="3000" dirty="0"/>
          </a:p>
        </p:txBody>
      </p:sp>
      <p:cxnSp>
        <p:nvCxnSpPr>
          <p:cNvPr id="13" name="Přímá spojnice 12"/>
          <p:cNvCxnSpPr/>
          <p:nvPr/>
        </p:nvCxnSpPr>
        <p:spPr>
          <a:xfrm flipV="1">
            <a:off x="4415042" y="7325676"/>
            <a:ext cx="2364334" cy="128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Přímá spojnice 3"/>
          <p:cNvCxnSpPr/>
          <p:nvPr/>
        </p:nvCxnSpPr>
        <p:spPr>
          <a:xfrm>
            <a:off x="179512" y="1988840"/>
            <a:ext cx="82809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Nadpis 1"/>
          <p:cNvSpPr txBox="1">
            <a:spLocks/>
          </p:cNvSpPr>
          <p:nvPr/>
        </p:nvSpPr>
        <p:spPr>
          <a:xfrm>
            <a:off x="264462" y="2060847"/>
            <a:ext cx="3371434" cy="19039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sz="2800" i="1" dirty="0" smtClean="0"/>
              <a:t>F</a:t>
            </a:r>
            <a:r>
              <a:rPr lang="cs-CZ" sz="2800" i="1" baseline="-25000" dirty="0" smtClean="0"/>
              <a:t>1</a:t>
            </a:r>
            <a:r>
              <a:rPr lang="cs-CZ" sz="2800" dirty="0" smtClean="0"/>
              <a:t> = 20 N</a:t>
            </a:r>
          </a:p>
          <a:p>
            <a:r>
              <a:rPr lang="cs-CZ" sz="2800" i="1" dirty="0" smtClean="0"/>
              <a:t>S</a:t>
            </a:r>
            <a:r>
              <a:rPr lang="cs-CZ" sz="2800" i="1" baseline="-25000" dirty="0" smtClean="0"/>
              <a:t>2</a:t>
            </a:r>
            <a:r>
              <a:rPr lang="cs-CZ" sz="2800" dirty="0" smtClean="0"/>
              <a:t> = 0,5 m</a:t>
            </a:r>
            <a:r>
              <a:rPr lang="cs-CZ" sz="2800" baseline="30000" dirty="0" smtClean="0"/>
              <a:t>2</a:t>
            </a:r>
          </a:p>
          <a:p>
            <a:r>
              <a:rPr lang="cs-CZ" sz="2800" i="1" dirty="0" smtClean="0"/>
              <a:t>S</a:t>
            </a:r>
            <a:r>
              <a:rPr lang="cs-CZ" sz="2800" i="1" baseline="-25000" dirty="0" smtClean="0"/>
              <a:t>1</a:t>
            </a:r>
            <a:r>
              <a:rPr lang="cs-CZ" sz="2800" dirty="0" smtClean="0"/>
              <a:t> </a:t>
            </a:r>
            <a:r>
              <a:rPr lang="cs-CZ" sz="2800" dirty="0"/>
              <a:t>= </a:t>
            </a:r>
            <a:r>
              <a:rPr lang="cs-CZ" sz="2800" dirty="0" smtClean="0"/>
              <a:t>0,01 </a:t>
            </a:r>
            <a:r>
              <a:rPr lang="cs-CZ" sz="2800" dirty="0"/>
              <a:t>m</a:t>
            </a:r>
            <a:r>
              <a:rPr lang="cs-CZ" sz="2800" baseline="30000" dirty="0"/>
              <a:t>2</a:t>
            </a:r>
          </a:p>
          <a:p>
            <a:r>
              <a:rPr lang="cs-CZ" sz="2800" i="1" dirty="0" smtClean="0"/>
              <a:t>F</a:t>
            </a:r>
            <a:r>
              <a:rPr lang="cs-CZ" sz="2800" i="1" baseline="-25000" dirty="0" smtClean="0"/>
              <a:t>2</a:t>
            </a:r>
            <a:r>
              <a:rPr lang="cs-CZ" sz="2800" dirty="0" smtClean="0"/>
              <a:t> </a:t>
            </a:r>
            <a:r>
              <a:rPr lang="cs-CZ" sz="2800" dirty="0"/>
              <a:t>= </a:t>
            </a:r>
            <a:r>
              <a:rPr lang="cs-CZ" sz="2800" dirty="0" smtClean="0"/>
              <a:t>?  </a:t>
            </a:r>
            <a:endParaRPr lang="cs-CZ" sz="28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1623474" y="3379058"/>
            <a:ext cx="8640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dirty="0" smtClean="0"/>
              <a:t>(N)</a:t>
            </a:r>
            <a:endParaRPr lang="cs-CZ" sz="3000" dirty="0"/>
          </a:p>
        </p:txBody>
      </p:sp>
      <p:cxnSp>
        <p:nvCxnSpPr>
          <p:cNvPr id="7" name="Přímá spojnice 6"/>
          <p:cNvCxnSpPr/>
          <p:nvPr/>
        </p:nvCxnSpPr>
        <p:spPr>
          <a:xfrm>
            <a:off x="251520" y="4005064"/>
            <a:ext cx="293938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251520" y="4007470"/>
                <a:ext cx="1800200" cy="8991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80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𝐹</m:t>
                          </m:r>
                          <m:r>
                            <a:rPr lang="cs-CZ" sz="2800" b="0" i="1" baseline="-25000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𝑆</m:t>
                          </m:r>
                          <m:r>
                            <a:rPr lang="cs-CZ" sz="2800" b="0" i="1" baseline="-25000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den>
                      </m:f>
                      <m:r>
                        <a:rPr lang="cs-CZ" sz="28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sz="28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𝐹</m:t>
                          </m:r>
                          <m:r>
                            <a:rPr lang="cs-CZ" sz="2800" b="0" i="1" baseline="-25000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num>
                        <m:den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𝑆</m:t>
                          </m:r>
                          <m:r>
                            <a:rPr lang="cs-CZ" sz="2800" b="0" i="1" baseline="-25000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4007470"/>
                <a:ext cx="1800200" cy="899157"/>
              </a:xfrm>
              <a:prstGeom prst="rect">
                <a:avLst/>
              </a:prstGeom>
              <a:blipFill rotWithShape="1">
                <a:blip r:embed="rId2"/>
                <a:stretch>
                  <a:fillRect b="-337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265802" y="5044163"/>
                <a:ext cx="2221768" cy="9473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80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20</m:t>
                          </m:r>
                        </m:num>
                        <m:den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0,01</m:t>
                          </m:r>
                        </m:den>
                      </m:f>
                      <m:r>
                        <a:rPr lang="cs-CZ" sz="28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sz="28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𝐹</m:t>
                          </m:r>
                          <m:r>
                            <a:rPr lang="cs-CZ" sz="2800" b="0" i="1" baseline="-25000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num>
                        <m:den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0,5</m:t>
                          </m:r>
                        </m:den>
                      </m:f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802" y="5044163"/>
                <a:ext cx="2221768" cy="9473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0290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9036496" cy="1872207"/>
          </a:xfrm>
        </p:spPr>
        <p:txBody>
          <a:bodyPr>
            <a:normAutofit fontScale="90000"/>
          </a:bodyPr>
          <a:lstStyle/>
          <a:p>
            <a:r>
              <a:rPr lang="cs-CZ" sz="3000" u="sng" dirty="0" smtClean="0"/>
              <a:t>Příklad:</a:t>
            </a:r>
            <a:r>
              <a:rPr lang="cs-CZ" sz="3000" dirty="0" smtClean="0"/>
              <a:t/>
            </a:r>
            <a:br>
              <a:rPr lang="cs-CZ" sz="3000" dirty="0" smtClean="0"/>
            </a:br>
            <a:r>
              <a:rPr lang="cs-CZ" sz="3000" dirty="0" smtClean="0"/>
              <a:t>Jakou silou </a:t>
            </a:r>
            <a:r>
              <a:rPr lang="cs-CZ" sz="3000" dirty="0"/>
              <a:t>působí </a:t>
            </a:r>
            <a:r>
              <a:rPr lang="cs-CZ" sz="3000" dirty="0" smtClean="0"/>
              <a:t>hydraulické </a:t>
            </a:r>
            <a:r>
              <a:rPr lang="cs-CZ" sz="3000" dirty="0"/>
              <a:t>zařízení </a:t>
            </a:r>
            <a:r>
              <a:rPr lang="cs-CZ" sz="3000" dirty="0" smtClean="0"/>
              <a:t>na velký </a:t>
            </a:r>
            <a:r>
              <a:rPr lang="cs-CZ" sz="3000" dirty="0"/>
              <a:t>píst o </a:t>
            </a:r>
            <a:r>
              <a:rPr lang="cs-CZ" sz="3000" dirty="0" smtClean="0"/>
              <a:t>ploše 0,5 m</a:t>
            </a:r>
            <a:r>
              <a:rPr lang="cs-CZ" sz="3000" baseline="30000" dirty="0" smtClean="0"/>
              <a:t>2</a:t>
            </a:r>
            <a:r>
              <a:rPr lang="cs-CZ" sz="3000" dirty="0" smtClean="0"/>
              <a:t>, jestliže na menší píst o </a:t>
            </a:r>
            <a:r>
              <a:rPr lang="cs-CZ" sz="3000" dirty="0"/>
              <a:t>ploše </a:t>
            </a:r>
            <a:r>
              <a:rPr lang="cs-CZ" sz="3000" dirty="0" smtClean="0"/>
              <a:t>0,01 m</a:t>
            </a:r>
            <a:r>
              <a:rPr lang="cs-CZ" sz="3000" baseline="30000" dirty="0" smtClean="0"/>
              <a:t>2</a:t>
            </a:r>
            <a:r>
              <a:rPr lang="cs-CZ" sz="3000" dirty="0" smtClean="0"/>
              <a:t> působí síla 20N?</a:t>
            </a:r>
            <a:endParaRPr lang="cs-CZ" sz="3000" dirty="0"/>
          </a:p>
        </p:txBody>
      </p:sp>
      <p:cxnSp>
        <p:nvCxnSpPr>
          <p:cNvPr id="13" name="Přímá spojnice 12"/>
          <p:cNvCxnSpPr/>
          <p:nvPr/>
        </p:nvCxnSpPr>
        <p:spPr>
          <a:xfrm flipV="1">
            <a:off x="4415042" y="7325676"/>
            <a:ext cx="2364334" cy="128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Přímá spojnice 3"/>
          <p:cNvCxnSpPr/>
          <p:nvPr/>
        </p:nvCxnSpPr>
        <p:spPr>
          <a:xfrm>
            <a:off x="179512" y="1988840"/>
            <a:ext cx="82809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Nadpis 1"/>
          <p:cNvSpPr txBox="1">
            <a:spLocks/>
          </p:cNvSpPr>
          <p:nvPr/>
        </p:nvSpPr>
        <p:spPr>
          <a:xfrm>
            <a:off x="264462" y="2060847"/>
            <a:ext cx="3371434" cy="19039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sz="2800" i="1" dirty="0" smtClean="0"/>
              <a:t>F</a:t>
            </a:r>
            <a:r>
              <a:rPr lang="cs-CZ" sz="2800" i="1" baseline="-25000" dirty="0" smtClean="0"/>
              <a:t>1</a:t>
            </a:r>
            <a:r>
              <a:rPr lang="cs-CZ" sz="2800" dirty="0" smtClean="0"/>
              <a:t> = 20 N</a:t>
            </a:r>
          </a:p>
          <a:p>
            <a:r>
              <a:rPr lang="cs-CZ" sz="2800" i="1" dirty="0" smtClean="0"/>
              <a:t>S</a:t>
            </a:r>
            <a:r>
              <a:rPr lang="cs-CZ" sz="2800" i="1" baseline="-25000" dirty="0" smtClean="0"/>
              <a:t>2</a:t>
            </a:r>
            <a:r>
              <a:rPr lang="cs-CZ" sz="2800" dirty="0" smtClean="0"/>
              <a:t> = 0,5 m</a:t>
            </a:r>
            <a:r>
              <a:rPr lang="cs-CZ" sz="2800" baseline="30000" dirty="0" smtClean="0"/>
              <a:t>2</a:t>
            </a:r>
          </a:p>
          <a:p>
            <a:r>
              <a:rPr lang="cs-CZ" sz="2800" i="1" dirty="0" smtClean="0"/>
              <a:t>S</a:t>
            </a:r>
            <a:r>
              <a:rPr lang="cs-CZ" sz="2800" i="1" baseline="-25000" dirty="0" smtClean="0"/>
              <a:t>1</a:t>
            </a:r>
            <a:r>
              <a:rPr lang="cs-CZ" sz="2800" dirty="0" smtClean="0"/>
              <a:t> </a:t>
            </a:r>
            <a:r>
              <a:rPr lang="cs-CZ" sz="2800" dirty="0"/>
              <a:t>= </a:t>
            </a:r>
            <a:r>
              <a:rPr lang="cs-CZ" sz="2800" dirty="0" smtClean="0"/>
              <a:t>0,01 </a:t>
            </a:r>
            <a:r>
              <a:rPr lang="cs-CZ" sz="2800" dirty="0"/>
              <a:t>m</a:t>
            </a:r>
            <a:r>
              <a:rPr lang="cs-CZ" sz="2800" baseline="30000" dirty="0"/>
              <a:t>2</a:t>
            </a:r>
          </a:p>
          <a:p>
            <a:r>
              <a:rPr lang="cs-CZ" sz="2800" i="1" dirty="0" smtClean="0"/>
              <a:t>F</a:t>
            </a:r>
            <a:r>
              <a:rPr lang="cs-CZ" sz="2800" i="1" baseline="-25000" dirty="0" smtClean="0"/>
              <a:t>2</a:t>
            </a:r>
            <a:r>
              <a:rPr lang="cs-CZ" sz="2800" dirty="0" smtClean="0"/>
              <a:t> </a:t>
            </a:r>
            <a:r>
              <a:rPr lang="cs-CZ" sz="2800" dirty="0"/>
              <a:t>= </a:t>
            </a:r>
            <a:r>
              <a:rPr lang="cs-CZ" sz="2800" dirty="0" smtClean="0"/>
              <a:t>?  </a:t>
            </a:r>
            <a:endParaRPr lang="cs-CZ" sz="28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1623474" y="3379058"/>
            <a:ext cx="8640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dirty="0" smtClean="0"/>
              <a:t>(N)</a:t>
            </a:r>
            <a:endParaRPr lang="cs-CZ" sz="3000" dirty="0"/>
          </a:p>
        </p:txBody>
      </p:sp>
      <p:cxnSp>
        <p:nvCxnSpPr>
          <p:cNvPr id="7" name="Přímá spojnice 6"/>
          <p:cNvCxnSpPr/>
          <p:nvPr/>
        </p:nvCxnSpPr>
        <p:spPr>
          <a:xfrm>
            <a:off x="251520" y="4005064"/>
            <a:ext cx="293938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251520" y="4007470"/>
                <a:ext cx="1800200" cy="8991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80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𝐹</m:t>
                          </m:r>
                          <m:r>
                            <a:rPr lang="cs-CZ" sz="2800" b="0" i="1" baseline="-25000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𝑆</m:t>
                          </m:r>
                          <m:r>
                            <a:rPr lang="cs-CZ" sz="2800" b="0" i="1" baseline="-25000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den>
                      </m:f>
                      <m:r>
                        <a:rPr lang="cs-CZ" sz="28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sz="28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𝐹</m:t>
                          </m:r>
                          <m:r>
                            <a:rPr lang="cs-CZ" sz="2800" b="0" i="1" baseline="-25000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num>
                        <m:den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𝑆</m:t>
                          </m:r>
                          <m:r>
                            <a:rPr lang="cs-CZ" sz="2800" b="0" i="1" baseline="-25000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4007470"/>
                <a:ext cx="1800200" cy="899157"/>
              </a:xfrm>
              <a:prstGeom prst="rect">
                <a:avLst/>
              </a:prstGeom>
              <a:blipFill rotWithShape="1">
                <a:blip r:embed="rId2"/>
                <a:stretch>
                  <a:fillRect b="-337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Nadpis 1"/>
          <p:cNvSpPr txBox="1">
            <a:spLocks/>
          </p:cNvSpPr>
          <p:nvPr/>
        </p:nvSpPr>
        <p:spPr>
          <a:xfrm>
            <a:off x="4211960" y="5229200"/>
            <a:ext cx="4464496" cy="720079"/>
          </a:xfrm>
          <a:prstGeom prst="rect">
            <a:avLst/>
          </a:prstGeom>
          <a:gradFill flip="none" rotWithShape="1">
            <a:gsLst>
              <a:gs pos="63000">
                <a:schemeClr val="accent2">
                  <a:lumMod val="40000"/>
                  <a:lumOff val="60000"/>
                  <a:alpha val="40000"/>
                </a:schemeClr>
              </a:gs>
              <a:gs pos="98000">
                <a:schemeClr val="bg2">
                  <a:shade val="60000"/>
                  <a:hueMod val="40000"/>
                  <a:satMod val="120000"/>
                  <a:lumMod val="103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dirty="0" smtClean="0">
                <a:solidFill>
                  <a:srgbClr val="00B050"/>
                </a:solidFill>
                <a:effectLst>
                  <a:glow rad="215900">
                    <a:schemeClr val="tx1">
                      <a:alpha val="87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levou stranu vypočítejte</a:t>
            </a:r>
            <a:endParaRPr lang="cs-CZ" dirty="0">
              <a:solidFill>
                <a:srgbClr val="00B050"/>
              </a:solidFill>
              <a:effectLst>
                <a:glow rad="215900">
                  <a:schemeClr val="tx1">
                    <a:alpha val="87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265802" y="5044163"/>
                <a:ext cx="2221768" cy="9473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80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20</m:t>
                          </m:r>
                        </m:num>
                        <m:den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0,01</m:t>
                          </m:r>
                        </m:den>
                      </m:f>
                      <m:r>
                        <a:rPr lang="cs-CZ" sz="28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sz="28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𝐹</m:t>
                          </m:r>
                          <m:r>
                            <a:rPr lang="cs-CZ" sz="2800" b="0" i="1" baseline="-25000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num>
                        <m:den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0,5</m:t>
                          </m:r>
                        </m:den>
                      </m:f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802" y="5044163"/>
                <a:ext cx="2221768" cy="9473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135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9036496" cy="1872207"/>
          </a:xfrm>
        </p:spPr>
        <p:txBody>
          <a:bodyPr>
            <a:normAutofit fontScale="90000"/>
          </a:bodyPr>
          <a:lstStyle/>
          <a:p>
            <a:r>
              <a:rPr lang="cs-CZ" sz="3000" u="sng" dirty="0" smtClean="0"/>
              <a:t>Příklad:</a:t>
            </a:r>
            <a:r>
              <a:rPr lang="cs-CZ" sz="3000" dirty="0" smtClean="0"/>
              <a:t/>
            </a:r>
            <a:br>
              <a:rPr lang="cs-CZ" sz="3000" dirty="0" smtClean="0"/>
            </a:br>
            <a:r>
              <a:rPr lang="cs-CZ" sz="3000" dirty="0" smtClean="0"/>
              <a:t>Jakou silou </a:t>
            </a:r>
            <a:r>
              <a:rPr lang="cs-CZ" sz="3000" dirty="0"/>
              <a:t>působí </a:t>
            </a:r>
            <a:r>
              <a:rPr lang="cs-CZ" sz="3000" dirty="0" smtClean="0"/>
              <a:t>hydraulické </a:t>
            </a:r>
            <a:r>
              <a:rPr lang="cs-CZ" sz="3000" dirty="0"/>
              <a:t>zařízení </a:t>
            </a:r>
            <a:r>
              <a:rPr lang="cs-CZ" sz="3000" dirty="0" smtClean="0"/>
              <a:t>na velký </a:t>
            </a:r>
            <a:r>
              <a:rPr lang="cs-CZ" sz="3000" dirty="0"/>
              <a:t>píst o </a:t>
            </a:r>
            <a:r>
              <a:rPr lang="cs-CZ" sz="3000" dirty="0" smtClean="0"/>
              <a:t>ploše 0,5 m</a:t>
            </a:r>
            <a:r>
              <a:rPr lang="cs-CZ" sz="3000" baseline="30000" dirty="0" smtClean="0"/>
              <a:t>2</a:t>
            </a:r>
            <a:r>
              <a:rPr lang="cs-CZ" sz="3000" dirty="0" smtClean="0"/>
              <a:t>, jestliže na menší píst o </a:t>
            </a:r>
            <a:r>
              <a:rPr lang="cs-CZ" sz="3000" dirty="0"/>
              <a:t>ploše </a:t>
            </a:r>
            <a:r>
              <a:rPr lang="cs-CZ" sz="3000" dirty="0" smtClean="0"/>
              <a:t>0,01 m</a:t>
            </a:r>
            <a:r>
              <a:rPr lang="cs-CZ" sz="3000" baseline="30000" dirty="0" smtClean="0"/>
              <a:t>2</a:t>
            </a:r>
            <a:r>
              <a:rPr lang="cs-CZ" sz="3000" dirty="0" smtClean="0"/>
              <a:t> působí síla 20N?</a:t>
            </a:r>
            <a:endParaRPr lang="cs-CZ" sz="3000" dirty="0"/>
          </a:p>
        </p:txBody>
      </p:sp>
      <p:cxnSp>
        <p:nvCxnSpPr>
          <p:cNvPr id="13" name="Přímá spojnice 12"/>
          <p:cNvCxnSpPr/>
          <p:nvPr/>
        </p:nvCxnSpPr>
        <p:spPr>
          <a:xfrm flipV="1">
            <a:off x="4415042" y="7325676"/>
            <a:ext cx="2364334" cy="128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Přímá spojnice 3"/>
          <p:cNvCxnSpPr/>
          <p:nvPr/>
        </p:nvCxnSpPr>
        <p:spPr>
          <a:xfrm>
            <a:off x="179512" y="1988840"/>
            <a:ext cx="82809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Nadpis 1"/>
          <p:cNvSpPr txBox="1">
            <a:spLocks/>
          </p:cNvSpPr>
          <p:nvPr/>
        </p:nvSpPr>
        <p:spPr>
          <a:xfrm>
            <a:off x="264462" y="2060847"/>
            <a:ext cx="3371434" cy="19039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sz="2800" i="1" dirty="0" smtClean="0"/>
              <a:t>F</a:t>
            </a:r>
            <a:r>
              <a:rPr lang="cs-CZ" sz="2800" i="1" baseline="-25000" dirty="0" smtClean="0"/>
              <a:t>1</a:t>
            </a:r>
            <a:r>
              <a:rPr lang="cs-CZ" sz="2800" dirty="0" smtClean="0"/>
              <a:t> = 20 N</a:t>
            </a:r>
          </a:p>
          <a:p>
            <a:r>
              <a:rPr lang="cs-CZ" sz="2800" i="1" dirty="0" smtClean="0"/>
              <a:t>S</a:t>
            </a:r>
            <a:r>
              <a:rPr lang="cs-CZ" sz="2800" i="1" baseline="-25000" dirty="0" smtClean="0"/>
              <a:t>2</a:t>
            </a:r>
            <a:r>
              <a:rPr lang="cs-CZ" sz="2800" dirty="0" smtClean="0"/>
              <a:t> = 0,5 m</a:t>
            </a:r>
            <a:r>
              <a:rPr lang="cs-CZ" sz="2800" baseline="30000" dirty="0" smtClean="0"/>
              <a:t>2</a:t>
            </a:r>
          </a:p>
          <a:p>
            <a:r>
              <a:rPr lang="cs-CZ" sz="2800" i="1" dirty="0" smtClean="0"/>
              <a:t>S</a:t>
            </a:r>
            <a:r>
              <a:rPr lang="cs-CZ" sz="2800" i="1" baseline="-25000" dirty="0" smtClean="0"/>
              <a:t>1</a:t>
            </a:r>
            <a:r>
              <a:rPr lang="cs-CZ" sz="2800" dirty="0" smtClean="0"/>
              <a:t> </a:t>
            </a:r>
            <a:r>
              <a:rPr lang="cs-CZ" sz="2800" dirty="0"/>
              <a:t>= </a:t>
            </a:r>
            <a:r>
              <a:rPr lang="cs-CZ" sz="2800" dirty="0" smtClean="0"/>
              <a:t>0,01 </a:t>
            </a:r>
            <a:r>
              <a:rPr lang="cs-CZ" sz="2800" dirty="0"/>
              <a:t>m</a:t>
            </a:r>
            <a:r>
              <a:rPr lang="cs-CZ" sz="2800" baseline="30000" dirty="0"/>
              <a:t>2</a:t>
            </a:r>
          </a:p>
          <a:p>
            <a:r>
              <a:rPr lang="cs-CZ" sz="2800" i="1" dirty="0" smtClean="0"/>
              <a:t>F</a:t>
            </a:r>
            <a:r>
              <a:rPr lang="cs-CZ" sz="2800" i="1" baseline="-25000" dirty="0" smtClean="0"/>
              <a:t>2</a:t>
            </a:r>
            <a:r>
              <a:rPr lang="cs-CZ" sz="2800" dirty="0" smtClean="0"/>
              <a:t> </a:t>
            </a:r>
            <a:r>
              <a:rPr lang="cs-CZ" sz="2800" dirty="0"/>
              <a:t>= </a:t>
            </a:r>
            <a:r>
              <a:rPr lang="cs-CZ" sz="2800" dirty="0" smtClean="0"/>
              <a:t>?  </a:t>
            </a:r>
            <a:endParaRPr lang="cs-CZ" sz="28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1623474" y="3379058"/>
            <a:ext cx="8640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dirty="0" smtClean="0"/>
              <a:t>(N)</a:t>
            </a:r>
            <a:endParaRPr lang="cs-CZ" sz="3000" dirty="0"/>
          </a:p>
        </p:txBody>
      </p:sp>
      <p:cxnSp>
        <p:nvCxnSpPr>
          <p:cNvPr id="7" name="Přímá spojnice 6"/>
          <p:cNvCxnSpPr/>
          <p:nvPr/>
        </p:nvCxnSpPr>
        <p:spPr>
          <a:xfrm>
            <a:off x="251520" y="4005064"/>
            <a:ext cx="293938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251520" y="4007470"/>
                <a:ext cx="1800200" cy="8991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80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𝐹</m:t>
                          </m:r>
                          <m:r>
                            <a:rPr lang="cs-CZ" sz="2800" b="0" i="1" baseline="-25000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𝑆</m:t>
                          </m:r>
                          <m:r>
                            <a:rPr lang="cs-CZ" sz="2800" b="0" i="1" baseline="-25000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den>
                      </m:f>
                      <m:r>
                        <a:rPr lang="cs-CZ" sz="28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sz="28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𝐹</m:t>
                          </m:r>
                          <m:r>
                            <a:rPr lang="cs-CZ" sz="2800" b="0" i="1" baseline="-25000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num>
                        <m:den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𝑆</m:t>
                          </m:r>
                          <m:r>
                            <a:rPr lang="cs-CZ" sz="2800" b="0" i="1" baseline="-25000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4007470"/>
                <a:ext cx="1800200" cy="899157"/>
              </a:xfrm>
              <a:prstGeom prst="rect">
                <a:avLst/>
              </a:prstGeom>
              <a:blipFill rotWithShape="1">
                <a:blip r:embed="rId2"/>
                <a:stretch>
                  <a:fillRect b="-337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265802" y="5044163"/>
                <a:ext cx="2221768" cy="9473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80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20</m:t>
                          </m:r>
                        </m:num>
                        <m:den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0,01</m:t>
                          </m:r>
                        </m:den>
                      </m:f>
                      <m:r>
                        <a:rPr lang="cs-CZ" sz="28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sz="28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𝐹</m:t>
                          </m:r>
                          <m:r>
                            <a:rPr lang="cs-CZ" sz="2800" b="0" i="1" baseline="-25000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num>
                        <m:den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0,5</m:t>
                          </m:r>
                        </m:den>
                      </m:f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802" y="5044163"/>
                <a:ext cx="2221768" cy="9473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/>
              <p:cNvSpPr txBox="1"/>
              <p:nvPr/>
            </p:nvSpPr>
            <p:spPr>
              <a:xfrm>
                <a:off x="5220072" y="2062335"/>
                <a:ext cx="2221768" cy="7371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800" b="0" dirty="0" smtClean="0">
                    <a:ea typeface="Cambria Math"/>
                  </a:rPr>
                  <a:t>2000 </a:t>
                </a:r>
                <a14:m>
                  <m:oMath xmlns:m="http://schemas.openxmlformats.org/officeDocument/2006/math">
                    <m:r>
                      <a:rPr lang="cs-CZ" sz="2800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cs-CZ" sz="28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cs-CZ" sz="2800" b="0" i="1" smtClean="0">
                            <a:latin typeface="Cambria Math"/>
                            <a:ea typeface="Cambria Math"/>
                          </a:rPr>
                          <m:t>𝐹</m:t>
                        </m:r>
                        <m:r>
                          <a:rPr lang="cs-CZ" sz="2800" b="0" i="1" baseline="-25000" smtClean="0">
                            <a:latin typeface="Cambria Math"/>
                            <a:ea typeface="Cambria Math"/>
                          </a:rPr>
                          <m:t>2</m:t>
                        </m:r>
                      </m:num>
                      <m:den>
                        <m:r>
                          <a:rPr lang="cs-CZ" sz="2800" b="0" i="1" smtClean="0">
                            <a:latin typeface="Cambria Math"/>
                            <a:ea typeface="Cambria Math"/>
                          </a:rPr>
                          <m:t>0,5</m:t>
                        </m:r>
                      </m:den>
                    </m:f>
                  </m:oMath>
                </a14:m>
                <a:endParaRPr lang="cs-CZ" sz="2800" dirty="0"/>
              </a:p>
            </p:txBody>
          </p:sp>
        </mc:Choice>
        <mc:Fallback xmlns="">
          <p:sp>
            <p:nvSpPr>
              <p:cNvPr id="16" name="TextovéPol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2062335"/>
                <a:ext cx="2221768" cy="737189"/>
              </a:xfrm>
              <a:prstGeom prst="rect">
                <a:avLst/>
              </a:prstGeom>
              <a:blipFill rotWithShape="1">
                <a:blip r:embed="rId4"/>
                <a:stretch>
                  <a:fillRect l="-5479" b="-413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0223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9036496" cy="1872207"/>
          </a:xfrm>
        </p:spPr>
        <p:txBody>
          <a:bodyPr>
            <a:normAutofit fontScale="90000"/>
          </a:bodyPr>
          <a:lstStyle/>
          <a:p>
            <a:r>
              <a:rPr lang="cs-CZ" sz="3000" u="sng" dirty="0" smtClean="0"/>
              <a:t>Příklad:</a:t>
            </a:r>
            <a:r>
              <a:rPr lang="cs-CZ" sz="3000" dirty="0" smtClean="0"/>
              <a:t/>
            </a:r>
            <a:br>
              <a:rPr lang="cs-CZ" sz="3000" dirty="0" smtClean="0"/>
            </a:br>
            <a:r>
              <a:rPr lang="cs-CZ" sz="3000" dirty="0" smtClean="0"/>
              <a:t>Jakou silou </a:t>
            </a:r>
            <a:r>
              <a:rPr lang="cs-CZ" sz="3000" dirty="0"/>
              <a:t>působí </a:t>
            </a:r>
            <a:r>
              <a:rPr lang="cs-CZ" sz="3000" dirty="0" smtClean="0"/>
              <a:t>hydraulické </a:t>
            </a:r>
            <a:r>
              <a:rPr lang="cs-CZ" sz="3000" dirty="0"/>
              <a:t>zařízení </a:t>
            </a:r>
            <a:r>
              <a:rPr lang="cs-CZ" sz="3000" dirty="0" smtClean="0"/>
              <a:t>na velký </a:t>
            </a:r>
            <a:r>
              <a:rPr lang="cs-CZ" sz="3000" dirty="0"/>
              <a:t>píst o </a:t>
            </a:r>
            <a:r>
              <a:rPr lang="cs-CZ" sz="3000" dirty="0" smtClean="0"/>
              <a:t>ploše 0,5 m</a:t>
            </a:r>
            <a:r>
              <a:rPr lang="cs-CZ" sz="3000" baseline="30000" dirty="0" smtClean="0"/>
              <a:t>2</a:t>
            </a:r>
            <a:r>
              <a:rPr lang="cs-CZ" sz="3000" dirty="0" smtClean="0"/>
              <a:t>, jestliže na menší píst o </a:t>
            </a:r>
            <a:r>
              <a:rPr lang="cs-CZ" sz="3000" dirty="0"/>
              <a:t>ploše </a:t>
            </a:r>
            <a:r>
              <a:rPr lang="cs-CZ" sz="3000" dirty="0" smtClean="0"/>
              <a:t>0,01 m</a:t>
            </a:r>
            <a:r>
              <a:rPr lang="cs-CZ" sz="3000" baseline="30000" dirty="0" smtClean="0"/>
              <a:t>2</a:t>
            </a:r>
            <a:r>
              <a:rPr lang="cs-CZ" sz="3000" dirty="0" smtClean="0"/>
              <a:t> působí síla 20N?</a:t>
            </a:r>
            <a:endParaRPr lang="cs-CZ" sz="3000" dirty="0"/>
          </a:p>
        </p:txBody>
      </p:sp>
      <p:cxnSp>
        <p:nvCxnSpPr>
          <p:cNvPr id="13" name="Přímá spojnice 12"/>
          <p:cNvCxnSpPr/>
          <p:nvPr/>
        </p:nvCxnSpPr>
        <p:spPr>
          <a:xfrm flipV="1">
            <a:off x="4415042" y="7325676"/>
            <a:ext cx="2364334" cy="128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Přímá spojnice 3"/>
          <p:cNvCxnSpPr/>
          <p:nvPr/>
        </p:nvCxnSpPr>
        <p:spPr>
          <a:xfrm>
            <a:off x="179512" y="1988840"/>
            <a:ext cx="82809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Nadpis 1"/>
          <p:cNvSpPr txBox="1">
            <a:spLocks/>
          </p:cNvSpPr>
          <p:nvPr/>
        </p:nvSpPr>
        <p:spPr>
          <a:xfrm>
            <a:off x="264462" y="2060847"/>
            <a:ext cx="3371434" cy="19039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sz="2800" i="1" dirty="0" smtClean="0"/>
              <a:t>F</a:t>
            </a:r>
            <a:r>
              <a:rPr lang="cs-CZ" sz="2800" i="1" baseline="-25000" dirty="0" smtClean="0"/>
              <a:t>1</a:t>
            </a:r>
            <a:r>
              <a:rPr lang="cs-CZ" sz="2800" dirty="0" smtClean="0"/>
              <a:t> = 20 N</a:t>
            </a:r>
          </a:p>
          <a:p>
            <a:r>
              <a:rPr lang="cs-CZ" sz="2800" i="1" dirty="0" smtClean="0"/>
              <a:t>S</a:t>
            </a:r>
            <a:r>
              <a:rPr lang="cs-CZ" sz="2800" i="1" baseline="-25000" dirty="0" smtClean="0"/>
              <a:t>2</a:t>
            </a:r>
            <a:r>
              <a:rPr lang="cs-CZ" sz="2800" dirty="0" smtClean="0"/>
              <a:t> = 0,5 m</a:t>
            </a:r>
            <a:r>
              <a:rPr lang="cs-CZ" sz="2800" baseline="30000" dirty="0" smtClean="0"/>
              <a:t>2</a:t>
            </a:r>
          </a:p>
          <a:p>
            <a:r>
              <a:rPr lang="cs-CZ" sz="2800" i="1" dirty="0" smtClean="0"/>
              <a:t>S</a:t>
            </a:r>
            <a:r>
              <a:rPr lang="cs-CZ" sz="2800" i="1" baseline="-25000" dirty="0" smtClean="0"/>
              <a:t>1</a:t>
            </a:r>
            <a:r>
              <a:rPr lang="cs-CZ" sz="2800" dirty="0" smtClean="0"/>
              <a:t> </a:t>
            </a:r>
            <a:r>
              <a:rPr lang="cs-CZ" sz="2800" dirty="0"/>
              <a:t>= </a:t>
            </a:r>
            <a:r>
              <a:rPr lang="cs-CZ" sz="2800" dirty="0" smtClean="0"/>
              <a:t>0,01 </a:t>
            </a:r>
            <a:r>
              <a:rPr lang="cs-CZ" sz="2800" dirty="0"/>
              <a:t>m</a:t>
            </a:r>
            <a:r>
              <a:rPr lang="cs-CZ" sz="2800" baseline="30000" dirty="0"/>
              <a:t>2</a:t>
            </a:r>
          </a:p>
          <a:p>
            <a:r>
              <a:rPr lang="cs-CZ" sz="2800" i="1" dirty="0" smtClean="0"/>
              <a:t>F</a:t>
            </a:r>
            <a:r>
              <a:rPr lang="cs-CZ" sz="2800" i="1" baseline="-25000" dirty="0" smtClean="0"/>
              <a:t>2</a:t>
            </a:r>
            <a:r>
              <a:rPr lang="cs-CZ" sz="2800" dirty="0" smtClean="0"/>
              <a:t> </a:t>
            </a:r>
            <a:r>
              <a:rPr lang="cs-CZ" sz="2800" dirty="0"/>
              <a:t>= </a:t>
            </a:r>
            <a:r>
              <a:rPr lang="cs-CZ" sz="2800" dirty="0" smtClean="0"/>
              <a:t>?  </a:t>
            </a:r>
            <a:endParaRPr lang="cs-CZ" sz="28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1623474" y="3379058"/>
            <a:ext cx="8640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dirty="0" smtClean="0"/>
              <a:t>(N)</a:t>
            </a:r>
            <a:endParaRPr lang="cs-CZ" sz="3000" dirty="0"/>
          </a:p>
        </p:txBody>
      </p:sp>
      <p:cxnSp>
        <p:nvCxnSpPr>
          <p:cNvPr id="7" name="Přímá spojnice 6"/>
          <p:cNvCxnSpPr/>
          <p:nvPr/>
        </p:nvCxnSpPr>
        <p:spPr>
          <a:xfrm>
            <a:off x="251520" y="4005064"/>
            <a:ext cx="293938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251520" y="4007470"/>
                <a:ext cx="1800200" cy="8991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80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𝐹</m:t>
                          </m:r>
                          <m:r>
                            <a:rPr lang="cs-CZ" sz="2800" b="0" i="1" baseline="-25000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𝑆</m:t>
                          </m:r>
                          <m:r>
                            <a:rPr lang="cs-CZ" sz="2800" b="0" i="1" baseline="-25000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den>
                      </m:f>
                      <m:r>
                        <a:rPr lang="cs-CZ" sz="28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sz="28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𝐹</m:t>
                          </m:r>
                          <m:r>
                            <a:rPr lang="cs-CZ" sz="2800" b="0" i="1" baseline="-25000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num>
                        <m:den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𝑆</m:t>
                          </m:r>
                          <m:r>
                            <a:rPr lang="cs-CZ" sz="2800" b="0" i="1" baseline="-25000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4007470"/>
                <a:ext cx="1800200" cy="899157"/>
              </a:xfrm>
              <a:prstGeom prst="rect">
                <a:avLst/>
              </a:prstGeom>
              <a:blipFill rotWithShape="1">
                <a:blip r:embed="rId2"/>
                <a:stretch>
                  <a:fillRect b="-337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265802" y="5044163"/>
                <a:ext cx="2221768" cy="9473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80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20</m:t>
                          </m:r>
                        </m:num>
                        <m:den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0,01</m:t>
                          </m:r>
                        </m:den>
                      </m:f>
                      <m:r>
                        <a:rPr lang="cs-CZ" sz="28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sz="28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𝐹</m:t>
                          </m:r>
                          <m:r>
                            <a:rPr lang="cs-CZ" sz="2800" b="0" i="1" baseline="-25000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num>
                        <m:den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0,5</m:t>
                          </m:r>
                        </m:den>
                      </m:f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802" y="5044163"/>
                <a:ext cx="2221768" cy="9473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/>
              <p:cNvSpPr txBox="1"/>
              <p:nvPr/>
            </p:nvSpPr>
            <p:spPr>
              <a:xfrm>
                <a:off x="5220072" y="2062335"/>
                <a:ext cx="2221768" cy="7371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800" b="0" dirty="0" smtClean="0">
                    <a:ea typeface="Cambria Math"/>
                  </a:rPr>
                  <a:t>2000 </a:t>
                </a:r>
                <a14:m>
                  <m:oMath xmlns:m="http://schemas.openxmlformats.org/officeDocument/2006/math">
                    <m:r>
                      <a:rPr lang="cs-CZ" sz="2800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cs-CZ" sz="28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cs-CZ" sz="2800" b="0" i="1" smtClean="0">
                            <a:latin typeface="Cambria Math"/>
                            <a:ea typeface="Cambria Math"/>
                          </a:rPr>
                          <m:t>𝐹</m:t>
                        </m:r>
                        <m:r>
                          <a:rPr lang="cs-CZ" sz="2800" b="0" i="1" baseline="-25000" smtClean="0">
                            <a:latin typeface="Cambria Math"/>
                            <a:ea typeface="Cambria Math"/>
                          </a:rPr>
                          <m:t>2</m:t>
                        </m:r>
                      </m:num>
                      <m:den>
                        <m:r>
                          <a:rPr lang="cs-CZ" sz="2800" b="0" i="1" smtClean="0">
                            <a:latin typeface="Cambria Math"/>
                            <a:ea typeface="Cambria Math"/>
                          </a:rPr>
                          <m:t>0,5</m:t>
                        </m:r>
                      </m:den>
                    </m:f>
                  </m:oMath>
                </a14:m>
                <a:endParaRPr lang="cs-CZ" sz="2800" dirty="0"/>
              </a:p>
            </p:txBody>
          </p:sp>
        </mc:Choice>
        <mc:Fallback xmlns="">
          <p:sp>
            <p:nvSpPr>
              <p:cNvPr id="16" name="TextovéPol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2062335"/>
                <a:ext cx="2221768" cy="737189"/>
              </a:xfrm>
              <a:prstGeom prst="rect">
                <a:avLst/>
              </a:prstGeom>
              <a:blipFill rotWithShape="1">
                <a:blip r:embed="rId4"/>
                <a:stretch>
                  <a:fillRect l="-5479" b="-413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Nadpis 1"/>
          <p:cNvSpPr txBox="1">
            <a:spLocks/>
          </p:cNvSpPr>
          <p:nvPr/>
        </p:nvSpPr>
        <p:spPr>
          <a:xfrm>
            <a:off x="4788024" y="5229200"/>
            <a:ext cx="3672408" cy="1080120"/>
          </a:xfrm>
          <a:prstGeom prst="rect">
            <a:avLst/>
          </a:prstGeom>
          <a:gradFill flip="none" rotWithShape="1">
            <a:gsLst>
              <a:gs pos="63000">
                <a:schemeClr val="accent2">
                  <a:lumMod val="40000"/>
                  <a:lumOff val="60000"/>
                  <a:alpha val="40000"/>
                </a:schemeClr>
              </a:gs>
              <a:gs pos="98000">
                <a:schemeClr val="bg2">
                  <a:shade val="60000"/>
                  <a:hueMod val="40000"/>
                  <a:satMod val="120000"/>
                  <a:lumMod val="103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dirty="0" smtClean="0">
                <a:solidFill>
                  <a:srgbClr val="00B050"/>
                </a:solidFill>
                <a:effectLst>
                  <a:glow rad="215900">
                    <a:schemeClr val="tx1">
                      <a:alpha val="87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obě strany rovnice vynásobte 0,5</a:t>
            </a:r>
            <a:endParaRPr lang="cs-CZ" dirty="0">
              <a:solidFill>
                <a:srgbClr val="00B050"/>
              </a:solidFill>
              <a:effectLst>
                <a:glow rad="215900">
                  <a:schemeClr val="tx1">
                    <a:alpha val="87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1988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9036496" cy="1872207"/>
          </a:xfrm>
        </p:spPr>
        <p:txBody>
          <a:bodyPr>
            <a:normAutofit fontScale="90000"/>
          </a:bodyPr>
          <a:lstStyle/>
          <a:p>
            <a:r>
              <a:rPr lang="cs-CZ" sz="3000" u="sng" dirty="0" smtClean="0"/>
              <a:t>Příklad:</a:t>
            </a:r>
            <a:r>
              <a:rPr lang="cs-CZ" sz="3000" dirty="0" smtClean="0"/>
              <a:t/>
            </a:r>
            <a:br>
              <a:rPr lang="cs-CZ" sz="3000" dirty="0" smtClean="0"/>
            </a:br>
            <a:r>
              <a:rPr lang="cs-CZ" sz="3000" dirty="0" smtClean="0"/>
              <a:t>Jakou silou </a:t>
            </a:r>
            <a:r>
              <a:rPr lang="cs-CZ" sz="3000" dirty="0"/>
              <a:t>působí </a:t>
            </a:r>
            <a:r>
              <a:rPr lang="cs-CZ" sz="3000" dirty="0" smtClean="0"/>
              <a:t>hydraulické </a:t>
            </a:r>
            <a:r>
              <a:rPr lang="cs-CZ" sz="3000" dirty="0"/>
              <a:t>zařízení </a:t>
            </a:r>
            <a:r>
              <a:rPr lang="cs-CZ" sz="3000" dirty="0" smtClean="0"/>
              <a:t>na velký </a:t>
            </a:r>
            <a:r>
              <a:rPr lang="cs-CZ" sz="3000" dirty="0"/>
              <a:t>píst o </a:t>
            </a:r>
            <a:r>
              <a:rPr lang="cs-CZ" sz="3000" dirty="0" smtClean="0"/>
              <a:t>ploše 0,5 m</a:t>
            </a:r>
            <a:r>
              <a:rPr lang="cs-CZ" sz="3000" baseline="30000" dirty="0" smtClean="0"/>
              <a:t>2</a:t>
            </a:r>
            <a:r>
              <a:rPr lang="cs-CZ" sz="3000" dirty="0" smtClean="0"/>
              <a:t>, jestliže na menší píst o </a:t>
            </a:r>
            <a:r>
              <a:rPr lang="cs-CZ" sz="3000" dirty="0"/>
              <a:t>ploše </a:t>
            </a:r>
            <a:r>
              <a:rPr lang="cs-CZ" sz="3000" dirty="0" smtClean="0"/>
              <a:t>0,01 m</a:t>
            </a:r>
            <a:r>
              <a:rPr lang="cs-CZ" sz="3000" baseline="30000" dirty="0" smtClean="0"/>
              <a:t>2</a:t>
            </a:r>
            <a:r>
              <a:rPr lang="cs-CZ" sz="3000" dirty="0" smtClean="0"/>
              <a:t> působí síla 20N?</a:t>
            </a:r>
            <a:endParaRPr lang="cs-CZ" sz="3000" dirty="0"/>
          </a:p>
        </p:txBody>
      </p:sp>
      <p:cxnSp>
        <p:nvCxnSpPr>
          <p:cNvPr id="13" name="Přímá spojnice 12"/>
          <p:cNvCxnSpPr/>
          <p:nvPr/>
        </p:nvCxnSpPr>
        <p:spPr>
          <a:xfrm flipV="1">
            <a:off x="4415042" y="7325676"/>
            <a:ext cx="2364334" cy="128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Přímá spojnice 3"/>
          <p:cNvCxnSpPr/>
          <p:nvPr/>
        </p:nvCxnSpPr>
        <p:spPr>
          <a:xfrm>
            <a:off x="179512" y="1988840"/>
            <a:ext cx="82809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Nadpis 1"/>
          <p:cNvSpPr txBox="1">
            <a:spLocks/>
          </p:cNvSpPr>
          <p:nvPr/>
        </p:nvSpPr>
        <p:spPr>
          <a:xfrm>
            <a:off x="264462" y="2060847"/>
            <a:ext cx="3371434" cy="19039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sz="2800" i="1" dirty="0" smtClean="0"/>
              <a:t>F</a:t>
            </a:r>
            <a:r>
              <a:rPr lang="cs-CZ" sz="2800" i="1" baseline="-25000" dirty="0" smtClean="0"/>
              <a:t>1</a:t>
            </a:r>
            <a:r>
              <a:rPr lang="cs-CZ" sz="2800" dirty="0" smtClean="0"/>
              <a:t> = 20 N</a:t>
            </a:r>
          </a:p>
          <a:p>
            <a:r>
              <a:rPr lang="cs-CZ" sz="2800" i="1" dirty="0" smtClean="0"/>
              <a:t>S</a:t>
            </a:r>
            <a:r>
              <a:rPr lang="cs-CZ" sz="2800" i="1" baseline="-25000" dirty="0" smtClean="0"/>
              <a:t>2</a:t>
            </a:r>
            <a:r>
              <a:rPr lang="cs-CZ" sz="2800" dirty="0" smtClean="0"/>
              <a:t> = 0,5 m</a:t>
            </a:r>
            <a:r>
              <a:rPr lang="cs-CZ" sz="2800" baseline="30000" dirty="0" smtClean="0"/>
              <a:t>2</a:t>
            </a:r>
          </a:p>
          <a:p>
            <a:r>
              <a:rPr lang="cs-CZ" sz="2800" i="1" dirty="0" smtClean="0"/>
              <a:t>S</a:t>
            </a:r>
            <a:r>
              <a:rPr lang="cs-CZ" sz="2800" i="1" baseline="-25000" dirty="0" smtClean="0"/>
              <a:t>1</a:t>
            </a:r>
            <a:r>
              <a:rPr lang="cs-CZ" sz="2800" dirty="0" smtClean="0"/>
              <a:t> </a:t>
            </a:r>
            <a:r>
              <a:rPr lang="cs-CZ" sz="2800" dirty="0"/>
              <a:t>= </a:t>
            </a:r>
            <a:r>
              <a:rPr lang="cs-CZ" sz="2800" dirty="0" smtClean="0"/>
              <a:t>0,01 </a:t>
            </a:r>
            <a:r>
              <a:rPr lang="cs-CZ" sz="2800" dirty="0"/>
              <a:t>m</a:t>
            </a:r>
            <a:r>
              <a:rPr lang="cs-CZ" sz="2800" baseline="30000" dirty="0"/>
              <a:t>2</a:t>
            </a:r>
          </a:p>
          <a:p>
            <a:r>
              <a:rPr lang="cs-CZ" sz="2800" i="1" dirty="0" smtClean="0"/>
              <a:t>F</a:t>
            </a:r>
            <a:r>
              <a:rPr lang="cs-CZ" sz="2800" i="1" baseline="-25000" dirty="0" smtClean="0"/>
              <a:t>2</a:t>
            </a:r>
            <a:r>
              <a:rPr lang="cs-CZ" sz="2800" dirty="0" smtClean="0"/>
              <a:t> </a:t>
            </a:r>
            <a:r>
              <a:rPr lang="cs-CZ" sz="2800" dirty="0"/>
              <a:t>= </a:t>
            </a:r>
            <a:r>
              <a:rPr lang="cs-CZ" sz="2800" dirty="0" smtClean="0"/>
              <a:t>?  </a:t>
            </a:r>
            <a:endParaRPr lang="cs-CZ" sz="28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1623474" y="3379058"/>
            <a:ext cx="8640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dirty="0" smtClean="0"/>
              <a:t>(N)</a:t>
            </a:r>
            <a:endParaRPr lang="cs-CZ" sz="3000" dirty="0"/>
          </a:p>
        </p:txBody>
      </p:sp>
      <p:cxnSp>
        <p:nvCxnSpPr>
          <p:cNvPr id="7" name="Přímá spojnice 6"/>
          <p:cNvCxnSpPr/>
          <p:nvPr/>
        </p:nvCxnSpPr>
        <p:spPr>
          <a:xfrm>
            <a:off x="251520" y="4005064"/>
            <a:ext cx="293938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251520" y="4007470"/>
                <a:ext cx="1800200" cy="8991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80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𝐹</m:t>
                          </m:r>
                          <m:r>
                            <a:rPr lang="cs-CZ" sz="2800" b="0" i="1" baseline="-25000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𝑆</m:t>
                          </m:r>
                          <m:r>
                            <a:rPr lang="cs-CZ" sz="2800" b="0" i="1" baseline="-25000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den>
                      </m:f>
                      <m:r>
                        <a:rPr lang="cs-CZ" sz="28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sz="28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𝐹</m:t>
                          </m:r>
                          <m:r>
                            <a:rPr lang="cs-CZ" sz="2800" b="0" i="1" baseline="-25000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num>
                        <m:den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𝑆</m:t>
                          </m:r>
                          <m:r>
                            <a:rPr lang="cs-CZ" sz="2800" b="0" i="1" baseline="-25000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4007470"/>
                <a:ext cx="1800200" cy="899157"/>
              </a:xfrm>
              <a:prstGeom prst="rect">
                <a:avLst/>
              </a:prstGeom>
              <a:blipFill rotWithShape="1">
                <a:blip r:embed="rId2"/>
                <a:stretch>
                  <a:fillRect b="-337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265802" y="5044163"/>
                <a:ext cx="2221768" cy="9473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80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20</m:t>
                          </m:r>
                        </m:num>
                        <m:den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0,01</m:t>
                          </m:r>
                        </m:den>
                      </m:f>
                      <m:r>
                        <a:rPr lang="cs-CZ" sz="28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sz="28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𝐹</m:t>
                          </m:r>
                          <m:r>
                            <a:rPr lang="cs-CZ" sz="2800" b="0" i="1" baseline="-25000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num>
                        <m:den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0,5</m:t>
                          </m:r>
                        </m:den>
                      </m:f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802" y="5044163"/>
                <a:ext cx="2221768" cy="9473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5220072" y="2062335"/>
                <a:ext cx="2221768" cy="7371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800" b="0" dirty="0" smtClean="0">
                    <a:ea typeface="Cambria Math"/>
                  </a:rPr>
                  <a:t>2000 </a:t>
                </a:r>
                <a14:m>
                  <m:oMath xmlns:m="http://schemas.openxmlformats.org/officeDocument/2006/math">
                    <m:r>
                      <a:rPr lang="cs-CZ" sz="2800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cs-CZ" sz="28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cs-CZ" sz="2800" b="0" i="1" smtClean="0">
                            <a:latin typeface="Cambria Math"/>
                            <a:ea typeface="Cambria Math"/>
                          </a:rPr>
                          <m:t>𝐹</m:t>
                        </m:r>
                        <m:r>
                          <a:rPr lang="cs-CZ" sz="2800" b="0" i="1" baseline="-25000" smtClean="0">
                            <a:latin typeface="Cambria Math"/>
                            <a:ea typeface="Cambria Math"/>
                          </a:rPr>
                          <m:t>2</m:t>
                        </m:r>
                      </m:num>
                      <m:den>
                        <m:r>
                          <a:rPr lang="cs-CZ" sz="2800" b="0" i="1" smtClean="0">
                            <a:latin typeface="Cambria Math"/>
                            <a:ea typeface="Cambria Math"/>
                          </a:rPr>
                          <m:t>0,5</m:t>
                        </m:r>
                      </m:den>
                    </m:f>
                  </m:oMath>
                </a14:m>
                <a:endParaRPr lang="cs-CZ" sz="2800" dirty="0"/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2062335"/>
                <a:ext cx="2221768" cy="737189"/>
              </a:xfrm>
              <a:prstGeom prst="rect">
                <a:avLst/>
              </a:prstGeom>
              <a:blipFill rotWithShape="1">
                <a:blip r:embed="rId4"/>
                <a:stretch>
                  <a:fillRect l="-5479" b="-413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ovéPole 11"/>
          <p:cNvSpPr txBox="1"/>
          <p:nvPr/>
        </p:nvSpPr>
        <p:spPr>
          <a:xfrm>
            <a:off x="7664450" y="2215454"/>
            <a:ext cx="13997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aseline="30000" dirty="0" smtClean="0"/>
              <a:t>/ *</a:t>
            </a:r>
            <a:r>
              <a:rPr lang="cs-CZ" sz="2800" dirty="0" smtClean="0"/>
              <a:t> 0,5</a:t>
            </a:r>
            <a:endParaRPr lang="cs-CZ" sz="2800" baseline="30000" dirty="0"/>
          </a:p>
        </p:txBody>
      </p:sp>
    </p:spTree>
    <p:extLst>
      <p:ext uri="{BB962C8B-B14F-4D97-AF65-F5344CB8AC3E}">
        <p14:creationId xmlns:p14="http://schemas.microsoft.com/office/powerpoint/2010/main" val="948260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9036496" cy="1872207"/>
          </a:xfrm>
        </p:spPr>
        <p:txBody>
          <a:bodyPr>
            <a:normAutofit fontScale="90000"/>
          </a:bodyPr>
          <a:lstStyle/>
          <a:p>
            <a:r>
              <a:rPr lang="cs-CZ" sz="3000" u="sng" dirty="0" smtClean="0"/>
              <a:t>Příklad:</a:t>
            </a:r>
            <a:r>
              <a:rPr lang="cs-CZ" sz="3000" dirty="0" smtClean="0"/>
              <a:t/>
            </a:r>
            <a:br>
              <a:rPr lang="cs-CZ" sz="3000" dirty="0" smtClean="0"/>
            </a:br>
            <a:r>
              <a:rPr lang="cs-CZ" sz="3000" dirty="0" smtClean="0"/>
              <a:t>Jakou silou </a:t>
            </a:r>
            <a:r>
              <a:rPr lang="cs-CZ" sz="3000" dirty="0"/>
              <a:t>působí </a:t>
            </a:r>
            <a:r>
              <a:rPr lang="cs-CZ" sz="3000" dirty="0" smtClean="0"/>
              <a:t>hydraulické </a:t>
            </a:r>
            <a:r>
              <a:rPr lang="cs-CZ" sz="3000" dirty="0"/>
              <a:t>zařízení </a:t>
            </a:r>
            <a:r>
              <a:rPr lang="cs-CZ" sz="3000" dirty="0" smtClean="0"/>
              <a:t>na velký </a:t>
            </a:r>
            <a:r>
              <a:rPr lang="cs-CZ" sz="3000" dirty="0"/>
              <a:t>píst o </a:t>
            </a:r>
            <a:r>
              <a:rPr lang="cs-CZ" sz="3000" dirty="0" smtClean="0"/>
              <a:t>ploše 0,5 m</a:t>
            </a:r>
            <a:r>
              <a:rPr lang="cs-CZ" sz="3000" baseline="30000" dirty="0" smtClean="0"/>
              <a:t>2</a:t>
            </a:r>
            <a:r>
              <a:rPr lang="cs-CZ" sz="3000" dirty="0" smtClean="0"/>
              <a:t>, jestliže na menší píst o </a:t>
            </a:r>
            <a:r>
              <a:rPr lang="cs-CZ" sz="3000" dirty="0"/>
              <a:t>ploše </a:t>
            </a:r>
            <a:r>
              <a:rPr lang="cs-CZ" sz="3000" dirty="0" smtClean="0"/>
              <a:t>0,01 m</a:t>
            </a:r>
            <a:r>
              <a:rPr lang="cs-CZ" sz="3000" baseline="30000" dirty="0" smtClean="0"/>
              <a:t>2</a:t>
            </a:r>
            <a:r>
              <a:rPr lang="cs-CZ" sz="3000" dirty="0" smtClean="0"/>
              <a:t> působí síla 20N?</a:t>
            </a:r>
            <a:endParaRPr lang="cs-CZ" sz="3000" dirty="0"/>
          </a:p>
        </p:txBody>
      </p:sp>
      <p:cxnSp>
        <p:nvCxnSpPr>
          <p:cNvPr id="13" name="Přímá spojnice 12"/>
          <p:cNvCxnSpPr/>
          <p:nvPr/>
        </p:nvCxnSpPr>
        <p:spPr>
          <a:xfrm flipV="1">
            <a:off x="4415042" y="7325676"/>
            <a:ext cx="2364334" cy="128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Přímá spojnice 3"/>
          <p:cNvCxnSpPr/>
          <p:nvPr/>
        </p:nvCxnSpPr>
        <p:spPr>
          <a:xfrm>
            <a:off x="179512" y="1988840"/>
            <a:ext cx="82809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Nadpis 1"/>
          <p:cNvSpPr txBox="1">
            <a:spLocks/>
          </p:cNvSpPr>
          <p:nvPr/>
        </p:nvSpPr>
        <p:spPr>
          <a:xfrm>
            <a:off x="264462" y="2060847"/>
            <a:ext cx="3371434" cy="19039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sz="2800" i="1" dirty="0" smtClean="0"/>
              <a:t>F</a:t>
            </a:r>
            <a:r>
              <a:rPr lang="cs-CZ" sz="2800" i="1" baseline="-25000" dirty="0" smtClean="0"/>
              <a:t>1</a:t>
            </a:r>
            <a:r>
              <a:rPr lang="cs-CZ" sz="2800" dirty="0" smtClean="0"/>
              <a:t> = 20 N</a:t>
            </a:r>
          </a:p>
          <a:p>
            <a:r>
              <a:rPr lang="cs-CZ" sz="2800" i="1" dirty="0" smtClean="0"/>
              <a:t>S</a:t>
            </a:r>
            <a:r>
              <a:rPr lang="cs-CZ" sz="2800" i="1" baseline="-25000" dirty="0" smtClean="0"/>
              <a:t>2</a:t>
            </a:r>
            <a:r>
              <a:rPr lang="cs-CZ" sz="2800" dirty="0" smtClean="0"/>
              <a:t> = 0,5 m</a:t>
            </a:r>
            <a:r>
              <a:rPr lang="cs-CZ" sz="2800" baseline="30000" dirty="0" smtClean="0"/>
              <a:t>2</a:t>
            </a:r>
          </a:p>
          <a:p>
            <a:r>
              <a:rPr lang="cs-CZ" sz="2800" i="1" dirty="0" smtClean="0"/>
              <a:t>S</a:t>
            </a:r>
            <a:r>
              <a:rPr lang="cs-CZ" sz="2800" i="1" baseline="-25000" dirty="0" smtClean="0"/>
              <a:t>1</a:t>
            </a:r>
            <a:r>
              <a:rPr lang="cs-CZ" sz="2800" dirty="0" smtClean="0"/>
              <a:t> </a:t>
            </a:r>
            <a:r>
              <a:rPr lang="cs-CZ" sz="2800" dirty="0"/>
              <a:t>= </a:t>
            </a:r>
            <a:r>
              <a:rPr lang="cs-CZ" sz="2800" dirty="0" smtClean="0"/>
              <a:t>0,01 </a:t>
            </a:r>
            <a:r>
              <a:rPr lang="cs-CZ" sz="2800" dirty="0"/>
              <a:t>m</a:t>
            </a:r>
            <a:r>
              <a:rPr lang="cs-CZ" sz="2800" baseline="30000" dirty="0"/>
              <a:t>2</a:t>
            </a:r>
          </a:p>
          <a:p>
            <a:r>
              <a:rPr lang="cs-CZ" sz="2800" i="1" dirty="0" smtClean="0"/>
              <a:t>F</a:t>
            </a:r>
            <a:r>
              <a:rPr lang="cs-CZ" sz="2800" i="1" baseline="-25000" dirty="0" smtClean="0"/>
              <a:t>2</a:t>
            </a:r>
            <a:r>
              <a:rPr lang="cs-CZ" sz="2800" dirty="0" smtClean="0"/>
              <a:t> </a:t>
            </a:r>
            <a:r>
              <a:rPr lang="cs-CZ" sz="2800" dirty="0"/>
              <a:t>= </a:t>
            </a:r>
            <a:r>
              <a:rPr lang="cs-CZ" sz="2800" dirty="0" smtClean="0"/>
              <a:t>?  </a:t>
            </a:r>
            <a:endParaRPr lang="cs-CZ" sz="28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1623474" y="3379058"/>
            <a:ext cx="8640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dirty="0" smtClean="0"/>
              <a:t>(N)</a:t>
            </a:r>
            <a:endParaRPr lang="cs-CZ" sz="3000" dirty="0"/>
          </a:p>
        </p:txBody>
      </p:sp>
      <p:cxnSp>
        <p:nvCxnSpPr>
          <p:cNvPr id="7" name="Přímá spojnice 6"/>
          <p:cNvCxnSpPr/>
          <p:nvPr/>
        </p:nvCxnSpPr>
        <p:spPr>
          <a:xfrm>
            <a:off x="251520" y="4005064"/>
            <a:ext cx="293938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251520" y="4007470"/>
                <a:ext cx="1800200" cy="8991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80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𝐹</m:t>
                          </m:r>
                          <m:r>
                            <a:rPr lang="cs-CZ" sz="2800" b="0" i="1" baseline="-25000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𝑆</m:t>
                          </m:r>
                          <m:r>
                            <a:rPr lang="cs-CZ" sz="2800" b="0" i="1" baseline="-25000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den>
                      </m:f>
                      <m:r>
                        <a:rPr lang="cs-CZ" sz="28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sz="28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𝐹</m:t>
                          </m:r>
                          <m:r>
                            <a:rPr lang="cs-CZ" sz="2800" b="0" i="1" baseline="-25000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num>
                        <m:den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𝑆</m:t>
                          </m:r>
                          <m:r>
                            <a:rPr lang="cs-CZ" sz="2800" b="0" i="1" baseline="-25000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4007470"/>
                <a:ext cx="1800200" cy="899157"/>
              </a:xfrm>
              <a:prstGeom prst="rect">
                <a:avLst/>
              </a:prstGeom>
              <a:blipFill rotWithShape="1">
                <a:blip r:embed="rId2"/>
                <a:stretch>
                  <a:fillRect b="-337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265802" y="5044163"/>
                <a:ext cx="2221768" cy="9473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80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20</m:t>
                          </m:r>
                        </m:num>
                        <m:den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0,01</m:t>
                          </m:r>
                        </m:den>
                      </m:f>
                      <m:r>
                        <a:rPr lang="cs-CZ" sz="28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sz="28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𝐹</m:t>
                          </m:r>
                          <m:r>
                            <a:rPr lang="cs-CZ" sz="2800" b="0" i="1" baseline="-25000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num>
                        <m:den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0,5</m:t>
                          </m:r>
                        </m:den>
                      </m:f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802" y="5044163"/>
                <a:ext cx="2221768" cy="9473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5220072" y="2062335"/>
                <a:ext cx="2221768" cy="7371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800" b="0" dirty="0" smtClean="0">
                    <a:ea typeface="Cambria Math"/>
                  </a:rPr>
                  <a:t>2000 </a:t>
                </a:r>
                <a14:m>
                  <m:oMath xmlns:m="http://schemas.openxmlformats.org/officeDocument/2006/math">
                    <m:r>
                      <a:rPr lang="cs-CZ" sz="2800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cs-CZ" sz="28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cs-CZ" sz="2800" b="0" i="1" smtClean="0">
                            <a:latin typeface="Cambria Math"/>
                            <a:ea typeface="Cambria Math"/>
                          </a:rPr>
                          <m:t>𝐹</m:t>
                        </m:r>
                        <m:r>
                          <a:rPr lang="cs-CZ" sz="2800" b="0" i="1" baseline="-25000" smtClean="0">
                            <a:latin typeface="Cambria Math"/>
                            <a:ea typeface="Cambria Math"/>
                          </a:rPr>
                          <m:t>2</m:t>
                        </m:r>
                      </m:num>
                      <m:den>
                        <m:r>
                          <a:rPr lang="cs-CZ" sz="2800" b="0" i="1" smtClean="0">
                            <a:latin typeface="Cambria Math"/>
                            <a:ea typeface="Cambria Math"/>
                          </a:rPr>
                          <m:t>0,5</m:t>
                        </m:r>
                      </m:den>
                    </m:f>
                  </m:oMath>
                </a14:m>
                <a:endParaRPr lang="cs-CZ" sz="2800" dirty="0"/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2062335"/>
                <a:ext cx="2221768" cy="737189"/>
              </a:xfrm>
              <a:prstGeom prst="rect">
                <a:avLst/>
              </a:prstGeom>
              <a:blipFill rotWithShape="1">
                <a:blip r:embed="rId4"/>
                <a:stretch>
                  <a:fillRect l="-5479" b="-413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ovéPole 11"/>
          <p:cNvSpPr txBox="1"/>
          <p:nvPr/>
        </p:nvSpPr>
        <p:spPr>
          <a:xfrm>
            <a:off x="7664450" y="2215454"/>
            <a:ext cx="13997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aseline="30000" dirty="0" smtClean="0"/>
              <a:t>/ *</a:t>
            </a:r>
            <a:r>
              <a:rPr lang="cs-CZ" sz="2800" dirty="0" smtClean="0"/>
              <a:t> 0,5</a:t>
            </a:r>
            <a:endParaRPr lang="cs-CZ" sz="2800" baseline="300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5196160" y="2977788"/>
            <a:ext cx="222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0" dirty="0" smtClean="0">
                <a:ea typeface="Cambria Math"/>
              </a:rPr>
              <a:t>1000 = F</a:t>
            </a:r>
            <a:r>
              <a:rPr lang="cs-CZ" sz="2800" b="0" baseline="-25000" dirty="0" smtClean="0">
                <a:ea typeface="Cambria Math"/>
              </a:rPr>
              <a:t>2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822890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9036496" cy="1872207"/>
          </a:xfrm>
        </p:spPr>
        <p:txBody>
          <a:bodyPr>
            <a:normAutofit fontScale="90000"/>
          </a:bodyPr>
          <a:lstStyle/>
          <a:p>
            <a:r>
              <a:rPr lang="cs-CZ" sz="3000" u="sng" dirty="0" smtClean="0"/>
              <a:t>Příklad:</a:t>
            </a:r>
            <a:r>
              <a:rPr lang="cs-CZ" sz="3000" dirty="0" smtClean="0"/>
              <a:t/>
            </a:r>
            <a:br>
              <a:rPr lang="cs-CZ" sz="3000" dirty="0" smtClean="0"/>
            </a:br>
            <a:r>
              <a:rPr lang="cs-CZ" sz="3000" dirty="0" smtClean="0"/>
              <a:t>Jakou silou </a:t>
            </a:r>
            <a:r>
              <a:rPr lang="cs-CZ" sz="3000" dirty="0"/>
              <a:t>působí </a:t>
            </a:r>
            <a:r>
              <a:rPr lang="cs-CZ" sz="3000" dirty="0" smtClean="0"/>
              <a:t>hydraulické </a:t>
            </a:r>
            <a:r>
              <a:rPr lang="cs-CZ" sz="3000" dirty="0"/>
              <a:t>zařízení </a:t>
            </a:r>
            <a:r>
              <a:rPr lang="cs-CZ" sz="3000" dirty="0" smtClean="0"/>
              <a:t>na velký </a:t>
            </a:r>
            <a:r>
              <a:rPr lang="cs-CZ" sz="3000" dirty="0"/>
              <a:t>píst o </a:t>
            </a:r>
            <a:r>
              <a:rPr lang="cs-CZ" sz="3000" dirty="0" smtClean="0"/>
              <a:t>ploše 0,5 m</a:t>
            </a:r>
            <a:r>
              <a:rPr lang="cs-CZ" sz="3000" baseline="30000" dirty="0" smtClean="0"/>
              <a:t>2</a:t>
            </a:r>
            <a:r>
              <a:rPr lang="cs-CZ" sz="3000" dirty="0" smtClean="0"/>
              <a:t>, jestliže na menší píst o </a:t>
            </a:r>
            <a:r>
              <a:rPr lang="cs-CZ" sz="3000" dirty="0"/>
              <a:t>ploše </a:t>
            </a:r>
            <a:r>
              <a:rPr lang="cs-CZ" sz="3000" dirty="0" smtClean="0"/>
              <a:t>0,01 m</a:t>
            </a:r>
            <a:r>
              <a:rPr lang="cs-CZ" sz="3000" baseline="30000" dirty="0" smtClean="0"/>
              <a:t>2</a:t>
            </a:r>
            <a:r>
              <a:rPr lang="cs-CZ" sz="3000" dirty="0" smtClean="0"/>
              <a:t> působí síla 20N?</a:t>
            </a:r>
            <a:endParaRPr lang="cs-CZ" sz="3000" dirty="0"/>
          </a:p>
        </p:txBody>
      </p:sp>
      <p:cxnSp>
        <p:nvCxnSpPr>
          <p:cNvPr id="13" name="Přímá spojnice 12"/>
          <p:cNvCxnSpPr/>
          <p:nvPr/>
        </p:nvCxnSpPr>
        <p:spPr>
          <a:xfrm flipV="1">
            <a:off x="4415042" y="7325676"/>
            <a:ext cx="2364334" cy="128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Přímá spojnice 3"/>
          <p:cNvCxnSpPr/>
          <p:nvPr/>
        </p:nvCxnSpPr>
        <p:spPr>
          <a:xfrm>
            <a:off x="179512" y="1988840"/>
            <a:ext cx="82809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Nadpis 1"/>
          <p:cNvSpPr txBox="1">
            <a:spLocks/>
          </p:cNvSpPr>
          <p:nvPr/>
        </p:nvSpPr>
        <p:spPr>
          <a:xfrm>
            <a:off x="264462" y="2060847"/>
            <a:ext cx="3371434" cy="19039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sz="2800" i="1" dirty="0" smtClean="0"/>
              <a:t>F</a:t>
            </a:r>
            <a:r>
              <a:rPr lang="cs-CZ" sz="2800" i="1" baseline="-25000" dirty="0" smtClean="0"/>
              <a:t>1</a:t>
            </a:r>
            <a:r>
              <a:rPr lang="cs-CZ" sz="2800" dirty="0" smtClean="0"/>
              <a:t> = 20 N</a:t>
            </a:r>
          </a:p>
          <a:p>
            <a:r>
              <a:rPr lang="cs-CZ" sz="2800" i="1" dirty="0" smtClean="0"/>
              <a:t>S</a:t>
            </a:r>
            <a:r>
              <a:rPr lang="cs-CZ" sz="2800" i="1" baseline="-25000" dirty="0" smtClean="0"/>
              <a:t>2</a:t>
            </a:r>
            <a:r>
              <a:rPr lang="cs-CZ" sz="2800" dirty="0" smtClean="0"/>
              <a:t> = 0,5 m</a:t>
            </a:r>
            <a:r>
              <a:rPr lang="cs-CZ" sz="2800" baseline="30000" dirty="0" smtClean="0"/>
              <a:t>2</a:t>
            </a:r>
          </a:p>
          <a:p>
            <a:r>
              <a:rPr lang="cs-CZ" sz="2800" i="1" dirty="0" smtClean="0"/>
              <a:t>S</a:t>
            </a:r>
            <a:r>
              <a:rPr lang="cs-CZ" sz="2800" i="1" baseline="-25000" dirty="0" smtClean="0"/>
              <a:t>1</a:t>
            </a:r>
            <a:r>
              <a:rPr lang="cs-CZ" sz="2800" dirty="0" smtClean="0"/>
              <a:t> </a:t>
            </a:r>
            <a:r>
              <a:rPr lang="cs-CZ" sz="2800" dirty="0"/>
              <a:t>= </a:t>
            </a:r>
            <a:r>
              <a:rPr lang="cs-CZ" sz="2800" dirty="0" smtClean="0"/>
              <a:t>0,01 </a:t>
            </a:r>
            <a:r>
              <a:rPr lang="cs-CZ" sz="2800" dirty="0"/>
              <a:t>m</a:t>
            </a:r>
            <a:r>
              <a:rPr lang="cs-CZ" sz="2800" baseline="30000" dirty="0"/>
              <a:t>2</a:t>
            </a:r>
          </a:p>
          <a:p>
            <a:r>
              <a:rPr lang="cs-CZ" sz="2800" i="1" dirty="0" smtClean="0"/>
              <a:t>F</a:t>
            </a:r>
            <a:r>
              <a:rPr lang="cs-CZ" sz="2800" i="1" baseline="-25000" dirty="0" smtClean="0"/>
              <a:t>2</a:t>
            </a:r>
            <a:r>
              <a:rPr lang="cs-CZ" sz="2800" dirty="0" smtClean="0"/>
              <a:t> </a:t>
            </a:r>
            <a:r>
              <a:rPr lang="cs-CZ" sz="2800" dirty="0"/>
              <a:t>= </a:t>
            </a:r>
            <a:r>
              <a:rPr lang="cs-CZ" sz="2800" dirty="0" smtClean="0"/>
              <a:t>?  </a:t>
            </a:r>
            <a:endParaRPr lang="cs-CZ" sz="28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1623474" y="3379058"/>
            <a:ext cx="8640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dirty="0" smtClean="0"/>
              <a:t>(N)</a:t>
            </a:r>
            <a:endParaRPr lang="cs-CZ" sz="3000" dirty="0"/>
          </a:p>
        </p:txBody>
      </p:sp>
      <p:cxnSp>
        <p:nvCxnSpPr>
          <p:cNvPr id="7" name="Přímá spojnice 6"/>
          <p:cNvCxnSpPr/>
          <p:nvPr/>
        </p:nvCxnSpPr>
        <p:spPr>
          <a:xfrm>
            <a:off x="251520" y="4005064"/>
            <a:ext cx="293938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251520" y="4007470"/>
                <a:ext cx="1800200" cy="8991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80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𝐹</m:t>
                          </m:r>
                          <m:r>
                            <a:rPr lang="cs-CZ" sz="2800" b="0" i="1" baseline="-25000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𝑆</m:t>
                          </m:r>
                          <m:r>
                            <a:rPr lang="cs-CZ" sz="2800" b="0" i="1" baseline="-25000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den>
                      </m:f>
                      <m:r>
                        <a:rPr lang="cs-CZ" sz="28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sz="28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𝐹</m:t>
                          </m:r>
                          <m:r>
                            <a:rPr lang="cs-CZ" sz="2800" b="0" i="1" baseline="-25000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num>
                        <m:den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𝑆</m:t>
                          </m:r>
                          <m:r>
                            <a:rPr lang="cs-CZ" sz="2800" b="0" i="1" baseline="-25000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4007470"/>
                <a:ext cx="1800200" cy="899157"/>
              </a:xfrm>
              <a:prstGeom prst="rect">
                <a:avLst/>
              </a:prstGeom>
              <a:blipFill rotWithShape="1">
                <a:blip r:embed="rId2"/>
                <a:stretch>
                  <a:fillRect b="-337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265802" y="5044163"/>
                <a:ext cx="2221768" cy="9473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80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20</m:t>
                          </m:r>
                        </m:num>
                        <m:den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0,01</m:t>
                          </m:r>
                        </m:den>
                      </m:f>
                      <m:r>
                        <a:rPr lang="cs-CZ" sz="28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sz="28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𝐹</m:t>
                          </m:r>
                          <m:r>
                            <a:rPr lang="cs-CZ" sz="2800" b="0" i="1" baseline="-25000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num>
                        <m:den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0,5</m:t>
                          </m:r>
                        </m:den>
                      </m:f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802" y="5044163"/>
                <a:ext cx="2221768" cy="9473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5220072" y="2062335"/>
                <a:ext cx="2221768" cy="7371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800" b="0" dirty="0" smtClean="0">
                    <a:ea typeface="Cambria Math"/>
                  </a:rPr>
                  <a:t>2000 </a:t>
                </a:r>
                <a14:m>
                  <m:oMath xmlns:m="http://schemas.openxmlformats.org/officeDocument/2006/math">
                    <m:r>
                      <a:rPr lang="cs-CZ" sz="2800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cs-CZ" sz="28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cs-CZ" sz="2800" b="0" i="1" smtClean="0">
                            <a:latin typeface="Cambria Math"/>
                            <a:ea typeface="Cambria Math"/>
                          </a:rPr>
                          <m:t>𝐹</m:t>
                        </m:r>
                        <m:r>
                          <a:rPr lang="cs-CZ" sz="2800" b="0" i="1" baseline="-25000" smtClean="0">
                            <a:latin typeface="Cambria Math"/>
                            <a:ea typeface="Cambria Math"/>
                          </a:rPr>
                          <m:t>2</m:t>
                        </m:r>
                      </m:num>
                      <m:den>
                        <m:r>
                          <a:rPr lang="cs-CZ" sz="2800" b="0" i="1" smtClean="0">
                            <a:latin typeface="Cambria Math"/>
                            <a:ea typeface="Cambria Math"/>
                          </a:rPr>
                          <m:t>0,5</m:t>
                        </m:r>
                      </m:den>
                    </m:f>
                  </m:oMath>
                </a14:m>
                <a:endParaRPr lang="cs-CZ" sz="2800" dirty="0"/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2062335"/>
                <a:ext cx="2221768" cy="737189"/>
              </a:xfrm>
              <a:prstGeom prst="rect">
                <a:avLst/>
              </a:prstGeom>
              <a:blipFill rotWithShape="1">
                <a:blip r:embed="rId4"/>
                <a:stretch>
                  <a:fillRect l="-5479" b="-413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ovéPole 11"/>
          <p:cNvSpPr txBox="1"/>
          <p:nvPr/>
        </p:nvSpPr>
        <p:spPr>
          <a:xfrm>
            <a:off x="7664450" y="2215454"/>
            <a:ext cx="13997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aseline="30000" dirty="0" smtClean="0"/>
              <a:t>/ *</a:t>
            </a:r>
            <a:r>
              <a:rPr lang="cs-CZ" sz="2800" dirty="0" smtClean="0"/>
              <a:t> 0,5</a:t>
            </a:r>
            <a:endParaRPr lang="cs-CZ" sz="2800" baseline="300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5196160" y="2977788"/>
            <a:ext cx="222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0" dirty="0" smtClean="0">
                <a:ea typeface="Cambria Math"/>
              </a:rPr>
              <a:t>1000 = F</a:t>
            </a:r>
            <a:r>
              <a:rPr lang="cs-CZ" sz="2800" b="0" baseline="-25000" dirty="0" smtClean="0">
                <a:ea typeface="Cambria Math"/>
              </a:rPr>
              <a:t>2</a:t>
            </a:r>
            <a:endParaRPr lang="cs-CZ" sz="2800" dirty="0"/>
          </a:p>
        </p:txBody>
      </p:sp>
      <p:sp>
        <p:nvSpPr>
          <p:cNvPr id="15" name="Nadpis 1"/>
          <p:cNvSpPr txBox="1">
            <a:spLocks/>
          </p:cNvSpPr>
          <p:nvPr/>
        </p:nvSpPr>
        <p:spPr>
          <a:xfrm>
            <a:off x="4788024" y="5229200"/>
            <a:ext cx="3024336" cy="1080120"/>
          </a:xfrm>
          <a:prstGeom prst="rect">
            <a:avLst/>
          </a:prstGeom>
          <a:gradFill flip="none" rotWithShape="1">
            <a:gsLst>
              <a:gs pos="63000">
                <a:schemeClr val="accent2">
                  <a:lumMod val="40000"/>
                  <a:lumOff val="60000"/>
                  <a:alpha val="40000"/>
                </a:schemeClr>
              </a:gs>
              <a:gs pos="98000">
                <a:schemeClr val="bg2">
                  <a:shade val="60000"/>
                  <a:hueMod val="40000"/>
                  <a:satMod val="120000"/>
                  <a:lumMod val="103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dirty="0" smtClean="0">
                <a:solidFill>
                  <a:srgbClr val="00B050"/>
                </a:solidFill>
                <a:effectLst>
                  <a:glow rad="215900">
                    <a:schemeClr val="tx1">
                      <a:alpha val="87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strany vyměňte</a:t>
            </a:r>
            <a:endParaRPr lang="cs-CZ" dirty="0">
              <a:solidFill>
                <a:srgbClr val="00B050"/>
              </a:solidFill>
              <a:effectLst>
                <a:glow rad="215900">
                  <a:schemeClr val="tx1">
                    <a:alpha val="87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2425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9036496" cy="1872207"/>
          </a:xfrm>
        </p:spPr>
        <p:txBody>
          <a:bodyPr>
            <a:normAutofit fontScale="90000"/>
          </a:bodyPr>
          <a:lstStyle/>
          <a:p>
            <a:r>
              <a:rPr lang="cs-CZ" sz="3000" u="sng" dirty="0" smtClean="0"/>
              <a:t>Příklad:</a:t>
            </a:r>
            <a:r>
              <a:rPr lang="cs-CZ" sz="3000" dirty="0" smtClean="0"/>
              <a:t/>
            </a:r>
            <a:br>
              <a:rPr lang="cs-CZ" sz="3000" dirty="0" smtClean="0"/>
            </a:br>
            <a:r>
              <a:rPr lang="cs-CZ" sz="3000" dirty="0" smtClean="0"/>
              <a:t>Jakou silou </a:t>
            </a:r>
            <a:r>
              <a:rPr lang="cs-CZ" sz="3000" dirty="0"/>
              <a:t>působí </a:t>
            </a:r>
            <a:r>
              <a:rPr lang="cs-CZ" sz="3000" dirty="0" smtClean="0"/>
              <a:t>hydraulické </a:t>
            </a:r>
            <a:r>
              <a:rPr lang="cs-CZ" sz="3000" dirty="0"/>
              <a:t>zařízení </a:t>
            </a:r>
            <a:r>
              <a:rPr lang="cs-CZ" sz="3000" dirty="0" smtClean="0"/>
              <a:t>na velký </a:t>
            </a:r>
            <a:r>
              <a:rPr lang="cs-CZ" sz="3000" dirty="0"/>
              <a:t>píst o </a:t>
            </a:r>
            <a:r>
              <a:rPr lang="cs-CZ" sz="3000" dirty="0" smtClean="0"/>
              <a:t>ploše 0,5 m</a:t>
            </a:r>
            <a:r>
              <a:rPr lang="cs-CZ" sz="3000" baseline="30000" dirty="0" smtClean="0"/>
              <a:t>2</a:t>
            </a:r>
            <a:r>
              <a:rPr lang="cs-CZ" sz="3000" dirty="0" smtClean="0"/>
              <a:t>, jestliže na menší píst o </a:t>
            </a:r>
            <a:r>
              <a:rPr lang="cs-CZ" sz="3000" dirty="0"/>
              <a:t>ploše </a:t>
            </a:r>
            <a:r>
              <a:rPr lang="cs-CZ" sz="3000" dirty="0" smtClean="0"/>
              <a:t>0,01 m</a:t>
            </a:r>
            <a:r>
              <a:rPr lang="cs-CZ" sz="3000" baseline="30000" dirty="0" smtClean="0"/>
              <a:t>2</a:t>
            </a:r>
            <a:r>
              <a:rPr lang="cs-CZ" sz="3000" dirty="0" smtClean="0"/>
              <a:t> působí síla 20N?</a:t>
            </a:r>
            <a:endParaRPr lang="cs-CZ" sz="3000" dirty="0"/>
          </a:p>
        </p:txBody>
      </p:sp>
      <p:cxnSp>
        <p:nvCxnSpPr>
          <p:cNvPr id="13" name="Přímá spojnice 12"/>
          <p:cNvCxnSpPr/>
          <p:nvPr/>
        </p:nvCxnSpPr>
        <p:spPr>
          <a:xfrm flipV="1">
            <a:off x="4415042" y="7325676"/>
            <a:ext cx="2364334" cy="128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Přímá spojnice 3"/>
          <p:cNvCxnSpPr/>
          <p:nvPr/>
        </p:nvCxnSpPr>
        <p:spPr>
          <a:xfrm>
            <a:off x="179512" y="1988840"/>
            <a:ext cx="82809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Nadpis 1"/>
          <p:cNvSpPr txBox="1">
            <a:spLocks/>
          </p:cNvSpPr>
          <p:nvPr/>
        </p:nvSpPr>
        <p:spPr>
          <a:xfrm>
            <a:off x="264462" y="2060847"/>
            <a:ext cx="3371434" cy="19039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sz="2800" i="1" dirty="0" smtClean="0"/>
              <a:t>F</a:t>
            </a:r>
            <a:r>
              <a:rPr lang="cs-CZ" sz="2800" i="1" baseline="-25000" dirty="0" smtClean="0"/>
              <a:t>1</a:t>
            </a:r>
            <a:r>
              <a:rPr lang="cs-CZ" sz="2800" dirty="0" smtClean="0"/>
              <a:t> = 20 N</a:t>
            </a:r>
          </a:p>
          <a:p>
            <a:r>
              <a:rPr lang="cs-CZ" sz="2800" i="1" dirty="0" smtClean="0"/>
              <a:t>S</a:t>
            </a:r>
            <a:r>
              <a:rPr lang="cs-CZ" sz="2800" i="1" baseline="-25000" dirty="0" smtClean="0"/>
              <a:t>2</a:t>
            </a:r>
            <a:r>
              <a:rPr lang="cs-CZ" sz="2800" dirty="0" smtClean="0"/>
              <a:t> = 0,5 m</a:t>
            </a:r>
            <a:r>
              <a:rPr lang="cs-CZ" sz="2800" baseline="30000" dirty="0" smtClean="0"/>
              <a:t>2</a:t>
            </a:r>
          </a:p>
          <a:p>
            <a:r>
              <a:rPr lang="cs-CZ" sz="2800" i="1" dirty="0" smtClean="0"/>
              <a:t>S</a:t>
            </a:r>
            <a:r>
              <a:rPr lang="cs-CZ" sz="2800" i="1" baseline="-25000" dirty="0" smtClean="0"/>
              <a:t>1</a:t>
            </a:r>
            <a:r>
              <a:rPr lang="cs-CZ" sz="2800" dirty="0" smtClean="0"/>
              <a:t> </a:t>
            </a:r>
            <a:r>
              <a:rPr lang="cs-CZ" sz="2800" dirty="0"/>
              <a:t>= </a:t>
            </a:r>
            <a:r>
              <a:rPr lang="cs-CZ" sz="2800" dirty="0" smtClean="0"/>
              <a:t>0,01 </a:t>
            </a:r>
            <a:r>
              <a:rPr lang="cs-CZ" sz="2800" dirty="0"/>
              <a:t>m</a:t>
            </a:r>
            <a:r>
              <a:rPr lang="cs-CZ" sz="2800" baseline="30000" dirty="0"/>
              <a:t>2</a:t>
            </a:r>
          </a:p>
          <a:p>
            <a:r>
              <a:rPr lang="cs-CZ" sz="2800" i="1" dirty="0" smtClean="0"/>
              <a:t>F</a:t>
            </a:r>
            <a:r>
              <a:rPr lang="cs-CZ" sz="2800" i="1" baseline="-25000" dirty="0" smtClean="0"/>
              <a:t>2</a:t>
            </a:r>
            <a:r>
              <a:rPr lang="cs-CZ" sz="2800" dirty="0" smtClean="0"/>
              <a:t> </a:t>
            </a:r>
            <a:r>
              <a:rPr lang="cs-CZ" sz="2800" dirty="0"/>
              <a:t>= </a:t>
            </a:r>
            <a:r>
              <a:rPr lang="cs-CZ" sz="2800" dirty="0" smtClean="0"/>
              <a:t>?  </a:t>
            </a:r>
            <a:endParaRPr lang="cs-CZ" sz="28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1623474" y="3379058"/>
            <a:ext cx="8640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dirty="0" smtClean="0"/>
              <a:t>(N)</a:t>
            </a:r>
            <a:endParaRPr lang="cs-CZ" sz="3000" dirty="0"/>
          </a:p>
        </p:txBody>
      </p:sp>
      <p:cxnSp>
        <p:nvCxnSpPr>
          <p:cNvPr id="7" name="Přímá spojnice 6"/>
          <p:cNvCxnSpPr/>
          <p:nvPr/>
        </p:nvCxnSpPr>
        <p:spPr>
          <a:xfrm>
            <a:off x="251520" y="4005064"/>
            <a:ext cx="293938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251520" y="4007470"/>
                <a:ext cx="1800200" cy="8991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80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𝐹</m:t>
                          </m:r>
                          <m:r>
                            <a:rPr lang="cs-CZ" sz="2800" b="0" i="1" baseline="-25000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𝑆</m:t>
                          </m:r>
                          <m:r>
                            <a:rPr lang="cs-CZ" sz="2800" b="0" i="1" baseline="-25000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den>
                      </m:f>
                      <m:r>
                        <a:rPr lang="cs-CZ" sz="28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sz="28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𝐹</m:t>
                          </m:r>
                          <m:r>
                            <a:rPr lang="cs-CZ" sz="2800" b="0" i="1" baseline="-25000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num>
                        <m:den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𝑆</m:t>
                          </m:r>
                          <m:r>
                            <a:rPr lang="cs-CZ" sz="2800" b="0" i="1" baseline="-25000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4007470"/>
                <a:ext cx="1800200" cy="899157"/>
              </a:xfrm>
              <a:prstGeom prst="rect">
                <a:avLst/>
              </a:prstGeom>
              <a:blipFill rotWithShape="1">
                <a:blip r:embed="rId2"/>
                <a:stretch>
                  <a:fillRect b="-337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265802" y="5044163"/>
                <a:ext cx="2221768" cy="9473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80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20</m:t>
                          </m:r>
                        </m:num>
                        <m:den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0,01</m:t>
                          </m:r>
                        </m:den>
                      </m:f>
                      <m:r>
                        <a:rPr lang="cs-CZ" sz="28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sz="28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𝐹</m:t>
                          </m:r>
                          <m:r>
                            <a:rPr lang="cs-CZ" sz="2800" b="0" i="1" baseline="-25000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num>
                        <m:den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0,5</m:t>
                          </m:r>
                        </m:den>
                      </m:f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802" y="5044163"/>
                <a:ext cx="2221768" cy="9473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5220072" y="2062335"/>
                <a:ext cx="2221768" cy="7371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800" b="0" dirty="0" smtClean="0">
                    <a:ea typeface="Cambria Math"/>
                  </a:rPr>
                  <a:t>2000 </a:t>
                </a:r>
                <a14:m>
                  <m:oMath xmlns:m="http://schemas.openxmlformats.org/officeDocument/2006/math">
                    <m:r>
                      <a:rPr lang="cs-CZ" sz="2800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cs-CZ" sz="28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cs-CZ" sz="2800" b="0" i="1" smtClean="0">
                            <a:latin typeface="Cambria Math"/>
                            <a:ea typeface="Cambria Math"/>
                          </a:rPr>
                          <m:t>𝐹</m:t>
                        </m:r>
                        <m:r>
                          <a:rPr lang="cs-CZ" sz="2800" b="0" i="1" baseline="-25000" smtClean="0">
                            <a:latin typeface="Cambria Math"/>
                            <a:ea typeface="Cambria Math"/>
                          </a:rPr>
                          <m:t>2</m:t>
                        </m:r>
                      </m:num>
                      <m:den>
                        <m:r>
                          <a:rPr lang="cs-CZ" sz="2800" b="0" i="1" smtClean="0">
                            <a:latin typeface="Cambria Math"/>
                            <a:ea typeface="Cambria Math"/>
                          </a:rPr>
                          <m:t>0,5</m:t>
                        </m:r>
                      </m:den>
                    </m:f>
                  </m:oMath>
                </a14:m>
                <a:endParaRPr lang="cs-CZ" sz="2800" dirty="0"/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2062335"/>
                <a:ext cx="2221768" cy="737189"/>
              </a:xfrm>
              <a:prstGeom prst="rect">
                <a:avLst/>
              </a:prstGeom>
              <a:blipFill rotWithShape="1">
                <a:blip r:embed="rId4"/>
                <a:stretch>
                  <a:fillRect l="-5479" b="-413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ovéPole 11"/>
          <p:cNvSpPr txBox="1"/>
          <p:nvPr/>
        </p:nvSpPr>
        <p:spPr>
          <a:xfrm>
            <a:off x="7664450" y="2215454"/>
            <a:ext cx="13997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aseline="30000" dirty="0" smtClean="0"/>
              <a:t>/ *</a:t>
            </a:r>
            <a:r>
              <a:rPr lang="cs-CZ" sz="2800" dirty="0" smtClean="0"/>
              <a:t> 0,5</a:t>
            </a:r>
            <a:endParaRPr lang="cs-CZ" sz="2800" baseline="300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5196160" y="2977788"/>
            <a:ext cx="222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0" dirty="0" smtClean="0">
                <a:ea typeface="Cambria Math"/>
              </a:rPr>
              <a:t>1000 = F</a:t>
            </a:r>
            <a:r>
              <a:rPr lang="cs-CZ" sz="2800" b="0" baseline="-25000" dirty="0" smtClean="0">
                <a:ea typeface="Cambria Math"/>
              </a:rPr>
              <a:t>2</a:t>
            </a:r>
            <a:endParaRPr lang="cs-CZ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ovéPole 14"/>
              <p:cNvSpPr txBox="1"/>
              <p:nvPr/>
            </p:nvSpPr>
            <p:spPr>
              <a:xfrm>
                <a:off x="5268448" y="3761373"/>
                <a:ext cx="222176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800" b="0" dirty="0" smtClean="0">
                    <a:ea typeface="Cambria Math"/>
                  </a:rPr>
                  <a:t>F</a:t>
                </a:r>
                <a:r>
                  <a:rPr lang="cs-CZ" sz="2800" b="0" baseline="-25000" dirty="0" smtClean="0">
                    <a:ea typeface="Cambria Math"/>
                  </a:rPr>
                  <a:t>2</a:t>
                </a:r>
                <a:r>
                  <a:rPr lang="cs-CZ" sz="2800" b="0" dirty="0" smtClean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cs-CZ" sz="2800" b="0" i="1" smtClean="0"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r>
                  <a:rPr lang="cs-CZ" sz="2800" dirty="0" smtClean="0"/>
                  <a:t> 1000</a:t>
                </a:r>
                <a:endParaRPr lang="cs-CZ" sz="2800" dirty="0"/>
              </a:p>
            </p:txBody>
          </p:sp>
        </mc:Choice>
        <mc:Fallback xmlns="">
          <p:sp>
            <p:nvSpPr>
              <p:cNvPr id="15" name="TextovéPol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8448" y="3761373"/>
                <a:ext cx="2221768" cy="523220"/>
              </a:xfrm>
              <a:prstGeom prst="rect">
                <a:avLst/>
              </a:prstGeom>
              <a:blipFill rotWithShape="1">
                <a:blip r:embed="rId5"/>
                <a:stretch>
                  <a:fillRect l="-5479" t="-11628" b="-3139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826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9036496" cy="1872207"/>
          </a:xfrm>
        </p:spPr>
        <p:txBody>
          <a:bodyPr>
            <a:normAutofit fontScale="90000"/>
          </a:bodyPr>
          <a:lstStyle/>
          <a:p>
            <a:r>
              <a:rPr lang="cs-CZ" sz="3000" u="sng" dirty="0" smtClean="0"/>
              <a:t>Příklad:</a:t>
            </a:r>
            <a:r>
              <a:rPr lang="cs-CZ" sz="3000" dirty="0" smtClean="0"/>
              <a:t/>
            </a:r>
            <a:br>
              <a:rPr lang="cs-CZ" sz="3000" dirty="0" smtClean="0"/>
            </a:br>
            <a:r>
              <a:rPr lang="cs-CZ" sz="3000" dirty="0" smtClean="0"/>
              <a:t>Jakou silou </a:t>
            </a:r>
            <a:r>
              <a:rPr lang="cs-CZ" sz="3000" dirty="0"/>
              <a:t>působí </a:t>
            </a:r>
            <a:r>
              <a:rPr lang="cs-CZ" sz="3000" dirty="0" smtClean="0"/>
              <a:t>hydraulické </a:t>
            </a:r>
            <a:r>
              <a:rPr lang="cs-CZ" sz="3000" dirty="0"/>
              <a:t>zařízení </a:t>
            </a:r>
            <a:r>
              <a:rPr lang="cs-CZ" sz="3000" dirty="0" smtClean="0"/>
              <a:t>na velký </a:t>
            </a:r>
            <a:r>
              <a:rPr lang="cs-CZ" sz="3000" dirty="0"/>
              <a:t>píst o </a:t>
            </a:r>
            <a:r>
              <a:rPr lang="cs-CZ" sz="3000" dirty="0" smtClean="0"/>
              <a:t>ploše 0,5 m</a:t>
            </a:r>
            <a:r>
              <a:rPr lang="cs-CZ" sz="3000" baseline="30000" dirty="0" smtClean="0"/>
              <a:t>2</a:t>
            </a:r>
            <a:r>
              <a:rPr lang="cs-CZ" sz="3000" dirty="0" smtClean="0"/>
              <a:t>, jestliže na menší píst o </a:t>
            </a:r>
            <a:r>
              <a:rPr lang="cs-CZ" sz="3000" dirty="0"/>
              <a:t>ploše </a:t>
            </a:r>
            <a:r>
              <a:rPr lang="cs-CZ" sz="3000" dirty="0" smtClean="0"/>
              <a:t>0,01 m</a:t>
            </a:r>
            <a:r>
              <a:rPr lang="cs-CZ" sz="3000" baseline="30000" dirty="0" smtClean="0"/>
              <a:t>2</a:t>
            </a:r>
            <a:r>
              <a:rPr lang="cs-CZ" sz="3000" dirty="0" smtClean="0"/>
              <a:t> působí síla 20N?</a:t>
            </a:r>
            <a:endParaRPr lang="cs-CZ" sz="3000" dirty="0"/>
          </a:p>
        </p:txBody>
      </p:sp>
      <p:cxnSp>
        <p:nvCxnSpPr>
          <p:cNvPr id="13" name="Přímá spojnice 12"/>
          <p:cNvCxnSpPr/>
          <p:nvPr/>
        </p:nvCxnSpPr>
        <p:spPr>
          <a:xfrm flipV="1">
            <a:off x="4415042" y="7325676"/>
            <a:ext cx="2364334" cy="128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Přímá spojnice 3"/>
          <p:cNvCxnSpPr/>
          <p:nvPr/>
        </p:nvCxnSpPr>
        <p:spPr>
          <a:xfrm>
            <a:off x="179512" y="1988840"/>
            <a:ext cx="82809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Nadpis 1"/>
          <p:cNvSpPr txBox="1">
            <a:spLocks/>
          </p:cNvSpPr>
          <p:nvPr/>
        </p:nvSpPr>
        <p:spPr>
          <a:xfrm>
            <a:off x="264462" y="2060847"/>
            <a:ext cx="3371434" cy="19039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sz="2800" i="1" dirty="0" smtClean="0"/>
              <a:t>F</a:t>
            </a:r>
            <a:r>
              <a:rPr lang="cs-CZ" sz="2800" i="1" baseline="-25000" dirty="0" smtClean="0"/>
              <a:t>1</a:t>
            </a:r>
            <a:r>
              <a:rPr lang="cs-CZ" sz="2800" dirty="0" smtClean="0"/>
              <a:t> = 20 N</a:t>
            </a:r>
          </a:p>
          <a:p>
            <a:r>
              <a:rPr lang="cs-CZ" sz="2800" i="1" dirty="0" smtClean="0"/>
              <a:t>S</a:t>
            </a:r>
            <a:r>
              <a:rPr lang="cs-CZ" sz="2800" i="1" baseline="-25000" dirty="0" smtClean="0"/>
              <a:t>2</a:t>
            </a:r>
            <a:r>
              <a:rPr lang="cs-CZ" sz="2800" dirty="0" smtClean="0"/>
              <a:t> = 0,5 m</a:t>
            </a:r>
            <a:r>
              <a:rPr lang="cs-CZ" sz="2800" baseline="30000" dirty="0" smtClean="0"/>
              <a:t>2</a:t>
            </a:r>
          </a:p>
          <a:p>
            <a:r>
              <a:rPr lang="cs-CZ" sz="2800" i="1" dirty="0" smtClean="0"/>
              <a:t>S</a:t>
            </a:r>
            <a:r>
              <a:rPr lang="cs-CZ" sz="2800" i="1" baseline="-25000" dirty="0" smtClean="0"/>
              <a:t>1</a:t>
            </a:r>
            <a:r>
              <a:rPr lang="cs-CZ" sz="2800" dirty="0" smtClean="0"/>
              <a:t> </a:t>
            </a:r>
            <a:r>
              <a:rPr lang="cs-CZ" sz="2800" dirty="0"/>
              <a:t>= </a:t>
            </a:r>
            <a:r>
              <a:rPr lang="cs-CZ" sz="2800" dirty="0" smtClean="0"/>
              <a:t>0,01 </a:t>
            </a:r>
            <a:r>
              <a:rPr lang="cs-CZ" sz="2800" dirty="0"/>
              <a:t>m</a:t>
            </a:r>
            <a:r>
              <a:rPr lang="cs-CZ" sz="2800" baseline="30000" dirty="0"/>
              <a:t>2</a:t>
            </a:r>
          </a:p>
          <a:p>
            <a:r>
              <a:rPr lang="cs-CZ" sz="2800" i="1" dirty="0" smtClean="0"/>
              <a:t>F</a:t>
            </a:r>
            <a:r>
              <a:rPr lang="cs-CZ" sz="2800" i="1" baseline="-25000" dirty="0" smtClean="0"/>
              <a:t>2</a:t>
            </a:r>
            <a:r>
              <a:rPr lang="cs-CZ" sz="2800" dirty="0" smtClean="0"/>
              <a:t> </a:t>
            </a:r>
            <a:r>
              <a:rPr lang="cs-CZ" sz="2800" dirty="0"/>
              <a:t>= </a:t>
            </a:r>
            <a:r>
              <a:rPr lang="cs-CZ" sz="2800" dirty="0" smtClean="0"/>
              <a:t>?  </a:t>
            </a:r>
            <a:endParaRPr lang="cs-CZ" sz="28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1623474" y="3379058"/>
            <a:ext cx="8640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dirty="0" smtClean="0"/>
              <a:t>(N)</a:t>
            </a:r>
            <a:endParaRPr lang="cs-CZ" sz="3000" dirty="0"/>
          </a:p>
        </p:txBody>
      </p:sp>
      <p:cxnSp>
        <p:nvCxnSpPr>
          <p:cNvPr id="7" name="Přímá spojnice 6"/>
          <p:cNvCxnSpPr/>
          <p:nvPr/>
        </p:nvCxnSpPr>
        <p:spPr>
          <a:xfrm>
            <a:off x="251520" y="4005064"/>
            <a:ext cx="293938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251520" y="4007470"/>
                <a:ext cx="1800200" cy="8991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80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𝐹</m:t>
                          </m:r>
                          <m:r>
                            <a:rPr lang="cs-CZ" sz="2800" b="0" i="1" baseline="-25000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𝑆</m:t>
                          </m:r>
                          <m:r>
                            <a:rPr lang="cs-CZ" sz="2800" b="0" i="1" baseline="-25000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den>
                      </m:f>
                      <m:r>
                        <a:rPr lang="cs-CZ" sz="28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sz="28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𝐹</m:t>
                          </m:r>
                          <m:r>
                            <a:rPr lang="cs-CZ" sz="2800" b="0" i="1" baseline="-25000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num>
                        <m:den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𝑆</m:t>
                          </m:r>
                          <m:r>
                            <a:rPr lang="cs-CZ" sz="2800" b="0" i="1" baseline="-25000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4007470"/>
                <a:ext cx="1800200" cy="899157"/>
              </a:xfrm>
              <a:prstGeom prst="rect">
                <a:avLst/>
              </a:prstGeom>
              <a:blipFill rotWithShape="1">
                <a:blip r:embed="rId2"/>
                <a:stretch>
                  <a:fillRect b="-337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265802" y="5044163"/>
                <a:ext cx="2221768" cy="9473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80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20</m:t>
                          </m:r>
                        </m:num>
                        <m:den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0,01</m:t>
                          </m:r>
                        </m:den>
                      </m:f>
                      <m:r>
                        <a:rPr lang="cs-CZ" sz="28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sz="28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𝐹</m:t>
                          </m:r>
                          <m:r>
                            <a:rPr lang="cs-CZ" sz="2800" b="0" i="1" baseline="-25000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num>
                        <m:den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0,5</m:t>
                          </m:r>
                        </m:den>
                      </m:f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802" y="5044163"/>
                <a:ext cx="2221768" cy="9473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5220072" y="2062335"/>
                <a:ext cx="2221768" cy="7371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800" b="0" dirty="0" smtClean="0">
                    <a:ea typeface="Cambria Math"/>
                  </a:rPr>
                  <a:t>2000 </a:t>
                </a:r>
                <a14:m>
                  <m:oMath xmlns:m="http://schemas.openxmlformats.org/officeDocument/2006/math">
                    <m:r>
                      <a:rPr lang="cs-CZ" sz="2800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cs-CZ" sz="28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cs-CZ" sz="2800" b="0" i="1" smtClean="0">
                            <a:latin typeface="Cambria Math"/>
                            <a:ea typeface="Cambria Math"/>
                          </a:rPr>
                          <m:t>𝐹</m:t>
                        </m:r>
                        <m:r>
                          <a:rPr lang="cs-CZ" sz="2800" b="0" i="1" baseline="-25000" smtClean="0">
                            <a:latin typeface="Cambria Math"/>
                            <a:ea typeface="Cambria Math"/>
                          </a:rPr>
                          <m:t>2</m:t>
                        </m:r>
                      </m:num>
                      <m:den>
                        <m:r>
                          <a:rPr lang="cs-CZ" sz="2800" b="0" i="1" smtClean="0">
                            <a:latin typeface="Cambria Math"/>
                            <a:ea typeface="Cambria Math"/>
                          </a:rPr>
                          <m:t>0,5</m:t>
                        </m:r>
                      </m:den>
                    </m:f>
                  </m:oMath>
                </a14:m>
                <a:endParaRPr lang="cs-CZ" sz="2800" dirty="0"/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2062335"/>
                <a:ext cx="2221768" cy="737189"/>
              </a:xfrm>
              <a:prstGeom prst="rect">
                <a:avLst/>
              </a:prstGeom>
              <a:blipFill rotWithShape="1">
                <a:blip r:embed="rId4"/>
                <a:stretch>
                  <a:fillRect l="-5479" b="-413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ovéPole 11"/>
          <p:cNvSpPr txBox="1"/>
          <p:nvPr/>
        </p:nvSpPr>
        <p:spPr>
          <a:xfrm>
            <a:off x="7664450" y="2215454"/>
            <a:ext cx="13997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aseline="30000" dirty="0" smtClean="0"/>
              <a:t>/ *</a:t>
            </a:r>
            <a:r>
              <a:rPr lang="cs-CZ" sz="2800" dirty="0" smtClean="0"/>
              <a:t> 0,5</a:t>
            </a:r>
            <a:endParaRPr lang="cs-CZ" sz="2800" baseline="300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5196160" y="2977788"/>
            <a:ext cx="222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0" dirty="0" smtClean="0">
                <a:ea typeface="Cambria Math"/>
              </a:rPr>
              <a:t>1000 = F</a:t>
            </a:r>
            <a:r>
              <a:rPr lang="cs-CZ" sz="2800" b="0" baseline="-25000" dirty="0" smtClean="0">
                <a:ea typeface="Cambria Math"/>
              </a:rPr>
              <a:t>2</a:t>
            </a:r>
            <a:endParaRPr lang="cs-CZ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ovéPole 14"/>
              <p:cNvSpPr txBox="1"/>
              <p:nvPr/>
            </p:nvSpPr>
            <p:spPr>
              <a:xfrm>
                <a:off x="5268448" y="3761373"/>
                <a:ext cx="222176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800" b="0" dirty="0" smtClean="0">
                    <a:ea typeface="Cambria Math"/>
                  </a:rPr>
                  <a:t>F</a:t>
                </a:r>
                <a:r>
                  <a:rPr lang="cs-CZ" sz="2800" b="0" baseline="-25000" dirty="0" smtClean="0">
                    <a:ea typeface="Cambria Math"/>
                  </a:rPr>
                  <a:t>2</a:t>
                </a:r>
                <a:r>
                  <a:rPr lang="cs-CZ" sz="2800" b="0" dirty="0" smtClean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cs-CZ" sz="2800" b="0" i="1" smtClean="0"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r>
                  <a:rPr lang="cs-CZ" sz="2800" dirty="0" smtClean="0"/>
                  <a:t> 1000</a:t>
                </a:r>
                <a:endParaRPr lang="cs-CZ" sz="2800" dirty="0"/>
              </a:p>
            </p:txBody>
          </p:sp>
        </mc:Choice>
        <mc:Fallback xmlns="">
          <p:sp>
            <p:nvSpPr>
              <p:cNvPr id="15" name="TextovéPol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8448" y="3761373"/>
                <a:ext cx="2221768" cy="523220"/>
              </a:xfrm>
              <a:prstGeom prst="rect">
                <a:avLst/>
              </a:prstGeom>
              <a:blipFill rotWithShape="1">
                <a:blip r:embed="rId5"/>
                <a:stretch>
                  <a:fillRect l="-5479" t="-11628" b="-3139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Nadpis 1"/>
          <p:cNvSpPr txBox="1">
            <a:spLocks/>
          </p:cNvSpPr>
          <p:nvPr/>
        </p:nvSpPr>
        <p:spPr>
          <a:xfrm>
            <a:off x="4465116" y="4653136"/>
            <a:ext cx="3707284" cy="1836204"/>
          </a:xfrm>
          <a:prstGeom prst="rect">
            <a:avLst/>
          </a:prstGeom>
          <a:gradFill flip="none" rotWithShape="1">
            <a:gsLst>
              <a:gs pos="63000">
                <a:schemeClr val="accent2">
                  <a:lumMod val="40000"/>
                  <a:lumOff val="60000"/>
                  <a:alpha val="40000"/>
                </a:schemeClr>
              </a:gs>
              <a:gs pos="98000">
                <a:schemeClr val="bg2">
                  <a:shade val="60000"/>
                  <a:hueMod val="40000"/>
                  <a:satMod val="120000"/>
                  <a:lumMod val="103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dirty="0" smtClean="0">
                <a:solidFill>
                  <a:srgbClr val="990033"/>
                </a:solidFill>
                <a:effectLst>
                  <a:glow rad="215900">
                    <a:schemeClr val="tx1">
                      <a:alpha val="87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Doplňte správnou jednotku a napište  slovní odpověď.</a:t>
            </a:r>
            <a:endParaRPr lang="cs-CZ" dirty="0">
              <a:solidFill>
                <a:srgbClr val="990033"/>
              </a:solidFill>
              <a:effectLst>
                <a:glow rad="215900">
                  <a:schemeClr val="tx1">
                    <a:alpha val="87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6811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9036496" cy="1872207"/>
          </a:xfrm>
        </p:spPr>
        <p:txBody>
          <a:bodyPr>
            <a:normAutofit fontScale="90000"/>
          </a:bodyPr>
          <a:lstStyle/>
          <a:p>
            <a:r>
              <a:rPr lang="cs-CZ" sz="3000" u="sng" dirty="0" smtClean="0"/>
              <a:t>Příklad:</a:t>
            </a:r>
            <a:r>
              <a:rPr lang="cs-CZ" sz="3000" dirty="0" smtClean="0"/>
              <a:t/>
            </a:r>
            <a:br>
              <a:rPr lang="cs-CZ" sz="3000" dirty="0" smtClean="0"/>
            </a:br>
            <a:r>
              <a:rPr lang="cs-CZ" sz="3000" dirty="0" smtClean="0"/>
              <a:t>Jakou silou </a:t>
            </a:r>
            <a:r>
              <a:rPr lang="cs-CZ" sz="3000" dirty="0"/>
              <a:t>působí </a:t>
            </a:r>
            <a:r>
              <a:rPr lang="cs-CZ" sz="3000" dirty="0" smtClean="0"/>
              <a:t>hydraulické </a:t>
            </a:r>
            <a:r>
              <a:rPr lang="cs-CZ" sz="3000" dirty="0"/>
              <a:t>zařízení </a:t>
            </a:r>
            <a:r>
              <a:rPr lang="cs-CZ" sz="3000" dirty="0" smtClean="0"/>
              <a:t>na velký </a:t>
            </a:r>
            <a:r>
              <a:rPr lang="cs-CZ" sz="3000" dirty="0"/>
              <a:t>píst o </a:t>
            </a:r>
            <a:r>
              <a:rPr lang="cs-CZ" sz="3000" dirty="0" smtClean="0"/>
              <a:t>ploše 0,5 m</a:t>
            </a:r>
            <a:r>
              <a:rPr lang="cs-CZ" sz="3000" baseline="30000" dirty="0" smtClean="0"/>
              <a:t>2</a:t>
            </a:r>
            <a:r>
              <a:rPr lang="cs-CZ" sz="3000" dirty="0" smtClean="0"/>
              <a:t>, jestliže na menší píst o </a:t>
            </a:r>
            <a:r>
              <a:rPr lang="cs-CZ" sz="3000" dirty="0"/>
              <a:t>ploše </a:t>
            </a:r>
            <a:r>
              <a:rPr lang="cs-CZ" sz="3000" dirty="0" smtClean="0"/>
              <a:t>0,01 m</a:t>
            </a:r>
            <a:r>
              <a:rPr lang="cs-CZ" sz="3000" baseline="30000" dirty="0" smtClean="0"/>
              <a:t>2</a:t>
            </a:r>
            <a:r>
              <a:rPr lang="cs-CZ" sz="3000" dirty="0" smtClean="0"/>
              <a:t> působí síla 20N?</a:t>
            </a:r>
            <a:endParaRPr lang="cs-CZ" sz="3000" dirty="0"/>
          </a:p>
        </p:txBody>
      </p:sp>
      <p:cxnSp>
        <p:nvCxnSpPr>
          <p:cNvPr id="13" name="Přímá spojnice 12"/>
          <p:cNvCxnSpPr/>
          <p:nvPr/>
        </p:nvCxnSpPr>
        <p:spPr>
          <a:xfrm flipV="1">
            <a:off x="4415042" y="7325676"/>
            <a:ext cx="2364334" cy="128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648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9036496" cy="1872207"/>
          </a:xfrm>
        </p:spPr>
        <p:txBody>
          <a:bodyPr>
            <a:normAutofit fontScale="90000"/>
          </a:bodyPr>
          <a:lstStyle/>
          <a:p>
            <a:r>
              <a:rPr lang="cs-CZ" sz="3000" u="sng" dirty="0" smtClean="0"/>
              <a:t>Příklad:</a:t>
            </a:r>
            <a:r>
              <a:rPr lang="cs-CZ" sz="3000" dirty="0" smtClean="0"/>
              <a:t/>
            </a:r>
            <a:br>
              <a:rPr lang="cs-CZ" sz="3000" dirty="0" smtClean="0"/>
            </a:br>
            <a:r>
              <a:rPr lang="cs-CZ" sz="3000" dirty="0" smtClean="0"/>
              <a:t>Jakou silou </a:t>
            </a:r>
            <a:r>
              <a:rPr lang="cs-CZ" sz="3000" dirty="0"/>
              <a:t>působí </a:t>
            </a:r>
            <a:r>
              <a:rPr lang="cs-CZ" sz="3000" dirty="0" smtClean="0"/>
              <a:t>hydraulické </a:t>
            </a:r>
            <a:r>
              <a:rPr lang="cs-CZ" sz="3000" dirty="0"/>
              <a:t>zařízení </a:t>
            </a:r>
            <a:r>
              <a:rPr lang="cs-CZ" sz="3000" dirty="0" smtClean="0"/>
              <a:t>na velký </a:t>
            </a:r>
            <a:r>
              <a:rPr lang="cs-CZ" sz="3000" dirty="0"/>
              <a:t>píst o </a:t>
            </a:r>
            <a:r>
              <a:rPr lang="cs-CZ" sz="3000" dirty="0" smtClean="0"/>
              <a:t>ploše 0,5 m</a:t>
            </a:r>
            <a:r>
              <a:rPr lang="cs-CZ" sz="3000" baseline="30000" dirty="0" smtClean="0"/>
              <a:t>2</a:t>
            </a:r>
            <a:r>
              <a:rPr lang="cs-CZ" sz="3000" dirty="0" smtClean="0"/>
              <a:t>, jestliže na menší píst o </a:t>
            </a:r>
            <a:r>
              <a:rPr lang="cs-CZ" sz="3000" dirty="0"/>
              <a:t>ploše </a:t>
            </a:r>
            <a:r>
              <a:rPr lang="cs-CZ" sz="3000" dirty="0" smtClean="0"/>
              <a:t>0,01 m</a:t>
            </a:r>
            <a:r>
              <a:rPr lang="cs-CZ" sz="3000" baseline="30000" dirty="0" smtClean="0"/>
              <a:t>2</a:t>
            </a:r>
            <a:r>
              <a:rPr lang="cs-CZ" sz="3000" dirty="0" smtClean="0"/>
              <a:t> působí síla 20N?</a:t>
            </a:r>
            <a:endParaRPr lang="cs-CZ" sz="3000" dirty="0"/>
          </a:p>
        </p:txBody>
      </p:sp>
      <p:cxnSp>
        <p:nvCxnSpPr>
          <p:cNvPr id="4" name="Přímá spojnice 3"/>
          <p:cNvCxnSpPr/>
          <p:nvPr/>
        </p:nvCxnSpPr>
        <p:spPr>
          <a:xfrm>
            <a:off x="179512" y="1988840"/>
            <a:ext cx="82809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Nadpis 1"/>
          <p:cNvSpPr txBox="1">
            <a:spLocks/>
          </p:cNvSpPr>
          <p:nvPr/>
        </p:nvSpPr>
        <p:spPr>
          <a:xfrm>
            <a:off x="264462" y="2060847"/>
            <a:ext cx="3371434" cy="19039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sz="2800" i="1" dirty="0" smtClean="0"/>
              <a:t>F</a:t>
            </a:r>
            <a:r>
              <a:rPr lang="cs-CZ" sz="2800" i="1" baseline="-25000" dirty="0" smtClean="0"/>
              <a:t>1</a:t>
            </a:r>
            <a:r>
              <a:rPr lang="cs-CZ" sz="2800" dirty="0" smtClean="0"/>
              <a:t> = 20 N</a:t>
            </a:r>
          </a:p>
          <a:p>
            <a:r>
              <a:rPr lang="cs-CZ" sz="2800" i="1" dirty="0" smtClean="0"/>
              <a:t>S</a:t>
            </a:r>
            <a:r>
              <a:rPr lang="cs-CZ" sz="2800" i="1" baseline="-25000" dirty="0" smtClean="0"/>
              <a:t>2</a:t>
            </a:r>
            <a:r>
              <a:rPr lang="cs-CZ" sz="2800" dirty="0" smtClean="0"/>
              <a:t> = 0,5 m</a:t>
            </a:r>
            <a:r>
              <a:rPr lang="cs-CZ" sz="2800" baseline="30000" dirty="0" smtClean="0"/>
              <a:t>2</a:t>
            </a:r>
          </a:p>
          <a:p>
            <a:r>
              <a:rPr lang="cs-CZ" sz="2800" i="1" dirty="0" smtClean="0"/>
              <a:t>S</a:t>
            </a:r>
            <a:r>
              <a:rPr lang="cs-CZ" sz="2800" i="1" baseline="-25000" dirty="0" smtClean="0"/>
              <a:t>1</a:t>
            </a:r>
            <a:r>
              <a:rPr lang="cs-CZ" sz="2800" dirty="0" smtClean="0"/>
              <a:t> </a:t>
            </a:r>
            <a:r>
              <a:rPr lang="cs-CZ" sz="2800" dirty="0"/>
              <a:t>= </a:t>
            </a:r>
            <a:r>
              <a:rPr lang="cs-CZ" sz="2800" dirty="0" smtClean="0"/>
              <a:t>0,01 </a:t>
            </a:r>
            <a:r>
              <a:rPr lang="cs-CZ" sz="2800" dirty="0"/>
              <a:t>m</a:t>
            </a:r>
            <a:r>
              <a:rPr lang="cs-CZ" sz="2800" baseline="30000" dirty="0"/>
              <a:t>2</a:t>
            </a:r>
          </a:p>
          <a:p>
            <a:r>
              <a:rPr lang="cs-CZ" sz="2800" i="1" dirty="0" smtClean="0"/>
              <a:t>F</a:t>
            </a:r>
            <a:r>
              <a:rPr lang="cs-CZ" sz="2800" i="1" baseline="-25000" dirty="0" smtClean="0"/>
              <a:t>2</a:t>
            </a:r>
            <a:r>
              <a:rPr lang="cs-CZ" sz="2800" dirty="0" smtClean="0"/>
              <a:t> </a:t>
            </a:r>
            <a:r>
              <a:rPr lang="cs-CZ" sz="2800" dirty="0"/>
              <a:t>= </a:t>
            </a:r>
            <a:r>
              <a:rPr lang="cs-CZ" sz="2800" dirty="0" smtClean="0"/>
              <a:t>?  </a:t>
            </a:r>
            <a:endParaRPr lang="cs-CZ" sz="28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1623474" y="3379058"/>
            <a:ext cx="8640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dirty="0" smtClean="0"/>
              <a:t>(N)</a:t>
            </a:r>
            <a:endParaRPr lang="cs-CZ" sz="3000" dirty="0"/>
          </a:p>
        </p:txBody>
      </p:sp>
      <p:cxnSp>
        <p:nvCxnSpPr>
          <p:cNvPr id="8" name="Přímá spojnice 7"/>
          <p:cNvCxnSpPr/>
          <p:nvPr/>
        </p:nvCxnSpPr>
        <p:spPr>
          <a:xfrm>
            <a:off x="251520" y="4005064"/>
            <a:ext cx="293938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251520" y="4007470"/>
                <a:ext cx="1800200" cy="8991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80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𝐹</m:t>
                          </m:r>
                          <m:r>
                            <a:rPr lang="cs-CZ" sz="2800" b="0" i="1" baseline="-25000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𝑆</m:t>
                          </m:r>
                          <m:r>
                            <a:rPr lang="cs-CZ" sz="2800" b="0" i="1" baseline="-25000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den>
                      </m:f>
                      <m:r>
                        <a:rPr lang="cs-CZ" sz="28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sz="28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𝐹</m:t>
                          </m:r>
                          <m:r>
                            <a:rPr lang="cs-CZ" sz="2800" b="0" i="1" baseline="-25000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num>
                        <m:den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𝑆</m:t>
                          </m:r>
                          <m:r>
                            <a:rPr lang="cs-CZ" sz="2800" b="0" i="1" baseline="-25000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4007470"/>
                <a:ext cx="1800200" cy="899157"/>
              </a:xfrm>
              <a:prstGeom prst="rect">
                <a:avLst/>
              </a:prstGeom>
              <a:blipFill rotWithShape="1">
                <a:blip r:embed="rId2"/>
                <a:stretch>
                  <a:fillRect b="-337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ovéPole 5"/>
          <p:cNvSpPr txBox="1"/>
          <p:nvPr/>
        </p:nvSpPr>
        <p:spPr>
          <a:xfrm>
            <a:off x="7263556" y="3715082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N</a:t>
            </a:r>
            <a:endParaRPr lang="cs-CZ" sz="3200" baseline="300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406742" y="6120080"/>
            <a:ext cx="70350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Na velký píst působí síla 1000 N.</a:t>
            </a:r>
            <a:endParaRPr lang="cs-CZ" sz="2800" dirty="0"/>
          </a:p>
        </p:txBody>
      </p:sp>
      <p:cxnSp>
        <p:nvCxnSpPr>
          <p:cNvPr id="11" name="Přímá spojnice 10"/>
          <p:cNvCxnSpPr/>
          <p:nvPr/>
        </p:nvCxnSpPr>
        <p:spPr>
          <a:xfrm>
            <a:off x="5327923" y="4437112"/>
            <a:ext cx="236433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 flipV="1">
            <a:off x="4415042" y="7325676"/>
            <a:ext cx="2364334" cy="128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5327923" y="4299857"/>
            <a:ext cx="236433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ovéPole 13"/>
              <p:cNvSpPr txBox="1"/>
              <p:nvPr/>
            </p:nvSpPr>
            <p:spPr>
              <a:xfrm>
                <a:off x="265802" y="5044163"/>
                <a:ext cx="2221768" cy="9473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80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20</m:t>
                          </m:r>
                        </m:num>
                        <m:den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0,01</m:t>
                          </m:r>
                        </m:den>
                      </m:f>
                      <m:r>
                        <a:rPr lang="cs-CZ" sz="28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sz="28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𝐹</m:t>
                          </m:r>
                          <m:r>
                            <a:rPr lang="cs-CZ" sz="2800" b="0" i="1" baseline="-25000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num>
                        <m:den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0,5</m:t>
                          </m:r>
                        </m:den>
                      </m:f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14" name="TextovéPol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802" y="5044163"/>
                <a:ext cx="2221768" cy="9473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/>
              <p:cNvSpPr txBox="1"/>
              <p:nvPr/>
            </p:nvSpPr>
            <p:spPr>
              <a:xfrm>
                <a:off x="5220072" y="2062335"/>
                <a:ext cx="2221768" cy="7371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800" b="0" dirty="0" smtClean="0">
                    <a:ea typeface="Cambria Math"/>
                  </a:rPr>
                  <a:t>2000 </a:t>
                </a:r>
                <a14:m>
                  <m:oMath xmlns:m="http://schemas.openxmlformats.org/officeDocument/2006/math">
                    <m:r>
                      <a:rPr lang="cs-CZ" sz="2800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cs-CZ" sz="28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cs-CZ" sz="2800" b="0" i="1" smtClean="0">
                            <a:latin typeface="Cambria Math"/>
                            <a:ea typeface="Cambria Math"/>
                          </a:rPr>
                          <m:t>𝐹</m:t>
                        </m:r>
                        <m:r>
                          <a:rPr lang="cs-CZ" sz="2800" b="0" i="1" baseline="-25000" smtClean="0">
                            <a:latin typeface="Cambria Math"/>
                            <a:ea typeface="Cambria Math"/>
                          </a:rPr>
                          <m:t>2</m:t>
                        </m:r>
                      </m:num>
                      <m:den>
                        <m:r>
                          <a:rPr lang="cs-CZ" sz="2800" b="0" i="1" smtClean="0">
                            <a:latin typeface="Cambria Math"/>
                            <a:ea typeface="Cambria Math"/>
                          </a:rPr>
                          <m:t>0,5</m:t>
                        </m:r>
                      </m:den>
                    </m:f>
                  </m:oMath>
                </a14:m>
                <a:endParaRPr lang="cs-CZ" sz="2800" dirty="0"/>
              </a:p>
            </p:txBody>
          </p:sp>
        </mc:Choice>
        <mc:Fallback xmlns="">
          <p:sp>
            <p:nvSpPr>
              <p:cNvPr id="16" name="TextovéPol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2062335"/>
                <a:ext cx="2221768" cy="737189"/>
              </a:xfrm>
              <a:prstGeom prst="rect">
                <a:avLst/>
              </a:prstGeom>
              <a:blipFill rotWithShape="1">
                <a:blip r:embed="rId4"/>
                <a:stretch>
                  <a:fillRect l="-5479" b="-413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ovéPole 16"/>
          <p:cNvSpPr txBox="1"/>
          <p:nvPr/>
        </p:nvSpPr>
        <p:spPr>
          <a:xfrm>
            <a:off x="7664450" y="2215454"/>
            <a:ext cx="13997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aseline="30000" dirty="0" smtClean="0"/>
              <a:t>/ *</a:t>
            </a:r>
            <a:r>
              <a:rPr lang="cs-CZ" sz="2800" dirty="0" smtClean="0"/>
              <a:t> 0,5</a:t>
            </a:r>
            <a:endParaRPr lang="cs-CZ" sz="2800" baseline="300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5196160" y="2977788"/>
            <a:ext cx="222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0" dirty="0" smtClean="0">
                <a:ea typeface="Cambria Math"/>
              </a:rPr>
              <a:t>1000 = F</a:t>
            </a:r>
            <a:r>
              <a:rPr lang="cs-CZ" sz="2800" b="0" baseline="-25000" dirty="0" smtClean="0">
                <a:ea typeface="Cambria Math"/>
              </a:rPr>
              <a:t>2</a:t>
            </a:r>
            <a:endParaRPr lang="cs-CZ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ovéPole 18"/>
              <p:cNvSpPr txBox="1"/>
              <p:nvPr/>
            </p:nvSpPr>
            <p:spPr>
              <a:xfrm>
                <a:off x="5268448" y="3761373"/>
                <a:ext cx="222176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800" b="0" dirty="0" smtClean="0">
                    <a:ea typeface="Cambria Math"/>
                  </a:rPr>
                  <a:t>F</a:t>
                </a:r>
                <a:r>
                  <a:rPr lang="cs-CZ" sz="2800" b="0" baseline="-25000" dirty="0" smtClean="0">
                    <a:ea typeface="Cambria Math"/>
                  </a:rPr>
                  <a:t>2</a:t>
                </a:r>
                <a:r>
                  <a:rPr lang="cs-CZ" sz="2800" b="0" dirty="0" smtClean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cs-CZ" sz="2800" b="0" i="1" smtClean="0"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r>
                  <a:rPr lang="cs-CZ" sz="2800" dirty="0" smtClean="0"/>
                  <a:t> 1000</a:t>
                </a:r>
                <a:endParaRPr lang="cs-CZ" sz="2800" dirty="0"/>
              </a:p>
            </p:txBody>
          </p:sp>
        </mc:Choice>
        <mc:Fallback xmlns="">
          <p:sp>
            <p:nvSpPr>
              <p:cNvPr id="19" name="TextovéPol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8448" y="3761373"/>
                <a:ext cx="2221768" cy="523220"/>
              </a:xfrm>
              <a:prstGeom prst="rect">
                <a:avLst/>
              </a:prstGeom>
              <a:blipFill rotWithShape="1">
                <a:blip r:embed="rId5"/>
                <a:stretch>
                  <a:fillRect l="-5479" t="-11628" b="-3139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3984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9036496" cy="1872207"/>
          </a:xfrm>
        </p:spPr>
        <p:txBody>
          <a:bodyPr>
            <a:normAutofit fontScale="90000"/>
          </a:bodyPr>
          <a:lstStyle/>
          <a:p>
            <a:r>
              <a:rPr lang="cs-CZ" sz="3000" u="sng" dirty="0" smtClean="0"/>
              <a:t>Příklad:</a:t>
            </a:r>
            <a:r>
              <a:rPr lang="cs-CZ" sz="3000" dirty="0" smtClean="0"/>
              <a:t/>
            </a:r>
            <a:br>
              <a:rPr lang="cs-CZ" sz="3000" dirty="0" smtClean="0"/>
            </a:br>
            <a:r>
              <a:rPr lang="cs-CZ" sz="3000" dirty="0" smtClean="0"/>
              <a:t>Jakou silou </a:t>
            </a:r>
            <a:r>
              <a:rPr lang="cs-CZ" sz="3000" dirty="0"/>
              <a:t>působí </a:t>
            </a:r>
            <a:r>
              <a:rPr lang="cs-CZ" sz="3000" dirty="0" smtClean="0"/>
              <a:t>hydraulické </a:t>
            </a:r>
            <a:r>
              <a:rPr lang="cs-CZ" sz="3000" dirty="0"/>
              <a:t>zařízení </a:t>
            </a:r>
            <a:r>
              <a:rPr lang="cs-CZ" sz="3000" dirty="0" smtClean="0"/>
              <a:t>na velký </a:t>
            </a:r>
            <a:r>
              <a:rPr lang="cs-CZ" sz="3000" dirty="0"/>
              <a:t>píst o </a:t>
            </a:r>
            <a:r>
              <a:rPr lang="cs-CZ" sz="3000" dirty="0" smtClean="0"/>
              <a:t>ploše 0,5 m</a:t>
            </a:r>
            <a:r>
              <a:rPr lang="cs-CZ" sz="3000" baseline="30000" dirty="0" smtClean="0"/>
              <a:t>2</a:t>
            </a:r>
            <a:r>
              <a:rPr lang="cs-CZ" sz="3000" dirty="0" smtClean="0"/>
              <a:t>, jestliže na menší píst o </a:t>
            </a:r>
            <a:r>
              <a:rPr lang="cs-CZ" sz="3000" dirty="0"/>
              <a:t>ploše </a:t>
            </a:r>
            <a:r>
              <a:rPr lang="cs-CZ" sz="3000" dirty="0" smtClean="0"/>
              <a:t>0,01 m</a:t>
            </a:r>
            <a:r>
              <a:rPr lang="cs-CZ" sz="3000" baseline="30000" dirty="0" smtClean="0"/>
              <a:t>2</a:t>
            </a:r>
            <a:r>
              <a:rPr lang="cs-CZ" sz="3000" dirty="0" smtClean="0"/>
              <a:t> působí síla 20N?</a:t>
            </a:r>
            <a:endParaRPr lang="cs-CZ" sz="3000" dirty="0"/>
          </a:p>
        </p:txBody>
      </p:sp>
      <p:cxnSp>
        <p:nvCxnSpPr>
          <p:cNvPr id="13" name="Přímá spojnice 12"/>
          <p:cNvCxnSpPr/>
          <p:nvPr/>
        </p:nvCxnSpPr>
        <p:spPr>
          <a:xfrm flipV="1">
            <a:off x="4415042" y="7325676"/>
            <a:ext cx="2364334" cy="128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Nadpis 1"/>
          <p:cNvSpPr txBox="1">
            <a:spLocks/>
          </p:cNvSpPr>
          <p:nvPr/>
        </p:nvSpPr>
        <p:spPr>
          <a:xfrm>
            <a:off x="5292080" y="3140968"/>
            <a:ext cx="3096344" cy="2736304"/>
          </a:xfrm>
          <a:prstGeom prst="rect">
            <a:avLst/>
          </a:prstGeom>
          <a:gradFill flip="none" rotWithShape="1">
            <a:gsLst>
              <a:gs pos="63000">
                <a:schemeClr val="accent2">
                  <a:lumMod val="40000"/>
                  <a:lumOff val="60000"/>
                  <a:alpha val="40000"/>
                </a:schemeClr>
              </a:gs>
              <a:gs pos="98000">
                <a:schemeClr val="bg2">
                  <a:shade val="60000"/>
                  <a:hueMod val="40000"/>
                  <a:satMod val="120000"/>
                  <a:lumMod val="103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dirty="0" smtClean="0">
                <a:solidFill>
                  <a:srgbClr val="990033"/>
                </a:solidFill>
                <a:effectLst>
                  <a:glow rad="215900">
                    <a:schemeClr val="tx1">
                      <a:alpha val="87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Podtrhněte a vypište veličiny uvedené v textu úlohy</a:t>
            </a:r>
            <a:endParaRPr lang="cs-CZ" dirty="0">
              <a:solidFill>
                <a:srgbClr val="990033"/>
              </a:solidFill>
              <a:effectLst>
                <a:glow rad="215900">
                  <a:schemeClr val="tx1">
                    <a:alpha val="87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9904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9036496" cy="1872207"/>
          </a:xfrm>
        </p:spPr>
        <p:txBody>
          <a:bodyPr>
            <a:normAutofit fontScale="90000"/>
          </a:bodyPr>
          <a:lstStyle/>
          <a:p>
            <a:r>
              <a:rPr lang="cs-CZ" sz="3000" u="sng" dirty="0" smtClean="0"/>
              <a:t>Příklad:</a:t>
            </a:r>
            <a:r>
              <a:rPr lang="cs-CZ" sz="3000" dirty="0" smtClean="0"/>
              <a:t/>
            </a:r>
            <a:br>
              <a:rPr lang="cs-CZ" sz="3000" dirty="0" smtClean="0"/>
            </a:br>
            <a:r>
              <a:rPr lang="cs-CZ" sz="3000" dirty="0" smtClean="0"/>
              <a:t>Jakou silou </a:t>
            </a:r>
            <a:r>
              <a:rPr lang="cs-CZ" sz="3000" dirty="0"/>
              <a:t>působí </a:t>
            </a:r>
            <a:r>
              <a:rPr lang="cs-CZ" sz="3000" dirty="0" smtClean="0"/>
              <a:t>hydraulické </a:t>
            </a:r>
            <a:r>
              <a:rPr lang="cs-CZ" sz="3000" dirty="0"/>
              <a:t>zařízení </a:t>
            </a:r>
            <a:r>
              <a:rPr lang="cs-CZ" sz="3000" dirty="0" smtClean="0"/>
              <a:t>na velký </a:t>
            </a:r>
            <a:r>
              <a:rPr lang="cs-CZ" sz="3000" dirty="0"/>
              <a:t>píst o </a:t>
            </a:r>
            <a:r>
              <a:rPr lang="cs-CZ" sz="3000" dirty="0" smtClean="0"/>
              <a:t>ploše 0,5 m</a:t>
            </a:r>
            <a:r>
              <a:rPr lang="cs-CZ" sz="3000" baseline="30000" dirty="0" smtClean="0"/>
              <a:t>2</a:t>
            </a:r>
            <a:r>
              <a:rPr lang="cs-CZ" sz="3000" dirty="0" smtClean="0"/>
              <a:t>, jestliže na menší píst o </a:t>
            </a:r>
            <a:r>
              <a:rPr lang="cs-CZ" sz="3000" dirty="0"/>
              <a:t>ploše </a:t>
            </a:r>
            <a:r>
              <a:rPr lang="cs-CZ" sz="3000" dirty="0" smtClean="0"/>
              <a:t>0,01 m</a:t>
            </a:r>
            <a:r>
              <a:rPr lang="cs-CZ" sz="3000" baseline="30000" dirty="0" smtClean="0"/>
              <a:t>2</a:t>
            </a:r>
            <a:r>
              <a:rPr lang="cs-CZ" sz="3000" dirty="0" smtClean="0"/>
              <a:t> působí síla 20N?</a:t>
            </a:r>
            <a:endParaRPr lang="cs-CZ" sz="3000" dirty="0"/>
          </a:p>
        </p:txBody>
      </p:sp>
      <p:cxnSp>
        <p:nvCxnSpPr>
          <p:cNvPr id="13" name="Přímá spojnice 12"/>
          <p:cNvCxnSpPr/>
          <p:nvPr/>
        </p:nvCxnSpPr>
        <p:spPr>
          <a:xfrm flipV="1">
            <a:off x="4415042" y="7325676"/>
            <a:ext cx="2364334" cy="128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Přímá spojnice 3"/>
          <p:cNvCxnSpPr/>
          <p:nvPr/>
        </p:nvCxnSpPr>
        <p:spPr>
          <a:xfrm>
            <a:off x="179512" y="1988840"/>
            <a:ext cx="82809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Nadpis 1"/>
          <p:cNvSpPr txBox="1">
            <a:spLocks/>
          </p:cNvSpPr>
          <p:nvPr/>
        </p:nvSpPr>
        <p:spPr>
          <a:xfrm>
            <a:off x="264462" y="2060847"/>
            <a:ext cx="3371434" cy="19039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sz="2800" i="1" dirty="0" smtClean="0"/>
              <a:t>F</a:t>
            </a:r>
            <a:r>
              <a:rPr lang="cs-CZ" sz="2800" i="1" baseline="-25000" dirty="0" smtClean="0"/>
              <a:t>1</a:t>
            </a:r>
            <a:r>
              <a:rPr lang="cs-CZ" sz="2800" dirty="0" smtClean="0"/>
              <a:t> = 20 N</a:t>
            </a:r>
          </a:p>
          <a:p>
            <a:r>
              <a:rPr lang="cs-CZ" sz="2800" i="1" dirty="0" smtClean="0"/>
              <a:t>S</a:t>
            </a:r>
            <a:r>
              <a:rPr lang="cs-CZ" sz="2800" i="1" baseline="-25000" dirty="0" smtClean="0"/>
              <a:t>2</a:t>
            </a:r>
            <a:r>
              <a:rPr lang="cs-CZ" sz="2800" dirty="0" smtClean="0"/>
              <a:t> = 0,5 m</a:t>
            </a:r>
            <a:r>
              <a:rPr lang="cs-CZ" sz="2800" baseline="30000" dirty="0" smtClean="0"/>
              <a:t>2</a:t>
            </a:r>
          </a:p>
          <a:p>
            <a:r>
              <a:rPr lang="cs-CZ" sz="2800" i="1" dirty="0" smtClean="0"/>
              <a:t>S</a:t>
            </a:r>
            <a:r>
              <a:rPr lang="cs-CZ" sz="2800" i="1" baseline="-25000" dirty="0" smtClean="0"/>
              <a:t>1</a:t>
            </a:r>
            <a:r>
              <a:rPr lang="cs-CZ" sz="2800" dirty="0" smtClean="0"/>
              <a:t> </a:t>
            </a:r>
            <a:r>
              <a:rPr lang="cs-CZ" sz="2800" dirty="0"/>
              <a:t>= </a:t>
            </a:r>
            <a:r>
              <a:rPr lang="cs-CZ" sz="2800" dirty="0" smtClean="0"/>
              <a:t>0,01 </a:t>
            </a:r>
            <a:r>
              <a:rPr lang="cs-CZ" sz="2800" dirty="0"/>
              <a:t>m</a:t>
            </a:r>
            <a:r>
              <a:rPr lang="cs-CZ" sz="2800" baseline="30000" dirty="0"/>
              <a:t>2</a:t>
            </a:r>
          </a:p>
          <a:p>
            <a:r>
              <a:rPr lang="cs-CZ" sz="2800" i="1" dirty="0" smtClean="0"/>
              <a:t>F</a:t>
            </a:r>
            <a:r>
              <a:rPr lang="cs-CZ" sz="2800" i="1" baseline="-25000" dirty="0" smtClean="0"/>
              <a:t>2</a:t>
            </a:r>
            <a:r>
              <a:rPr lang="cs-CZ" sz="2800" dirty="0" smtClean="0"/>
              <a:t> </a:t>
            </a:r>
            <a:r>
              <a:rPr lang="cs-CZ" sz="2800" dirty="0"/>
              <a:t>= </a:t>
            </a:r>
            <a:r>
              <a:rPr lang="cs-CZ" sz="2800" dirty="0" smtClean="0"/>
              <a:t>? 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860245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9036496" cy="1872207"/>
          </a:xfrm>
        </p:spPr>
        <p:txBody>
          <a:bodyPr>
            <a:normAutofit fontScale="90000"/>
          </a:bodyPr>
          <a:lstStyle/>
          <a:p>
            <a:r>
              <a:rPr lang="cs-CZ" sz="3000" u="sng" dirty="0" smtClean="0"/>
              <a:t>Příklad:</a:t>
            </a:r>
            <a:r>
              <a:rPr lang="cs-CZ" sz="3000" dirty="0" smtClean="0"/>
              <a:t/>
            </a:r>
            <a:br>
              <a:rPr lang="cs-CZ" sz="3000" dirty="0" smtClean="0"/>
            </a:br>
            <a:r>
              <a:rPr lang="cs-CZ" sz="3000" dirty="0" smtClean="0"/>
              <a:t>Jakou silou </a:t>
            </a:r>
            <a:r>
              <a:rPr lang="cs-CZ" sz="3000" dirty="0"/>
              <a:t>působí </a:t>
            </a:r>
            <a:r>
              <a:rPr lang="cs-CZ" sz="3000" dirty="0" smtClean="0"/>
              <a:t>hydraulické </a:t>
            </a:r>
            <a:r>
              <a:rPr lang="cs-CZ" sz="3000" dirty="0"/>
              <a:t>zařízení </a:t>
            </a:r>
            <a:r>
              <a:rPr lang="cs-CZ" sz="3000" dirty="0" smtClean="0"/>
              <a:t>na velký </a:t>
            </a:r>
            <a:r>
              <a:rPr lang="cs-CZ" sz="3000" dirty="0"/>
              <a:t>píst o </a:t>
            </a:r>
            <a:r>
              <a:rPr lang="cs-CZ" sz="3000" dirty="0" smtClean="0"/>
              <a:t>ploše 0,5 m</a:t>
            </a:r>
            <a:r>
              <a:rPr lang="cs-CZ" sz="3000" baseline="30000" dirty="0" smtClean="0"/>
              <a:t>2</a:t>
            </a:r>
            <a:r>
              <a:rPr lang="cs-CZ" sz="3000" dirty="0" smtClean="0"/>
              <a:t>, jestliže na menší píst o </a:t>
            </a:r>
            <a:r>
              <a:rPr lang="cs-CZ" sz="3000" dirty="0"/>
              <a:t>ploše </a:t>
            </a:r>
            <a:r>
              <a:rPr lang="cs-CZ" sz="3000" dirty="0" smtClean="0"/>
              <a:t>0,01 m</a:t>
            </a:r>
            <a:r>
              <a:rPr lang="cs-CZ" sz="3000" baseline="30000" dirty="0" smtClean="0"/>
              <a:t>2</a:t>
            </a:r>
            <a:r>
              <a:rPr lang="cs-CZ" sz="3000" dirty="0" smtClean="0"/>
              <a:t> působí síla 20N?</a:t>
            </a:r>
            <a:endParaRPr lang="cs-CZ" sz="3000" dirty="0"/>
          </a:p>
        </p:txBody>
      </p:sp>
      <p:cxnSp>
        <p:nvCxnSpPr>
          <p:cNvPr id="13" name="Přímá spojnice 12"/>
          <p:cNvCxnSpPr/>
          <p:nvPr/>
        </p:nvCxnSpPr>
        <p:spPr>
          <a:xfrm flipV="1">
            <a:off x="4415042" y="7325676"/>
            <a:ext cx="2364334" cy="128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Přímá spojnice 3"/>
          <p:cNvCxnSpPr/>
          <p:nvPr/>
        </p:nvCxnSpPr>
        <p:spPr>
          <a:xfrm>
            <a:off x="179512" y="1988840"/>
            <a:ext cx="82809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Nadpis 1"/>
          <p:cNvSpPr txBox="1">
            <a:spLocks/>
          </p:cNvSpPr>
          <p:nvPr/>
        </p:nvSpPr>
        <p:spPr>
          <a:xfrm>
            <a:off x="264462" y="2060847"/>
            <a:ext cx="3371434" cy="19039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sz="2800" i="1" dirty="0" smtClean="0"/>
              <a:t>F</a:t>
            </a:r>
            <a:r>
              <a:rPr lang="cs-CZ" sz="2800" i="1" baseline="-25000" dirty="0" smtClean="0"/>
              <a:t>1</a:t>
            </a:r>
            <a:r>
              <a:rPr lang="cs-CZ" sz="2800" dirty="0" smtClean="0"/>
              <a:t> = 20 N</a:t>
            </a:r>
          </a:p>
          <a:p>
            <a:r>
              <a:rPr lang="cs-CZ" sz="2800" i="1" dirty="0" smtClean="0"/>
              <a:t>S</a:t>
            </a:r>
            <a:r>
              <a:rPr lang="cs-CZ" sz="2800" i="1" baseline="-25000" dirty="0" smtClean="0"/>
              <a:t>2</a:t>
            </a:r>
            <a:r>
              <a:rPr lang="cs-CZ" sz="2800" dirty="0" smtClean="0"/>
              <a:t> = 0,5 m</a:t>
            </a:r>
            <a:r>
              <a:rPr lang="cs-CZ" sz="2800" baseline="30000" dirty="0" smtClean="0"/>
              <a:t>2</a:t>
            </a:r>
          </a:p>
          <a:p>
            <a:r>
              <a:rPr lang="cs-CZ" sz="2800" i="1" dirty="0" smtClean="0"/>
              <a:t>S</a:t>
            </a:r>
            <a:r>
              <a:rPr lang="cs-CZ" sz="2800" i="1" baseline="-25000" dirty="0" smtClean="0"/>
              <a:t>1</a:t>
            </a:r>
            <a:r>
              <a:rPr lang="cs-CZ" sz="2800" dirty="0" smtClean="0"/>
              <a:t> </a:t>
            </a:r>
            <a:r>
              <a:rPr lang="cs-CZ" sz="2800" dirty="0"/>
              <a:t>= </a:t>
            </a:r>
            <a:r>
              <a:rPr lang="cs-CZ" sz="2800" dirty="0" smtClean="0"/>
              <a:t>0,01 </a:t>
            </a:r>
            <a:r>
              <a:rPr lang="cs-CZ" sz="2800" dirty="0"/>
              <a:t>m</a:t>
            </a:r>
            <a:r>
              <a:rPr lang="cs-CZ" sz="2800" baseline="30000" dirty="0"/>
              <a:t>2</a:t>
            </a:r>
          </a:p>
          <a:p>
            <a:r>
              <a:rPr lang="cs-CZ" sz="2800" i="1" dirty="0" smtClean="0"/>
              <a:t>F</a:t>
            </a:r>
            <a:r>
              <a:rPr lang="cs-CZ" sz="2800" i="1" baseline="-25000" dirty="0" smtClean="0"/>
              <a:t>2</a:t>
            </a:r>
            <a:r>
              <a:rPr lang="cs-CZ" sz="2800" dirty="0" smtClean="0"/>
              <a:t> </a:t>
            </a:r>
            <a:r>
              <a:rPr lang="cs-CZ" sz="2800" dirty="0"/>
              <a:t>= </a:t>
            </a:r>
            <a:r>
              <a:rPr lang="cs-CZ" sz="2800" dirty="0" smtClean="0"/>
              <a:t>?  </a:t>
            </a:r>
            <a:endParaRPr lang="cs-CZ" sz="2800" dirty="0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4572000" y="2780928"/>
            <a:ext cx="3888432" cy="2880320"/>
          </a:xfrm>
          <a:prstGeom prst="rect">
            <a:avLst/>
          </a:prstGeom>
          <a:gradFill flip="none" rotWithShape="1">
            <a:gsLst>
              <a:gs pos="63000">
                <a:schemeClr val="accent2">
                  <a:lumMod val="40000"/>
                  <a:lumOff val="60000"/>
                  <a:alpha val="40000"/>
                </a:schemeClr>
              </a:gs>
              <a:gs pos="98000">
                <a:schemeClr val="bg2">
                  <a:shade val="60000"/>
                  <a:hueMod val="40000"/>
                  <a:satMod val="120000"/>
                  <a:lumMod val="103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dirty="0" smtClean="0">
                <a:solidFill>
                  <a:srgbClr val="990033"/>
                </a:solidFill>
                <a:effectLst>
                  <a:glow rad="215900">
                    <a:schemeClr val="tx1">
                      <a:alpha val="87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Zkontrolujte jednotky u uvedených veličin a stanovte jednotku u výsledné veličiny</a:t>
            </a:r>
            <a:endParaRPr lang="cs-CZ" dirty="0">
              <a:solidFill>
                <a:srgbClr val="990033"/>
              </a:solidFill>
              <a:effectLst>
                <a:glow rad="215900">
                  <a:schemeClr val="tx1">
                    <a:alpha val="87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504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9036496" cy="1872207"/>
          </a:xfrm>
        </p:spPr>
        <p:txBody>
          <a:bodyPr>
            <a:normAutofit fontScale="90000"/>
          </a:bodyPr>
          <a:lstStyle/>
          <a:p>
            <a:r>
              <a:rPr lang="cs-CZ" sz="3000" u="sng" dirty="0" smtClean="0"/>
              <a:t>Příklad:</a:t>
            </a:r>
            <a:r>
              <a:rPr lang="cs-CZ" sz="3000" dirty="0" smtClean="0"/>
              <a:t/>
            </a:r>
            <a:br>
              <a:rPr lang="cs-CZ" sz="3000" dirty="0" smtClean="0"/>
            </a:br>
            <a:r>
              <a:rPr lang="cs-CZ" sz="3000" dirty="0" smtClean="0"/>
              <a:t>Jakou silou </a:t>
            </a:r>
            <a:r>
              <a:rPr lang="cs-CZ" sz="3000" dirty="0"/>
              <a:t>působí </a:t>
            </a:r>
            <a:r>
              <a:rPr lang="cs-CZ" sz="3000" dirty="0" smtClean="0"/>
              <a:t>hydraulické </a:t>
            </a:r>
            <a:r>
              <a:rPr lang="cs-CZ" sz="3000" dirty="0"/>
              <a:t>zařízení </a:t>
            </a:r>
            <a:r>
              <a:rPr lang="cs-CZ" sz="3000" dirty="0" smtClean="0"/>
              <a:t>na velký </a:t>
            </a:r>
            <a:r>
              <a:rPr lang="cs-CZ" sz="3000" dirty="0"/>
              <a:t>píst o </a:t>
            </a:r>
            <a:r>
              <a:rPr lang="cs-CZ" sz="3000" dirty="0" smtClean="0"/>
              <a:t>ploše 0,5 m</a:t>
            </a:r>
            <a:r>
              <a:rPr lang="cs-CZ" sz="3000" baseline="30000" dirty="0" smtClean="0"/>
              <a:t>2</a:t>
            </a:r>
            <a:r>
              <a:rPr lang="cs-CZ" sz="3000" dirty="0" smtClean="0"/>
              <a:t>, jestliže na menší píst o </a:t>
            </a:r>
            <a:r>
              <a:rPr lang="cs-CZ" sz="3000" dirty="0"/>
              <a:t>ploše </a:t>
            </a:r>
            <a:r>
              <a:rPr lang="cs-CZ" sz="3000" dirty="0" smtClean="0"/>
              <a:t>0,01 m</a:t>
            </a:r>
            <a:r>
              <a:rPr lang="cs-CZ" sz="3000" baseline="30000" dirty="0" smtClean="0"/>
              <a:t>2</a:t>
            </a:r>
            <a:r>
              <a:rPr lang="cs-CZ" sz="3000" dirty="0" smtClean="0"/>
              <a:t> působí síla 20N?</a:t>
            </a:r>
            <a:endParaRPr lang="cs-CZ" sz="3000" dirty="0"/>
          </a:p>
        </p:txBody>
      </p:sp>
      <p:cxnSp>
        <p:nvCxnSpPr>
          <p:cNvPr id="13" name="Přímá spojnice 12"/>
          <p:cNvCxnSpPr/>
          <p:nvPr/>
        </p:nvCxnSpPr>
        <p:spPr>
          <a:xfrm flipV="1">
            <a:off x="4415042" y="7325676"/>
            <a:ext cx="2364334" cy="128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Přímá spojnice 3"/>
          <p:cNvCxnSpPr/>
          <p:nvPr/>
        </p:nvCxnSpPr>
        <p:spPr>
          <a:xfrm>
            <a:off x="179512" y="1988840"/>
            <a:ext cx="82809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Nadpis 1"/>
          <p:cNvSpPr txBox="1">
            <a:spLocks/>
          </p:cNvSpPr>
          <p:nvPr/>
        </p:nvSpPr>
        <p:spPr>
          <a:xfrm>
            <a:off x="264462" y="2060847"/>
            <a:ext cx="3371434" cy="19039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sz="2800" i="1" dirty="0" smtClean="0"/>
              <a:t>F</a:t>
            </a:r>
            <a:r>
              <a:rPr lang="cs-CZ" sz="2800" i="1" baseline="-25000" dirty="0" smtClean="0"/>
              <a:t>1</a:t>
            </a:r>
            <a:r>
              <a:rPr lang="cs-CZ" sz="2800" dirty="0" smtClean="0"/>
              <a:t> = 20 N</a:t>
            </a:r>
          </a:p>
          <a:p>
            <a:r>
              <a:rPr lang="cs-CZ" sz="2800" i="1" dirty="0" smtClean="0"/>
              <a:t>S</a:t>
            </a:r>
            <a:r>
              <a:rPr lang="cs-CZ" sz="2800" i="1" baseline="-25000" dirty="0" smtClean="0"/>
              <a:t>2</a:t>
            </a:r>
            <a:r>
              <a:rPr lang="cs-CZ" sz="2800" dirty="0" smtClean="0"/>
              <a:t> = 0,5 m</a:t>
            </a:r>
            <a:r>
              <a:rPr lang="cs-CZ" sz="2800" baseline="30000" dirty="0" smtClean="0"/>
              <a:t>2</a:t>
            </a:r>
          </a:p>
          <a:p>
            <a:r>
              <a:rPr lang="cs-CZ" sz="2800" i="1" dirty="0" smtClean="0"/>
              <a:t>S</a:t>
            </a:r>
            <a:r>
              <a:rPr lang="cs-CZ" sz="2800" i="1" baseline="-25000" dirty="0" smtClean="0"/>
              <a:t>1</a:t>
            </a:r>
            <a:r>
              <a:rPr lang="cs-CZ" sz="2800" dirty="0" smtClean="0"/>
              <a:t> </a:t>
            </a:r>
            <a:r>
              <a:rPr lang="cs-CZ" sz="2800" dirty="0"/>
              <a:t>= </a:t>
            </a:r>
            <a:r>
              <a:rPr lang="cs-CZ" sz="2800" dirty="0" smtClean="0"/>
              <a:t>0,01 </a:t>
            </a:r>
            <a:r>
              <a:rPr lang="cs-CZ" sz="2800" dirty="0"/>
              <a:t>m</a:t>
            </a:r>
            <a:r>
              <a:rPr lang="cs-CZ" sz="2800" baseline="30000" dirty="0"/>
              <a:t>2</a:t>
            </a:r>
          </a:p>
          <a:p>
            <a:r>
              <a:rPr lang="cs-CZ" sz="2800" i="1" dirty="0" smtClean="0"/>
              <a:t>F</a:t>
            </a:r>
            <a:r>
              <a:rPr lang="cs-CZ" sz="2800" i="1" baseline="-25000" dirty="0" smtClean="0"/>
              <a:t>2</a:t>
            </a:r>
            <a:r>
              <a:rPr lang="cs-CZ" sz="2800" dirty="0" smtClean="0"/>
              <a:t> </a:t>
            </a:r>
            <a:r>
              <a:rPr lang="cs-CZ" sz="2800" dirty="0"/>
              <a:t>= </a:t>
            </a:r>
            <a:r>
              <a:rPr lang="cs-CZ" sz="2800" dirty="0" smtClean="0"/>
              <a:t>?  </a:t>
            </a:r>
            <a:endParaRPr lang="cs-CZ" sz="2800" dirty="0"/>
          </a:p>
        </p:txBody>
      </p:sp>
      <p:sp>
        <p:nvSpPr>
          <p:cNvPr id="6" name="Volný tvar 5"/>
          <p:cNvSpPr/>
          <p:nvPr/>
        </p:nvSpPr>
        <p:spPr>
          <a:xfrm>
            <a:off x="2123728" y="2132856"/>
            <a:ext cx="446984" cy="357049"/>
          </a:xfrm>
          <a:custGeom>
            <a:avLst/>
            <a:gdLst>
              <a:gd name="connsiteX0" fmla="*/ 12228 w 977797"/>
              <a:gd name="connsiteY0" fmla="*/ 0 h 505838"/>
              <a:gd name="connsiteX1" fmla="*/ 31683 w 977797"/>
              <a:gd name="connsiteY1" fmla="*/ 369651 h 505838"/>
              <a:gd name="connsiteX2" fmla="*/ 284602 w 977797"/>
              <a:gd name="connsiteY2" fmla="*/ 505838 h 505838"/>
              <a:gd name="connsiteX3" fmla="*/ 556976 w 977797"/>
              <a:gd name="connsiteY3" fmla="*/ 369651 h 505838"/>
              <a:gd name="connsiteX4" fmla="*/ 926628 w 977797"/>
              <a:gd name="connsiteY4" fmla="*/ 38910 h 505838"/>
              <a:gd name="connsiteX5" fmla="*/ 965538 w 977797"/>
              <a:gd name="connsiteY5" fmla="*/ 38910 h 505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7797" h="505838">
                <a:moveTo>
                  <a:pt x="12228" y="0"/>
                </a:moveTo>
                <a:cubicBezTo>
                  <a:pt x="-743" y="142672"/>
                  <a:pt x="-13713" y="285345"/>
                  <a:pt x="31683" y="369651"/>
                </a:cubicBezTo>
                <a:cubicBezTo>
                  <a:pt x="77079" y="453957"/>
                  <a:pt x="197053" y="505838"/>
                  <a:pt x="284602" y="505838"/>
                </a:cubicBezTo>
                <a:cubicBezTo>
                  <a:pt x="372151" y="505838"/>
                  <a:pt x="449972" y="447472"/>
                  <a:pt x="556976" y="369651"/>
                </a:cubicBezTo>
                <a:cubicBezTo>
                  <a:pt x="663980" y="291830"/>
                  <a:pt x="858534" y="94034"/>
                  <a:pt x="926628" y="38910"/>
                </a:cubicBezTo>
                <a:cubicBezTo>
                  <a:pt x="994722" y="-16214"/>
                  <a:pt x="980130" y="11348"/>
                  <a:pt x="965538" y="38910"/>
                </a:cubicBezTo>
              </a:path>
            </a:pathLst>
          </a:custGeom>
          <a:ln w="76200" cmpd="sng">
            <a:solidFill>
              <a:srgbClr val="92D05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215900" dist="50800" dir="5400000" sx="58000" sy="58000" algn="ctr" rotWithShape="0">
              <a:srgbClr val="99FF33">
                <a:alpha val="7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Volný tvar 6"/>
          <p:cNvSpPr/>
          <p:nvPr/>
        </p:nvSpPr>
        <p:spPr>
          <a:xfrm>
            <a:off x="2555776" y="2602508"/>
            <a:ext cx="446984" cy="357049"/>
          </a:xfrm>
          <a:custGeom>
            <a:avLst/>
            <a:gdLst>
              <a:gd name="connsiteX0" fmla="*/ 12228 w 977797"/>
              <a:gd name="connsiteY0" fmla="*/ 0 h 505838"/>
              <a:gd name="connsiteX1" fmla="*/ 31683 w 977797"/>
              <a:gd name="connsiteY1" fmla="*/ 369651 h 505838"/>
              <a:gd name="connsiteX2" fmla="*/ 284602 w 977797"/>
              <a:gd name="connsiteY2" fmla="*/ 505838 h 505838"/>
              <a:gd name="connsiteX3" fmla="*/ 556976 w 977797"/>
              <a:gd name="connsiteY3" fmla="*/ 369651 h 505838"/>
              <a:gd name="connsiteX4" fmla="*/ 926628 w 977797"/>
              <a:gd name="connsiteY4" fmla="*/ 38910 h 505838"/>
              <a:gd name="connsiteX5" fmla="*/ 965538 w 977797"/>
              <a:gd name="connsiteY5" fmla="*/ 38910 h 505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7797" h="505838">
                <a:moveTo>
                  <a:pt x="12228" y="0"/>
                </a:moveTo>
                <a:cubicBezTo>
                  <a:pt x="-743" y="142672"/>
                  <a:pt x="-13713" y="285345"/>
                  <a:pt x="31683" y="369651"/>
                </a:cubicBezTo>
                <a:cubicBezTo>
                  <a:pt x="77079" y="453957"/>
                  <a:pt x="197053" y="505838"/>
                  <a:pt x="284602" y="505838"/>
                </a:cubicBezTo>
                <a:cubicBezTo>
                  <a:pt x="372151" y="505838"/>
                  <a:pt x="449972" y="447472"/>
                  <a:pt x="556976" y="369651"/>
                </a:cubicBezTo>
                <a:cubicBezTo>
                  <a:pt x="663980" y="291830"/>
                  <a:pt x="858534" y="94034"/>
                  <a:pt x="926628" y="38910"/>
                </a:cubicBezTo>
                <a:cubicBezTo>
                  <a:pt x="994722" y="-16214"/>
                  <a:pt x="980130" y="11348"/>
                  <a:pt x="965538" y="38910"/>
                </a:cubicBezTo>
              </a:path>
            </a:pathLst>
          </a:custGeom>
          <a:ln w="76200" cmpd="sng">
            <a:solidFill>
              <a:srgbClr val="92D05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215900" dist="50800" dir="5400000" sx="58000" sy="58000" algn="ctr" rotWithShape="0">
              <a:srgbClr val="99FF33">
                <a:alpha val="7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Volný tvar 7"/>
          <p:cNvSpPr/>
          <p:nvPr/>
        </p:nvSpPr>
        <p:spPr>
          <a:xfrm>
            <a:off x="2555776" y="3140968"/>
            <a:ext cx="446984" cy="357049"/>
          </a:xfrm>
          <a:custGeom>
            <a:avLst/>
            <a:gdLst>
              <a:gd name="connsiteX0" fmla="*/ 12228 w 977797"/>
              <a:gd name="connsiteY0" fmla="*/ 0 h 505838"/>
              <a:gd name="connsiteX1" fmla="*/ 31683 w 977797"/>
              <a:gd name="connsiteY1" fmla="*/ 369651 h 505838"/>
              <a:gd name="connsiteX2" fmla="*/ 284602 w 977797"/>
              <a:gd name="connsiteY2" fmla="*/ 505838 h 505838"/>
              <a:gd name="connsiteX3" fmla="*/ 556976 w 977797"/>
              <a:gd name="connsiteY3" fmla="*/ 369651 h 505838"/>
              <a:gd name="connsiteX4" fmla="*/ 926628 w 977797"/>
              <a:gd name="connsiteY4" fmla="*/ 38910 h 505838"/>
              <a:gd name="connsiteX5" fmla="*/ 965538 w 977797"/>
              <a:gd name="connsiteY5" fmla="*/ 38910 h 505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7797" h="505838">
                <a:moveTo>
                  <a:pt x="12228" y="0"/>
                </a:moveTo>
                <a:cubicBezTo>
                  <a:pt x="-743" y="142672"/>
                  <a:pt x="-13713" y="285345"/>
                  <a:pt x="31683" y="369651"/>
                </a:cubicBezTo>
                <a:cubicBezTo>
                  <a:pt x="77079" y="453957"/>
                  <a:pt x="197053" y="505838"/>
                  <a:pt x="284602" y="505838"/>
                </a:cubicBezTo>
                <a:cubicBezTo>
                  <a:pt x="372151" y="505838"/>
                  <a:pt x="449972" y="447472"/>
                  <a:pt x="556976" y="369651"/>
                </a:cubicBezTo>
                <a:cubicBezTo>
                  <a:pt x="663980" y="291830"/>
                  <a:pt x="858534" y="94034"/>
                  <a:pt x="926628" y="38910"/>
                </a:cubicBezTo>
                <a:cubicBezTo>
                  <a:pt x="994722" y="-16214"/>
                  <a:pt x="980130" y="11348"/>
                  <a:pt x="965538" y="38910"/>
                </a:cubicBezTo>
              </a:path>
            </a:pathLst>
          </a:custGeom>
          <a:ln w="76200" cmpd="sng">
            <a:solidFill>
              <a:srgbClr val="92D05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215900" dist="50800" dir="5400000" sx="58000" sy="58000" algn="ctr" rotWithShape="0">
              <a:srgbClr val="99FF33">
                <a:alpha val="7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8290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9036496" cy="1872207"/>
          </a:xfrm>
        </p:spPr>
        <p:txBody>
          <a:bodyPr>
            <a:normAutofit fontScale="90000"/>
          </a:bodyPr>
          <a:lstStyle/>
          <a:p>
            <a:r>
              <a:rPr lang="cs-CZ" sz="3000" u="sng" dirty="0" smtClean="0"/>
              <a:t>Příklad:</a:t>
            </a:r>
            <a:r>
              <a:rPr lang="cs-CZ" sz="3000" dirty="0" smtClean="0"/>
              <a:t/>
            </a:r>
            <a:br>
              <a:rPr lang="cs-CZ" sz="3000" dirty="0" smtClean="0"/>
            </a:br>
            <a:r>
              <a:rPr lang="cs-CZ" sz="3000" dirty="0" smtClean="0"/>
              <a:t>Jakou silou </a:t>
            </a:r>
            <a:r>
              <a:rPr lang="cs-CZ" sz="3000" dirty="0"/>
              <a:t>působí </a:t>
            </a:r>
            <a:r>
              <a:rPr lang="cs-CZ" sz="3000" dirty="0" smtClean="0"/>
              <a:t>hydraulické </a:t>
            </a:r>
            <a:r>
              <a:rPr lang="cs-CZ" sz="3000" dirty="0"/>
              <a:t>zařízení </a:t>
            </a:r>
            <a:r>
              <a:rPr lang="cs-CZ" sz="3000" dirty="0" smtClean="0"/>
              <a:t>na velký </a:t>
            </a:r>
            <a:r>
              <a:rPr lang="cs-CZ" sz="3000" dirty="0"/>
              <a:t>píst o </a:t>
            </a:r>
            <a:r>
              <a:rPr lang="cs-CZ" sz="3000" dirty="0" smtClean="0"/>
              <a:t>ploše 0,5 m</a:t>
            </a:r>
            <a:r>
              <a:rPr lang="cs-CZ" sz="3000" baseline="30000" dirty="0" smtClean="0"/>
              <a:t>2</a:t>
            </a:r>
            <a:r>
              <a:rPr lang="cs-CZ" sz="3000" dirty="0" smtClean="0"/>
              <a:t>, jestliže na menší píst o </a:t>
            </a:r>
            <a:r>
              <a:rPr lang="cs-CZ" sz="3000" dirty="0"/>
              <a:t>ploše </a:t>
            </a:r>
            <a:r>
              <a:rPr lang="cs-CZ" sz="3000" dirty="0" smtClean="0"/>
              <a:t>0,01 m</a:t>
            </a:r>
            <a:r>
              <a:rPr lang="cs-CZ" sz="3000" baseline="30000" dirty="0" smtClean="0"/>
              <a:t>2</a:t>
            </a:r>
            <a:r>
              <a:rPr lang="cs-CZ" sz="3000" dirty="0" smtClean="0"/>
              <a:t> působí síla 20N?</a:t>
            </a:r>
            <a:endParaRPr lang="cs-CZ" sz="3000" dirty="0"/>
          </a:p>
        </p:txBody>
      </p:sp>
      <p:cxnSp>
        <p:nvCxnSpPr>
          <p:cNvPr id="13" name="Přímá spojnice 12"/>
          <p:cNvCxnSpPr/>
          <p:nvPr/>
        </p:nvCxnSpPr>
        <p:spPr>
          <a:xfrm flipV="1">
            <a:off x="4415042" y="7325676"/>
            <a:ext cx="2364334" cy="128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Přímá spojnice 3"/>
          <p:cNvCxnSpPr/>
          <p:nvPr/>
        </p:nvCxnSpPr>
        <p:spPr>
          <a:xfrm>
            <a:off x="179512" y="1988840"/>
            <a:ext cx="82809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Nadpis 1"/>
          <p:cNvSpPr txBox="1">
            <a:spLocks/>
          </p:cNvSpPr>
          <p:nvPr/>
        </p:nvSpPr>
        <p:spPr>
          <a:xfrm>
            <a:off x="264462" y="2060847"/>
            <a:ext cx="3371434" cy="19039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sz="2800" i="1" dirty="0" smtClean="0"/>
              <a:t>F</a:t>
            </a:r>
            <a:r>
              <a:rPr lang="cs-CZ" sz="2800" i="1" baseline="-25000" dirty="0" smtClean="0"/>
              <a:t>1</a:t>
            </a:r>
            <a:r>
              <a:rPr lang="cs-CZ" sz="2800" dirty="0" smtClean="0"/>
              <a:t> = 20 N</a:t>
            </a:r>
          </a:p>
          <a:p>
            <a:r>
              <a:rPr lang="cs-CZ" sz="2800" i="1" dirty="0" smtClean="0"/>
              <a:t>S</a:t>
            </a:r>
            <a:r>
              <a:rPr lang="cs-CZ" sz="2800" i="1" baseline="-25000" dirty="0" smtClean="0"/>
              <a:t>2</a:t>
            </a:r>
            <a:r>
              <a:rPr lang="cs-CZ" sz="2800" dirty="0" smtClean="0"/>
              <a:t> = 0,5 m</a:t>
            </a:r>
            <a:r>
              <a:rPr lang="cs-CZ" sz="2800" baseline="30000" dirty="0" smtClean="0"/>
              <a:t>2</a:t>
            </a:r>
          </a:p>
          <a:p>
            <a:r>
              <a:rPr lang="cs-CZ" sz="2800" i="1" dirty="0" smtClean="0"/>
              <a:t>S</a:t>
            </a:r>
            <a:r>
              <a:rPr lang="cs-CZ" sz="2800" i="1" baseline="-25000" dirty="0" smtClean="0"/>
              <a:t>1</a:t>
            </a:r>
            <a:r>
              <a:rPr lang="cs-CZ" sz="2800" dirty="0" smtClean="0"/>
              <a:t> </a:t>
            </a:r>
            <a:r>
              <a:rPr lang="cs-CZ" sz="2800" dirty="0"/>
              <a:t>= </a:t>
            </a:r>
            <a:r>
              <a:rPr lang="cs-CZ" sz="2800" dirty="0" smtClean="0"/>
              <a:t>0,01 </a:t>
            </a:r>
            <a:r>
              <a:rPr lang="cs-CZ" sz="2800" dirty="0"/>
              <a:t>m</a:t>
            </a:r>
            <a:r>
              <a:rPr lang="cs-CZ" sz="2800" baseline="30000" dirty="0"/>
              <a:t>2</a:t>
            </a:r>
          </a:p>
          <a:p>
            <a:r>
              <a:rPr lang="cs-CZ" sz="2800" i="1" dirty="0" smtClean="0"/>
              <a:t>F</a:t>
            </a:r>
            <a:r>
              <a:rPr lang="cs-CZ" sz="2800" i="1" baseline="-25000" dirty="0" smtClean="0"/>
              <a:t>2</a:t>
            </a:r>
            <a:r>
              <a:rPr lang="cs-CZ" sz="2800" dirty="0" smtClean="0"/>
              <a:t> </a:t>
            </a:r>
            <a:r>
              <a:rPr lang="cs-CZ" sz="2800" dirty="0"/>
              <a:t>= </a:t>
            </a:r>
            <a:r>
              <a:rPr lang="cs-CZ" sz="2800" dirty="0" smtClean="0"/>
              <a:t>?  </a:t>
            </a:r>
            <a:endParaRPr lang="cs-CZ" sz="28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1623474" y="3379058"/>
            <a:ext cx="8640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dirty="0" smtClean="0"/>
              <a:t>(N)</a:t>
            </a:r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1963017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9036496" cy="1872207"/>
          </a:xfrm>
        </p:spPr>
        <p:txBody>
          <a:bodyPr>
            <a:normAutofit fontScale="90000"/>
          </a:bodyPr>
          <a:lstStyle/>
          <a:p>
            <a:r>
              <a:rPr lang="cs-CZ" sz="3000" u="sng" dirty="0" smtClean="0"/>
              <a:t>Příklad:</a:t>
            </a:r>
            <a:r>
              <a:rPr lang="cs-CZ" sz="3000" dirty="0" smtClean="0"/>
              <a:t/>
            </a:r>
            <a:br>
              <a:rPr lang="cs-CZ" sz="3000" dirty="0" smtClean="0"/>
            </a:br>
            <a:r>
              <a:rPr lang="cs-CZ" sz="3000" dirty="0" smtClean="0"/>
              <a:t>Jakou silou </a:t>
            </a:r>
            <a:r>
              <a:rPr lang="cs-CZ" sz="3000" dirty="0"/>
              <a:t>působí </a:t>
            </a:r>
            <a:r>
              <a:rPr lang="cs-CZ" sz="3000" dirty="0" smtClean="0"/>
              <a:t>hydraulické </a:t>
            </a:r>
            <a:r>
              <a:rPr lang="cs-CZ" sz="3000" dirty="0"/>
              <a:t>zařízení </a:t>
            </a:r>
            <a:r>
              <a:rPr lang="cs-CZ" sz="3000" dirty="0" smtClean="0"/>
              <a:t>na velký </a:t>
            </a:r>
            <a:r>
              <a:rPr lang="cs-CZ" sz="3000" dirty="0"/>
              <a:t>píst o </a:t>
            </a:r>
            <a:r>
              <a:rPr lang="cs-CZ" sz="3000" dirty="0" smtClean="0"/>
              <a:t>ploše 0,5 m</a:t>
            </a:r>
            <a:r>
              <a:rPr lang="cs-CZ" sz="3000" baseline="30000" dirty="0" smtClean="0"/>
              <a:t>2</a:t>
            </a:r>
            <a:r>
              <a:rPr lang="cs-CZ" sz="3000" dirty="0" smtClean="0"/>
              <a:t>, jestliže na menší píst o </a:t>
            </a:r>
            <a:r>
              <a:rPr lang="cs-CZ" sz="3000" dirty="0"/>
              <a:t>ploše </a:t>
            </a:r>
            <a:r>
              <a:rPr lang="cs-CZ" sz="3000" dirty="0" smtClean="0"/>
              <a:t>0,01 m</a:t>
            </a:r>
            <a:r>
              <a:rPr lang="cs-CZ" sz="3000" baseline="30000" dirty="0" smtClean="0"/>
              <a:t>2</a:t>
            </a:r>
            <a:r>
              <a:rPr lang="cs-CZ" sz="3000" dirty="0" smtClean="0"/>
              <a:t> působí síla 20N?</a:t>
            </a:r>
            <a:endParaRPr lang="cs-CZ" sz="3000" dirty="0"/>
          </a:p>
        </p:txBody>
      </p:sp>
      <p:cxnSp>
        <p:nvCxnSpPr>
          <p:cNvPr id="13" name="Přímá spojnice 12"/>
          <p:cNvCxnSpPr/>
          <p:nvPr/>
        </p:nvCxnSpPr>
        <p:spPr>
          <a:xfrm flipV="1">
            <a:off x="4415042" y="7325676"/>
            <a:ext cx="2364334" cy="128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Přímá spojnice 3"/>
          <p:cNvCxnSpPr/>
          <p:nvPr/>
        </p:nvCxnSpPr>
        <p:spPr>
          <a:xfrm>
            <a:off x="179512" y="1988840"/>
            <a:ext cx="82809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Nadpis 1"/>
          <p:cNvSpPr txBox="1">
            <a:spLocks/>
          </p:cNvSpPr>
          <p:nvPr/>
        </p:nvSpPr>
        <p:spPr>
          <a:xfrm>
            <a:off x="264462" y="2060847"/>
            <a:ext cx="3371434" cy="19039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sz="2800" i="1" dirty="0" smtClean="0"/>
              <a:t>F</a:t>
            </a:r>
            <a:r>
              <a:rPr lang="cs-CZ" sz="2800" i="1" baseline="-25000" dirty="0" smtClean="0"/>
              <a:t>1</a:t>
            </a:r>
            <a:r>
              <a:rPr lang="cs-CZ" sz="2800" dirty="0" smtClean="0"/>
              <a:t> = 20 N</a:t>
            </a:r>
          </a:p>
          <a:p>
            <a:r>
              <a:rPr lang="cs-CZ" sz="2800" i="1" dirty="0" smtClean="0"/>
              <a:t>S</a:t>
            </a:r>
            <a:r>
              <a:rPr lang="cs-CZ" sz="2800" i="1" baseline="-25000" dirty="0" smtClean="0"/>
              <a:t>2</a:t>
            </a:r>
            <a:r>
              <a:rPr lang="cs-CZ" sz="2800" dirty="0" smtClean="0"/>
              <a:t> = 0,5 m</a:t>
            </a:r>
            <a:r>
              <a:rPr lang="cs-CZ" sz="2800" baseline="30000" dirty="0" smtClean="0"/>
              <a:t>2</a:t>
            </a:r>
          </a:p>
          <a:p>
            <a:r>
              <a:rPr lang="cs-CZ" sz="2800" i="1" dirty="0" smtClean="0"/>
              <a:t>S</a:t>
            </a:r>
            <a:r>
              <a:rPr lang="cs-CZ" sz="2800" i="1" baseline="-25000" dirty="0" smtClean="0"/>
              <a:t>1</a:t>
            </a:r>
            <a:r>
              <a:rPr lang="cs-CZ" sz="2800" dirty="0" smtClean="0"/>
              <a:t> </a:t>
            </a:r>
            <a:r>
              <a:rPr lang="cs-CZ" sz="2800" dirty="0"/>
              <a:t>= </a:t>
            </a:r>
            <a:r>
              <a:rPr lang="cs-CZ" sz="2800" dirty="0" smtClean="0"/>
              <a:t>0,01 </a:t>
            </a:r>
            <a:r>
              <a:rPr lang="cs-CZ" sz="2800" dirty="0"/>
              <a:t>m</a:t>
            </a:r>
            <a:r>
              <a:rPr lang="cs-CZ" sz="2800" baseline="30000" dirty="0"/>
              <a:t>2</a:t>
            </a:r>
          </a:p>
          <a:p>
            <a:r>
              <a:rPr lang="cs-CZ" sz="2800" i="1" dirty="0" smtClean="0"/>
              <a:t>F</a:t>
            </a:r>
            <a:r>
              <a:rPr lang="cs-CZ" sz="2800" i="1" baseline="-25000" dirty="0" smtClean="0"/>
              <a:t>2</a:t>
            </a:r>
            <a:r>
              <a:rPr lang="cs-CZ" sz="2800" dirty="0" smtClean="0"/>
              <a:t> </a:t>
            </a:r>
            <a:r>
              <a:rPr lang="cs-CZ" sz="2800" dirty="0"/>
              <a:t>= </a:t>
            </a:r>
            <a:r>
              <a:rPr lang="cs-CZ" sz="2800" dirty="0" smtClean="0"/>
              <a:t>?  </a:t>
            </a:r>
            <a:endParaRPr lang="cs-CZ" sz="28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1623474" y="3379058"/>
            <a:ext cx="8640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dirty="0" smtClean="0"/>
              <a:t>(N)</a:t>
            </a:r>
            <a:endParaRPr lang="cs-CZ" sz="3000" dirty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5597209" y="3140968"/>
            <a:ext cx="2215151" cy="2376264"/>
          </a:xfrm>
          <a:prstGeom prst="rect">
            <a:avLst/>
          </a:prstGeom>
          <a:gradFill flip="none" rotWithShape="1">
            <a:gsLst>
              <a:gs pos="63000">
                <a:schemeClr val="accent2">
                  <a:lumMod val="40000"/>
                  <a:lumOff val="60000"/>
                  <a:alpha val="40000"/>
                </a:schemeClr>
              </a:gs>
              <a:gs pos="98000">
                <a:schemeClr val="bg2">
                  <a:shade val="60000"/>
                  <a:hueMod val="40000"/>
                  <a:satMod val="120000"/>
                  <a:lumMod val="103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dirty="0" smtClean="0">
                <a:solidFill>
                  <a:srgbClr val="990033"/>
                </a:solidFill>
                <a:effectLst>
                  <a:glow rad="215900">
                    <a:schemeClr val="tx1">
                      <a:alpha val="87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Podtrhněte a stanovte vztah pro výpočet</a:t>
            </a:r>
            <a:endParaRPr lang="cs-CZ" dirty="0">
              <a:solidFill>
                <a:srgbClr val="990033"/>
              </a:solidFill>
              <a:effectLst>
                <a:glow rad="215900">
                  <a:schemeClr val="tx1">
                    <a:alpha val="87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6569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9036496" cy="1872207"/>
          </a:xfrm>
        </p:spPr>
        <p:txBody>
          <a:bodyPr>
            <a:normAutofit fontScale="90000"/>
          </a:bodyPr>
          <a:lstStyle/>
          <a:p>
            <a:r>
              <a:rPr lang="cs-CZ" sz="3000" u="sng" dirty="0" smtClean="0"/>
              <a:t>Příklad:</a:t>
            </a:r>
            <a:r>
              <a:rPr lang="cs-CZ" sz="3000" dirty="0" smtClean="0"/>
              <a:t/>
            </a:r>
            <a:br>
              <a:rPr lang="cs-CZ" sz="3000" dirty="0" smtClean="0"/>
            </a:br>
            <a:r>
              <a:rPr lang="cs-CZ" sz="3000" dirty="0" smtClean="0"/>
              <a:t>Jakou silou </a:t>
            </a:r>
            <a:r>
              <a:rPr lang="cs-CZ" sz="3000" dirty="0"/>
              <a:t>působí </a:t>
            </a:r>
            <a:r>
              <a:rPr lang="cs-CZ" sz="3000" dirty="0" smtClean="0"/>
              <a:t>hydraulické </a:t>
            </a:r>
            <a:r>
              <a:rPr lang="cs-CZ" sz="3000" dirty="0"/>
              <a:t>zařízení </a:t>
            </a:r>
            <a:r>
              <a:rPr lang="cs-CZ" sz="3000" dirty="0" smtClean="0"/>
              <a:t>na velký </a:t>
            </a:r>
            <a:r>
              <a:rPr lang="cs-CZ" sz="3000" dirty="0"/>
              <a:t>píst o </a:t>
            </a:r>
            <a:r>
              <a:rPr lang="cs-CZ" sz="3000" dirty="0" smtClean="0"/>
              <a:t>ploše 0,5 m</a:t>
            </a:r>
            <a:r>
              <a:rPr lang="cs-CZ" sz="3000" baseline="30000" dirty="0" smtClean="0"/>
              <a:t>2</a:t>
            </a:r>
            <a:r>
              <a:rPr lang="cs-CZ" sz="3000" dirty="0" smtClean="0"/>
              <a:t>, jestliže na menší píst o </a:t>
            </a:r>
            <a:r>
              <a:rPr lang="cs-CZ" sz="3000" dirty="0"/>
              <a:t>ploše </a:t>
            </a:r>
            <a:r>
              <a:rPr lang="cs-CZ" sz="3000" dirty="0" smtClean="0"/>
              <a:t>0,01 m</a:t>
            </a:r>
            <a:r>
              <a:rPr lang="cs-CZ" sz="3000" baseline="30000" dirty="0" smtClean="0"/>
              <a:t>2</a:t>
            </a:r>
            <a:r>
              <a:rPr lang="cs-CZ" sz="3000" dirty="0" smtClean="0"/>
              <a:t> působí síla 20N?</a:t>
            </a:r>
            <a:endParaRPr lang="cs-CZ" sz="3000" dirty="0"/>
          </a:p>
        </p:txBody>
      </p:sp>
      <p:cxnSp>
        <p:nvCxnSpPr>
          <p:cNvPr id="13" name="Přímá spojnice 12"/>
          <p:cNvCxnSpPr/>
          <p:nvPr/>
        </p:nvCxnSpPr>
        <p:spPr>
          <a:xfrm flipV="1">
            <a:off x="4415042" y="7325676"/>
            <a:ext cx="2364334" cy="128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Přímá spojnice 3"/>
          <p:cNvCxnSpPr/>
          <p:nvPr/>
        </p:nvCxnSpPr>
        <p:spPr>
          <a:xfrm>
            <a:off x="179512" y="1988840"/>
            <a:ext cx="82809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Nadpis 1"/>
          <p:cNvSpPr txBox="1">
            <a:spLocks/>
          </p:cNvSpPr>
          <p:nvPr/>
        </p:nvSpPr>
        <p:spPr>
          <a:xfrm>
            <a:off x="264462" y="2060847"/>
            <a:ext cx="3371434" cy="19039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sz="2800" i="1" dirty="0" smtClean="0"/>
              <a:t>F</a:t>
            </a:r>
            <a:r>
              <a:rPr lang="cs-CZ" sz="2800" i="1" baseline="-25000" dirty="0" smtClean="0"/>
              <a:t>1</a:t>
            </a:r>
            <a:r>
              <a:rPr lang="cs-CZ" sz="2800" dirty="0" smtClean="0"/>
              <a:t> = 20 N</a:t>
            </a:r>
          </a:p>
          <a:p>
            <a:r>
              <a:rPr lang="cs-CZ" sz="2800" i="1" dirty="0" smtClean="0"/>
              <a:t>S</a:t>
            </a:r>
            <a:r>
              <a:rPr lang="cs-CZ" sz="2800" i="1" baseline="-25000" dirty="0" smtClean="0"/>
              <a:t>2</a:t>
            </a:r>
            <a:r>
              <a:rPr lang="cs-CZ" sz="2800" dirty="0" smtClean="0"/>
              <a:t> = 0,5 m</a:t>
            </a:r>
            <a:r>
              <a:rPr lang="cs-CZ" sz="2800" baseline="30000" dirty="0" smtClean="0"/>
              <a:t>2</a:t>
            </a:r>
          </a:p>
          <a:p>
            <a:r>
              <a:rPr lang="cs-CZ" sz="2800" i="1" dirty="0" smtClean="0"/>
              <a:t>S</a:t>
            </a:r>
            <a:r>
              <a:rPr lang="cs-CZ" sz="2800" i="1" baseline="-25000" dirty="0" smtClean="0"/>
              <a:t>1</a:t>
            </a:r>
            <a:r>
              <a:rPr lang="cs-CZ" sz="2800" dirty="0" smtClean="0"/>
              <a:t> </a:t>
            </a:r>
            <a:r>
              <a:rPr lang="cs-CZ" sz="2800" dirty="0"/>
              <a:t>= </a:t>
            </a:r>
            <a:r>
              <a:rPr lang="cs-CZ" sz="2800" dirty="0" smtClean="0"/>
              <a:t>0,01 </a:t>
            </a:r>
            <a:r>
              <a:rPr lang="cs-CZ" sz="2800" dirty="0"/>
              <a:t>m</a:t>
            </a:r>
            <a:r>
              <a:rPr lang="cs-CZ" sz="2800" baseline="30000" dirty="0"/>
              <a:t>2</a:t>
            </a:r>
          </a:p>
          <a:p>
            <a:r>
              <a:rPr lang="cs-CZ" sz="2800" i="1" dirty="0" smtClean="0"/>
              <a:t>F</a:t>
            </a:r>
            <a:r>
              <a:rPr lang="cs-CZ" sz="2800" i="1" baseline="-25000" dirty="0" smtClean="0"/>
              <a:t>2</a:t>
            </a:r>
            <a:r>
              <a:rPr lang="cs-CZ" sz="2800" dirty="0" smtClean="0"/>
              <a:t> </a:t>
            </a:r>
            <a:r>
              <a:rPr lang="cs-CZ" sz="2800" dirty="0"/>
              <a:t>= </a:t>
            </a:r>
            <a:r>
              <a:rPr lang="cs-CZ" sz="2800" dirty="0" smtClean="0"/>
              <a:t>?  </a:t>
            </a:r>
            <a:endParaRPr lang="cs-CZ" sz="28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1623474" y="3379058"/>
            <a:ext cx="8640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dirty="0" smtClean="0"/>
              <a:t>(N)</a:t>
            </a:r>
            <a:endParaRPr lang="cs-CZ" sz="3000" dirty="0"/>
          </a:p>
        </p:txBody>
      </p:sp>
      <p:cxnSp>
        <p:nvCxnSpPr>
          <p:cNvPr id="7" name="Přímá spojnice 6"/>
          <p:cNvCxnSpPr/>
          <p:nvPr/>
        </p:nvCxnSpPr>
        <p:spPr>
          <a:xfrm>
            <a:off x="251520" y="4005064"/>
            <a:ext cx="293938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251520" y="4007470"/>
                <a:ext cx="1800200" cy="8991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80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𝐹</m:t>
                          </m:r>
                          <m:r>
                            <a:rPr lang="cs-CZ" sz="2800" b="0" i="1" baseline="-25000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𝑆</m:t>
                          </m:r>
                          <m:r>
                            <a:rPr lang="cs-CZ" sz="2800" b="0" i="1" baseline="-25000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den>
                      </m:f>
                      <m:r>
                        <a:rPr lang="cs-CZ" sz="28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sz="28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𝐹</m:t>
                          </m:r>
                          <m:r>
                            <a:rPr lang="cs-CZ" sz="2800" b="0" i="1" baseline="-25000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num>
                        <m:den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𝑆</m:t>
                          </m:r>
                          <m:r>
                            <a:rPr lang="cs-CZ" sz="2800" b="0" i="1" baseline="-25000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4007470"/>
                <a:ext cx="1800200" cy="899157"/>
              </a:xfrm>
              <a:prstGeom prst="rect">
                <a:avLst/>
              </a:prstGeom>
              <a:blipFill rotWithShape="1">
                <a:blip r:embed="rId2"/>
                <a:stretch>
                  <a:fillRect b="-337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9853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Došky">
  <a:themeElements>
    <a:clrScheme name="Došky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ošky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134</TotalTime>
  <Words>757</Words>
  <Application>Microsoft Office PowerPoint</Application>
  <PresentationFormat>Předvádění na obrazovce (4:3)</PresentationFormat>
  <Paragraphs>157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Došky</vt:lpstr>
      <vt:lpstr>II.A     mechanika kapalin hydraulická zařízení</vt:lpstr>
      <vt:lpstr>Příklad: Jakou silou působí hydraulické zařízení na velký píst o ploše 0,5 m2, jestliže na menší píst o ploše 0,01 m2 působí síla 20N?</vt:lpstr>
      <vt:lpstr>Příklad: Jakou silou působí hydraulické zařízení na velký píst o ploše 0,5 m2, jestliže na menší píst o ploše 0,01 m2 působí síla 20N?</vt:lpstr>
      <vt:lpstr>Příklad: Jakou silou působí hydraulické zařízení na velký píst o ploše 0,5 m2, jestliže na menší píst o ploše 0,01 m2 působí síla 20N?</vt:lpstr>
      <vt:lpstr>Příklad: Jakou silou působí hydraulické zařízení na velký píst o ploše 0,5 m2, jestliže na menší píst o ploše 0,01 m2 působí síla 20N?</vt:lpstr>
      <vt:lpstr>Příklad: Jakou silou působí hydraulické zařízení na velký píst o ploše 0,5 m2, jestliže na menší píst o ploše 0,01 m2 působí síla 20N?</vt:lpstr>
      <vt:lpstr>Příklad: Jakou silou působí hydraulické zařízení na velký píst o ploše 0,5 m2, jestliže na menší píst o ploše 0,01 m2 působí síla 20N?</vt:lpstr>
      <vt:lpstr>Příklad: Jakou silou působí hydraulické zařízení na velký píst o ploše 0,5 m2, jestliže na menší píst o ploše 0,01 m2 působí síla 20N?</vt:lpstr>
      <vt:lpstr>Příklad: Jakou silou působí hydraulické zařízení na velký píst o ploše 0,5 m2, jestliže na menší píst o ploše 0,01 m2 působí síla 20N?</vt:lpstr>
      <vt:lpstr>Příklad: Jakou silou působí hydraulické zařízení na velký píst o ploše 0,5 m2, jestliže na menší píst o ploše 0,01 m2 působí síla 20N?</vt:lpstr>
      <vt:lpstr>Příklad: Jakou silou působí hydraulické zařízení na velký píst o ploše 0,5 m2, jestliže na menší píst o ploše 0,01 m2 působí síla 20N?</vt:lpstr>
      <vt:lpstr>Příklad: Jakou silou působí hydraulické zařízení na velký píst o ploše 0,5 m2, jestliže na menší píst o ploše 0,01 m2 působí síla 20N?</vt:lpstr>
      <vt:lpstr>Příklad: Jakou silou působí hydraulické zařízení na velký píst o ploše 0,5 m2, jestliže na menší píst o ploše 0,01 m2 působí síla 20N?</vt:lpstr>
      <vt:lpstr>Příklad: Jakou silou působí hydraulické zařízení na velký píst o ploše 0,5 m2, jestliže na menší píst o ploše 0,01 m2 působí síla 20N?</vt:lpstr>
      <vt:lpstr>Příklad: Jakou silou působí hydraulické zařízení na velký píst o ploše 0,5 m2, jestliže na menší píst o ploše 0,01 m2 působí síla 20N?</vt:lpstr>
      <vt:lpstr>Příklad: Jakou silou působí hydraulické zařízení na velký píst o ploše 0,5 m2, jestliže na menší píst o ploše 0,01 m2 působí síla 20N?</vt:lpstr>
      <vt:lpstr>Příklad: Jakou silou působí hydraulické zařízení na velký píst o ploše 0,5 m2, jestliže na menší píst o ploše 0,01 m2 působí síla 20N?</vt:lpstr>
      <vt:lpstr>Příklad: Jakou silou působí hydraulické zařízení na velký píst o ploše 0,5 m2, jestliže na menší píst o ploše 0,01 m2 působí síla 20N?</vt:lpstr>
      <vt:lpstr>Příklad: Jakou silou působí hydraulické zařízení na velký píst o ploše 0,5 m2, jestliže na menší píst o ploše 0,01 m2 působí síla 20N?</vt:lpstr>
      <vt:lpstr>Příklad: Jakou silou působí hydraulické zařízení na velký píst o ploše 0,5 m2, jestliže na menší píst o ploše 0,01 m2 působí síla 20N?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I.A    Výpočet hustoty , č.1</dc:title>
  <dc:creator>Jana</dc:creator>
  <cp:lastModifiedBy>Jana</cp:lastModifiedBy>
  <cp:revision>30</cp:revision>
  <dcterms:created xsi:type="dcterms:W3CDTF">2011-07-09T15:38:24Z</dcterms:created>
  <dcterms:modified xsi:type="dcterms:W3CDTF">2012-06-13T18:22:51Z</dcterms:modified>
</cp:coreProperties>
</file>