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4" r:id="rId2"/>
    <p:sldId id="295" r:id="rId3"/>
    <p:sldId id="256" r:id="rId4"/>
    <p:sldId id="257" r:id="rId5"/>
    <p:sldId id="258" r:id="rId6"/>
    <p:sldId id="268" r:id="rId7"/>
    <p:sldId id="266" r:id="rId8"/>
    <p:sldId id="260" r:id="rId9"/>
    <p:sldId id="269" r:id="rId10"/>
    <p:sldId id="259" r:id="rId11"/>
    <p:sldId id="261" r:id="rId12"/>
    <p:sldId id="262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1" r:id="rId25"/>
    <p:sldId id="279" r:id="rId26"/>
    <p:sldId id="277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A6DF0-A5B4-4D76-A9E5-CF46CE175DD2}" type="datetimeFigureOut">
              <a:rPr lang="cs-CZ" smtClean="0"/>
              <a:t>16.6.2020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E9617-80A1-4517-8313-5F874E3EFC1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2381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4F1036-79B4-488C-9AEB-FFD466CEA968}" type="datetimeFigureOut">
              <a:rPr lang="cs-CZ" smtClean="0"/>
              <a:pPr/>
              <a:t>16.6.2020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595D09-FDA4-4FCB-B2BF-3968D3A705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kolka-pribor.cz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;p16"/>
          <p:cNvGrpSpPr/>
          <p:nvPr/>
        </p:nvGrpSpPr>
        <p:grpSpPr>
          <a:xfrm>
            <a:off x="1237122" y="2667001"/>
            <a:ext cx="6793677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Podpora gramotností od rodičů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400" u="sng" dirty="0" smtClean="0"/>
              <a:t>Společné akce s dětmi a rodiči:</a:t>
            </a:r>
          </a:p>
          <a:p>
            <a:pPr>
              <a:buNone/>
            </a:pPr>
            <a:r>
              <a:rPr lang="cs-CZ" sz="2400" dirty="0" smtClean="0"/>
              <a:t>-tvoření –velikonoční, na oslavu dne s maminkou, s tatínkem, s prarodiči</a:t>
            </a:r>
          </a:p>
          <a:p>
            <a:pPr>
              <a:buNone/>
            </a:pPr>
            <a:r>
              <a:rPr lang="cs-CZ" sz="2400" dirty="0" smtClean="0"/>
              <a:t>-technické školky – práce se dřevem, vyrábění z přírodnin</a:t>
            </a:r>
          </a:p>
          <a:p>
            <a:pPr>
              <a:buNone/>
            </a:pPr>
            <a:r>
              <a:rPr lang="cs-CZ" sz="2400" dirty="0" smtClean="0"/>
              <a:t>-čtení knih s rodiči</a:t>
            </a:r>
          </a:p>
          <a:p>
            <a:pPr>
              <a:buNone/>
            </a:pPr>
            <a:r>
              <a:rPr lang="cs-CZ" sz="2400" dirty="0" smtClean="0"/>
              <a:t>-keramika – kroužek pro rodiče s dětmi pod vedením zkušené lektorky</a:t>
            </a:r>
          </a:p>
          <a:p>
            <a:r>
              <a:rPr lang="cs-CZ" sz="2400" u="sng" dirty="0" smtClean="0"/>
              <a:t>Účast na programech školy:</a:t>
            </a:r>
          </a:p>
          <a:p>
            <a:pPr>
              <a:buNone/>
            </a:pPr>
            <a:r>
              <a:rPr lang="cs-CZ" sz="2400" dirty="0" smtClean="0"/>
              <a:t>-třídní schůzky</a:t>
            </a:r>
          </a:p>
          <a:p>
            <a:pPr>
              <a:buNone/>
            </a:pPr>
            <a:r>
              <a:rPr lang="cs-CZ" sz="2400" dirty="0" smtClean="0"/>
              <a:t>-zavírání zahrady</a:t>
            </a:r>
          </a:p>
          <a:p>
            <a:pPr>
              <a:buNone/>
            </a:pPr>
            <a:r>
              <a:rPr lang="cs-CZ" sz="2400" dirty="0" smtClean="0"/>
              <a:t>-setkávání rodičů před vánocemi</a:t>
            </a:r>
          </a:p>
          <a:p>
            <a:pPr>
              <a:buNone/>
            </a:pPr>
            <a:r>
              <a:rPr lang="cs-CZ" sz="2400" dirty="0" smtClean="0"/>
              <a:t>-rozloučení s předškoláky</a:t>
            </a:r>
          </a:p>
          <a:p>
            <a:r>
              <a:rPr lang="cs-CZ" sz="2400" u="sng" dirty="0" smtClean="0"/>
              <a:t>Školka pro rodiče - vzdělávání rodičů:</a:t>
            </a:r>
          </a:p>
          <a:p>
            <a:pPr>
              <a:buNone/>
            </a:pPr>
            <a:r>
              <a:rPr lang="cs-CZ" sz="2400" i="1" dirty="0" smtClean="0"/>
              <a:t>1) šablony</a:t>
            </a:r>
            <a:r>
              <a:rPr lang="cs-CZ" sz="2400" dirty="0" smtClean="0"/>
              <a:t> – logopedická prevence, školní zralost, nadané děti, vývoj kresby, rozvoj řeči, </a:t>
            </a:r>
            <a:r>
              <a:rPr lang="cs-CZ" sz="2400" dirty="0" err="1" smtClean="0"/>
              <a:t>grafomotorické</a:t>
            </a:r>
            <a:r>
              <a:rPr lang="cs-CZ" sz="2400" dirty="0" smtClean="0"/>
              <a:t> dovednosti</a:t>
            </a:r>
          </a:p>
          <a:p>
            <a:pPr>
              <a:buNone/>
            </a:pPr>
            <a:r>
              <a:rPr lang="cs-CZ" sz="2400" dirty="0" smtClean="0"/>
              <a:t>2) </a:t>
            </a:r>
            <a:r>
              <a:rPr lang="cs-CZ" sz="2400" i="1" dirty="0" smtClean="0"/>
              <a:t>MAP</a:t>
            </a:r>
            <a:r>
              <a:rPr lang="cs-CZ" sz="2400" dirty="0" smtClean="0"/>
              <a:t> – (místní akční plán Kopřivnice) nabídka vzdělávání pro rodiče na dané téma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Gramotnosti mezi učiteli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Kolegiální podpora mezi učiteli – </a:t>
            </a:r>
            <a:r>
              <a:rPr lang="cs-CZ" sz="2400" dirty="0" err="1" smtClean="0"/>
              <a:t>mentoring</a:t>
            </a:r>
            <a:r>
              <a:rPr lang="cs-CZ" sz="2400" dirty="0" smtClean="0"/>
              <a:t>, vzdělávání učitelů při vzájemném náslechu a pozorování v hodině</a:t>
            </a:r>
          </a:p>
          <a:p>
            <a:r>
              <a:rPr lang="cs-CZ" sz="2400" dirty="0" smtClean="0"/>
              <a:t>Účast na projektech  - CESTA, PPUČ, MAP, Šablony I.,II.</a:t>
            </a:r>
          </a:p>
          <a:p>
            <a:r>
              <a:rPr lang="cs-CZ" sz="2400" dirty="0" smtClean="0"/>
              <a:t>Spolupráce se školkami v okolí – MŠ </a:t>
            </a:r>
            <a:r>
              <a:rPr lang="cs-CZ" sz="2400" dirty="0" err="1" smtClean="0"/>
              <a:t>Lubina</a:t>
            </a:r>
            <a:r>
              <a:rPr lang="cs-CZ" sz="2400" dirty="0" smtClean="0"/>
              <a:t>, MŠ Kopřivnice, Lesní školka v </a:t>
            </a:r>
            <a:r>
              <a:rPr lang="cs-CZ" sz="2400" dirty="0" err="1" smtClean="0"/>
              <a:t>Palkovicích</a:t>
            </a:r>
            <a:endParaRPr lang="cs-CZ" sz="2400" dirty="0" smtClean="0"/>
          </a:p>
          <a:p>
            <a:r>
              <a:rPr lang="cs-CZ" sz="2400" dirty="0" smtClean="0"/>
              <a:t>Spolupráce se </a:t>
            </a:r>
            <a:r>
              <a:rPr lang="cs-CZ" sz="2400" u="sng" dirty="0" smtClean="0"/>
              <a:t>ZŠ Jičínská </a:t>
            </a:r>
            <a:r>
              <a:rPr lang="cs-CZ" sz="2400" dirty="0" smtClean="0"/>
              <a:t>– čtení žáků před spaním ve školce, předškoláci v ZŠ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</a:t>
            </a:r>
            <a:r>
              <a:rPr lang="cs-CZ" sz="2400" u="sng" dirty="0" smtClean="0"/>
              <a:t>ZŠ Npor. </a:t>
            </a:r>
            <a:r>
              <a:rPr lang="cs-CZ" sz="2400" u="sng" dirty="0" err="1" smtClean="0"/>
              <a:t>Loma</a:t>
            </a:r>
            <a:r>
              <a:rPr lang="cs-CZ" sz="2400" u="sng" dirty="0" smtClean="0"/>
              <a:t> </a:t>
            </a:r>
            <a:r>
              <a:rPr lang="cs-CZ" sz="2400" dirty="0" smtClean="0"/>
              <a:t>– vánoční setkání na besídce ve škole, předškoláci v ZŠ</a:t>
            </a:r>
            <a:endParaRPr lang="cs-CZ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Gramotnosti napříč veřejností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Vystoupení pro </a:t>
            </a:r>
            <a:r>
              <a:rPr lang="cs-CZ" dirty="0" smtClean="0"/>
              <a:t>město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-Veselé zpívání</a:t>
            </a:r>
          </a:p>
          <a:p>
            <a:pPr>
              <a:buNone/>
            </a:pPr>
            <a:r>
              <a:rPr lang="cs-CZ" sz="2400" dirty="0" smtClean="0"/>
              <a:t>-Moje trdlování</a:t>
            </a:r>
          </a:p>
          <a:p>
            <a:pPr>
              <a:buNone/>
            </a:pPr>
            <a:r>
              <a:rPr lang="cs-CZ" sz="2400" dirty="0" smtClean="0"/>
              <a:t>-Velikonoční a vánoční trhy</a:t>
            </a:r>
          </a:p>
          <a:p>
            <a:r>
              <a:rPr lang="cs-CZ" sz="2400" dirty="0" smtClean="0"/>
              <a:t>Spolupráce s domem seniorů</a:t>
            </a:r>
          </a:p>
          <a:p>
            <a:r>
              <a:rPr lang="cs-CZ" sz="2400" dirty="0" smtClean="0"/>
              <a:t>Spolupráce s městskou policií, hasičským sborem</a:t>
            </a:r>
          </a:p>
          <a:p>
            <a:r>
              <a:rPr lang="cs-CZ" sz="2400" dirty="0" smtClean="0"/>
              <a:t>Den otevřených dveří</a:t>
            </a:r>
          </a:p>
          <a:p>
            <a:r>
              <a:rPr lang="cs-CZ" sz="2400" dirty="0" smtClean="0"/>
              <a:t>Návštěva muzea, knihovny, KD Příbor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Fotografie:</a:t>
            </a:r>
            <a:endParaRPr lang="cs-CZ" dirty="0"/>
          </a:p>
        </p:txBody>
      </p:sp>
      <p:pic>
        <p:nvPicPr>
          <p:cNvPr id="21506" name="Picture 2" descr="C:\Users\owner\Desktop\fotky prezentace\150_150_keramika_2_P1010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592288" cy="2592288"/>
          </a:xfrm>
          <a:prstGeom prst="rect">
            <a:avLst/>
          </a:prstGeom>
          <a:noFill/>
        </p:spPr>
      </p:pic>
      <p:pic>
        <p:nvPicPr>
          <p:cNvPr id="21507" name="Picture 3" descr="C:\Users\owner\Desktop\fotky prezentace\KD Pří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5"/>
            <a:ext cx="2088232" cy="2664297"/>
          </a:xfrm>
          <a:prstGeom prst="rect">
            <a:avLst/>
          </a:prstGeom>
          <a:noFill/>
        </p:spPr>
      </p:pic>
      <p:pic>
        <p:nvPicPr>
          <p:cNvPr id="21508" name="Picture 4" descr="C:\Users\owner\Desktop\berušky 2018\foto Monča\Městská policie\20180516_092345.jpg"/>
          <p:cNvPicPr>
            <a:picLocks noChangeAspect="1" noChangeArrowheads="1"/>
          </p:cNvPicPr>
          <p:nvPr/>
        </p:nvPicPr>
        <p:blipFill>
          <a:blip r:embed="rId4" cstate="print"/>
          <a:srcRect l="26576"/>
          <a:stretch>
            <a:fillRect/>
          </a:stretch>
        </p:blipFill>
        <p:spPr bwMode="auto">
          <a:xfrm>
            <a:off x="5940152" y="1772816"/>
            <a:ext cx="233975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000" dirty="0"/>
          </a:p>
        </p:txBody>
      </p:sp>
      <p:pic>
        <p:nvPicPr>
          <p:cNvPr id="4" name="Picture 5" descr="C:\Users\owner\Desktop\berušky 2018\foto Monča\školka dokořán 18\IMG_20180404_1416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762196" cy="3384376"/>
          </a:xfrm>
          <a:prstGeom prst="rect">
            <a:avLst/>
          </a:prstGeom>
          <a:noFill/>
        </p:spPr>
      </p:pic>
      <p:pic>
        <p:nvPicPr>
          <p:cNvPr id="22530" name="Picture 2" descr="C:\Users\owner\Desktop\2018-2019fotky do alba-\20190123_10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2644885" cy="3456384"/>
          </a:xfrm>
          <a:prstGeom prst="rect">
            <a:avLst/>
          </a:prstGeom>
          <a:noFill/>
        </p:spPr>
      </p:pic>
      <p:pic>
        <p:nvPicPr>
          <p:cNvPr id="22531" name="Picture 3" descr="C:\Users\owner\Desktop\2018-2019fotky do alba-\IMG_20190527_075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675" y="1844824"/>
            <a:ext cx="267680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/>
              <a:t>Příklad dobré praxe kolegiální podpory v rozvíjení gramotností</a:t>
            </a:r>
            <a:br>
              <a:rPr lang="cs-CZ" sz="2700" dirty="0" smtClean="0"/>
            </a:br>
            <a:r>
              <a:rPr lang="cs-CZ" sz="2700" dirty="0" smtClean="0"/>
              <a:t>lidské tělo </a:t>
            </a:r>
            <a:br>
              <a:rPr lang="cs-CZ" sz="2700" dirty="0" smtClean="0"/>
            </a:br>
            <a:r>
              <a:rPr lang="cs-CZ" sz="2700" dirty="0" smtClean="0"/>
              <a:t>třída Květinek -26.2.2020, 18 dětí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Cíle náslechové hodiny:</a:t>
            </a:r>
          </a:p>
          <a:p>
            <a:pPr>
              <a:buNone/>
            </a:pPr>
            <a:r>
              <a:rPr lang="cs-CZ" u="sng" dirty="0" smtClean="0"/>
              <a:t>Cíl k integrovanému bloku </a:t>
            </a:r>
            <a:r>
              <a:rPr lang="cs-CZ" dirty="0" smtClean="0"/>
              <a:t>„Chci žít zdravě“ – tvořivost, vynalézavost a fantazie:</a:t>
            </a:r>
          </a:p>
          <a:p>
            <a:r>
              <a:rPr lang="cs-CZ" dirty="0" smtClean="0"/>
              <a:t> </a:t>
            </a:r>
            <a:r>
              <a:rPr lang="cs-CZ" b="1" dirty="0" smtClean="0"/>
              <a:t>Dotvořit chybějící části obrázku, sestavit celek z částí.</a:t>
            </a:r>
          </a:p>
          <a:p>
            <a:pPr>
              <a:buNone/>
            </a:pPr>
            <a:r>
              <a:rPr lang="cs-CZ" u="sng" dirty="0" smtClean="0"/>
              <a:t>Cíl z PPUČ</a:t>
            </a:r>
            <a:r>
              <a:rPr lang="cs-CZ" dirty="0" smtClean="0"/>
              <a:t>:</a:t>
            </a:r>
          </a:p>
          <a:p>
            <a:r>
              <a:rPr lang="cs-CZ" b="1" dirty="0" smtClean="0"/>
              <a:t>Digitální gramotnost – zachycuje skutečnosti ze svého okolí</a:t>
            </a:r>
          </a:p>
          <a:p>
            <a:r>
              <a:rPr lang="cs-CZ" b="1" dirty="0" smtClean="0"/>
              <a:t>Matematická gramotnost – hledá vlastní postupy a strategie při řešení úkolů</a:t>
            </a:r>
          </a:p>
          <a:p>
            <a:r>
              <a:rPr lang="cs-CZ" b="1" dirty="0" smtClean="0"/>
              <a:t>Čtenářská gramotnost – prohlížení knih, práce s encyklopedií, spolupráce s rodiny – knihy z domácí knihovny na téma lidské tělo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b="1" u="sng" dirty="0" err="1" smtClean="0"/>
              <a:t>čtenáršká</a:t>
            </a:r>
            <a:r>
              <a:rPr lang="cs-CZ" b="1" u="sng" dirty="0" smtClean="0"/>
              <a:t> gramotnost-sestav obličej z plastelíny, najdi části těla v encyklopedii</a:t>
            </a:r>
            <a:endParaRPr lang="cs-CZ" b="1" u="sng" dirty="0"/>
          </a:p>
        </p:txBody>
      </p:sp>
      <p:pic>
        <p:nvPicPr>
          <p:cNvPr id="4" name="Zástupný symbol pro obsah 3" descr="IMG_20200226_1127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Matematická gramotnost – lepit správný počet špulek na vystřihnutou ruku</a:t>
            </a:r>
            <a:endParaRPr lang="cs-CZ" b="1" u="sng" dirty="0"/>
          </a:p>
        </p:txBody>
      </p:sp>
      <p:pic>
        <p:nvPicPr>
          <p:cNvPr id="4" name="Zástupný symbol pro obsah 3" descr="IMG_20200226_1127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Čtenářská gramotnost-vytvořit zranění na těle, pojmenovat části těla, vybarvit žlutou dezinfekcí, zalepit náplasti(jemná motorika)</a:t>
            </a:r>
            <a:endParaRPr lang="cs-CZ" b="1" u="sng" dirty="0"/>
          </a:p>
        </p:txBody>
      </p:sp>
      <p:pic>
        <p:nvPicPr>
          <p:cNvPr id="4" name="Zástupný symbol pro obsah 3" descr="IMG_20200226_1127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u="sng" dirty="0" smtClean="0"/>
              <a:t>Digitální gramotnost-vyfotit </a:t>
            </a:r>
            <a:r>
              <a:rPr lang="cs-CZ" sz="2400" b="1" u="sng" dirty="0" err="1" smtClean="0"/>
              <a:t>tabletem</a:t>
            </a:r>
            <a:r>
              <a:rPr lang="cs-CZ" sz="2400" b="1" u="sng" dirty="0" smtClean="0"/>
              <a:t> kamaráda, rozstřihnout podle návodu, slepit dohromady a nakreslit se podle skutečnosti</a:t>
            </a:r>
            <a:endParaRPr lang="cs-CZ" sz="2400" b="1" u="sng" dirty="0"/>
          </a:p>
        </p:txBody>
      </p:sp>
      <p:pic>
        <p:nvPicPr>
          <p:cNvPr id="4" name="Zástupný symbol pro obsah 3" descr="IMG_20200226_1130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17"/>
          <p:cNvGrpSpPr/>
          <p:nvPr/>
        </p:nvGrpSpPr>
        <p:grpSpPr>
          <a:xfrm>
            <a:off x="4436918" y="18144"/>
            <a:ext cx="4707083" cy="6839857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-99429" y="18144"/>
            <a:ext cx="4552695" cy="683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ve skupinách</a:t>
            </a:r>
            <a:endParaRPr lang="cs-CZ" dirty="0"/>
          </a:p>
        </p:txBody>
      </p:sp>
      <p:pic>
        <p:nvPicPr>
          <p:cNvPr id="6" name="Zástupný symbol pro obsah 5" descr="IMG-20200320-WA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Manipulace s lepidlem, s nůžkami</a:t>
            </a:r>
            <a:endParaRPr lang="cs-CZ" dirty="0"/>
          </a:p>
        </p:txBody>
      </p:sp>
      <p:pic>
        <p:nvPicPr>
          <p:cNvPr id="4" name="Zástupný symbol pro obsah 3" descr="IMG-20200320-WA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Poznávání náplasti, odlepování ochranných papírků</a:t>
            </a:r>
            <a:endParaRPr lang="cs-CZ" dirty="0"/>
          </a:p>
        </p:txBody>
      </p:sp>
      <p:pic>
        <p:nvPicPr>
          <p:cNvPr id="4" name="Zástupný symbol pro obsah 3" descr="IMG-20200320-WA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Čtenářská gramotnost-práce s knihou, listování, poznávání lidského těla</a:t>
            </a:r>
            <a:endParaRPr lang="cs-CZ" b="1" u="sng" dirty="0"/>
          </a:p>
        </p:txBody>
      </p:sp>
      <p:pic>
        <p:nvPicPr>
          <p:cNvPr id="4" name="Zástupný symbol pro obsah 3" descr="IMG-20200320-WA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Matematická gramotnost – skládat obrázek podle určité strategie a návodu</a:t>
            </a:r>
            <a:endParaRPr lang="cs-CZ" b="1" u="sng" dirty="0"/>
          </a:p>
        </p:txBody>
      </p:sp>
      <p:pic>
        <p:nvPicPr>
          <p:cNvPr id="5" name="Zástupný symbol pro obsah 4" descr="IMG-20200506-WA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1417"/>
            <a:ext cx="7467600" cy="419119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Střídání ve skupinách</a:t>
            </a:r>
            <a:endParaRPr lang="cs-CZ" dirty="0"/>
          </a:p>
        </p:txBody>
      </p:sp>
      <p:pic>
        <p:nvPicPr>
          <p:cNvPr id="4" name="Zástupný symbol pro obsah 3" descr="IMG-20200320-WA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Závěrečná sebereflexe-dařilo se mi, nedařilo se mi, nevím</a:t>
            </a:r>
            <a:endParaRPr lang="cs-CZ" b="1" u="sng" dirty="0"/>
          </a:p>
        </p:txBody>
      </p:sp>
      <p:pic>
        <p:nvPicPr>
          <p:cNvPr id="4" name="Zástupný symbol pro obsah 3" descr="IMG-20200320-WA0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r>
              <a:rPr lang="cs-CZ" dirty="0" err="1" smtClean="0"/>
              <a:t>senzomotorické</a:t>
            </a:r>
            <a:r>
              <a:rPr lang="cs-CZ" dirty="0" smtClean="0"/>
              <a:t> místnosti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Relaxační místnost slouží k uvolnění a k relaxaci</a:t>
            </a:r>
          </a:p>
          <a:p>
            <a:r>
              <a:rPr lang="cs-CZ" dirty="0" smtClean="0"/>
              <a:t>Pomocí tepla, vůně, tlumenému osvětlení, relaxační hudby a pocitu bezpečí stráví max.4 dětí s paní učitelkou/paní asistentkou relaxační, poznávací a interakční chvilku</a:t>
            </a:r>
          </a:p>
          <a:p>
            <a:r>
              <a:rPr lang="cs-CZ" dirty="0" smtClean="0"/>
              <a:t>Rozvíjí se dětem představivost, vnímání, rozvíjí sociální vztahy a komunikaci</a:t>
            </a:r>
          </a:p>
          <a:p>
            <a:r>
              <a:rPr lang="cs-CZ" dirty="0" smtClean="0"/>
              <a:t>Výhodou je individuální práce s dětmi – vhodné pro děti s ADHD,poruchy pozornosti, logopedickými vadami, agresivní děti, emočně nezralé, s poruchou autistického spektra.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Zařazení činností podle gramotností</a:t>
            </a:r>
            <a:br>
              <a:rPr lang="cs-CZ" b="1" u="sng" dirty="0" smtClean="0"/>
            </a:b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Čtenářská gramotnost: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Dětské říkanky – </a:t>
            </a:r>
            <a:r>
              <a:rPr lang="cs-CZ" dirty="0" err="1" smtClean="0"/>
              <a:t>např.Máme</a:t>
            </a:r>
            <a:r>
              <a:rPr lang="cs-CZ" dirty="0" smtClean="0"/>
              <a:t> doma křečka, Brambora, Ťuká, </a:t>
            </a:r>
            <a:r>
              <a:rPr lang="cs-CZ" dirty="0" err="1" smtClean="0"/>
              <a:t>ťuká</a:t>
            </a:r>
            <a:r>
              <a:rPr lang="cs-CZ" dirty="0" smtClean="0"/>
              <a:t> deštík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Masáže prstů a dlaní – pomocí pěnových míčků,kartáčování těla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Pojmenování předmětů, které vyhledávají děti hmatem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Sluchové podněty – relaxační hudba, zpěv ptáků, poznej předmět sluchem (</a:t>
            </a:r>
            <a:r>
              <a:rPr lang="cs-CZ" dirty="0" err="1" smtClean="0"/>
              <a:t>např.klíče</a:t>
            </a:r>
            <a:r>
              <a:rPr lang="cs-CZ" dirty="0" smtClean="0"/>
              <a:t>, sklenička, bubínek)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Prohlížení knih – vyprávění pohádek, skládání příběhů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Hudební nástroje – dešťová hůl, bubínek, rolnička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None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Matematická gramotnost: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Počty před zrcadlem, ukazování prstů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Zrakové vnímání, kolikrát se vidím v zrcadle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Třídění předmětů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Sestavování počtů podle zadání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Hry s kostkou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Polohování pomocí polštářů – uvědomění si vlastního </a:t>
            </a:r>
            <a:r>
              <a:rPr lang="cs-CZ" dirty="0" smtClean="0"/>
              <a:t>těla, počítání polštářů, které na polohování potřebujeme, seřazení podle velikosti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dirty="0" smtClean="0">
                <a:hlinkClick r:id="rId2"/>
              </a:rPr>
              <a:t>www.</a:t>
            </a:r>
            <a:r>
              <a:rPr lang="cs-CZ" sz="2800" dirty="0" err="1" smtClean="0">
                <a:hlinkClick r:id="rId2"/>
              </a:rPr>
              <a:t>skolka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pribor.cz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Ulice Frenštátská  5 tříd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 Ulice </a:t>
            </a:r>
            <a:r>
              <a:rPr lang="cs-CZ" dirty="0" err="1" smtClean="0">
                <a:solidFill>
                  <a:schemeClr val="tx1"/>
                </a:solidFill>
              </a:rPr>
              <a:t>Švermova</a:t>
            </a:r>
            <a:r>
              <a:rPr lang="cs-CZ" dirty="0" smtClean="0">
                <a:solidFill>
                  <a:schemeClr val="tx1"/>
                </a:solidFill>
              </a:rPr>
              <a:t>     2 třídy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Desktop\Logo MS Kamarad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590465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gramotnost: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Světelný projektor – pozorování barev, zapnutí, vypnutí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Lávová lampa – relaxace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Manipulace s baterkou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Hra na schovávanou – s baterkou, co vidíš na obrázku, pod šátkem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Pozorování světelného projektoru, bezpečná poloha, seznámení s prostředím </a:t>
            </a:r>
            <a:endParaRPr lang="cs-CZ" dirty="0"/>
          </a:p>
        </p:txBody>
      </p:sp>
      <p:pic>
        <p:nvPicPr>
          <p:cNvPr id="4" name="Zástupný symbol pro obsah 3" descr="IMG_20200601_0950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Prohlížení knih</a:t>
            </a:r>
            <a:endParaRPr lang="cs-CZ" dirty="0"/>
          </a:p>
        </p:txBody>
      </p:sp>
      <p:pic>
        <p:nvPicPr>
          <p:cNvPr id="4" name="Zástupný symbol pro obsah 3" descr="IMG_20200601_0953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 s baterkami – manipulace, sestavení </a:t>
            </a:r>
            <a:r>
              <a:rPr lang="cs-CZ" dirty="0" smtClean="0"/>
              <a:t>projektoru,změna obrázků</a:t>
            </a:r>
            <a:endParaRPr lang="cs-CZ" dirty="0"/>
          </a:p>
        </p:txBody>
      </p:sp>
      <p:pic>
        <p:nvPicPr>
          <p:cNvPr id="4" name="Zástupný symbol pro obsah 3" descr="IMG_20200601_0958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Počítání korálků</a:t>
            </a:r>
            <a:endParaRPr lang="cs-CZ" dirty="0"/>
          </a:p>
        </p:txBody>
      </p:sp>
      <p:pic>
        <p:nvPicPr>
          <p:cNvPr id="4" name="Zástupný symbol pro obsah 3" descr="IMG_20200601_0959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Světelná baterka a kniha</a:t>
            </a:r>
            <a:endParaRPr lang="cs-CZ" dirty="0"/>
          </a:p>
        </p:txBody>
      </p:sp>
      <p:pic>
        <p:nvPicPr>
          <p:cNvPr id="4" name="Zástupný symbol pro obsah 3" descr="IMG_20200601_1000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Skládání rozstříhaného obrázku</a:t>
            </a:r>
            <a:endParaRPr lang="cs-CZ" dirty="0"/>
          </a:p>
        </p:txBody>
      </p:sp>
      <p:pic>
        <p:nvPicPr>
          <p:cNvPr id="6" name="Zástupný symbol pro obsah 5" descr="IMG_20200601_1006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kostka – vázání, počty</a:t>
            </a:r>
            <a:r>
              <a:rPr lang="cs-CZ" dirty="0" smtClean="0"/>
              <a:t>, zavírání knoflíků, suchý zip</a:t>
            </a:r>
            <a:endParaRPr lang="cs-CZ" dirty="0"/>
          </a:p>
        </p:txBody>
      </p:sp>
      <p:pic>
        <p:nvPicPr>
          <p:cNvPr id="4" name="Zástupný symbol pro obsah 3" descr="IMG_20200601_101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234011" y="5340707"/>
            <a:ext cx="67968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96;p16"/>
          <p:cNvGrpSpPr/>
          <p:nvPr/>
        </p:nvGrpSpPr>
        <p:grpSpPr>
          <a:xfrm>
            <a:off x="1237122" y="2667001"/>
            <a:ext cx="6793677" cy="1211813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Foto MŠ: 1)Frenštátská</a:t>
            </a:r>
            <a:br>
              <a:rPr lang="cs-CZ" dirty="0" smtClean="0"/>
            </a:br>
            <a:r>
              <a:rPr lang="cs-CZ" dirty="0" smtClean="0"/>
              <a:t>                 2)</a:t>
            </a:r>
            <a:r>
              <a:rPr lang="cs-CZ" dirty="0" err="1" smtClean="0"/>
              <a:t>Švermova</a:t>
            </a:r>
            <a:endParaRPr lang="cs-CZ" dirty="0"/>
          </a:p>
        </p:txBody>
      </p:sp>
      <p:pic>
        <p:nvPicPr>
          <p:cNvPr id="6" name="Zástupný symbol pro obsah 5" descr="zahrada f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960440" cy="3193104"/>
          </a:xfrm>
        </p:spPr>
      </p:pic>
      <p:pic>
        <p:nvPicPr>
          <p:cNvPr id="7170" name="Picture 2" descr="http://www.skolka-pribor.cz/uploads/gallery/800_0/800_0_zahrada_Šv.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981" y="1844824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Školní vzdělávací program – „ Místo na zemi“ ,zde se nachází charakteristika školy, podmínky předškolního vzdělávání, programy, cíle, obsah vzdělávání, formy vzdělávání, materiální zabezpečení školy.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</a:t>
            </a:r>
            <a:r>
              <a:rPr lang="cs-CZ" sz="2400" b="1" u="sng" dirty="0" smtClean="0"/>
              <a:t>Motto </a:t>
            </a:r>
            <a:r>
              <a:rPr lang="cs-CZ" sz="2400" dirty="0" smtClean="0"/>
              <a:t>: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„Každé dítě má právo najít si své místo mezi ostatními….a my dospělí jim to místo pomůžeme hledat“</a:t>
            </a:r>
          </a:p>
          <a:p>
            <a:pPr>
              <a:buNone/>
            </a:pPr>
            <a:endParaRPr lang="cs-CZ" sz="2400" dirty="0" smtClean="0"/>
          </a:p>
          <a:p>
            <a:pPr marL="457200" indent="-457200"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77809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600" i="1" u="sng" dirty="0" smtClean="0"/>
              <a:t>Prostředky umožňující vzdělávání dětí:</a:t>
            </a:r>
          </a:p>
          <a:p>
            <a:r>
              <a:rPr lang="cs-CZ" sz="2600" dirty="0" smtClean="0"/>
              <a:t>Možnost návštěvy </a:t>
            </a:r>
            <a:r>
              <a:rPr lang="cs-CZ" sz="2600" b="1" u="sng" dirty="0" err="1" smtClean="0"/>
              <a:t>infrasauny</a:t>
            </a:r>
            <a:r>
              <a:rPr lang="cs-CZ" sz="2600" dirty="0" smtClean="0"/>
              <a:t> v přízemí školky, každá třída  1x týdně od října do dubna . </a:t>
            </a:r>
            <a:r>
              <a:rPr lang="cs-CZ" sz="2600" dirty="0" err="1" smtClean="0"/>
              <a:t>Infrasauna</a:t>
            </a:r>
            <a:r>
              <a:rPr lang="cs-CZ" sz="2600" dirty="0" smtClean="0"/>
              <a:t> slouží k otužování dětí, ke zklidnění, relaxaci.</a:t>
            </a:r>
          </a:p>
          <a:p>
            <a:r>
              <a:rPr lang="cs-CZ" sz="2600" b="1" u="sng" dirty="0" smtClean="0"/>
              <a:t>Školní zahrada </a:t>
            </a:r>
            <a:r>
              <a:rPr lang="cs-CZ" sz="2600" dirty="0" smtClean="0"/>
              <a:t>slouží k rozvíjení pohybových dovedností, k námětovým hrám,k rozvíjení environmentální výchovy</a:t>
            </a:r>
          </a:p>
          <a:p>
            <a:r>
              <a:rPr lang="cs-CZ" sz="2600" b="1" u="sng" dirty="0" err="1" smtClean="0"/>
              <a:t>Multisenzorická</a:t>
            </a:r>
            <a:r>
              <a:rPr lang="cs-CZ" sz="2600" b="1" u="sng" dirty="0" smtClean="0"/>
              <a:t> místnost </a:t>
            </a:r>
            <a:r>
              <a:rPr lang="cs-CZ" sz="2600" dirty="0" smtClean="0"/>
              <a:t>umožňuje práci s menším počtem dětí, relaxace, masáže, logopedické chvilky, práce s IVP dětmi</a:t>
            </a:r>
          </a:p>
          <a:p>
            <a:r>
              <a:rPr lang="cs-CZ" sz="2600" b="1" u="sng" dirty="0" smtClean="0"/>
              <a:t>Polytechnický koutek  s pracovním ponkem</a:t>
            </a:r>
            <a:r>
              <a:rPr lang="cs-CZ" sz="2600" u="sng" dirty="0" smtClean="0"/>
              <a:t> </a:t>
            </a:r>
            <a:r>
              <a:rPr lang="cs-CZ" sz="2600" dirty="0" smtClean="0"/>
              <a:t>nabádá k práci se dřevem, pilkami, kladívkem, vrtačkou, smirkovým papírem, přírodními materiály          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Gramotnosti v předškolním vzdělávání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b="1" u="sng" dirty="0" smtClean="0"/>
              <a:t>Školní knihovna </a:t>
            </a:r>
            <a:r>
              <a:rPr lang="cs-CZ" sz="2400" dirty="0" smtClean="0"/>
              <a:t>nabízí knihy pro děti i pro učitelé, různé encyklopedie, učebnice, obrázkové knihy. Děti mohou v knihovně individuálně pracovat s pískem, rozvíjet jemnou motoriku</a:t>
            </a:r>
          </a:p>
          <a:p>
            <a:r>
              <a:rPr lang="cs-CZ" sz="2400" dirty="0" smtClean="0"/>
              <a:t>Práce s </a:t>
            </a:r>
            <a:r>
              <a:rPr lang="cs-CZ" sz="2400" b="1" u="sng" dirty="0" smtClean="0"/>
              <a:t>digitálními pomůckami </a:t>
            </a:r>
            <a:r>
              <a:rPr lang="cs-CZ" sz="2400" dirty="0" smtClean="0"/>
              <a:t>– interaktivní tabule, </a:t>
            </a:r>
            <a:r>
              <a:rPr lang="cs-CZ" sz="2400" dirty="0" err="1" smtClean="0"/>
              <a:t>sweetbox</a:t>
            </a:r>
            <a:r>
              <a:rPr lang="cs-CZ" sz="2400" dirty="0" smtClean="0"/>
              <a:t>, tablety pro děti s IVP, programovatelné včelky BEE-BOT, mluvící skřipce, barevné telefony</a:t>
            </a:r>
          </a:p>
          <a:p>
            <a:r>
              <a:rPr lang="cs-CZ" sz="2400" b="1" u="sng" dirty="0" smtClean="0"/>
              <a:t>Výtvarný ateliér </a:t>
            </a:r>
            <a:r>
              <a:rPr lang="cs-CZ" sz="2400" dirty="0" smtClean="0"/>
              <a:t>využívají paní učitelky k práci s keramickou hlínou, při skupinové práci s dětmi, provádějí zde různé výtvarné techniky za využití velkých formátů papírů</a:t>
            </a:r>
          </a:p>
          <a:p>
            <a:r>
              <a:rPr lang="cs-CZ" b="1" u="sng" dirty="0" smtClean="0"/>
              <a:t>Muzikoterapie</a:t>
            </a:r>
            <a:r>
              <a:rPr lang="cs-CZ" dirty="0" smtClean="0"/>
              <a:t> za použití hry na bubínky, klavír, zvonkohry, dřívka, chrastítka</a:t>
            </a:r>
            <a:r>
              <a:rPr lang="cs-CZ" sz="2400" dirty="0" smtClean="0"/>
              <a:t>                 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1)</a:t>
            </a:r>
            <a:r>
              <a:rPr lang="cs-CZ" sz="2000" dirty="0" err="1" smtClean="0"/>
              <a:t>Infrasauna</a:t>
            </a:r>
            <a:r>
              <a:rPr lang="cs-CZ" sz="2000" dirty="0" smtClean="0"/>
              <a:t> v přízemí MŠ Frenštátská </a:t>
            </a:r>
            <a:br>
              <a:rPr lang="cs-CZ" sz="2000" dirty="0" smtClean="0"/>
            </a:br>
            <a:r>
              <a:rPr lang="cs-CZ" sz="2000" dirty="0" smtClean="0"/>
              <a:t>2) Zahrada pro veřejnost</a:t>
            </a:r>
            <a:br>
              <a:rPr lang="cs-CZ" sz="2000" dirty="0" smtClean="0"/>
            </a:br>
            <a:r>
              <a:rPr lang="cs-CZ" sz="2000" dirty="0" smtClean="0"/>
              <a:t> 3) </a:t>
            </a:r>
            <a:r>
              <a:rPr lang="cs-CZ" sz="2000" dirty="0" err="1" smtClean="0"/>
              <a:t>Multisenzorická</a:t>
            </a:r>
            <a:r>
              <a:rPr lang="cs-CZ" sz="2000" dirty="0" smtClean="0"/>
              <a:t> místnost</a:t>
            </a:r>
            <a:endParaRPr lang="cs-CZ" sz="2000" dirty="0"/>
          </a:p>
        </p:txBody>
      </p:sp>
      <p:pic>
        <p:nvPicPr>
          <p:cNvPr id="4" name="Zástupný symbol pro obsah 3" descr="150_150_sauna_P101032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2376264" cy="2376264"/>
          </a:xfrm>
        </p:spPr>
      </p:pic>
      <p:pic>
        <p:nvPicPr>
          <p:cNvPr id="3074" name="Picture 2" descr="http://www.skolka-pribor.cz/uploads/gallery/150_150/150_150_100_77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520280" cy="2520280"/>
          </a:xfrm>
          <a:prstGeom prst="rect">
            <a:avLst/>
          </a:prstGeom>
          <a:noFill/>
        </p:spPr>
      </p:pic>
      <p:pic>
        <p:nvPicPr>
          <p:cNvPr id="3075" name="Picture 3" descr="C:\Users\owner\Desktop\fotky prezentace\senzor.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KOLEGIÁLNÍ PODPORA NAPŘÍČ GRAMOTNOSTEM V NAŠÍ MŠ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Projekt PPUČ se začal v naší MŠ realizovat 15.3. 2018</a:t>
            </a:r>
          </a:p>
          <a:p>
            <a:r>
              <a:rPr lang="cs-CZ" dirty="0" smtClean="0"/>
              <a:t>Za tuto dobu jsme ušli dlouhou cestu. </a:t>
            </a:r>
          </a:p>
          <a:p>
            <a:r>
              <a:rPr lang="cs-CZ" dirty="0" smtClean="0"/>
              <a:t>1)na začátku jsme vůbec netušili, co vše mohou gramotnosti v MŠ obsahovat. Nedokázali jsme si pojmenovat cíle gramotností, měli jsme chaotické zapojování gramotností do výuky.</a:t>
            </a:r>
          </a:p>
          <a:p>
            <a:r>
              <a:rPr lang="cs-CZ" dirty="0" smtClean="0"/>
              <a:t>2)Během roku jsme si vytvořili systém. Vytvořili jsme si </a:t>
            </a:r>
            <a:r>
              <a:rPr lang="cs-CZ" b="1" dirty="0" smtClean="0"/>
              <a:t>OČEKÁVANÉ VÝSLEDKY UČENÍ V ÚZLOVÝCH BODECH VZDĚLÁVÁNÍ (CÍLE).</a:t>
            </a:r>
          </a:p>
          <a:p>
            <a:r>
              <a:rPr lang="cs-CZ" dirty="0" smtClean="0"/>
              <a:t>Zavedli jsme náslechy na třídách</a:t>
            </a:r>
          </a:p>
          <a:p>
            <a:r>
              <a:rPr lang="cs-CZ" dirty="0" smtClean="0"/>
              <a:t>Komunitní kruhy – kde jsme měli možnost sdílet své zkušenosti a práci v gramotnostech</a:t>
            </a:r>
          </a:p>
          <a:p>
            <a:r>
              <a:rPr lang="cs-CZ" dirty="0" smtClean="0"/>
              <a:t>Zúčastnili jsme se dvou letních škol z projektu PPUČ, které byly velmi motivující</a:t>
            </a:r>
          </a:p>
          <a:p>
            <a:r>
              <a:rPr lang="cs-CZ" dirty="0" smtClean="0"/>
              <a:t>Vytvořili jsme si výčet činností a jejich rozdělení do gramotností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380</TotalTime>
  <Words>1095</Words>
  <Application>Microsoft Office PowerPoint</Application>
  <PresentationFormat>Předvádění na obrazovce (4:3)</PresentationFormat>
  <Paragraphs>126</Paragraphs>
  <Slides>38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Arkýř</vt:lpstr>
      <vt:lpstr>Snímek 1</vt:lpstr>
      <vt:lpstr>Snímek 2</vt:lpstr>
      <vt:lpstr>www.skolka-pribor.cz </vt:lpstr>
      <vt:lpstr>Foto MŠ: 1)Frenštátská                  2)Švermova</vt:lpstr>
      <vt:lpstr>Snímek 5</vt:lpstr>
      <vt:lpstr>Snímek 6</vt:lpstr>
      <vt:lpstr>Gramotnosti v předškolním vzdělávání u nás</vt:lpstr>
      <vt:lpstr>1)Infrasauna v přízemí MŠ Frenštátská  2) Zahrada pro veřejnost  3) Multisenzorická místnost</vt:lpstr>
      <vt:lpstr>KOLEGIÁLNÍ PODPORA NAPŘÍČ GRAMOTNOSTEM V NAŠÍ MŠ</vt:lpstr>
      <vt:lpstr>Podpora gramotností od rodičů</vt:lpstr>
      <vt:lpstr>Gramotnosti mezi učiteli</vt:lpstr>
      <vt:lpstr>Gramotnosti napříč veřejností</vt:lpstr>
      <vt:lpstr>Fotografie:</vt:lpstr>
      <vt:lpstr>Snímek 14</vt:lpstr>
      <vt:lpstr> Příklad dobré praxe kolegiální podpory v rozvíjení gramotností lidské tělo  třída Květinek -26.2.2020, 18 dětí</vt:lpstr>
      <vt:lpstr> čtenáršká gramotnost-sestav obličej z plastelíny, najdi části těla v encyklopedii</vt:lpstr>
      <vt:lpstr>Matematická gramotnost – lepit správný počet špulek na vystřihnutou ruku</vt:lpstr>
      <vt:lpstr>Čtenářská gramotnost-vytvořit zranění na těle, pojmenovat části těla, vybarvit žlutou dezinfekcí, zalepit náplasti(jemná motorika)</vt:lpstr>
      <vt:lpstr>Digitální gramotnost-vyfotit tabletem kamaráda, rozstřihnout podle návodu, slepit dohromady a nakreslit se podle skutečnosti</vt:lpstr>
      <vt:lpstr>Práce ve skupinách</vt:lpstr>
      <vt:lpstr>Manipulace s lepidlem, s nůžkami</vt:lpstr>
      <vt:lpstr>Poznávání náplasti, odlepování ochranných papírků</vt:lpstr>
      <vt:lpstr>Čtenářská gramotnost-práce s knihou, listování, poznávání lidského těla</vt:lpstr>
      <vt:lpstr>Matematická gramotnost – skládat obrázek podle určité strategie a návodu</vt:lpstr>
      <vt:lpstr>Střídání ve skupinách</vt:lpstr>
      <vt:lpstr>Závěrečná sebereflexe-dařilo se mi, nedařilo se mi, nevím</vt:lpstr>
      <vt:lpstr>Využití senzomotorické místnosti</vt:lpstr>
      <vt:lpstr>Zařazení činností podle gramotností </vt:lpstr>
      <vt:lpstr>Snímek 29</vt:lpstr>
      <vt:lpstr>Digitální gramotnost:</vt:lpstr>
      <vt:lpstr>Pozorování světelného projektoru, bezpečná poloha, seznámení s prostředím </vt:lpstr>
      <vt:lpstr>Prohlížení knih</vt:lpstr>
      <vt:lpstr>Hry s baterkami – manipulace, sestavení projektoru,změna obrázků</vt:lpstr>
      <vt:lpstr>Počítání korálků</vt:lpstr>
      <vt:lpstr>Světelná baterka a kniha</vt:lpstr>
      <vt:lpstr>Skládání rozstříhaného obrázku</vt:lpstr>
      <vt:lpstr>Interaktivní kostka – vázání, počty, zavírání knoflíků, suchý zip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www.skolka-pribor.cz </dc:title>
  <dc:creator>owner</dc:creator>
  <cp:lastModifiedBy>owner</cp:lastModifiedBy>
  <cp:revision>75</cp:revision>
  <dcterms:created xsi:type="dcterms:W3CDTF">2019-08-15T07:05:29Z</dcterms:created>
  <dcterms:modified xsi:type="dcterms:W3CDTF">2020-06-16T15:52:30Z</dcterms:modified>
</cp:coreProperties>
</file>