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80" r:id="rId2"/>
    <p:sldId id="268" r:id="rId3"/>
    <p:sldId id="269" r:id="rId4"/>
    <p:sldId id="257" r:id="rId5"/>
    <p:sldId id="270" r:id="rId6"/>
    <p:sldId id="258" r:id="rId7"/>
    <p:sldId id="271" r:id="rId8"/>
    <p:sldId id="259" r:id="rId9"/>
    <p:sldId id="260" r:id="rId10"/>
    <p:sldId id="272" r:id="rId11"/>
    <p:sldId id="261" r:id="rId12"/>
    <p:sldId id="273" r:id="rId13"/>
    <p:sldId id="262" r:id="rId14"/>
    <p:sldId id="274" r:id="rId15"/>
    <p:sldId id="263" r:id="rId16"/>
    <p:sldId id="275" r:id="rId17"/>
    <p:sldId id="264" r:id="rId18"/>
    <p:sldId id="276" r:id="rId19"/>
    <p:sldId id="265" r:id="rId20"/>
    <p:sldId id="278" r:id="rId21"/>
    <p:sldId id="266" r:id="rId22"/>
    <p:sldId id="279" r:id="rId23"/>
    <p:sldId id="267" r:id="rId2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3" autoAdjust="0"/>
    <p:restoredTop sz="94660"/>
  </p:normalViewPr>
  <p:slideViewPr>
    <p:cSldViewPr snapToGrid="0">
      <p:cViewPr varScale="1">
        <p:scale>
          <a:sx n="66" d="100"/>
          <a:sy n="66" d="100"/>
        </p:scale>
        <p:origin x="7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8D97A-E6D7-4A7D-BEE8-ED0582564508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133C0-6FF7-4086-8667-B9B3A55754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104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2305049"/>
            <a:ext cx="9144000" cy="12049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pro zápatí 3"/>
          <p:cNvSpPr txBox="1">
            <a:spLocks/>
          </p:cNvSpPr>
          <p:nvPr userDrawn="1"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mtClean="0"/>
              <a:t>Vzdělávání dotykem CZ.1.07/1.3.00/51.0031</a:t>
            </a:r>
            <a:endParaRPr lang="cs-CZ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2849562" y="5677138"/>
            <a:ext cx="62646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/>
              <a:t>TENTO PROJEKT JE SPOLUFINANCOVÁN EVROPSKÝM SOCIÁLNÍM FONDEM A STÁTNÍM ROZPOČTEM ČESKÉ REPUBLIKY.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8662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1548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41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61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2842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970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01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390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72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262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106506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2724149"/>
            <a:ext cx="10515600" cy="345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20BF8-1A6F-4A75-AB6A-8317921C1056}" type="datetimeFigureOut">
              <a:rPr lang="cs-CZ" smtClean="0"/>
              <a:t>22/04/15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A932B-A88B-4103-B3CC-878AFA7D374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pro zápatí 3"/>
          <p:cNvSpPr txBox="1">
            <a:spLocks/>
          </p:cNvSpPr>
          <p:nvPr userDrawn="1"/>
        </p:nvSpPr>
        <p:spPr>
          <a:xfrm>
            <a:off x="4648200" y="6158061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Vzdělávání dotykem CZ.1.07/1.3.00/51.0031</a:t>
            </a:r>
            <a:endParaRPr lang="cs-CZ" dirty="0"/>
          </a:p>
        </p:txBody>
      </p:sp>
      <p:pic>
        <p:nvPicPr>
          <p:cNvPr id="8" name="Picture 2" descr="X:\Projektový management - ATLANTIS\Realizace\loga\OPVK_hor_zakladni_logolink_RGB_cz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1400" y="183885"/>
            <a:ext cx="4032504" cy="881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69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1524000" y="6093296"/>
            <a:ext cx="9144000" cy="764704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1847528" y="6021288"/>
            <a:ext cx="396044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096000" y="2535040"/>
            <a:ext cx="4032448" cy="893961"/>
          </a:xfrm>
        </p:spPr>
        <p:txBody>
          <a:bodyPr>
            <a:normAutofit/>
          </a:bodyPr>
          <a:lstStyle/>
          <a:p>
            <a:r>
              <a:rPr lang="cs-CZ" sz="1800" dirty="0"/>
              <a:t>Projekt „ Vzdělávání dotykem“</a:t>
            </a:r>
            <a:br>
              <a:rPr lang="cs-CZ" sz="1800" dirty="0"/>
            </a:br>
            <a:r>
              <a:rPr lang="cs-CZ" sz="1800" dirty="0"/>
              <a:t>CZ.1.07/1.3.00/51.0031</a:t>
            </a:r>
            <a:endParaRPr lang="cs-CZ" sz="1800" dirty="0"/>
          </a:p>
        </p:txBody>
      </p:sp>
      <p:sp>
        <p:nvSpPr>
          <p:cNvPr id="4" name="Obdélník 3"/>
          <p:cNvSpPr/>
          <p:nvPr/>
        </p:nvSpPr>
        <p:spPr>
          <a:xfrm>
            <a:off x="1596008" y="0"/>
            <a:ext cx="9144000" cy="836712"/>
          </a:xfrm>
          <a:prstGeom prst="rect">
            <a:avLst/>
          </a:prstGeom>
          <a:solidFill>
            <a:srgbClr val="FF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 descr="PP obálk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11348" y="2443200"/>
            <a:ext cx="3832799" cy="4032448"/>
          </a:xfrm>
          <a:prstGeom prst="rect">
            <a:avLst/>
          </a:prstGeom>
        </p:spPr>
      </p:pic>
      <p:pic>
        <p:nvPicPr>
          <p:cNvPr id="6" name="Obrázek 5" descr="logolin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83732" y="1125540"/>
            <a:ext cx="4824536" cy="935309"/>
          </a:xfrm>
          <a:prstGeom prst="rect">
            <a:avLst/>
          </a:prstGeom>
        </p:spPr>
      </p:pic>
      <p:sp>
        <p:nvSpPr>
          <p:cNvPr id="7" name="Nadpis 1"/>
          <p:cNvSpPr txBox="1">
            <a:spLocks/>
          </p:cNvSpPr>
          <p:nvPr/>
        </p:nvSpPr>
        <p:spPr>
          <a:xfrm>
            <a:off x="6168008" y="3831184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cs-CZ" sz="2800" b="1" dirty="0" smtClean="0">
                <a:latin typeface="+mj-lt"/>
                <a:ea typeface="+mj-ea"/>
                <a:cs typeface="+mj-cs"/>
              </a:rPr>
              <a:t>DIDAKTIKA ODBORNÝCH PŘEDMĚTŮ S ICT</a:t>
            </a:r>
            <a:endParaRPr lang="cs-CZ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6240016" y="5013177"/>
            <a:ext cx="4032448" cy="893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cs-CZ" dirty="0">
                <a:latin typeface="+mj-lt"/>
                <a:ea typeface="+mj-ea"/>
                <a:cs typeface="+mj-cs"/>
              </a:rPr>
              <a:t>Autor: Mgr. </a:t>
            </a:r>
            <a:r>
              <a:rPr lang="cs-CZ" dirty="0" smtClean="0">
                <a:latin typeface="+mj-lt"/>
                <a:ea typeface="+mj-ea"/>
                <a:cs typeface="+mj-cs"/>
              </a:rPr>
              <a:t>Vendulka Vorlová</a:t>
            </a:r>
            <a:endParaRPr lang="cs-CZ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34867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Projekt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/>
              <a:t>úkol, popřípadě série úkolů, které mají žáci plnit, většinou individuálně, někdy i ve skupinách </a:t>
            </a:r>
            <a:endParaRPr lang="cs-CZ" dirty="0" smtClean="0"/>
          </a:p>
          <a:p>
            <a:r>
              <a:rPr lang="cs-CZ" dirty="0"/>
              <a:t>Závěrem každého projektu má být diskuse a reflexe</a:t>
            </a:r>
          </a:p>
        </p:txBody>
      </p:sp>
    </p:spTree>
    <p:extLst>
      <p:ext uri="{BB962C8B-B14F-4D97-AF65-F5344CB8AC3E}">
        <p14:creationId xmlns:p14="http://schemas.microsoft.com/office/powerpoint/2010/main" val="439293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Integrovaný projekt 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8716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Integrovaný projekt 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požadavek, aby žáci získali zkušenost, že školní vyučovací předměty, kterým se ve škole vyučuje, tvoří jeden celek a jednotlivé části tohoto celku spolu úzce souvisí.</a:t>
            </a:r>
          </a:p>
        </p:txBody>
      </p:sp>
    </p:spTree>
    <p:extLst>
      <p:ext uri="{BB962C8B-B14F-4D97-AF65-F5344CB8AC3E}">
        <p14:creationId xmlns:p14="http://schemas.microsoft.com/office/powerpoint/2010/main" val="4117745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Domácí laboratorní práce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8175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Domácí laboratorní práce 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typů domácích úkolů, které lze </a:t>
            </a:r>
            <a:r>
              <a:rPr lang="cs-CZ" dirty="0" smtClean="0"/>
              <a:t>zadávat</a:t>
            </a:r>
          </a:p>
          <a:p>
            <a:r>
              <a:rPr lang="cs-CZ" dirty="0" smtClean="0"/>
              <a:t> </a:t>
            </a:r>
            <a:r>
              <a:rPr lang="cs-CZ" dirty="0"/>
              <a:t>má i některá úskalí, se kterými musí učitel počítat již předem při její </a:t>
            </a:r>
            <a:r>
              <a:rPr lang="cs-CZ" dirty="0" smtClean="0"/>
              <a:t>přípravě</a:t>
            </a:r>
          </a:p>
          <a:p>
            <a:r>
              <a:rPr lang="cs-CZ" dirty="0" smtClean="0"/>
              <a:t>jde </a:t>
            </a:r>
            <a:r>
              <a:rPr lang="cs-CZ" dirty="0"/>
              <a:t>o doplnění školní výuky, popřípadě její </a:t>
            </a:r>
            <a:r>
              <a:rPr lang="cs-CZ" dirty="0" smtClean="0"/>
              <a:t>pokračování</a:t>
            </a:r>
          </a:p>
          <a:p>
            <a:r>
              <a:rPr lang="cs-CZ" dirty="0" smtClean="0"/>
              <a:t>použití </a:t>
            </a:r>
            <a:r>
              <a:rPr lang="cs-CZ" dirty="0"/>
              <a:t>pomůcek musí být jednoduché (často jde o přístroje vlastní výroby, předměty běžně užívané v domácnosti</a:t>
            </a:r>
            <a:r>
              <a:rPr lang="cs-CZ" dirty="0" smtClean="0"/>
              <a:t>).</a:t>
            </a:r>
          </a:p>
          <a:p>
            <a:r>
              <a:rPr lang="cs-CZ" dirty="0"/>
              <a:t>součástí je také kvalitně vypracovaný protokol jako doklad o provedení a plnění uvedeného úkolu</a:t>
            </a:r>
          </a:p>
        </p:txBody>
      </p:sp>
    </p:spTree>
    <p:extLst>
      <p:ext uri="{BB962C8B-B14F-4D97-AF65-F5344CB8AC3E}">
        <p14:creationId xmlns:p14="http://schemas.microsoft.com/office/powerpoint/2010/main" val="3982250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>
                <a:solidFill>
                  <a:srgbClr val="FF3300"/>
                </a:solidFill>
              </a:rPr>
              <a:t> Problémové úlohy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3314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Problémové úlohy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jedna </a:t>
            </a:r>
            <a:r>
              <a:rPr lang="cs-CZ" dirty="0"/>
              <a:t>z metod aktivního </a:t>
            </a:r>
            <a:r>
              <a:rPr lang="cs-CZ" dirty="0" smtClean="0"/>
              <a:t>učení</a:t>
            </a:r>
          </a:p>
          <a:p>
            <a:r>
              <a:rPr lang="cs-CZ" dirty="0"/>
              <a:t>velmi </a:t>
            </a:r>
            <a:r>
              <a:rPr lang="cs-CZ" dirty="0" smtClean="0"/>
              <a:t>obtížné </a:t>
            </a:r>
            <a:r>
              <a:rPr lang="cs-CZ" dirty="0"/>
              <a:t>činnosti žáků</a:t>
            </a:r>
          </a:p>
        </p:txBody>
      </p:sp>
    </p:spTree>
    <p:extLst>
      <p:ext uri="{BB962C8B-B14F-4D97-AF65-F5344CB8AC3E}">
        <p14:creationId xmlns:p14="http://schemas.microsoft.com/office/powerpoint/2010/main" val="941799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Exkurze</a:t>
            </a:r>
            <a:r>
              <a:rPr lang="cs-CZ" dirty="0"/>
              <a:t>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8492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Exkurze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způsob, </a:t>
            </a:r>
            <a:r>
              <a:rPr lang="cs-CZ" dirty="0"/>
              <a:t>jak ukázat žákům </a:t>
            </a:r>
            <a:r>
              <a:rPr lang="cs-CZ" dirty="0" smtClean="0"/>
              <a:t>realitu</a:t>
            </a:r>
          </a:p>
          <a:p>
            <a:r>
              <a:rPr lang="pl-PL" dirty="0" smtClean="0"/>
              <a:t>řada </a:t>
            </a:r>
            <a:r>
              <a:rPr lang="pl-PL" dirty="0"/>
              <a:t>nevýhod </a:t>
            </a:r>
            <a:endParaRPr lang="pl-PL" dirty="0" smtClean="0"/>
          </a:p>
          <a:p>
            <a:r>
              <a:rPr lang="pl-PL" dirty="0" smtClean="0"/>
              <a:t>organizační postupy</a:t>
            </a:r>
          </a:p>
          <a:p>
            <a:endParaRPr lang="pl-PL" dirty="0"/>
          </a:p>
          <a:p>
            <a:r>
              <a:rPr lang="cs-CZ" dirty="0"/>
              <a:t>Pracovní listy lze doplnit otázkami</a:t>
            </a:r>
          </a:p>
        </p:txBody>
      </p:sp>
    </p:spTree>
    <p:extLst>
      <p:ext uri="{BB962C8B-B14F-4D97-AF65-F5344CB8AC3E}">
        <p14:creationId xmlns:p14="http://schemas.microsoft.com/office/powerpoint/2010/main" val="1658851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Testování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14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notebooky a tablety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zdroje pro příklady z praxe či nástin výroby a aplikací vyučovaného tématu </a:t>
            </a:r>
            <a:endParaRPr lang="cs-CZ" dirty="0" smtClean="0"/>
          </a:p>
          <a:p>
            <a:r>
              <a:rPr lang="pl-PL" dirty="0"/>
              <a:t>zapisujeme data a informace z přímé praxe </a:t>
            </a:r>
            <a:endParaRPr lang="pl-PL" dirty="0" smtClean="0"/>
          </a:p>
          <a:p>
            <a:r>
              <a:rPr lang="cs-CZ" dirty="0"/>
              <a:t>zdroj informací z internetu </a:t>
            </a:r>
            <a:endParaRPr lang="cs-CZ" dirty="0" smtClean="0"/>
          </a:p>
          <a:p>
            <a:r>
              <a:rPr lang="cs-CZ"/>
              <a:t>lehký a praktický záznamník pro administrativu </a:t>
            </a:r>
            <a:endParaRPr lang="cs-CZ" smtClean="0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862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Testování</a:t>
            </a:r>
            <a:r>
              <a:rPr lang="cs-CZ" dirty="0"/>
              <a:t> 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díky moderní výpočetní technice velice efektivně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0343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Odborné předměty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8017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Odborné předměty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předškolním </a:t>
            </a:r>
            <a:r>
              <a:rPr lang="cs-CZ" dirty="0" smtClean="0"/>
              <a:t>vzdělávání </a:t>
            </a:r>
            <a:r>
              <a:rPr lang="cs-CZ" dirty="0"/>
              <a:t>–</a:t>
            </a:r>
            <a:r>
              <a:rPr lang="cs-CZ" dirty="0" smtClean="0"/>
              <a:t> </a:t>
            </a:r>
            <a:r>
              <a:rPr lang="cs-CZ" dirty="0"/>
              <a:t>rozumové výuce </a:t>
            </a:r>
            <a:endParaRPr lang="cs-CZ" dirty="0" smtClean="0"/>
          </a:p>
          <a:p>
            <a:r>
              <a:rPr lang="cs-CZ" dirty="0" smtClean="0"/>
              <a:t>první </a:t>
            </a:r>
            <a:r>
              <a:rPr lang="cs-CZ" dirty="0"/>
              <a:t>stupeň základní </a:t>
            </a:r>
            <a:r>
              <a:rPr lang="cs-CZ" dirty="0" smtClean="0"/>
              <a:t>školy </a:t>
            </a:r>
            <a:r>
              <a:rPr lang="cs-CZ" dirty="0"/>
              <a:t>–</a:t>
            </a:r>
            <a:r>
              <a:rPr lang="cs-CZ" dirty="0" smtClean="0"/>
              <a:t> </a:t>
            </a:r>
            <a:r>
              <a:rPr lang="cs-CZ" dirty="0"/>
              <a:t>v </a:t>
            </a:r>
            <a:r>
              <a:rPr lang="cs-CZ" dirty="0" smtClean="0"/>
              <a:t>prvouce, přírodovědě, v </a:t>
            </a:r>
            <a:r>
              <a:rPr lang="cs-CZ" dirty="0"/>
              <a:t>pracovním vyučování </a:t>
            </a:r>
            <a:endParaRPr lang="cs-CZ" dirty="0" smtClean="0"/>
          </a:p>
          <a:p>
            <a:r>
              <a:rPr lang="cs-CZ" dirty="0"/>
              <a:t>Druhý </a:t>
            </a:r>
            <a:r>
              <a:rPr lang="cs-CZ" dirty="0" smtClean="0"/>
              <a:t>stupeň – pracovní vyučování</a:t>
            </a:r>
            <a:r>
              <a:rPr lang="cs-CZ" dirty="0"/>
              <a:t>, technické praktika a informatiku, rýsování </a:t>
            </a:r>
            <a:endParaRPr lang="cs-CZ" dirty="0" smtClean="0"/>
          </a:p>
          <a:p>
            <a:r>
              <a:rPr lang="cs-CZ" dirty="0"/>
              <a:t>Střední </a:t>
            </a:r>
            <a:r>
              <a:rPr lang="cs-CZ" dirty="0" smtClean="0"/>
              <a:t>školy </a:t>
            </a:r>
            <a:r>
              <a:rPr lang="cs-CZ" dirty="0"/>
              <a:t>–</a:t>
            </a:r>
            <a:r>
              <a:rPr lang="cs-CZ" dirty="0" smtClean="0"/>
              <a:t> </a:t>
            </a:r>
            <a:r>
              <a:rPr lang="cs-CZ" dirty="0" err="1" smtClean="0"/>
              <a:t>difrencované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00282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Závěr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819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Počítače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osobní stolní </a:t>
            </a:r>
            <a:r>
              <a:rPr lang="cs-CZ" dirty="0" smtClean="0"/>
              <a:t>počítače</a:t>
            </a:r>
          </a:p>
          <a:p>
            <a:r>
              <a:rPr lang="cs-CZ" dirty="0" smtClean="0"/>
              <a:t>notebooky </a:t>
            </a:r>
          </a:p>
          <a:p>
            <a:r>
              <a:rPr lang="cs-CZ" dirty="0" smtClean="0"/>
              <a:t>tablety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710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Využití ve výuce 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0446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3300"/>
                </a:solidFill>
              </a:rPr>
              <a:t>Přehled aplikací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/>
          </a:p>
          <a:p>
            <a:r>
              <a:rPr lang="en-US" dirty="0" err="1"/>
              <a:t>Textové</a:t>
            </a:r>
            <a:r>
              <a:rPr lang="en-US" dirty="0"/>
              <a:t> </a:t>
            </a:r>
            <a:r>
              <a:rPr lang="en-US" dirty="0" err="1"/>
              <a:t>editory</a:t>
            </a:r>
            <a:r>
              <a:rPr lang="en-US" dirty="0"/>
              <a:t>: Word, </a:t>
            </a:r>
            <a:r>
              <a:rPr lang="en-US" dirty="0" err="1"/>
              <a:t>OpenOffice</a:t>
            </a:r>
            <a:r>
              <a:rPr lang="en-US" dirty="0"/>
              <a:t> </a:t>
            </a:r>
            <a:r>
              <a:rPr lang="en-US" dirty="0" err="1"/>
              <a:t>Textový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, </a:t>
            </a:r>
            <a:r>
              <a:rPr lang="en-US" dirty="0" err="1"/>
              <a:t>LibreOffice</a:t>
            </a:r>
            <a:r>
              <a:rPr lang="en-US" dirty="0"/>
              <a:t> Writer </a:t>
            </a:r>
          </a:p>
          <a:p>
            <a:r>
              <a:rPr lang="cs-CZ" dirty="0" smtClean="0"/>
              <a:t>Tabulkové </a:t>
            </a:r>
            <a:r>
              <a:rPr lang="cs-CZ" dirty="0"/>
              <a:t>procesory: Excel, </a:t>
            </a:r>
            <a:r>
              <a:rPr lang="cs-CZ" dirty="0" err="1"/>
              <a:t>OpenOffice</a:t>
            </a:r>
            <a:r>
              <a:rPr lang="cs-CZ" dirty="0"/>
              <a:t> Sešit, </a:t>
            </a:r>
            <a:r>
              <a:rPr lang="cs-CZ" dirty="0" err="1"/>
              <a:t>LibreOffice</a:t>
            </a:r>
            <a:r>
              <a:rPr lang="cs-CZ" dirty="0"/>
              <a:t> </a:t>
            </a:r>
            <a:r>
              <a:rPr lang="cs-CZ" dirty="0" err="1"/>
              <a:t>Calc</a:t>
            </a:r>
            <a:r>
              <a:rPr lang="cs-CZ" dirty="0"/>
              <a:t> </a:t>
            </a:r>
          </a:p>
          <a:p>
            <a:r>
              <a:rPr lang="cs-CZ" dirty="0" smtClean="0"/>
              <a:t>Prezentace</a:t>
            </a:r>
            <a:r>
              <a:rPr lang="cs-CZ" dirty="0"/>
              <a:t>: PowerPoint, </a:t>
            </a:r>
            <a:r>
              <a:rPr lang="cs-CZ" dirty="0" err="1"/>
              <a:t>OpenOffice</a:t>
            </a:r>
            <a:r>
              <a:rPr lang="cs-CZ" dirty="0"/>
              <a:t> Prezentace, </a:t>
            </a:r>
            <a:r>
              <a:rPr lang="cs-CZ" dirty="0" err="1"/>
              <a:t>LibreOficce</a:t>
            </a:r>
            <a:r>
              <a:rPr lang="cs-CZ" dirty="0"/>
              <a:t> </a:t>
            </a:r>
            <a:r>
              <a:rPr lang="cs-CZ" dirty="0" err="1"/>
              <a:t>Impress</a:t>
            </a:r>
            <a:r>
              <a:rPr lang="cs-CZ" dirty="0"/>
              <a:t> </a:t>
            </a:r>
          </a:p>
          <a:p>
            <a:r>
              <a:rPr lang="cs-CZ" dirty="0" smtClean="0"/>
              <a:t>Kalkulačka </a:t>
            </a:r>
            <a:endParaRPr lang="cs-CZ" dirty="0"/>
          </a:p>
          <a:p>
            <a:r>
              <a:rPr lang="cs-CZ" dirty="0" smtClean="0"/>
              <a:t>Internet</a:t>
            </a:r>
            <a:r>
              <a:rPr lang="cs-CZ" dirty="0"/>
              <a:t>: hledání informací na webu </a:t>
            </a:r>
          </a:p>
          <a:p>
            <a:r>
              <a:rPr lang="cs-CZ" dirty="0" smtClean="0"/>
              <a:t>Pouštění </a:t>
            </a:r>
            <a:r>
              <a:rPr lang="cs-CZ" dirty="0"/>
              <a:t>videí </a:t>
            </a:r>
          </a:p>
          <a:p>
            <a:r>
              <a:rPr lang="cs-CZ" dirty="0" smtClean="0"/>
              <a:t>Testování</a:t>
            </a:r>
            <a:r>
              <a:rPr lang="cs-CZ" dirty="0"/>
              <a:t>: přímo doplnění textu, tvorba seminárních prací, zakřížkování </a:t>
            </a:r>
            <a:r>
              <a:rPr lang="cs-CZ" dirty="0" smtClean="0"/>
              <a:t>správné </a:t>
            </a:r>
            <a:r>
              <a:rPr lang="cs-CZ" dirty="0"/>
              <a:t>odpovědi. </a:t>
            </a:r>
          </a:p>
          <a:p>
            <a:r>
              <a:rPr lang="cs-CZ" dirty="0" smtClean="0"/>
              <a:t>Elektronická </a:t>
            </a:r>
            <a:r>
              <a:rPr lang="cs-CZ" dirty="0"/>
              <a:t>komunikace. </a:t>
            </a:r>
          </a:p>
          <a:p>
            <a:r>
              <a:rPr lang="cs-CZ" dirty="0" smtClean="0"/>
              <a:t>Elektronická </a:t>
            </a:r>
            <a:r>
              <a:rPr lang="cs-CZ" dirty="0"/>
              <a:t>výuka.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1293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>
                <a:solidFill>
                  <a:srgbClr val="FF3300"/>
                </a:solidFill>
              </a:rPr>
              <a:t> Videa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003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rgbClr val="FF3300"/>
                </a:solidFill>
              </a:rPr>
              <a:t>Promítání lze z různých zdrojů </a:t>
            </a:r>
            <a:endParaRPr lang="cs-CZ" dirty="0">
              <a:solidFill>
                <a:srgbClr val="FF33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Z externího zařízení (CD, DVD, </a:t>
            </a:r>
            <a:r>
              <a:rPr lang="cs-CZ" dirty="0" err="1"/>
              <a:t>flash</a:t>
            </a:r>
            <a:r>
              <a:rPr lang="cs-CZ" dirty="0"/>
              <a:t> disk) </a:t>
            </a:r>
          </a:p>
          <a:p>
            <a:r>
              <a:rPr lang="cs-CZ" dirty="0" smtClean="0"/>
              <a:t>Z </a:t>
            </a:r>
            <a:r>
              <a:rPr lang="cs-CZ" dirty="0"/>
              <a:t>úložiště na internetu </a:t>
            </a:r>
          </a:p>
          <a:p>
            <a:r>
              <a:rPr lang="cs-CZ" dirty="0" smtClean="0"/>
              <a:t>Z </a:t>
            </a:r>
            <a:r>
              <a:rPr lang="cs-CZ" dirty="0"/>
              <a:t>internetu přímo (www.youtube.com) </a:t>
            </a:r>
          </a:p>
        </p:txBody>
      </p:sp>
    </p:spTree>
    <p:extLst>
      <p:ext uri="{BB962C8B-B14F-4D97-AF65-F5344CB8AC3E}">
        <p14:creationId xmlns:p14="http://schemas.microsoft.com/office/powerpoint/2010/main" val="12112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 </a:t>
            </a:r>
            <a:r>
              <a:rPr lang="cs-CZ" dirty="0">
                <a:solidFill>
                  <a:srgbClr val="FF3300"/>
                </a:solidFill>
              </a:rPr>
              <a:t>Metody práce využitelné při použití malých počítačů v praxi</a:t>
            </a:r>
            <a:r>
              <a:rPr lang="cs-CZ" dirty="0"/>
              <a:t>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96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smtClean="0">
                <a:solidFill>
                  <a:srgbClr val="FF3300"/>
                </a:solidFill>
              </a:rPr>
              <a:t>Projekty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45031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341</Words>
  <Application>Microsoft Office PowerPoint</Application>
  <PresentationFormat>Širokoúhlá obrazovka</PresentationFormat>
  <Paragraphs>66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Motiv Office</vt:lpstr>
      <vt:lpstr>Projekt „ Vzdělávání dotykem“ CZ.1.07/1.3.00/51.0031</vt:lpstr>
      <vt:lpstr>notebooky a tablety </vt:lpstr>
      <vt:lpstr>Počítače </vt:lpstr>
      <vt:lpstr>  Využití ve výuce </vt:lpstr>
      <vt:lpstr>Přehled aplikací </vt:lpstr>
      <vt:lpstr>  Videa </vt:lpstr>
      <vt:lpstr>Promítání lze z různých zdrojů </vt:lpstr>
      <vt:lpstr>  Metody práce využitelné při použití malých počítačů v praxi </vt:lpstr>
      <vt:lpstr> Projekty  </vt:lpstr>
      <vt:lpstr>Projekt</vt:lpstr>
      <vt:lpstr>  Integrovaný projekt </vt:lpstr>
      <vt:lpstr>Integrovaný projekt </vt:lpstr>
      <vt:lpstr>  Domácí laboratorní práce </vt:lpstr>
      <vt:lpstr>Domácí laboratorní práce </vt:lpstr>
      <vt:lpstr>  Problémové úlohy </vt:lpstr>
      <vt:lpstr>Problémové úlohy</vt:lpstr>
      <vt:lpstr>  Exkurze </vt:lpstr>
      <vt:lpstr>Exkurze</vt:lpstr>
      <vt:lpstr>  Testování </vt:lpstr>
      <vt:lpstr>Testování </vt:lpstr>
      <vt:lpstr>  Odborné předměty </vt:lpstr>
      <vt:lpstr>Odborné předměty</vt:lpstr>
      <vt:lpstr>  Závěr </vt:lpstr>
    </vt:vector>
  </TitlesOfParts>
  <Company>SPS-CL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použití malých přenosných počítačů</dc:title>
  <dc:creator>Vorlová Vendulka</dc:creator>
  <cp:lastModifiedBy>Alena Boukalová</cp:lastModifiedBy>
  <cp:revision>9</cp:revision>
  <cp:lastPrinted>2015-02-25T10:38:26Z</cp:lastPrinted>
  <dcterms:created xsi:type="dcterms:W3CDTF">2015-02-25T08:36:57Z</dcterms:created>
  <dcterms:modified xsi:type="dcterms:W3CDTF">2015-04-22T08:48:25Z</dcterms:modified>
</cp:coreProperties>
</file>