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6" r:id="rId2"/>
    <p:sldId id="29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89" r:id="rId11"/>
    <p:sldId id="285" r:id="rId12"/>
    <p:sldId id="290" r:id="rId13"/>
    <p:sldId id="286" r:id="rId14"/>
    <p:sldId id="291" r:id="rId15"/>
    <p:sldId id="287" r:id="rId16"/>
    <p:sldId id="292" r:id="rId17"/>
    <p:sldId id="288" r:id="rId18"/>
    <p:sldId id="293" r:id="rId19"/>
    <p:sldId id="282" r:id="rId20"/>
    <p:sldId id="294" r:id="rId21"/>
    <p:sldId id="264" r:id="rId22"/>
    <p:sldId id="29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5936A-B3BF-468D-AD7D-47D6B4542EE4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26E2-2F05-45F6-B05B-84384F326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2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08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2DEFFB53-DD17-41C7-A712-7D120B6D586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E160D96-FB21-448A-BA9C-39851E79D8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385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B7EFC21C-A0C5-4B1A-A13F-BBCFDE18DEA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964FCE9-01AE-4A99-866B-AD3279A413E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B7EFC21C-A0C5-4B1A-A13F-BBCFDE18DEA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964FCE9-01AE-4A99-866B-AD3279A413E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278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23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64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1789BC3A-9B64-4362-AE3E-3DC5C39D6E1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2D35C34-1E49-4A21-A460-C16303502D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1789BC3A-9B64-4362-AE3E-3DC5C39D6E1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2D35C34-1E49-4A21-A460-C16303502D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05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38D247A9-2E08-414B-A0A1-720C966BC87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BB739C6-E008-4C1B-B66E-3DEBE1561A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38D247A9-2E08-414B-A0A1-720C966BC87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BB739C6-E008-4C1B-B66E-3DEBE1561A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342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2235209F-322C-483C-9906-48CC4749B2C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E7F0783-1B3B-41E1-BCFF-69C09C11949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2235209F-322C-483C-9906-48CC4749B2C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E7F0783-1B3B-41E1-BCFF-69C09C11949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560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2DEFFB53-DD17-41C7-A712-7D120B6D586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E160D96-FB21-448A-BA9C-39851E79D8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9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2381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5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EA98-C77C-4FF1-B152-12201A65CDE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DCAAF-49B1-4D6B-ACAB-E9E77A07BD6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237122" y="2857500"/>
            <a:ext cx="6793677" cy="908860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C91C9-9137-4C95-A694-B4D4E444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7200" dirty="0"/>
              <a:t>KVÍZ</a:t>
            </a:r>
          </a:p>
        </p:txBody>
      </p:sp>
    </p:spTree>
    <p:extLst>
      <p:ext uri="{BB962C8B-B14F-4D97-AF65-F5344CB8AC3E}">
        <p14:creationId xmlns:p14="http://schemas.microsoft.com/office/powerpoint/2010/main" val="57086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BADDD66E-9B28-41EC-8F84-24D3DFBE6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DFEC33A-EC68-472C-8F80-A8F19E8CC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 dirty="0"/>
              <a:t>Která  z následujících potravin bude obsahovat nejvíce bílkovin na 100 g?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 i="1" dirty="0"/>
              <a:t>      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 i="1" dirty="0"/>
              <a:t>      </a:t>
            </a:r>
            <a:r>
              <a:rPr lang="cs-CZ" altLang="cs-CZ" i="1" dirty="0"/>
              <a:t>A) polotučný tvaroh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 dirty="0"/>
              <a:t>      B) 30% eidam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 dirty="0"/>
              <a:t>      C) smetanový bílý jogurt</a:t>
            </a:r>
          </a:p>
          <a:p>
            <a:pPr marL="341313" indent="-341313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BADDD66E-9B28-41EC-8F84-24D3DFBE6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DFEC33A-EC68-472C-8F80-A8F19E8CC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 dirty="0"/>
              <a:t>Která  z následujících potravin bude obsahovat nejvíce bílkovin na 100 g?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 i="1" dirty="0"/>
              <a:t>      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 i="1" dirty="0"/>
              <a:t>      </a:t>
            </a:r>
            <a:r>
              <a:rPr lang="cs-CZ" altLang="cs-CZ" i="1" dirty="0"/>
              <a:t>A) polotučný tvaroh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 dirty="0">
                <a:solidFill>
                  <a:srgbClr val="FF0000"/>
                </a:solidFill>
              </a:rPr>
              <a:t>      B) 30% eidam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 dirty="0"/>
              <a:t>      C) smetanový bílý jogurt</a:t>
            </a:r>
          </a:p>
          <a:p>
            <a:pPr marL="341313" indent="-341313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76354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3221DC5E-019A-467F-8F63-153CC2E99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AB28D40-1287-40C9-94CE-AA4BCDD99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/>
              <a:t>Kolik skrytého tuku ušetříte, pokud sníte namísto 100 g tvrdého salámu (např. Vysočiny) 100 g libové vepřové šunky? </a:t>
            </a:r>
          </a:p>
          <a:p>
            <a:pPr marL="341313" indent="-341313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/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/>
              <a:t>      A) okolo 10g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/>
              <a:t>      B) okolo 20g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/>
              <a:t>      C) okolo 30g</a:t>
            </a:r>
          </a:p>
          <a:p>
            <a:pPr marL="341313" indent="-341313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3221DC5E-019A-467F-8F63-153CC2E99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AB28D40-1287-40C9-94CE-AA4BCDD99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 dirty="0"/>
              <a:t>Kolik skrytého tuku ušetříte, pokud sníte namísto 100 g tvrdého salámu (např. Vysočiny) 100 g libové vepřové šunky? </a:t>
            </a:r>
          </a:p>
          <a:p>
            <a:pPr marL="341313" indent="-341313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dirty="0"/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 dirty="0"/>
              <a:t>      A) okolo 10g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 dirty="0"/>
              <a:t>      B) okolo 20g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 dirty="0">
                <a:solidFill>
                  <a:srgbClr val="FF0000"/>
                </a:solidFill>
              </a:rPr>
              <a:t>      C) okolo 30g</a:t>
            </a:r>
          </a:p>
          <a:p>
            <a:pPr marL="341313" indent="-341313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352876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8F10C618-F731-4372-9D0A-A206C8B2E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7F69ADE-20B1-484B-8456-D0A828758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/>
              <a:t>Také si někdy dáte ke snídani sladkost? Občas to jistě nevadí, ale tipněte si, kolik  ovoce byste mohli sníst namísto 50 g čokoládové tyčinky?</a:t>
            </a:r>
            <a:r>
              <a:rPr lang="cs-CZ" altLang="cs-CZ" b="1" i="1"/>
              <a:t> </a:t>
            </a:r>
          </a:p>
          <a:p>
            <a:pPr marL="341313" indent="-341313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i="1"/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/>
              <a:t>      A) až 400 g 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/>
              <a:t>      B) až 300 g 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/>
              <a:t>      C) až 100 g</a:t>
            </a:r>
            <a:r>
              <a:rPr lang="cs-CZ" altLang="cs-CZ"/>
              <a:t> </a:t>
            </a:r>
          </a:p>
          <a:p>
            <a:pPr marL="341313" indent="-341313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8F10C618-F731-4372-9D0A-A206C8B2E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7F69ADE-20B1-484B-8456-D0A828758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b="1" dirty="0"/>
              <a:t>Také si někdy dáte ke snídani sladkost? Občas to jistě nevadí, ale tipněte si, kolik  ovoce byste mohli sníst namísto 50 g čokoládové tyčinky?</a:t>
            </a:r>
            <a:r>
              <a:rPr lang="cs-CZ" altLang="cs-CZ" b="1" i="1" dirty="0"/>
              <a:t> </a:t>
            </a:r>
          </a:p>
          <a:p>
            <a:pPr marL="341313" indent="-341313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i="1" dirty="0"/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 dirty="0">
                <a:solidFill>
                  <a:srgbClr val="FF0000"/>
                </a:solidFill>
              </a:rPr>
              <a:t>      A) až 400 g 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 dirty="0"/>
              <a:t>      B) až 300 g </a:t>
            </a:r>
          </a:p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i="1" dirty="0"/>
              <a:t>      C) až 100 g</a:t>
            </a:r>
            <a:r>
              <a:rPr lang="cs-CZ" altLang="cs-CZ" dirty="0"/>
              <a:t> </a:t>
            </a:r>
          </a:p>
          <a:p>
            <a:pPr marL="341313" indent="-341313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5457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37033D8E-ECED-4F80-A6C4-3DAA73A9C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513F40E-D03D-4F79-919B-398D15764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b="1"/>
              <a:t>Naše tělo je tvořeno z velké části vodou, a pro zajištění jeho správné funkce bychom měli dodržovat správný pitný režim. Víte, kolik procent těla dospělého člověka je tvořeno vodou?</a:t>
            </a:r>
            <a:r>
              <a:rPr lang="cs-CZ" altLang="cs-CZ" sz="2400"/>
              <a:t> 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b="1" i="1" u="sng"/>
              <a:t>      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i="1"/>
              <a:t>      A) 60- 70% (tj. zhruba tři čtvrtiny jeho celkové hmotnosti)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i="1"/>
              <a:t>      B) 40 -50% ( tj. zhruba polovina jeho celkové hmotnosti)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i="1"/>
              <a:t>      C) 20-30 % (tj. zhruba čtvrtina jeho celkové hmotnosti)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4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37033D8E-ECED-4F80-A6C4-3DAA73A9C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513F40E-D03D-4F79-919B-398D15764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b="1" dirty="0"/>
              <a:t>Naše tělo je tvořeno z velké části vodou, a pro zajištění jeho správné funkce bychom měli dodržovat správný pitný režim. Víte, kolik procent těla dospělého člověka je tvořeno vodou?</a:t>
            </a:r>
            <a:r>
              <a:rPr lang="cs-CZ" altLang="cs-CZ" sz="2400" dirty="0"/>
              <a:t> 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b="1" i="1" u="sng" dirty="0"/>
              <a:t>      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i="1" dirty="0">
                <a:solidFill>
                  <a:srgbClr val="FF0000"/>
                </a:solidFill>
              </a:rPr>
              <a:t>      A) 60- 70% (tj. zhruba tři čtvrtiny jeho celkové hmotnosti)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i="1" dirty="0"/>
              <a:t>      B) 40 -50% ( tj. zhruba polovina jeho celkové hmotnosti)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i="1" dirty="0"/>
              <a:t>      C) 20-30 % (tj. zhruba čtvrtina jeho celkové hmotnosti)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24821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A51C7185-4724-4ECF-9C64-42CB99CB6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8ADED4D-CFA0-4E8E-834C-5DD64A0C7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b="1"/>
              <a:t>Jogurty obsahují pozitivní „živé mikroorganismy“, které významně ovlivňují střevní mikroflóru, a tím i  imunitu našeho těla.  Odborně se tyto „živé organismy“ nazývají: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i="1"/>
              <a:t>A) Biologika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i="1"/>
              <a:t>B) Probiotika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i="1"/>
              <a:t>C) Antibiotika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4436918" y="870858"/>
            <a:ext cx="4707083" cy="5129893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45713" tIns="22856" rIns="45713" bIns="22856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ctr"/>
                <a:r>
                  <a:rPr lang="cs-CZ" sz="33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33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cs-CZ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24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r"/>
              <a:endParaRPr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9429" y="870858"/>
            <a:ext cx="4552695" cy="5129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40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A51C7185-4724-4ECF-9C64-42CB99CB6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8ADED4D-CFA0-4E8E-834C-5DD64A0C7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b="1" dirty="0"/>
              <a:t>Jogurty obsahují pozitivní „živé mikroorganismy“, které významně ovlivňují střevní mikroflóru, a tím i  imunitu našeho těla.  Odborně se tyto „živé organismy“ nazývají: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i="1" dirty="0"/>
              <a:t>A) </a:t>
            </a:r>
            <a:r>
              <a:rPr lang="cs-CZ" altLang="cs-CZ" i="1" dirty="0" err="1"/>
              <a:t>Biologika</a:t>
            </a:r>
            <a:endParaRPr lang="cs-CZ" altLang="cs-CZ" i="1" dirty="0"/>
          </a:p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i="1" dirty="0">
                <a:solidFill>
                  <a:srgbClr val="FF0000"/>
                </a:solidFill>
              </a:rPr>
              <a:t>B) Probiotika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i="1" dirty="0"/>
              <a:t>C) Antibiotika</a:t>
            </a:r>
          </a:p>
        </p:txBody>
      </p:sp>
    </p:spTree>
    <p:extLst>
      <p:ext uri="{BB962C8B-B14F-4D97-AF65-F5344CB8AC3E}">
        <p14:creationId xmlns:p14="http://schemas.microsoft.com/office/powerpoint/2010/main" val="944116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237122" y="2857500"/>
            <a:ext cx="6793677" cy="908860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6" rIns="45713" bIns="22856" anchor="t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4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6237" y="2237970"/>
            <a:ext cx="7772400" cy="17670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On-line setkání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Společenství praxe </a:t>
            </a:r>
            <a:br>
              <a:rPr lang="cs-CZ" dirty="0" smtClean="0"/>
            </a:br>
            <a:r>
              <a:rPr lang="cs-CZ" dirty="0" smtClean="0"/>
              <a:t>VO Člověk a zdraví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r>
              <a:rPr lang="cs-CZ" dirty="0"/>
              <a:t>Marek Šnajdr </a:t>
            </a:r>
          </a:p>
          <a:p>
            <a:r>
              <a:rPr lang="cs-CZ" dirty="0"/>
              <a:t>Helena </a:t>
            </a:r>
            <a:r>
              <a:rPr lang="cs-CZ" dirty="0" err="1"/>
              <a:t>Takačová</a:t>
            </a:r>
            <a:r>
              <a:rPr lang="cs-CZ" dirty="0"/>
              <a:t>-Šnajdrová</a:t>
            </a:r>
          </a:p>
        </p:txBody>
      </p:sp>
      <p:grpSp>
        <p:nvGrpSpPr>
          <p:cNvPr id="4" name="Google Shape;96;p16"/>
          <p:cNvGrpSpPr/>
          <p:nvPr/>
        </p:nvGrpSpPr>
        <p:grpSpPr>
          <a:xfrm>
            <a:off x="685800" y="649486"/>
            <a:ext cx="7772400" cy="979314"/>
            <a:chOff x="4205" y="3032"/>
            <a:chExt cx="3132" cy="419"/>
          </a:xfrm>
        </p:grpSpPr>
        <p:sp>
          <p:nvSpPr>
            <p:cNvPr id="5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z obalu potravin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Obal vypočítaný na 100g</a:t>
            </a:r>
          </a:p>
          <a:p>
            <a:r>
              <a:rPr lang="cs-CZ" sz="2800" dirty="0"/>
              <a:t>Můžete vypočítat na porci - na 150 g, 65 g, 30 g…</a:t>
            </a:r>
          </a:p>
          <a:p>
            <a:r>
              <a:rPr lang="cs-CZ" sz="2800" dirty="0"/>
              <a:t>Vypočítat se může jak energetická hodnota tak tuky, sacharidy, bílkoviny…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4FA450-5047-463F-9A7A-C2E672BB0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3503792" cy="35629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 </a:t>
            </a:r>
            <a:r>
              <a:rPr lang="cs-CZ" dirty="0" err="1"/>
              <a:t>kJ</a:t>
            </a:r>
            <a:r>
              <a:rPr lang="cs-CZ" dirty="0"/>
              <a:t> a </a:t>
            </a:r>
            <a:r>
              <a:rPr lang="cs-CZ" dirty="0" err="1"/>
              <a:t>kcal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Sportovec s denním příjmem 10000 </a:t>
            </a:r>
            <a:r>
              <a:rPr lang="cs-CZ" dirty="0" err="1"/>
              <a:t>kJ</a:t>
            </a:r>
            <a:endParaRPr lang="cs-CZ" dirty="0"/>
          </a:p>
          <a:p>
            <a:pPr lvl="1"/>
            <a:r>
              <a:rPr lang="cs-CZ" sz="2600" i="1" dirty="0"/>
              <a:t>2381 kcal</a:t>
            </a:r>
          </a:p>
          <a:p>
            <a:endParaRPr lang="cs-CZ" dirty="0"/>
          </a:p>
          <a:p>
            <a:r>
              <a:rPr lang="cs-CZ" dirty="0"/>
              <a:t>Stejně i s jídlem</a:t>
            </a:r>
          </a:p>
          <a:p>
            <a:pPr lvl="1"/>
            <a:r>
              <a:rPr lang="cs-CZ" dirty="0"/>
              <a:t>Hovězí guláš – 1354 </a:t>
            </a:r>
            <a:r>
              <a:rPr lang="cs-CZ" dirty="0" err="1"/>
              <a:t>kJ</a:t>
            </a:r>
            <a:r>
              <a:rPr lang="cs-CZ" dirty="0"/>
              <a:t> na 200 g (porce) </a:t>
            </a:r>
          </a:p>
          <a:p>
            <a:pPr lvl="2"/>
            <a:r>
              <a:rPr lang="cs-CZ" dirty="0"/>
              <a:t>332 </a:t>
            </a:r>
            <a:r>
              <a:rPr lang="cs-CZ" dirty="0" err="1"/>
              <a:t>kcal</a:t>
            </a:r>
            <a:endParaRPr lang="cs-CZ" dirty="0"/>
          </a:p>
          <a:p>
            <a:pPr lvl="1"/>
            <a:r>
              <a:rPr lang="cs-CZ" dirty="0"/>
              <a:t>Okurkový salát – 206 </a:t>
            </a:r>
            <a:r>
              <a:rPr lang="cs-CZ" dirty="0" err="1"/>
              <a:t>kJ</a:t>
            </a:r>
            <a:r>
              <a:rPr lang="cs-CZ" dirty="0"/>
              <a:t> na 100 g</a:t>
            </a:r>
          </a:p>
          <a:p>
            <a:pPr lvl="2"/>
            <a:r>
              <a:rPr lang="cs-CZ" dirty="0"/>
              <a:t>49 </a:t>
            </a:r>
            <a:r>
              <a:rPr lang="cs-CZ" dirty="0" err="1"/>
              <a:t>kcal</a:t>
            </a:r>
            <a:endParaRPr lang="cs-CZ" dirty="0"/>
          </a:p>
          <a:p>
            <a:pPr lvl="1"/>
            <a:r>
              <a:rPr lang="cs-CZ" dirty="0"/>
              <a:t>Coca </a:t>
            </a:r>
            <a:r>
              <a:rPr lang="cs-CZ" dirty="0" err="1"/>
              <a:t>cola</a:t>
            </a:r>
            <a:r>
              <a:rPr lang="cs-CZ" dirty="0"/>
              <a:t> – 950 </a:t>
            </a:r>
            <a:r>
              <a:rPr lang="cs-CZ" dirty="0" err="1"/>
              <a:t>kJ</a:t>
            </a:r>
            <a:r>
              <a:rPr lang="cs-CZ" dirty="0"/>
              <a:t> na 500 ml</a:t>
            </a:r>
          </a:p>
          <a:p>
            <a:pPr lvl="2"/>
            <a:r>
              <a:rPr lang="cs-CZ" dirty="0"/>
              <a:t>226 </a:t>
            </a:r>
            <a:r>
              <a:rPr lang="cs-CZ" dirty="0" err="1"/>
              <a:t>kcal</a:t>
            </a:r>
            <a:endParaRPr lang="cs-CZ" dirty="0"/>
          </a:p>
          <a:p>
            <a:pPr algn="ctr">
              <a:buNone/>
            </a:pPr>
            <a:r>
              <a:rPr lang="cs-CZ" b="1" dirty="0"/>
              <a:t>(1 </a:t>
            </a:r>
            <a:r>
              <a:rPr lang="cs-CZ" b="1" dirty="0" err="1"/>
              <a:t>kcal</a:t>
            </a:r>
            <a:r>
              <a:rPr lang="cs-CZ" b="1" dirty="0"/>
              <a:t> = 4,2 </a:t>
            </a:r>
            <a:r>
              <a:rPr lang="cs-CZ" b="1" dirty="0" err="1"/>
              <a:t>kJ</a:t>
            </a:r>
            <a:r>
              <a:rPr lang="cs-CZ" b="1" dirty="0"/>
              <a:t>)</a:t>
            </a:r>
          </a:p>
          <a:p>
            <a:pPr algn="ctr">
              <a:buNone/>
            </a:pPr>
            <a:r>
              <a:rPr lang="cs-CZ" b="1" dirty="0"/>
              <a:t>(1 </a:t>
            </a:r>
            <a:r>
              <a:rPr lang="cs-CZ" b="1" dirty="0" err="1"/>
              <a:t>kJ</a:t>
            </a:r>
            <a:r>
              <a:rPr lang="cs-CZ" b="1" dirty="0"/>
              <a:t> = 0,24 </a:t>
            </a:r>
            <a:r>
              <a:rPr lang="cs-CZ" b="1" dirty="0" err="1"/>
              <a:t>kcal</a:t>
            </a:r>
            <a:r>
              <a:rPr lang="cs-CZ" b="1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77D135-8A00-4C90-AE2B-A722F128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083360"/>
            <a:ext cx="313184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Energetická hodnota z tuků, sacharidů, bílkovin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Víme, kolik má dané jídlo tuků, bílkovin, sacharidů a z toho vypočítat, jakou má energetickou hodnotu</a:t>
            </a:r>
          </a:p>
          <a:p>
            <a:pPr lvl="1"/>
            <a:r>
              <a:rPr lang="cs-CZ" dirty="0"/>
              <a:t>Svíčková omáčka s hovězím masem a houskovým knedlíkem – T (16 g), S (43 g), B (15 g)</a:t>
            </a:r>
          </a:p>
          <a:p>
            <a:pPr lvl="1"/>
            <a:r>
              <a:rPr lang="cs-CZ" dirty="0"/>
              <a:t>R</a:t>
            </a:r>
            <a:r>
              <a:rPr lang="pt-BR" dirty="0"/>
              <a:t>izoto s kuřecím masem a zeleninou</a:t>
            </a:r>
            <a:r>
              <a:rPr lang="cs-CZ" dirty="0"/>
              <a:t> – T (5 g),</a:t>
            </a:r>
          </a:p>
          <a:p>
            <a:pPr lvl="1">
              <a:buNone/>
            </a:pPr>
            <a:r>
              <a:rPr lang="cs-CZ" dirty="0"/>
              <a:t>    S (43 g), B (13 g)</a:t>
            </a:r>
          </a:p>
          <a:p>
            <a:pPr lvl="1">
              <a:buNone/>
            </a:pPr>
            <a:endParaRPr lang="pt-BR" dirty="0"/>
          </a:p>
          <a:p>
            <a:pPr algn="ctr">
              <a:buNone/>
            </a:pPr>
            <a:r>
              <a:rPr lang="cs-CZ" sz="2800" b="1" dirty="0"/>
              <a:t>Sacharidy, bílkoviny 17 </a:t>
            </a:r>
            <a:r>
              <a:rPr lang="cs-CZ" sz="2800" b="1" dirty="0" err="1"/>
              <a:t>kJ</a:t>
            </a:r>
            <a:r>
              <a:rPr lang="cs-CZ" sz="2800" b="1" dirty="0"/>
              <a:t> na 1 g </a:t>
            </a:r>
          </a:p>
          <a:p>
            <a:pPr algn="ctr">
              <a:buNone/>
            </a:pPr>
            <a:r>
              <a:rPr lang="cs-CZ" sz="2800" b="1" dirty="0"/>
              <a:t>Tuky 38 </a:t>
            </a:r>
            <a:r>
              <a:rPr lang="cs-CZ" sz="2800" b="1" dirty="0" err="1"/>
              <a:t>kJ</a:t>
            </a:r>
            <a:r>
              <a:rPr lang="cs-CZ" sz="2800" b="1" dirty="0"/>
              <a:t> na 1 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Spotřeba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Máme přibližné tabulky výdeje během sportovních aktivit které se udávají v </a:t>
            </a:r>
            <a:r>
              <a:rPr lang="cs-CZ" dirty="0" err="1"/>
              <a:t>kJ</a:t>
            </a:r>
            <a:r>
              <a:rPr lang="cs-CZ" dirty="0"/>
              <a:t>/kg.min nebo </a:t>
            </a:r>
            <a:r>
              <a:rPr lang="cs-CZ" dirty="0" err="1"/>
              <a:t>kcal</a:t>
            </a:r>
            <a:r>
              <a:rPr lang="cs-CZ" dirty="0"/>
              <a:t>/kg.min</a:t>
            </a:r>
          </a:p>
          <a:p>
            <a:r>
              <a:rPr lang="cs-CZ" dirty="0"/>
              <a:t>Vypočítat kolik energie spotřebuji (spálím), když např. poběžím 35 minut</a:t>
            </a:r>
          </a:p>
          <a:p>
            <a:r>
              <a:rPr lang="cs-CZ" dirty="0"/>
              <a:t>Dítě bude mít svačinu (900 </a:t>
            </a:r>
            <a:r>
              <a:rPr lang="cs-CZ" dirty="0" err="1"/>
              <a:t>kJ</a:t>
            </a:r>
            <a:r>
              <a:rPr lang="cs-CZ" dirty="0"/>
              <a:t>) a za jak dlouho ji „spálí“ při aktivitě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4F8195-EBC0-456C-A380-4803DA40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857039"/>
            <a:ext cx="2771800" cy="1906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energetického výdeje za hodinu činnosti u osoby vážící 70 kg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Chůze po rovině - 4km/h 239 </a:t>
            </a:r>
            <a:r>
              <a:rPr lang="cs-CZ" dirty="0" err="1"/>
              <a:t>kcal</a:t>
            </a:r>
            <a:r>
              <a:rPr lang="cs-CZ" dirty="0"/>
              <a:t>, 1000 </a:t>
            </a:r>
            <a:r>
              <a:rPr lang="cs-CZ" dirty="0" err="1"/>
              <a:t>kJ</a:t>
            </a:r>
            <a:endParaRPr lang="cs-CZ" dirty="0"/>
          </a:p>
          <a:p>
            <a:r>
              <a:rPr lang="cs-CZ" dirty="0"/>
              <a:t>Nakupování 288 </a:t>
            </a:r>
            <a:r>
              <a:rPr lang="cs-CZ" dirty="0" err="1"/>
              <a:t>kcal</a:t>
            </a:r>
            <a:r>
              <a:rPr lang="cs-CZ" dirty="0"/>
              <a:t>, 1206 </a:t>
            </a:r>
            <a:r>
              <a:rPr lang="cs-CZ" dirty="0" err="1"/>
              <a:t>kJ</a:t>
            </a:r>
            <a:endParaRPr lang="cs-CZ" dirty="0"/>
          </a:p>
          <a:p>
            <a:r>
              <a:rPr lang="cs-CZ" dirty="0"/>
              <a:t>Sezení, TV, telefonování… 100 </a:t>
            </a:r>
            <a:r>
              <a:rPr lang="cs-CZ" dirty="0" err="1"/>
              <a:t>kcal</a:t>
            </a:r>
            <a:r>
              <a:rPr lang="cs-CZ" dirty="0"/>
              <a:t>, 419 </a:t>
            </a:r>
            <a:r>
              <a:rPr lang="cs-CZ" dirty="0" err="1"/>
              <a:t>kJ</a:t>
            </a:r>
            <a:endParaRPr lang="cs-CZ" dirty="0"/>
          </a:p>
          <a:p>
            <a:r>
              <a:rPr lang="cs-CZ" dirty="0"/>
              <a:t>Aerobik intenzivní 561 </a:t>
            </a:r>
            <a:r>
              <a:rPr lang="cs-CZ" dirty="0" err="1"/>
              <a:t>kcal</a:t>
            </a:r>
            <a:r>
              <a:rPr lang="cs-CZ" dirty="0"/>
              <a:t>, 2348 </a:t>
            </a:r>
            <a:r>
              <a:rPr lang="cs-CZ" dirty="0" err="1"/>
              <a:t>kJ</a:t>
            </a:r>
            <a:endParaRPr lang="cs-CZ" dirty="0"/>
          </a:p>
          <a:p>
            <a:r>
              <a:rPr lang="cs-CZ" dirty="0"/>
              <a:t>Běh 9km/h 561 </a:t>
            </a:r>
            <a:r>
              <a:rPr lang="cs-CZ" dirty="0" err="1"/>
              <a:t>kcal</a:t>
            </a:r>
            <a:r>
              <a:rPr lang="cs-CZ" dirty="0"/>
              <a:t>, 2348 </a:t>
            </a:r>
            <a:r>
              <a:rPr lang="cs-CZ" dirty="0" err="1"/>
              <a:t>kJ</a:t>
            </a:r>
            <a:endParaRPr lang="cs-CZ" dirty="0"/>
          </a:p>
          <a:p>
            <a:r>
              <a:rPr lang="cs-CZ" dirty="0"/>
              <a:t>Tanec společenský  380 </a:t>
            </a:r>
            <a:r>
              <a:rPr lang="cs-CZ" dirty="0" err="1"/>
              <a:t>kcal</a:t>
            </a:r>
            <a:r>
              <a:rPr lang="cs-CZ" dirty="0"/>
              <a:t>, 1591 </a:t>
            </a:r>
            <a:r>
              <a:rPr lang="cs-CZ" dirty="0" err="1"/>
              <a:t>kJ</a:t>
            </a:r>
            <a:endParaRPr lang="cs-CZ" dirty="0"/>
          </a:p>
          <a:p>
            <a:r>
              <a:rPr lang="cs-CZ" dirty="0"/>
              <a:t>Hokej 621 </a:t>
            </a:r>
            <a:r>
              <a:rPr lang="cs-CZ" dirty="0" err="1"/>
              <a:t>kcal</a:t>
            </a:r>
            <a:r>
              <a:rPr lang="cs-CZ" dirty="0"/>
              <a:t>, 2600 </a:t>
            </a:r>
            <a:r>
              <a:rPr lang="cs-CZ" dirty="0" err="1"/>
              <a:t>kJ</a:t>
            </a:r>
            <a:endParaRPr lang="cs-CZ" dirty="0"/>
          </a:p>
          <a:p>
            <a:r>
              <a:rPr lang="cs-CZ" dirty="0"/>
              <a:t>Ragby 918 </a:t>
            </a:r>
            <a:r>
              <a:rPr lang="cs-CZ" dirty="0" err="1"/>
              <a:t>kcal</a:t>
            </a:r>
            <a:r>
              <a:rPr lang="cs-CZ" dirty="0"/>
              <a:t>, 3843 </a:t>
            </a:r>
            <a:r>
              <a:rPr lang="cs-CZ" dirty="0" err="1"/>
              <a:t>kJ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5C20CC-105C-4742-B53F-4B1DC9C8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711033"/>
            <a:ext cx="3360415" cy="18935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EF7B18D-C918-495E-9A48-69EB749C7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077072"/>
            <a:ext cx="2123728" cy="26989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Procentuální zastoupení jednotlivých jídel během dne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Mají denní příjem třeba 8000 </a:t>
            </a:r>
            <a:r>
              <a:rPr lang="cs-CZ" dirty="0" err="1"/>
              <a:t>kJ</a:t>
            </a:r>
            <a:r>
              <a:rPr lang="cs-CZ" dirty="0"/>
              <a:t> a vědí ze snídaně by měla mít 20 % z denního příjmu</a:t>
            </a:r>
          </a:p>
          <a:p>
            <a:r>
              <a:rPr lang="cs-CZ" dirty="0"/>
              <a:t>Kolik </a:t>
            </a:r>
            <a:r>
              <a:rPr lang="cs-CZ" dirty="0" err="1"/>
              <a:t>kJ</a:t>
            </a:r>
            <a:r>
              <a:rPr lang="cs-CZ" dirty="0"/>
              <a:t> bude mít snídaně? </a:t>
            </a:r>
          </a:p>
          <a:p>
            <a:endParaRPr lang="cs-CZ" dirty="0"/>
          </a:p>
          <a:p>
            <a:r>
              <a:rPr lang="cs-CZ" dirty="0"/>
              <a:t>Snídaně 20 % celkového denního příjmu</a:t>
            </a:r>
          </a:p>
          <a:p>
            <a:r>
              <a:rPr lang="cs-CZ" dirty="0"/>
              <a:t>Svačiny 10-15 %</a:t>
            </a:r>
          </a:p>
          <a:p>
            <a:r>
              <a:rPr lang="cs-CZ" dirty="0"/>
              <a:t>Oběd 30 %</a:t>
            </a:r>
          </a:p>
          <a:p>
            <a:r>
              <a:rPr lang="cs-CZ" dirty="0"/>
              <a:t>Večeře 25 %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873</Words>
  <Application>Microsoft Office PowerPoint</Application>
  <PresentationFormat>Předvádění na obrazovce (4:3)</PresentationFormat>
  <Paragraphs>105</Paragraphs>
  <Slides>22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sady Office</vt:lpstr>
      <vt:lpstr>Prezentace aplikace PowerPoint</vt:lpstr>
      <vt:lpstr>Prezentace aplikace PowerPoint</vt:lpstr>
      <vt:lpstr>On-line setkání  Společenství praxe  VO Člověk a zdraví </vt:lpstr>
      <vt:lpstr>Výpočet z obalu potravin</vt:lpstr>
      <vt:lpstr>Převod kJ a kcal</vt:lpstr>
      <vt:lpstr>Energetická hodnota z tuků, sacharidů, bílkovin</vt:lpstr>
      <vt:lpstr>Spotřeba energie</vt:lpstr>
      <vt:lpstr>Příklady energetického výdeje za hodinu činnosti u osoby vážící 70 kg</vt:lpstr>
      <vt:lpstr>Procentuální zastoupení jednotlivých jídel během dne</vt:lpstr>
      <vt:lpstr>KVÍZ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Mara</dc:creator>
  <cp:lastModifiedBy>Adéla Zehringerová</cp:lastModifiedBy>
  <cp:revision>11</cp:revision>
  <dcterms:created xsi:type="dcterms:W3CDTF">2020-11-01T08:34:42Z</dcterms:created>
  <dcterms:modified xsi:type="dcterms:W3CDTF">2020-11-20T15:13:53Z</dcterms:modified>
</cp:coreProperties>
</file>