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6" r:id="rId1"/>
  </p:sldMasterIdLst>
  <p:notesMasterIdLst>
    <p:notesMasterId r:id="rId19"/>
  </p:notesMasterIdLst>
  <p:sldIdLst>
    <p:sldId id="324" r:id="rId2"/>
    <p:sldId id="269" r:id="rId3"/>
    <p:sldId id="871" r:id="rId4"/>
    <p:sldId id="936" r:id="rId5"/>
    <p:sldId id="961" r:id="rId6"/>
    <p:sldId id="952" r:id="rId7"/>
    <p:sldId id="953" r:id="rId8"/>
    <p:sldId id="960" r:id="rId9"/>
    <p:sldId id="954" r:id="rId10"/>
    <p:sldId id="950" r:id="rId11"/>
    <p:sldId id="948" r:id="rId12"/>
    <p:sldId id="957" r:id="rId13"/>
    <p:sldId id="959" r:id="rId14"/>
    <p:sldId id="962" r:id="rId15"/>
    <p:sldId id="922" r:id="rId16"/>
    <p:sldId id="747" r:id="rId17"/>
    <p:sldId id="650" r:id="rId18"/>
  </p:sldIdLst>
  <p:sldSz cx="18288000" cy="10287000"/>
  <p:notesSz cx="7104063" cy="10234613"/>
  <p:embeddedFontLs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8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BE3"/>
    <a:srgbClr val="00C800"/>
    <a:srgbClr val="FF2970"/>
    <a:srgbClr val="57D3FF"/>
    <a:srgbClr val="3A14DE"/>
    <a:srgbClr val="FA00B9"/>
    <a:srgbClr val="FF6D6D"/>
    <a:srgbClr val="FFCCFF"/>
    <a:srgbClr val="FD508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93807" autoAdjust="0"/>
  </p:normalViewPr>
  <p:slideViewPr>
    <p:cSldViewPr>
      <p:cViewPr varScale="1">
        <p:scale>
          <a:sx n="69" d="100"/>
          <a:sy n="69" d="100"/>
        </p:scale>
        <p:origin x="558" y="84"/>
      </p:cViewPr>
      <p:guideLst>
        <p:guide orient="horz" pos="3240"/>
        <p:guide pos="58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104063" cy="341154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>
                <a:latin typeface="Verdana" panose="020B0604030504040204" pitchFamily="34" charset="0"/>
              </a:defRPr>
            </a:lvl1pPr>
          </a:lstStyle>
          <a:p>
            <a:endParaRPr lang="uk-U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uk-U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9893459"/>
            <a:ext cx="7102419" cy="341154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>
                <a:latin typeface="Verdana" panose="020B0604030504040204" pitchFamily="34" charset="0"/>
              </a:defRPr>
            </a:lvl1pPr>
          </a:lstStyle>
          <a:p>
            <a:fld id="{BD9C3A12-1E0F-412B-B376-8089A55D946C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8020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10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03834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26406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9C3A12-1E0F-412B-B376-8089A55D946C}" type="slidenum">
              <a:rPr lang="uk-UA" smtClean="0"/>
              <a:pPr/>
              <a:t>15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6525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647700"/>
            <a:ext cx="0" cy="1028700"/>
          </a:xfrm>
          <a:prstGeom prst="line">
            <a:avLst/>
          </a:prstGeom>
          <a:ln w="63500">
            <a:solidFill>
              <a:srgbClr val="29ABE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7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943122" y="804259"/>
            <a:ext cx="16506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000" b="1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28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PPUČ, Eva Fanfulová</a:t>
            </a:r>
            <a:endParaRPr lang="en-US" sz="28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952500" y="2095500"/>
            <a:ext cx="16497300" cy="6629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908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704850" y="9429750"/>
            <a:ext cx="0" cy="59055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 userDrawn="1"/>
        </p:nvSpPr>
        <p:spPr>
          <a:xfrm>
            <a:off x="952500" y="9540169"/>
            <a:ext cx="164973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marR="0" lvl="0" indent="0" algn="l" defTabSz="13716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2800" dirty="0">
                <a:solidFill>
                  <a:schemeClr val="bg2">
                    <a:lumMod val="85000"/>
                  </a:schemeClr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PPUČ</a:t>
            </a:r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  <a:p>
            <a:endParaRPr lang="en-US" sz="2800" dirty="0">
              <a:solidFill>
                <a:schemeClr val="bg2">
                  <a:lumMod val="85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620000" y="2476500"/>
            <a:ext cx="2743200" cy="27432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2000">
                <a:latin typeface="Verdan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44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4763" y="0"/>
            <a:ext cx="18288000" cy="10287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64772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3871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34" r:id="rId2"/>
    <p:sldLayoutId id="2147483735" r:id="rId3"/>
    <p:sldLayoutId id="2147483736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69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B5EF800-0C4E-4CF2-ABB9-374894708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1" y="410554"/>
            <a:ext cx="296372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EBA515-121B-44D7-9180-DB9A027E37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3" y="316365"/>
            <a:ext cx="6408332" cy="77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F7A1F075-65B2-46D1-9D1C-813C643631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1" y="1093973"/>
            <a:ext cx="4748229" cy="47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4586C1B-7173-4A52-BD7A-1538E717E404}"/>
              </a:ext>
            </a:extLst>
          </p:cNvPr>
          <p:cNvSpPr txBox="1"/>
          <p:nvPr/>
        </p:nvSpPr>
        <p:spPr>
          <a:xfrm>
            <a:off x="1259543" y="5478840"/>
            <a:ext cx="9905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Digitální tvorba</a:t>
            </a:r>
          </a:p>
          <a:p>
            <a:pPr algn="ctr"/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Učíme se realitou</a:t>
            </a:r>
            <a:b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en-US" sz="48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BDA76E10-0297-490F-A206-453ACE723F2F}"/>
              </a:ext>
            </a:extLst>
          </p:cNvPr>
          <p:cNvGrpSpPr/>
          <p:nvPr/>
        </p:nvGrpSpPr>
        <p:grpSpPr>
          <a:xfrm>
            <a:off x="914400" y="4991100"/>
            <a:ext cx="685800" cy="685800"/>
            <a:chOff x="6324600" y="4114799"/>
            <a:chExt cx="685800" cy="685800"/>
          </a:xfrm>
        </p:grpSpPr>
        <p:cxnSp>
          <p:nvCxnSpPr>
            <p:cNvPr id="32" name="Straight Connector 5">
              <a:extLst>
                <a:ext uri="{FF2B5EF4-FFF2-40B4-BE49-F238E27FC236}">
                  <a16:creationId xmlns:a16="http://schemas.microsoft.com/office/drawing/2014/main" id="{3AA9342C-E699-4EF5-BF2E-F78AE1B92419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">
              <a:extLst>
                <a:ext uri="{FF2B5EF4-FFF2-40B4-BE49-F238E27FC236}">
                  <a16:creationId xmlns:a16="http://schemas.microsoft.com/office/drawing/2014/main" id="{D6D1E867-6235-49E4-A64B-E7AE287DC842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1E66281F-374A-4947-8D9D-1F240DE35675}"/>
              </a:ext>
            </a:extLst>
          </p:cNvPr>
          <p:cNvGrpSpPr/>
          <p:nvPr/>
        </p:nvGrpSpPr>
        <p:grpSpPr>
          <a:xfrm rot="10800000">
            <a:off x="10820400" y="6972299"/>
            <a:ext cx="685800" cy="685800"/>
            <a:chOff x="6324600" y="4114799"/>
            <a:chExt cx="685800" cy="685800"/>
          </a:xfrm>
        </p:grpSpPr>
        <p:cxnSp>
          <p:nvCxnSpPr>
            <p:cNvPr id="35" name="Straight Connector 8">
              <a:extLst>
                <a:ext uri="{FF2B5EF4-FFF2-40B4-BE49-F238E27FC236}">
                  <a16:creationId xmlns:a16="http://schemas.microsoft.com/office/drawing/2014/main" id="{DBB9290C-F3B7-4BED-8244-55D483E01D6C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">
              <a:extLst>
                <a:ext uri="{FF2B5EF4-FFF2-40B4-BE49-F238E27FC236}">
                  <a16:creationId xmlns:a16="http://schemas.microsoft.com/office/drawing/2014/main" id="{E337EDDC-B8AA-4739-82F5-B974B5D5F790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Obrázek 2" descr="Obsah obrázku hra&#10;&#10;Popis byl vytvořen automaticky">
            <a:extLst>
              <a:ext uri="{FF2B5EF4-FFF2-40B4-BE49-F238E27FC236}">
                <a16:creationId xmlns:a16="http://schemas.microsoft.com/office/drawing/2014/main" id="{C2A9E352-4A69-42FF-B11C-24A99A9242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800" y="5829300"/>
            <a:ext cx="5134982" cy="4082609"/>
          </a:xfrm>
          <a:prstGeom prst="rect">
            <a:avLst/>
          </a:prstGeom>
        </p:spPr>
      </p:pic>
      <p:sp>
        <p:nvSpPr>
          <p:cNvPr id="17" name="Obdélník 16">
            <a:extLst>
              <a:ext uri="{FF2B5EF4-FFF2-40B4-BE49-F238E27FC236}">
                <a16:creationId xmlns:a16="http://schemas.microsoft.com/office/drawing/2014/main" id="{BF246548-F639-48D4-802F-9B1BDDC1B1AA}"/>
              </a:ext>
            </a:extLst>
          </p:cNvPr>
          <p:cNvSpPr/>
          <p:nvPr/>
        </p:nvSpPr>
        <p:spPr>
          <a:xfrm>
            <a:off x="13417285" y="9911909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Obrázek: Eva Fanfulová, vlastní, květen 2020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6BA79BB0-6C18-4C64-B4A0-40EC3DD86813}"/>
              </a:ext>
            </a:extLst>
          </p:cNvPr>
          <p:cNvSpPr txBox="1"/>
          <p:nvPr/>
        </p:nvSpPr>
        <p:spPr>
          <a:xfrm>
            <a:off x="12573000" y="4914900"/>
            <a:ext cx="51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Verdana" panose="020B0604030504040204" pitchFamily="34" charset="0"/>
                <a:ea typeface="Lato Semibold" panose="020F0502020204030203" pitchFamily="34" charset="0"/>
                <a:cs typeface="Arial" panose="020B0604020202020204" pitchFamily="34" charset="0"/>
              </a:rPr>
              <a:t>Plánujeme výlet</a:t>
            </a:r>
            <a:endParaRPr lang="ru-RU" sz="4000" b="1" cap="small" dirty="0">
              <a:solidFill>
                <a:schemeClr val="bg1"/>
              </a:solidFill>
              <a:latin typeface="Verdana" panose="020B0604030504040204" pitchFamily="34" charset="0"/>
              <a:ea typeface="Lato Semibold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B5EF800-0C4E-4CF2-ABB9-374894708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1" y="410554"/>
            <a:ext cx="296372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EBA515-121B-44D7-9180-DB9A027E37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3" y="316365"/>
            <a:ext cx="6408332" cy="77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F7A1F075-65B2-46D1-9D1C-813C643631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1" y="1093973"/>
            <a:ext cx="4748229" cy="47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4586C1B-7173-4A52-BD7A-1538E717E404}"/>
              </a:ext>
            </a:extLst>
          </p:cNvPr>
          <p:cNvSpPr txBox="1"/>
          <p:nvPr/>
        </p:nvSpPr>
        <p:spPr>
          <a:xfrm>
            <a:off x="1259543" y="5478840"/>
            <a:ext cx="990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Tvorba v Canvě</a:t>
            </a:r>
            <a:b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en-US" sz="48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BDA76E10-0297-490F-A206-453ACE723F2F}"/>
              </a:ext>
            </a:extLst>
          </p:cNvPr>
          <p:cNvGrpSpPr/>
          <p:nvPr/>
        </p:nvGrpSpPr>
        <p:grpSpPr>
          <a:xfrm>
            <a:off x="2438400" y="4991100"/>
            <a:ext cx="685800" cy="685800"/>
            <a:chOff x="6324600" y="4114799"/>
            <a:chExt cx="685800" cy="685800"/>
          </a:xfrm>
        </p:grpSpPr>
        <p:cxnSp>
          <p:nvCxnSpPr>
            <p:cNvPr id="32" name="Straight Connector 5">
              <a:extLst>
                <a:ext uri="{FF2B5EF4-FFF2-40B4-BE49-F238E27FC236}">
                  <a16:creationId xmlns:a16="http://schemas.microsoft.com/office/drawing/2014/main" id="{3AA9342C-E699-4EF5-BF2E-F78AE1B92419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">
              <a:extLst>
                <a:ext uri="{FF2B5EF4-FFF2-40B4-BE49-F238E27FC236}">
                  <a16:creationId xmlns:a16="http://schemas.microsoft.com/office/drawing/2014/main" id="{D6D1E867-6235-49E4-A64B-E7AE287DC842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1E66281F-374A-4947-8D9D-1F240DE35675}"/>
              </a:ext>
            </a:extLst>
          </p:cNvPr>
          <p:cNvGrpSpPr/>
          <p:nvPr/>
        </p:nvGrpSpPr>
        <p:grpSpPr>
          <a:xfrm rot="10800000">
            <a:off x="9372600" y="6134100"/>
            <a:ext cx="685800" cy="685800"/>
            <a:chOff x="6324600" y="4114799"/>
            <a:chExt cx="685800" cy="685800"/>
          </a:xfrm>
        </p:grpSpPr>
        <p:cxnSp>
          <p:nvCxnSpPr>
            <p:cNvPr id="35" name="Straight Connector 8">
              <a:extLst>
                <a:ext uri="{FF2B5EF4-FFF2-40B4-BE49-F238E27FC236}">
                  <a16:creationId xmlns:a16="http://schemas.microsoft.com/office/drawing/2014/main" id="{DBB9290C-F3B7-4BED-8244-55D483E01D6C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">
              <a:extLst>
                <a:ext uri="{FF2B5EF4-FFF2-40B4-BE49-F238E27FC236}">
                  <a16:creationId xmlns:a16="http://schemas.microsoft.com/office/drawing/2014/main" id="{E337EDDC-B8AA-4739-82F5-B974B5D5F790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E0565B2D-86E9-4760-B9BF-F54FB18F40E0}"/>
              </a:ext>
            </a:extLst>
          </p:cNvPr>
          <p:cNvSpPr txBox="1"/>
          <p:nvPr/>
        </p:nvSpPr>
        <p:spPr>
          <a:xfrm>
            <a:off x="12573000" y="6874014"/>
            <a:ext cx="51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chemeClr val="bg1"/>
                </a:solidFill>
                <a:latin typeface="Verdana" panose="020B0604030504040204" pitchFamily="34" charset="0"/>
                <a:ea typeface="Lato Semibold" panose="020F0502020204030203" pitchFamily="34" charset="0"/>
                <a:cs typeface="Arial" panose="020B0604020202020204" pitchFamily="34" charset="0"/>
              </a:rPr>
              <a:t>Plánujeme výlet</a:t>
            </a:r>
            <a:endParaRPr lang="ru-RU" sz="4000" b="1" cap="small" dirty="0">
              <a:solidFill>
                <a:schemeClr val="bg1"/>
              </a:solidFill>
              <a:latin typeface="Verdana" panose="020B0604030504040204" pitchFamily="34" charset="0"/>
              <a:ea typeface="Lato Semibold" panose="020F050202020403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96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tvorba – Canva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1409700" y="1738372"/>
            <a:ext cx="1562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4" name="image4.jpg">
            <a:extLst>
              <a:ext uri="{FF2B5EF4-FFF2-40B4-BE49-F238E27FC236}">
                <a16:creationId xmlns:a16="http://schemas.microsoft.com/office/drawing/2014/main" id="{4DE7C28C-6E1E-4B1B-94E8-6116BAF911C2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2000" y="647700"/>
            <a:ext cx="9220200" cy="9220200"/>
          </a:xfrm>
          <a:prstGeom prst="rect">
            <a:avLst/>
          </a:prstGeom>
          <a:ln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14643CB-27D2-45A1-B29F-9B8EF2D76CED}"/>
              </a:ext>
            </a:extLst>
          </p:cNvPr>
          <p:cNvSpPr txBox="1"/>
          <p:nvPr/>
        </p:nvSpPr>
        <p:spPr>
          <a:xfrm>
            <a:off x="710184" y="8521869"/>
            <a:ext cx="69054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tx2">
                    <a:lumMod val="50000"/>
                  </a:schemeClr>
                </a:solidFill>
              </a:rPr>
              <a:t>https://www.canva.com/cs_cz/</a:t>
            </a:r>
          </a:p>
        </p:txBody>
      </p:sp>
      <p:pic>
        <p:nvPicPr>
          <p:cNvPr id="6" name="image6.jpg" descr="Obsah obrázku budova&#10;&#10;Popis byl vytvořen automaticky">
            <a:extLst>
              <a:ext uri="{FF2B5EF4-FFF2-40B4-BE49-F238E27FC236}">
                <a16:creationId xmlns:a16="http://schemas.microsoft.com/office/drawing/2014/main" id="{D6FAC862-3E11-43D8-9024-837962765BF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630009"/>
            <a:ext cx="6506966" cy="650696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16239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digitální tvorba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1409700" y="1738372"/>
            <a:ext cx="1562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cs-CZ" sz="40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  <p:pic>
        <p:nvPicPr>
          <p:cNvPr id="6" name="image5.jpg">
            <a:extLst>
              <a:ext uri="{FF2B5EF4-FFF2-40B4-BE49-F238E27FC236}">
                <a16:creationId xmlns:a16="http://schemas.microsoft.com/office/drawing/2014/main" id="{1A4054C4-2C40-41E3-9C39-1D89986B2EF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201400" y="488826"/>
            <a:ext cx="6477000" cy="9309347"/>
          </a:xfrm>
          <a:prstGeom prst="rect">
            <a:avLst/>
          </a:prstGeom>
          <a:ln/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8D699896-24EE-4F17-A670-C747492FA0C1}"/>
              </a:ext>
            </a:extLst>
          </p:cNvPr>
          <p:cNvSpPr txBox="1"/>
          <p:nvPr/>
        </p:nvSpPr>
        <p:spPr>
          <a:xfrm>
            <a:off x="1226703" y="3390900"/>
            <a:ext cx="690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>
                <a:solidFill>
                  <a:schemeClr val="tx2">
                    <a:lumMod val="50000"/>
                  </a:schemeClr>
                </a:solidFill>
              </a:rPr>
              <a:t>infografika</a:t>
            </a:r>
          </a:p>
        </p:txBody>
      </p:sp>
    </p:spTree>
    <p:extLst>
      <p:ext uri="{BB962C8B-B14F-4D97-AF65-F5344CB8AC3E}">
        <p14:creationId xmlns:p14="http://schemas.microsoft.com/office/powerpoint/2010/main" val="31173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2" y="4683761"/>
            <a:ext cx="13639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pozornost.</a:t>
            </a:r>
            <a:endParaRPr lang="en-US" sz="66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43053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82800" y="5524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0CF4DF4-AD56-4189-B3F5-BE4E660BCEED}"/>
              </a:ext>
            </a:extLst>
          </p:cNvPr>
          <p:cNvSpPr/>
          <p:nvPr/>
        </p:nvSpPr>
        <p:spPr>
          <a:xfrm>
            <a:off x="5791200" y="9029700"/>
            <a:ext cx="708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Eva Fanfulová, eva.fanfulova@npicr.cz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C625C7E-83E2-4510-B3C1-8B32F282C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" y="5954076"/>
            <a:ext cx="5795154" cy="433292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7F98F9B-DADF-408E-BB8A-2C090014210B}"/>
              </a:ext>
            </a:extLst>
          </p:cNvPr>
          <p:cNvSpPr/>
          <p:nvPr/>
        </p:nvSpPr>
        <p:spPr>
          <a:xfrm>
            <a:off x="5791200" y="9816525"/>
            <a:ext cx="11519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Obrázek: Eva Fanfulová, vlastní, 2019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138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381000" y="2933700"/>
            <a:ext cx="15621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[1] BERKI, Jan a Jindra DRÁBKOVÁ. Základy informatiky pro 1. stupeň ZŠ. Beta verze. Liberec: Technická univerzita v Liberci, 2019</a:t>
            </a:r>
          </a:p>
          <a:p>
            <a:pPr marL="12573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Ručně kreslené obrázky vlastní – Eva Fanfulová, 2019–2020 </a:t>
            </a:r>
          </a:p>
        </p:txBody>
      </p:sp>
    </p:spTree>
    <p:extLst>
      <p:ext uri="{BB962C8B-B14F-4D97-AF65-F5344CB8AC3E}">
        <p14:creationId xmlns:p14="http://schemas.microsoft.com/office/powerpoint/2010/main" val="132415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24102" y="4683761"/>
            <a:ext cx="136397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Děkuji za pozornost.</a:t>
            </a:r>
            <a:endParaRPr lang="en-US" sz="66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19400" y="43053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782800" y="55245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60CF4DF4-AD56-4189-B3F5-BE4E660BCEED}"/>
              </a:ext>
            </a:extLst>
          </p:cNvPr>
          <p:cNvSpPr/>
          <p:nvPr/>
        </p:nvSpPr>
        <p:spPr>
          <a:xfrm>
            <a:off x="5791200" y="9029700"/>
            <a:ext cx="708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8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Eva Fanfulová, eva.fanfulova@npicr.cz</a:t>
            </a:r>
            <a:endParaRPr lang="cs-CZ" dirty="0"/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2C625C7E-83E2-4510-B3C1-8B32F282CE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2554" y="5954076"/>
            <a:ext cx="5795154" cy="4332926"/>
          </a:xfrm>
          <a:prstGeom prst="rect">
            <a:avLst/>
          </a:prstGeom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47F98F9B-DADF-408E-BB8A-2C090014210B}"/>
              </a:ext>
            </a:extLst>
          </p:cNvPr>
          <p:cNvSpPr/>
          <p:nvPr/>
        </p:nvSpPr>
        <p:spPr>
          <a:xfrm>
            <a:off x="5791200" y="9816525"/>
            <a:ext cx="11519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Obrázek: Eva Fanfulová, vlastní, 2019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6638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2474243" y="4000500"/>
            <a:ext cx="13491914" cy="1804705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dirty="0">
                <a:latin typeface="Verdana" panose="020B060403050404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2468022" y="8011061"/>
            <a:ext cx="1359357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>
                <a:latin typeface="Verdana" panose="020B0604030504040204" pitchFamily="34" charset="0"/>
              </a:rPr>
              <a:t>Podpora budování kapacit pro rozvoj základních pre/gramotností v předškolním </a:t>
            </a:r>
            <a:br>
              <a:rPr lang="cs-CZ" sz="2600" dirty="0">
                <a:latin typeface="Verdana" panose="020B0604030504040204" pitchFamily="34" charset="0"/>
              </a:rPr>
            </a:br>
            <a:r>
              <a:rPr lang="en-US" sz="2600" dirty="0">
                <a:latin typeface="Verdana" panose="020B0604030504040204" pitchFamily="34" charset="0"/>
              </a:rPr>
              <a:t>a základním vzdělávání - Podpora práce učitelů (PPUČ)</a:t>
            </a:r>
            <a:r>
              <a:rPr lang="cs-CZ" sz="2600" dirty="0">
                <a:latin typeface="Verdana" panose="020B0604030504040204" pitchFamily="34" charset="0"/>
              </a:rPr>
              <a:t> je financován Evropskou unií.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3314700"/>
            <a:ext cx="11887200" cy="286232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Společenství praxe</a:t>
            </a:r>
          </a:p>
          <a:p>
            <a:pPr algn="ctr"/>
            <a: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1. stupeň ZŠ</a:t>
            </a:r>
            <a:br>
              <a:rPr lang="cs-CZ" sz="66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online – 10. 12. 2020 </a:t>
            </a:r>
            <a:endParaRPr lang="en-US" sz="48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95600" y="2781300"/>
            <a:ext cx="685800" cy="685800"/>
            <a:chOff x="6324600" y="4114799"/>
            <a:chExt cx="685800" cy="685800"/>
          </a:xfrm>
        </p:grpSpPr>
        <p:cxnSp>
          <p:nvCxnSpPr>
            <p:cNvPr id="6" name="Straight Connector 5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 rot="10800000">
            <a:off x="14401800" y="5981700"/>
            <a:ext cx="685800" cy="685800"/>
            <a:chOff x="6324600" y="4114799"/>
            <a:chExt cx="685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73" y="419100"/>
            <a:ext cx="3584388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8942" y="410554"/>
            <a:ext cx="7750359" cy="999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4915" y="1410336"/>
            <a:ext cx="5742599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ázek 13" descr="Obsah obrázku místnost&#10;&#10;Popis byl vytvořen automaticky">
            <a:extLst>
              <a:ext uri="{FF2B5EF4-FFF2-40B4-BE49-F238E27FC236}">
                <a16:creationId xmlns:a16="http://schemas.microsoft.com/office/drawing/2014/main" id="{FDCCF429-2B76-4C55-9FC3-B153DA2CC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1" y="4762500"/>
            <a:ext cx="5153591" cy="5309637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E445D5AF-3B31-488D-B35E-FDBDC2F44614}"/>
              </a:ext>
            </a:extLst>
          </p:cNvPr>
          <p:cNvSpPr/>
          <p:nvPr/>
        </p:nvSpPr>
        <p:spPr>
          <a:xfrm>
            <a:off x="76201" y="9867900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Obrázek: Eva Fanfulová, vlastní, květen 2020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0"/>
          <p:cNvGrpSpPr/>
          <p:nvPr/>
        </p:nvGrpSpPr>
        <p:grpSpPr>
          <a:xfrm>
            <a:off x="11938709" y="-85398"/>
            <a:ext cx="6400800" cy="10287000"/>
            <a:chOff x="12700" y="-49756"/>
            <a:chExt cx="6400800" cy="10287000"/>
          </a:xfrm>
        </p:grpSpPr>
        <p:sp>
          <p:nvSpPr>
            <p:cNvPr id="18" name="Rectangle 4"/>
            <p:cNvSpPr/>
            <p:nvPr/>
          </p:nvSpPr>
          <p:spPr>
            <a:xfrm>
              <a:off x="12700" y="-49756"/>
              <a:ext cx="6400800" cy="10287000"/>
            </a:xfrm>
            <a:prstGeom prst="rect">
              <a:avLst/>
            </a:prstGeom>
            <a:solidFill>
              <a:srgbClr val="29ABE3">
                <a:alpha val="74902"/>
              </a:srgbClr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uk-UA" sz="2800" dirty="0">
                <a:solidFill>
                  <a:schemeClr val="tx1"/>
                </a:solidFill>
                <a:latin typeface="Verdana" panose="020B0604030504040204" pitchFamily="34" charset="0"/>
              </a:endParaRPr>
            </a:p>
          </p:txBody>
        </p:sp>
        <p:grpSp>
          <p:nvGrpSpPr>
            <p:cNvPr id="19" name="Group 5"/>
            <p:cNvGrpSpPr/>
            <p:nvPr/>
          </p:nvGrpSpPr>
          <p:grpSpPr>
            <a:xfrm>
              <a:off x="418391" y="4569542"/>
              <a:ext cx="5486400" cy="1676400"/>
              <a:chOff x="6361991" y="6994964"/>
              <a:chExt cx="5486400" cy="1676400"/>
            </a:xfrm>
          </p:grpSpPr>
          <p:sp>
            <p:nvSpPr>
              <p:cNvPr id="21" name="TextBox 6"/>
              <p:cNvSpPr txBox="1"/>
              <p:nvPr/>
            </p:nvSpPr>
            <p:spPr>
              <a:xfrm>
                <a:off x="6571824" y="7412219"/>
                <a:ext cx="516297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4000" b="1" dirty="0">
                    <a:solidFill>
                      <a:schemeClr val="bg1"/>
                    </a:solidFill>
                    <a:latin typeface="Verdana" panose="020B0604030504040204" pitchFamily="34" charset="0"/>
                    <a:ea typeface="Lato Semibold" panose="020F0502020204030203" pitchFamily="34" charset="0"/>
                    <a:cs typeface="Arial" panose="020B0604020202020204" pitchFamily="34" charset="0"/>
                  </a:rPr>
                  <a:t>DT napříč obory</a:t>
                </a:r>
                <a:endParaRPr lang="ru-RU" sz="4000" b="1" dirty="0">
                  <a:solidFill>
                    <a:schemeClr val="bg1"/>
                  </a:solidFill>
                  <a:latin typeface="Verdana" panose="020B0604030504040204" pitchFamily="34" charset="0"/>
                  <a:ea typeface="Lato Semibold" panose="020F0502020204030203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2" name="Group 7"/>
              <p:cNvGrpSpPr/>
              <p:nvPr/>
            </p:nvGrpSpPr>
            <p:grpSpPr>
              <a:xfrm>
                <a:off x="6361991" y="6994964"/>
                <a:ext cx="685800" cy="685800"/>
                <a:chOff x="5974641" y="6652063"/>
                <a:chExt cx="685800" cy="685800"/>
              </a:xfrm>
            </p:grpSpPr>
            <p:cxnSp>
              <p:nvCxnSpPr>
                <p:cNvPr id="26" name="Straight Connector 11"/>
                <p:cNvCxnSpPr/>
                <p:nvPr/>
              </p:nvCxnSpPr>
              <p:spPr>
                <a:xfrm flipV="1">
                  <a:off x="5974641" y="6652063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12"/>
                <p:cNvCxnSpPr/>
                <p:nvPr/>
              </p:nvCxnSpPr>
              <p:spPr>
                <a:xfrm>
                  <a:off x="5974641" y="6652063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" name="Group 8"/>
              <p:cNvGrpSpPr/>
              <p:nvPr/>
            </p:nvGrpSpPr>
            <p:grpSpPr>
              <a:xfrm rot="10800000">
                <a:off x="11162591" y="7985564"/>
                <a:ext cx="685800" cy="685800"/>
                <a:chOff x="6052259" y="1272735"/>
                <a:chExt cx="685800" cy="685800"/>
              </a:xfrm>
            </p:grpSpPr>
            <p:cxnSp>
              <p:nvCxnSpPr>
                <p:cNvPr id="24" name="Straight Connector 9"/>
                <p:cNvCxnSpPr/>
                <p:nvPr/>
              </p:nvCxnSpPr>
              <p:spPr>
                <a:xfrm flipV="1">
                  <a:off x="6052259" y="1272735"/>
                  <a:ext cx="0" cy="68580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10"/>
                <p:cNvCxnSpPr/>
                <p:nvPr/>
              </p:nvCxnSpPr>
              <p:spPr>
                <a:xfrm>
                  <a:off x="6052259" y="1272735"/>
                  <a:ext cx="685800" cy="0"/>
                </a:xfrm>
                <a:prstGeom prst="line">
                  <a:avLst/>
                </a:prstGeom>
                <a:ln w="38100" cap="sq">
                  <a:solidFill>
                    <a:schemeClr val="bg1"/>
                  </a:solidFill>
                  <a:bevel/>
                  <a:headEnd type="non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36" name="TextBox 23">
            <a:extLst>
              <a:ext uri="{FF2B5EF4-FFF2-40B4-BE49-F238E27FC236}">
                <a16:creationId xmlns:a16="http://schemas.microsoft.com/office/drawing/2014/main" id="{0B915A76-9E00-4C10-834B-3850AD210B03}"/>
              </a:ext>
            </a:extLst>
          </p:cNvPr>
          <p:cNvSpPr txBox="1"/>
          <p:nvPr/>
        </p:nvSpPr>
        <p:spPr>
          <a:xfrm>
            <a:off x="931599" y="3654286"/>
            <a:ext cx="11007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	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641CEAFC-31D1-4654-BF24-E44A2E147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90" y="2552700"/>
            <a:ext cx="9528954" cy="7124617"/>
          </a:xfrm>
          <a:prstGeom prst="rect">
            <a:avLst/>
          </a:prstGeom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545B4AC4-080C-4AE6-8642-4AF021CCB960}"/>
              </a:ext>
            </a:extLst>
          </p:cNvPr>
          <p:cNvSpPr/>
          <p:nvPr/>
        </p:nvSpPr>
        <p:spPr>
          <a:xfrm>
            <a:off x="5417375" y="9807326"/>
            <a:ext cx="115198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rgbClr val="29ABE3"/>
                </a:solidFill>
              </a:rPr>
              <a:t>Obrázek: Eva Fanfulová, vlastní, 2019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37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využití DT napříč obory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1409700" y="1738372"/>
            <a:ext cx="15621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využití digitálních technologií napříč obory</a:t>
            </a:r>
          </a:p>
          <a:p>
            <a:pPr marL="12573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využití DT jako didaktické pomůcky</a:t>
            </a:r>
          </a:p>
          <a:p>
            <a:pPr marL="12573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využití DT k rozvoji digitální gramotnosti </a:t>
            </a:r>
          </a:p>
          <a:p>
            <a:pPr marL="1257300" lvl="1" indent="-5715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využití DT k rozvoji informatického myšlení</a:t>
            </a:r>
          </a:p>
        </p:txBody>
      </p:sp>
      <p:pic>
        <p:nvPicPr>
          <p:cNvPr id="4" name="Obrázek 3" descr="Obsah obrázku počítač, místnost&#10;&#10;Popis byl vytvořen automaticky">
            <a:extLst>
              <a:ext uri="{FF2B5EF4-FFF2-40B4-BE49-F238E27FC236}">
                <a16:creationId xmlns:a16="http://schemas.microsoft.com/office/drawing/2014/main" id="{03F4E0F7-AB1B-46F6-9064-E42944F5EB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9400" y="4517209"/>
            <a:ext cx="3569302" cy="3569302"/>
          </a:xfrm>
          <a:prstGeom prst="rect">
            <a:avLst/>
          </a:prstGeom>
        </p:spPr>
      </p:pic>
      <p:pic>
        <p:nvPicPr>
          <p:cNvPr id="6" name="Obrázek 5" descr="Obsah obrázku místnost&#10;&#10;Popis byl vytvořen automaticky">
            <a:extLst>
              <a:ext uri="{FF2B5EF4-FFF2-40B4-BE49-F238E27FC236}">
                <a16:creationId xmlns:a16="http://schemas.microsoft.com/office/drawing/2014/main" id="{541F0999-E620-471A-969F-50C019D8F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134100"/>
            <a:ext cx="3601019" cy="378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96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4"/>
          <p:cNvSpPr/>
          <p:nvPr/>
        </p:nvSpPr>
        <p:spPr>
          <a:xfrm>
            <a:off x="11887200" y="0"/>
            <a:ext cx="6400800" cy="10287000"/>
          </a:xfrm>
          <a:prstGeom prst="rect">
            <a:avLst/>
          </a:prstGeom>
          <a:solidFill>
            <a:schemeClr val="accent1">
              <a:alpha val="75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pic>
        <p:nvPicPr>
          <p:cNvPr id="16" name="Picture 1">
            <a:extLst>
              <a:ext uri="{FF2B5EF4-FFF2-40B4-BE49-F238E27FC236}">
                <a16:creationId xmlns:a16="http://schemas.microsoft.com/office/drawing/2014/main" id="{7B5EF800-0C4E-4CF2-ABB9-3748947083D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61" y="410554"/>
            <a:ext cx="2963727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6EBA515-121B-44D7-9180-DB9A027E37F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583" y="316365"/>
            <a:ext cx="6408332" cy="777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F7A1F075-65B2-46D1-9D1C-813C643631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101" y="1093973"/>
            <a:ext cx="4748229" cy="47166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">
            <a:extLst>
              <a:ext uri="{FF2B5EF4-FFF2-40B4-BE49-F238E27FC236}">
                <a16:creationId xmlns:a16="http://schemas.microsoft.com/office/drawing/2014/main" id="{B4586C1B-7173-4A52-BD7A-1538E717E404}"/>
              </a:ext>
            </a:extLst>
          </p:cNvPr>
          <p:cNvSpPr txBox="1"/>
          <p:nvPr/>
        </p:nvSpPr>
        <p:spPr>
          <a:xfrm>
            <a:off x="1259543" y="5478840"/>
            <a:ext cx="9905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Rodokmen</a:t>
            </a:r>
            <a:br>
              <a:rPr lang="cs-CZ" sz="4800" b="1" dirty="0">
                <a:solidFill>
                  <a:srgbClr val="29ABE3"/>
                </a:solidFill>
                <a:latin typeface="Verdana" panose="020B060403050404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</a:br>
            <a:endParaRPr lang="en-US" sz="4800" b="1" dirty="0">
              <a:solidFill>
                <a:srgbClr val="29ABE3"/>
              </a:solidFill>
              <a:latin typeface="Verdana" panose="020B060403050404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31" name="Group 3">
            <a:extLst>
              <a:ext uri="{FF2B5EF4-FFF2-40B4-BE49-F238E27FC236}">
                <a16:creationId xmlns:a16="http://schemas.microsoft.com/office/drawing/2014/main" id="{BDA76E10-0297-490F-A206-453ACE723F2F}"/>
              </a:ext>
            </a:extLst>
          </p:cNvPr>
          <p:cNvGrpSpPr/>
          <p:nvPr/>
        </p:nvGrpSpPr>
        <p:grpSpPr>
          <a:xfrm>
            <a:off x="914400" y="4991100"/>
            <a:ext cx="685800" cy="685800"/>
            <a:chOff x="6324600" y="4114799"/>
            <a:chExt cx="685800" cy="685800"/>
          </a:xfrm>
        </p:grpSpPr>
        <p:cxnSp>
          <p:nvCxnSpPr>
            <p:cNvPr id="32" name="Straight Connector 5">
              <a:extLst>
                <a:ext uri="{FF2B5EF4-FFF2-40B4-BE49-F238E27FC236}">
                  <a16:creationId xmlns:a16="http://schemas.microsoft.com/office/drawing/2014/main" id="{3AA9342C-E699-4EF5-BF2E-F78AE1B92419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6">
              <a:extLst>
                <a:ext uri="{FF2B5EF4-FFF2-40B4-BE49-F238E27FC236}">
                  <a16:creationId xmlns:a16="http://schemas.microsoft.com/office/drawing/2014/main" id="{D6D1E867-6235-49E4-A64B-E7AE287DC842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1E66281F-374A-4947-8D9D-1F240DE35675}"/>
              </a:ext>
            </a:extLst>
          </p:cNvPr>
          <p:cNvGrpSpPr/>
          <p:nvPr/>
        </p:nvGrpSpPr>
        <p:grpSpPr>
          <a:xfrm rot="10800000">
            <a:off x="10820400" y="6134100"/>
            <a:ext cx="685800" cy="685800"/>
            <a:chOff x="6324600" y="4114799"/>
            <a:chExt cx="685800" cy="685800"/>
          </a:xfrm>
        </p:grpSpPr>
        <p:cxnSp>
          <p:nvCxnSpPr>
            <p:cNvPr id="35" name="Straight Connector 8">
              <a:extLst>
                <a:ext uri="{FF2B5EF4-FFF2-40B4-BE49-F238E27FC236}">
                  <a16:creationId xmlns:a16="http://schemas.microsoft.com/office/drawing/2014/main" id="{DBB9290C-F3B7-4BED-8244-55D483E01D6C}"/>
                </a:ext>
              </a:extLst>
            </p:cNvPr>
            <p:cNvCxnSpPr/>
            <p:nvPr/>
          </p:nvCxnSpPr>
          <p:spPr>
            <a:xfrm flipV="1">
              <a:off x="6324600" y="4114799"/>
              <a:ext cx="0" cy="68580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9">
              <a:extLst>
                <a:ext uri="{FF2B5EF4-FFF2-40B4-BE49-F238E27FC236}">
                  <a16:creationId xmlns:a16="http://schemas.microsoft.com/office/drawing/2014/main" id="{E337EDDC-B8AA-4739-82F5-B974B5D5F790}"/>
                </a:ext>
              </a:extLst>
            </p:cNvPr>
            <p:cNvCxnSpPr/>
            <p:nvPr/>
          </p:nvCxnSpPr>
          <p:spPr>
            <a:xfrm>
              <a:off x="6324600" y="4114799"/>
              <a:ext cx="685800" cy="0"/>
            </a:xfrm>
            <a:prstGeom prst="line">
              <a:avLst/>
            </a:prstGeom>
            <a:ln w="38100" cap="sq">
              <a:solidFill>
                <a:srgbClr val="29ABE3"/>
              </a:solidFill>
              <a:bevel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Obdélník 16">
            <a:extLst>
              <a:ext uri="{FF2B5EF4-FFF2-40B4-BE49-F238E27FC236}">
                <a16:creationId xmlns:a16="http://schemas.microsoft.com/office/drawing/2014/main" id="{BF246548-F639-48D4-802F-9B1BDDC1B1AA}"/>
              </a:ext>
            </a:extLst>
          </p:cNvPr>
          <p:cNvSpPr/>
          <p:nvPr/>
        </p:nvSpPr>
        <p:spPr>
          <a:xfrm>
            <a:off x="13417285" y="9911909"/>
            <a:ext cx="495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i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Obrázek: Eva Fanfulová, vlastní, květen 2020</a:t>
            </a:r>
          </a:p>
          <a:p>
            <a:endParaRPr lang="cs-CZ" sz="1600" i="1" u="none" strike="noStrike" dirty="0">
              <a:solidFill>
                <a:srgbClr val="29ABE3"/>
              </a:solidFill>
              <a:effectLst/>
            </a:endParaRPr>
          </a:p>
        </p:txBody>
      </p:sp>
      <p:pic>
        <p:nvPicPr>
          <p:cNvPr id="20" name="image3.png" descr="Obsah obrázku objekt&#10;&#10;Popis byl vytvořen automaticky">
            <a:extLst>
              <a:ext uri="{FF2B5EF4-FFF2-40B4-BE49-F238E27FC236}">
                <a16:creationId xmlns:a16="http://schemas.microsoft.com/office/drawing/2014/main" id="{10D237BA-1A0A-409D-888E-FD4468D4000F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2203823" y="4309074"/>
            <a:ext cx="5767554" cy="502165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85051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Rodokmen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1409700" y="1738372"/>
            <a:ext cx="15621000" cy="3707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Jedenáctiletá Julinka chystá dárek pro svoji prababičku, která bude mít 90. narozeniny. Jako dárek chystá Julinka rodokmen. Připravila si kartičky s fotografiemi jednotlivých příbuzných a s popisky vztahů. </a:t>
            </a:r>
            <a:b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</a:b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Pomůžeš Julince rodokmen sestavit?</a:t>
            </a:r>
          </a:p>
        </p:txBody>
      </p:sp>
    </p:spTree>
    <p:extLst>
      <p:ext uri="{BB962C8B-B14F-4D97-AF65-F5344CB8AC3E}">
        <p14:creationId xmlns:p14="http://schemas.microsoft.com/office/powerpoint/2010/main" val="29520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Rodokmen</a:t>
            </a:r>
          </a:p>
        </p:txBody>
      </p:sp>
      <p:pic>
        <p:nvPicPr>
          <p:cNvPr id="4" name="image3.png" descr="Obsah obrázku objekt&#10;&#10;Popis byl vytvořen automaticky">
            <a:extLst>
              <a:ext uri="{FF2B5EF4-FFF2-40B4-BE49-F238E27FC236}">
                <a16:creationId xmlns:a16="http://schemas.microsoft.com/office/drawing/2014/main" id="{CE9AE337-5F2A-4933-951E-769FB2E59EC5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886200" y="786941"/>
            <a:ext cx="9721923" cy="846461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27699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Rodokmen</a:t>
            </a:r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243F05C-388D-4C81-93BC-E15E88F3A6D1}"/>
              </a:ext>
            </a:extLst>
          </p:cNvPr>
          <p:cNvSpPr txBox="1"/>
          <p:nvPr/>
        </p:nvSpPr>
        <p:spPr>
          <a:xfrm>
            <a:off x="1409700" y="1738372"/>
            <a:ext cx="15621000" cy="752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</a:rPr>
              <a:t>SP-10-12-2020</a:t>
            </a:r>
          </a:p>
        </p:txBody>
      </p:sp>
    </p:spTree>
    <p:extLst>
      <p:ext uri="{BB962C8B-B14F-4D97-AF65-F5344CB8AC3E}">
        <p14:creationId xmlns:p14="http://schemas.microsoft.com/office/powerpoint/2010/main" val="375398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Rodokmen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D36D35C-777C-449C-B9D9-082F841C0E6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19417"/>
            <a:ext cx="14325600" cy="816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18401</TotalTime>
  <Words>277</Words>
  <Application>Microsoft Office PowerPoint</Application>
  <PresentationFormat>Vlastní</PresentationFormat>
  <Paragraphs>43</Paragraphs>
  <Slides>17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0" baseType="lpstr">
      <vt:lpstr>Verdana</vt:lpstr>
      <vt:lpstr>Arial</vt:lpstr>
      <vt:lpstr>GENARAL LAYOUTS</vt:lpstr>
      <vt:lpstr>Prezentace aplikace PowerPoint</vt:lpstr>
      <vt:lpstr>Prezentace aplikace PowerPoint</vt:lpstr>
      <vt:lpstr>Prezentace aplikace PowerPoint</vt:lpstr>
      <vt:lpstr>využití DT napříč obory</vt:lpstr>
      <vt:lpstr>Prezentace aplikace PowerPoint</vt:lpstr>
      <vt:lpstr>aktivita Rodokmen</vt:lpstr>
      <vt:lpstr>aktivita Rodokmen</vt:lpstr>
      <vt:lpstr>aktivita Rodokmen</vt:lpstr>
      <vt:lpstr>aktivita Rodokmen</vt:lpstr>
      <vt:lpstr>Prezentace aplikace PowerPoint</vt:lpstr>
      <vt:lpstr>Prezentace aplikace PowerPoint</vt:lpstr>
      <vt:lpstr>digitální tvorba – Canva</vt:lpstr>
      <vt:lpstr>digitální tvorba</vt:lpstr>
      <vt:lpstr>Prezentace aplikace PowerPoint</vt:lpstr>
      <vt:lpstr>použité zdroje</vt:lpstr>
      <vt:lpstr>Prezentace aplikace PowerPoint</vt:lpstr>
      <vt:lpstr>Prezentace aplikace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Палотенце</dc:creator>
  <cp:lastModifiedBy>Eva Fanfulová</cp:lastModifiedBy>
  <cp:revision>1537</cp:revision>
  <cp:lastPrinted>2019-10-01T17:43:54Z</cp:lastPrinted>
  <dcterms:created xsi:type="dcterms:W3CDTF">2015-01-20T11:47:48Z</dcterms:created>
  <dcterms:modified xsi:type="dcterms:W3CDTF">2020-12-10T15:07:30Z</dcterms:modified>
</cp:coreProperties>
</file>