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8" r:id="rId5"/>
    <p:sldId id="271" r:id="rId6"/>
    <p:sldId id="272" r:id="rId7"/>
    <p:sldId id="273" r:id="rId8"/>
    <p:sldId id="302" r:id="rId9"/>
    <p:sldId id="289" r:id="rId10"/>
    <p:sldId id="303" r:id="rId11"/>
    <p:sldId id="306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27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87" d="100"/>
          <a:sy n="87" d="100"/>
        </p:scale>
        <p:origin x="36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e9fb5db27bfc74125a2989cd8589809a/e2d269979670" TargetMode="External"/><Relationship Id="rId2" Type="http://schemas.openxmlformats.org/officeDocument/2006/relationships/hyperlink" Target="https://www.menti.com/11iqkd3tkv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91cee6a554fec09d6c7a7ac3567c2990/a4852b094933" TargetMode="External"/><Relationship Id="rId2" Type="http://schemas.openxmlformats.org/officeDocument/2006/relationships/hyperlink" Target="https://www.menti.com/w7uofwieoq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kukrk51pf1" TargetMode="External"/><Relationship Id="rId2" Type="http://schemas.openxmlformats.org/officeDocument/2006/relationships/hyperlink" Target="https://www.mentimeter.com/s/573156ef6f00dd3069b33dd824d0bbba/d50da3b83981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65tf4rehkc" TargetMode="External"/><Relationship Id="rId2" Type="http://schemas.openxmlformats.org/officeDocument/2006/relationships/hyperlink" Target="https://www.mentimeter.com/s/b03368fc27abe54344d8f2320655ea79/5ee2d9a7e6a6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oblasti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Český jazyk a literatura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Zehringerová</a:t>
            </a:r>
            <a:endParaRPr lang="cs-CZ" dirty="0" smtClean="0"/>
          </a:p>
          <a:p>
            <a:r>
              <a:rPr lang="cs-CZ" dirty="0" smtClean="0"/>
              <a:t>PPUČ, Národní pedagogický institut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16:00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14:00 – 16:30,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17:00</a:t>
            </a:r>
            <a:r>
              <a:rPr lang="cs-CZ" sz="1700" b="1"/>
              <a:t>, </a:t>
            </a:r>
            <a:r>
              <a:rPr lang="cs-CZ" sz="1700" b="1" smtClean="0"/>
              <a:t>on-line</a:t>
            </a:r>
            <a:endParaRPr lang="cs-CZ" sz="1700" b="1" dirty="0" smtClean="0"/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</a:t>
            </a:r>
            <a:r>
              <a:rPr lang="cs-CZ" sz="1700" b="1" dirty="0"/>
              <a:t>14:00 – </a:t>
            </a:r>
            <a:r>
              <a:rPr lang="cs-CZ" sz="1700" b="1" dirty="0" smtClean="0"/>
              <a:t>16:30,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https://www.menti.com/11iqkd3tkv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 </a:t>
            </a:r>
            <a:r>
              <a:rPr lang="cs-CZ" sz="2800" b="1" dirty="0"/>
              <a:t>53 17 66 2 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https://www.mentimeter.com/s/e9fb5db27bfc74125a2989cd8589809a/e2d269979670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cs-CZ" sz="1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Břehovská</a:t>
            </a: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Petr Koubek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524000" y="2642618"/>
            <a:ext cx="10044608" cy="336236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hlasování: </a:t>
            </a:r>
            <a:r>
              <a:rPr lang="cs-CZ" sz="2800" dirty="0">
                <a:hlinkClick r:id="rId2"/>
              </a:rPr>
              <a:t>https://</a:t>
            </a:r>
            <a:r>
              <a:rPr lang="cs-CZ" sz="2800" dirty="0" smtClean="0">
                <a:hlinkClick r:id="rId2"/>
              </a:rPr>
              <a:t>www.menti.com/w7uofwieoq</a:t>
            </a:r>
            <a:r>
              <a:rPr lang="cs-CZ" sz="28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Popř. kód pro hlasování: </a:t>
            </a:r>
            <a:r>
              <a:rPr lang="cs-CZ" sz="2800" b="1" dirty="0"/>
              <a:t>80 81 </a:t>
            </a:r>
            <a:r>
              <a:rPr lang="cs-CZ" sz="2800" b="1" dirty="0" smtClean="0"/>
              <a:t>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b="1" dirty="0" smtClean="0"/>
              <a:t>Výsledky </a:t>
            </a:r>
            <a:r>
              <a:rPr lang="cs-CZ" sz="2800" b="1" dirty="0"/>
              <a:t>hlasování: </a:t>
            </a:r>
            <a:endParaRPr lang="cs-CZ" sz="28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>
                <a:hlinkClick r:id="rId3"/>
              </a:rPr>
              <a:t>https</a:t>
            </a:r>
            <a:r>
              <a:rPr lang="cs-CZ" sz="2800" dirty="0">
                <a:hlinkClick r:id="rId3"/>
              </a:rPr>
              <a:t>://www.mentimeter.com/s/91cee6a554fec09d6c7a7ac3567c2990/a4852b094933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524000" y="1364840"/>
            <a:ext cx="10044608" cy="1022430"/>
          </a:xfrm>
        </p:spPr>
        <p:txBody>
          <a:bodyPr/>
          <a:lstStyle/>
          <a:p>
            <a:r>
              <a:rPr lang="cs-CZ" dirty="0" smtClean="0"/>
              <a:t>Kolikrát jste se zúčastnili SP PPUČ?</a:t>
            </a:r>
            <a:br>
              <a:rPr lang="cs-CZ" dirty="0" smtClean="0"/>
            </a:br>
            <a:r>
              <a:rPr lang="cs-CZ" dirty="0" smtClean="0"/>
              <a:t>Jaká jsou vaše očekávání od dnešního setkání?</a:t>
            </a:r>
            <a:br>
              <a:rPr lang="cs-CZ" dirty="0" smtClean="0"/>
            </a:br>
            <a:r>
              <a:rPr lang="cs-CZ" dirty="0" smtClean="0"/>
              <a:t>menti.com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524000" y="2822728"/>
            <a:ext cx="10044608" cy="29407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Kód pro vkládání </a:t>
            </a:r>
            <a:r>
              <a:rPr lang="cs-CZ" sz="2800" b="1" dirty="0"/>
              <a:t>46 92 19 1 </a:t>
            </a:r>
            <a:endParaRPr lang="cs-CZ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Výsledky </a:t>
            </a:r>
            <a:r>
              <a:rPr lang="cs-CZ" sz="2800" dirty="0" smtClean="0"/>
              <a:t>hlasování: </a:t>
            </a:r>
          </a:p>
          <a:p>
            <a:r>
              <a:rPr lang="cs-CZ" sz="2800" dirty="0" smtClean="0">
                <a:hlinkClick r:id="rId2"/>
              </a:rPr>
              <a:t>https</a:t>
            </a:r>
            <a:r>
              <a:rPr lang="cs-CZ" sz="2800" dirty="0">
                <a:hlinkClick r:id="rId2"/>
              </a:rPr>
              <a:t>://</a:t>
            </a:r>
            <a:r>
              <a:rPr lang="cs-CZ" sz="2800" dirty="0" smtClean="0">
                <a:hlinkClick r:id="rId2"/>
              </a:rPr>
              <a:t>www.mentimeter.com/s/573156ef6f00dd3069b33dd824d0bbba/d50da3b83981</a:t>
            </a:r>
            <a:endParaRPr lang="cs-CZ" sz="2800" dirty="0" smtClean="0"/>
          </a:p>
          <a:p>
            <a:r>
              <a:rPr lang="cs-CZ" sz="2800" dirty="0" smtClean="0"/>
              <a:t>Kde lze hlasovat: </a:t>
            </a:r>
            <a:r>
              <a:rPr lang="cs-CZ" sz="2800" dirty="0">
                <a:hlinkClick r:id="rId3"/>
              </a:rPr>
              <a:t>https://www.menti.com/kukrk51pf1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524000" y="1461822"/>
            <a:ext cx="10044608" cy="1022430"/>
          </a:xfrm>
        </p:spPr>
        <p:txBody>
          <a:bodyPr/>
          <a:lstStyle/>
          <a:p>
            <a:r>
              <a:rPr lang="cs-CZ" dirty="0" smtClean="0"/>
              <a:t>Co se vám vybaví, když se řekne: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čtenářská gramotnost</a:t>
            </a:r>
            <a:br>
              <a:rPr lang="cs-CZ" dirty="0" smtClean="0"/>
            </a:br>
            <a:r>
              <a:rPr lang="cs-CZ" dirty="0" smtClean="0"/>
              <a:t>2. matematická gramotnost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2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524000" y="3127528"/>
            <a:ext cx="10044608" cy="29407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kód </a:t>
            </a:r>
            <a:r>
              <a:rPr lang="cs-CZ" sz="2800" dirty="0"/>
              <a:t>pro </a:t>
            </a:r>
            <a:r>
              <a:rPr lang="cs-CZ" sz="2800" dirty="0" smtClean="0"/>
              <a:t>vkládání </a:t>
            </a:r>
            <a:r>
              <a:rPr lang="cs-CZ" sz="2800" b="1" dirty="0"/>
              <a:t>98 98 46 4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Výsledky </a:t>
            </a:r>
            <a:r>
              <a:rPr lang="cs-CZ" sz="2800" dirty="0" smtClean="0"/>
              <a:t>hlasování: </a:t>
            </a:r>
          </a:p>
          <a:p>
            <a:r>
              <a:rPr lang="cs-CZ" sz="2800" dirty="0">
                <a:hlinkClick r:id="rId2"/>
              </a:rPr>
              <a:t>https://</a:t>
            </a:r>
            <a:r>
              <a:rPr lang="cs-CZ" sz="2800" dirty="0" smtClean="0">
                <a:hlinkClick r:id="rId2"/>
              </a:rPr>
              <a:t>www.mentimeter.com/s/b03368fc27abe54344d8f2320655ea79/5ee2d9a7e6a6</a:t>
            </a:r>
            <a:endParaRPr lang="cs-CZ" sz="2800" dirty="0" smtClean="0"/>
          </a:p>
          <a:p>
            <a:r>
              <a:rPr lang="cs-CZ" sz="2800" dirty="0"/>
              <a:t>Odkaz pro hlasování: </a:t>
            </a:r>
            <a:r>
              <a:rPr lang="cs-CZ" sz="2800" dirty="0">
                <a:hlinkClick r:id="rId3"/>
              </a:rPr>
              <a:t>https://</a:t>
            </a:r>
            <a:r>
              <a:rPr lang="cs-CZ" sz="2800" dirty="0" smtClean="0">
                <a:hlinkClick r:id="rId3"/>
              </a:rPr>
              <a:t>www.menti.com/65tf4rehkc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524000" y="2105098"/>
            <a:ext cx="10044608" cy="10224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Co se vám vybaví, když se řekne  </a:t>
            </a:r>
            <a:br>
              <a:rPr lang="cs-CZ" dirty="0" smtClean="0"/>
            </a:br>
            <a:r>
              <a:rPr lang="cs-CZ" dirty="0" smtClean="0"/>
              <a:t>digitální gramotnost</a:t>
            </a:r>
            <a:br>
              <a:rPr lang="cs-CZ" dirty="0" smtClean="0"/>
            </a:br>
            <a:r>
              <a:rPr lang="cs-CZ" dirty="0"/>
              <a:t>Do jaké míry zapojujete práci s gramotnostmi do své výuky/praxe?</a:t>
            </a:r>
            <a:br>
              <a:rPr lang="cs-CZ" dirty="0"/>
            </a:br>
            <a:r>
              <a:rPr lang="cs-CZ" dirty="0" smtClean="0"/>
              <a:t>menti.com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7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 smtClean="0"/>
              <a:t>„Práce </a:t>
            </a:r>
            <a:r>
              <a:rPr lang="cs-CZ" sz="1600" i="1" dirty="0"/>
              <a:t>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</a:t>
            </a:r>
            <a:r>
              <a:rPr lang="cs-CZ" sz="1600" dirty="0" smtClean="0"/>
              <a:t>Koubek, Ph.D., </a:t>
            </a:r>
            <a:r>
              <a:rPr lang="cs-CZ" sz="1600" dirty="0"/>
              <a:t>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„</a:t>
            </a:r>
            <a:r>
              <a:rPr lang="cs-CZ" sz="1600" b="0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Navozování </a:t>
            </a: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„</a:t>
            </a:r>
            <a:r>
              <a:rPr lang="cs-CZ" sz="1600" b="0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Společně </a:t>
            </a: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Props1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3BEED0-12E3-420E-8EBD-B750274E7ECF}">
  <ds:schemaRefs>
    <ds:schemaRef ds:uri="2130e236-7480-4e04-be66-a00b8657e6f7"/>
    <ds:schemaRef ds:uri="http://www.w3.org/XML/1998/namespace"/>
    <ds:schemaRef ds:uri="http://schemas.microsoft.com/office/infopath/2007/PartnerControls"/>
    <ds:schemaRef ds:uri="http://purl.org/dc/terms/"/>
    <ds:schemaRef ds:uri="8a1c2036-36f5-4773-a353-a11a7cdf52a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Širokoúhlá obrazovka</PresentationFormat>
  <Paragraphs>151</Paragraphs>
  <Slides>22</Slides>
  <Notes>14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Společenství praxe vzdělávací oblasti Český jazyk a literatura</vt:lpstr>
      <vt:lpstr>Prezentace aplikace PowerPoint</vt:lpstr>
      <vt:lpstr>Prezentace aplikace PowerPoint</vt:lpstr>
      <vt:lpstr>Prezentace aplikace PowerPoint</vt:lpstr>
      <vt:lpstr>Kolikrát jste se zúčastnili SP PPUČ? Jaká jsou vaše očekávání od dnešního setkání? menti.com</vt:lpstr>
      <vt:lpstr>Jak vypadá vzdělávání zaměřené na rozvoj GRAMOTNOSTÍ?</vt:lpstr>
      <vt:lpstr>Co se vám vybaví, když se řekne:  1. čtenářská gramotnost 2. matematická gramotnost  menti.com</vt:lpstr>
      <vt:lpstr>Co se vám vybaví, když se řekne   digitální gramotnost Do jaké míry zapojujete práci s gramotnostmi do své výuky/praxe? menti.com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menti.com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2021-04-07T10:05:32Z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