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63" r:id="rId2"/>
  </p:sldMasterIdLst>
  <p:notesMasterIdLst>
    <p:notesMasterId r:id="rId20"/>
  </p:notesMasterIdLst>
  <p:handoutMasterIdLst>
    <p:handoutMasterId r:id="rId21"/>
  </p:handoutMasterIdLst>
  <p:sldIdLst>
    <p:sldId id="272" r:id="rId3"/>
    <p:sldId id="273" r:id="rId4"/>
    <p:sldId id="274" r:id="rId5"/>
    <p:sldId id="275" r:id="rId6"/>
    <p:sldId id="257" r:id="rId7"/>
    <p:sldId id="260" r:id="rId8"/>
    <p:sldId id="261" r:id="rId9"/>
    <p:sldId id="262" r:id="rId10"/>
    <p:sldId id="263" r:id="rId11"/>
    <p:sldId id="268" r:id="rId12"/>
    <p:sldId id="269" r:id="rId13"/>
    <p:sldId id="270" r:id="rId14"/>
    <p:sldId id="264" r:id="rId15"/>
    <p:sldId id="271" r:id="rId16"/>
    <p:sldId id="266" r:id="rId17"/>
    <p:sldId id="265" r:id="rId18"/>
    <p:sldId id="276" r:id="rId1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055" autoAdjust="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7DCA4C-7825-44A0-B31A-4BAD6120D580}" type="datetime1">
              <a:rPr lang="cs-CZ" smtClean="0"/>
              <a:t>19.05.2021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CCFE8D-08E6-40AC-BF4B-494C67BC535C}" type="datetime1">
              <a:rPr lang="cs-CZ" smtClean="0"/>
              <a:t>19.05.2021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970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5945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 A-L: https://jamboard.google.com/d/1ViglGuuK0F81fcPKsVtrHAXqYE4YhA1ik7wOurQkEEs/edit?usp=sharing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2 M-Ž:  https://jamboard.google.com/d/1KzTM4rCV7GgcuYRfhgjXRYmypqsDdrRoG7xEUTMgA9A/edit?usp=sharing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1CCFE8D-08E6-40AC-BF4B-494C67BC535C}" type="datetime1">
              <a:rPr lang="cs-CZ" smtClean="0"/>
              <a:t>19.05.2021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8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C4697-A511-4167-98D5-E240268A2670}" type="datetime1">
              <a:rPr lang="cs-CZ" smtClean="0"/>
              <a:t>19.05.2021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2422F-D08F-49D0-98CD-DC7D2F2607DE}" type="datetime1">
              <a:rPr lang="cs-CZ" smtClean="0"/>
              <a:t>19.05.2021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2C44F-B7A3-4350-988C-CFC166A0AA82}" type="datetime1">
              <a:rPr lang="cs-CZ" smtClean="0"/>
              <a:t>19.05.2021</a:t>
            </a:fld>
            <a:endParaRPr lang="en-US" dirty="0"/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6" name="Freeform 147"/>
          <p:cNvSpPr>
            <a:spLocks noEditPoints="1"/>
          </p:cNvSpPr>
          <p:nvPr userDrawn="1"/>
        </p:nvSpPr>
        <p:spPr bwMode="auto">
          <a:xfrm>
            <a:off x="1017588" y="5957888"/>
            <a:ext cx="820738" cy="465137"/>
          </a:xfrm>
          <a:custGeom>
            <a:avLst/>
            <a:gdLst>
              <a:gd name="T0" fmla="*/ 1090 w 1552"/>
              <a:gd name="T1" fmla="*/ 57 h 879"/>
              <a:gd name="T2" fmla="*/ 1144 w 1552"/>
              <a:gd name="T3" fmla="*/ 2 h 879"/>
              <a:gd name="T4" fmla="*/ 1217 w 1552"/>
              <a:gd name="T5" fmla="*/ 32 h 879"/>
              <a:gd name="T6" fmla="*/ 1217 w 1552"/>
              <a:gd name="T7" fmla="*/ 108 h 879"/>
              <a:gd name="T8" fmla="*/ 1144 w 1552"/>
              <a:gd name="T9" fmla="*/ 139 h 879"/>
              <a:gd name="T10" fmla="*/ 1214 w 1552"/>
              <a:gd name="T11" fmla="*/ 173 h 879"/>
              <a:gd name="T12" fmla="*/ 1241 w 1552"/>
              <a:gd name="T13" fmla="*/ 227 h 879"/>
              <a:gd name="T14" fmla="*/ 1247 w 1552"/>
              <a:gd name="T15" fmla="*/ 575 h 879"/>
              <a:gd name="T16" fmla="*/ 1286 w 1552"/>
              <a:gd name="T17" fmla="*/ 607 h 879"/>
              <a:gd name="T18" fmla="*/ 1044 w 1552"/>
              <a:gd name="T19" fmla="*/ 610 h 879"/>
              <a:gd name="T20" fmla="*/ 1091 w 1552"/>
              <a:gd name="T21" fmla="*/ 581 h 879"/>
              <a:gd name="T22" fmla="*/ 1094 w 1552"/>
              <a:gd name="T23" fmla="*/ 216 h 879"/>
              <a:gd name="T24" fmla="*/ 1058 w 1552"/>
              <a:gd name="T25" fmla="*/ 185 h 879"/>
              <a:gd name="T26" fmla="*/ 703 w 1552"/>
              <a:gd name="T27" fmla="*/ 173 h 879"/>
              <a:gd name="T28" fmla="*/ 723 w 1552"/>
              <a:gd name="T29" fmla="*/ 198 h 879"/>
              <a:gd name="T30" fmla="*/ 771 w 1552"/>
              <a:gd name="T31" fmla="*/ 175 h 879"/>
              <a:gd name="T32" fmla="*/ 863 w 1552"/>
              <a:gd name="T33" fmla="*/ 170 h 879"/>
              <a:gd name="T34" fmla="*/ 977 w 1552"/>
              <a:gd name="T35" fmla="*/ 228 h 879"/>
              <a:gd name="T36" fmla="*/ 1035 w 1552"/>
              <a:gd name="T37" fmla="*/ 346 h 879"/>
              <a:gd name="T38" fmla="*/ 1023 w 1552"/>
              <a:gd name="T39" fmla="*/ 491 h 879"/>
              <a:gd name="T40" fmla="*/ 946 w 1552"/>
              <a:gd name="T41" fmla="*/ 591 h 879"/>
              <a:gd name="T42" fmla="*/ 814 w 1552"/>
              <a:gd name="T43" fmla="*/ 625 h 879"/>
              <a:gd name="T44" fmla="*/ 749 w 1552"/>
              <a:gd name="T45" fmla="*/ 610 h 879"/>
              <a:gd name="T46" fmla="*/ 735 w 1552"/>
              <a:gd name="T47" fmla="*/ 850 h 879"/>
              <a:gd name="T48" fmla="*/ 781 w 1552"/>
              <a:gd name="T49" fmla="*/ 869 h 879"/>
              <a:gd name="T50" fmla="*/ 552 w 1552"/>
              <a:gd name="T51" fmla="*/ 867 h 879"/>
              <a:gd name="T52" fmla="*/ 587 w 1552"/>
              <a:gd name="T53" fmla="*/ 846 h 879"/>
              <a:gd name="T54" fmla="*/ 581 w 1552"/>
              <a:gd name="T55" fmla="*/ 203 h 879"/>
              <a:gd name="T56" fmla="*/ 522 w 1552"/>
              <a:gd name="T57" fmla="*/ 172 h 879"/>
              <a:gd name="T58" fmla="*/ 895 w 1552"/>
              <a:gd name="T59" fmla="*/ 245 h 879"/>
              <a:gd name="T60" fmla="*/ 860 w 1552"/>
              <a:gd name="T61" fmla="*/ 188 h 879"/>
              <a:gd name="T62" fmla="*/ 793 w 1552"/>
              <a:gd name="T63" fmla="*/ 178 h 879"/>
              <a:gd name="T64" fmla="*/ 726 w 1552"/>
              <a:gd name="T65" fmla="*/ 208 h 879"/>
              <a:gd name="T66" fmla="*/ 729 w 1552"/>
              <a:gd name="T67" fmla="*/ 412 h 879"/>
              <a:gd name="T68" fmla="*/ 749 w 1552"/>
              <a:gd name="T69" fmla="*/ 599 h 879"/>
              <a:gd name="T70" fmla="*/ 814 w 1552"/>
              <a:gd name="T71" fmla="*/ 617 h 879"/>
              <a:gd name="T72" fmla="*/ 878 w 1552"/>
              <a:gd name="T73" fmla="*/ 588 h 879"/>
              <a:gd name="T74" fmla="*/ 898 w 1552"/>
              <a:gd name="T75" fmla="*/ 510 h 879"/>
              <a:gd name="T76" fmla="*/ 199 w 1552"/>
              <a:gd name="T77" fmla="*/ 576 h 879"/>
              <a:gd name="T78" fmla="*/ 264 w 1552"/>
              <a:gd name="T79" fmla="*/ 611 h 879"/>
              <a:gd name="T80" fmla="*/ 34 w 1552"/>
              <a:gd name="T81" fmla="*/ 599 h 879"/>
              <a:gd name="T82" fmla="*/ 56 w 1552"/>
              <a:gd name="T83" fmla="*/ 244 h 879"/>
              <a:gd name="T84" fmla="*/ 33 w 1552"/>
              <a:gd name="T85" fmla="*/ 192 h 879"/>
              <a:gd name="T86" fmla="*/ 170 w 1552"/>
              <a:gd name="T87" fmla="*/ 173 h 879"/>
              <a:gd name="T88" fmla="*/ 189 w 1552"/>
              <a:gd name="T89" fmla="*/ 199 h 879"/>
              <a:gd name="T90" fmla="*/ 236 w 1552"/>
              <a:gd name="T91" fmla="*/ 176 h 879"/>
              <a:gd name="T92" fmla="*/ 333 w 1552"/>
              <a:gd name="T93" fmla="*/ 170 h 879"/>
              <a:gd name="T94" fmla="*/ 448 w 1552"/>
              <a:gd name="T95" fmla="*/ 209 h 879"/>
              <a:gd name="T96" fmla="*/ 500 w 1552"/>
              <a:gd name="T97" fmla="*/ 294 h 879"/>
              <a:gd name="T98" fmla="*/ 512 w 1552"/>
              <a:gd name="T99" fmla="*/ 584 h 879"/>
              <a:gd name="T100" fmla="*/ 561 w 1552"/>
              <a:gd name="T101" fmla="*/ 620 h 879"/>
              <a:gd name="T102" fmla="*/ 349 w 1552"/>
              <a:gd name="T103" fmla="*/ 595 h 879"/>
              <a:gd name="T104" fmla="*/ 366 w 1552"/>
              <a:gd name="T105" fmla="*/ 322 h 879"/>
              <a:gd name="T106" fmla="*/ 350 w 1552"/>
              <a:gd name="T107" fmla="*/ 229 h 879"/>
              <a:gd name="T108" fmla="*/ 310 w 1552"/>
              <a:gd name="T109" fmla="*/ 182 h 879"/>
              <a:gd name="T110" fmla="*/ 246 w 1552"/>
              <a:gd name="T111" fmla="*/ 182 h 879"/>
              <a:gd name="T112" fmla="*/ 193 w 1552"/>
              <a:gd name="T113" fmla="*/ 225 h 879"/>
              <a:gd name="T114" fmla="*/ 1522 w 1552"/>
              <a:gd name="T115" fmla="*/ 879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52" h="879">
                <a:moveTo>
                  <a:pt x="1108" y="120"/>
                </a:moveTo>
                <a:lnTo>
                  <a:pt x="1100" y="108"/>
                </a:lnTo>
                <a:lnTo>
                  <a:pt x="1093" y="97"/>
                </a:lnTo>
                <a:lnTo>
                  <a:pt x="1090" y="84"/>
                </a:lnTo>
                <a:lnTo>
                  <a:pt x="1088" y="71"/>
                </a:lnTo>
                <a:lnTo>
                  <a:pt x="1090" y="57"/>
                </a:lnTo>
                <a:lnTo>
                  <a:pt x="1093" y="44"/>
                </a:lnTo>
                <a:lnTo>
                  <a:pt x="1100" y="32"/>
                </a:lnTo>
                <a:lnTo>
                  <a:pt x="1108" y="21"/>
                </a:lnTo>
                <a:lnTo>
                  <a:pt x="1119" y="12"/>
                </a:lnTo>
                <a:lnTo>
                  <a:pt x="1131" y="6"/>
                </a:lnTo>
                <a:lnTo>
                  <a:pt x="1144" y="2"/>
                </a:lnTo>
                <a:lnTo>
                  <a:pt x="1157" y="0"/>
                </a:lnTo>
                <a:lnTo>
                  <a:pt x="1172" y="2"/>
                </a:lnTo>
                <a:lnTo>
                  <a:pt x="1185" y="6"/>
                </a:lnTo>
                <a:lnTo>
                  <a:pt x="1196" y="12"/>
                </a:lnTo>
                <a:lnTo>
                  <a:pt x="1206" y="21"/>
                </a:lnTo>
                <a:lnTo>
                  <a:pt x="1217" y="32"/>
                </a:lnTo>
                <a:lnTo>
                  <a:pt x="1222" y="44"/>
                </a:lnTo>
                <a:lnTo>
                  <a:pt x="1227" y="57"/>
                </a:lnTo>
                <a:lnTo>
                  <a:pt x="1228" y="71"/>
                </a:lnTo>
                <a:lnTo>
                  <a:pt x="1227" y="84"/>
                </a:lnTo>
                <a:lnTo>
                  <a:pt x="1222" y="97"/>
                </a:lnTo>
                <a:lnTo>
                  <a:pt x="1217" y="108"/>
                </a:lnTo>
                <a:lnTo>
                  <a:pt x="1206" y="120"/>
                </a:lnTo>
                <a:lnTo>
                  <a:pt x="1196" y="129"/>
                </a:lnTo>
                <a:lnTo>
                  <a:pt x="1185" y="136"/>
                </a:lnTo>
                <a:lnTo>
                  <a:pt x="1172" y="139"/>
                </a:lnTo>
                <a:lnTo>
                  <a:pt x="1157" y="140"/>
                </a:lnTo>
                <a:lnTo>
                  <a:pt x="1144" y="139"/>
                </a:lnTo>
                <a:lnTo>
                  <a:pt x="1131" y="136"/>
                </a:lnTo>
                <a:lnTo>
                  <a:pt x="1119" y="129"/>
                </a:lnTo>
                <a:lnTo>
                  <a:pt x="1108" y="120"/>
                </a:lnTo>
                <a:close/>
                <a:moveTo>
                  <a:pt x="1026" y="172"/>
                </a:moveTo>
                <a:lnTo>
                  <a:pt x="1206" y="172"/>
                </a:lnTo>
                <a:lnTo>
                  <a:pt x="1214" y="173"/>
                </a:lnTo>
                <a:lnTo>
                  <a:pt x="1221" y="176"/>
                </a:lnTo>
                <a:lnTo>
                  <a:pt x="1228" y="182"/>
                </a:lnTo>
                <a:lnTo>
                  <a:pt x="1232" y="191"/>
                </a:lnTo>
                <a:lnTo>
                  <a:pt x="1237" y="201"/>
                </a:lnTo>
                <a:lnTo>
                  <a:pt x="1240" y="212"/>
                </a:lnTo>
                <a:lnTo>
                  <a:pt x="1241" y="227"/>
                </a:lnTo>
                <a:lnTo>
                  <a:pt x="1241" y="244"/>
                </a:lnTo>
                <a:lnTo>
                  <a:pt x="1241" y="549"/>
                </a:lnTo>
                <a:lnTo>
                  <a:pt x="1243" y="556"/>
                </a:lnTo>
                <a:lnTo>
                  <a:pt x="1243" y="563"/>
                </a:lnTo>
                <a:lnTo>
                  <a:pt x="1245" y="569"/>
                </a:lnTo>
                <a:lnTo>
                  <a:pt x="1247" y="575"/>
                </a:lnTo>
                <a:lnTo>
                  <a:pt x="1250" y="581"/>
                </a:lnTo>
                <a:lnTo>
                  <a:pt x="1254" y="586"/>
                </a:lnTo>
                <a:lnTo>
                  <a:pt x="1257" y="591"/>
                </a:lnTo>
                <a:lnTo>
                  <a:pt x="1263" y="595"/>
                </a:lnTo>
                <a:lnTo>
                  <a:pt x="1273" y="602"/>
                </a:lnTo>
                <a:lnTo>
                  <a:pt x="1286" y="607"/>
                </a:lnTo>
                <a:lnTo>
                  <a:pt x="1302" y="610"/>
                </a:lnTo>
                <a:lnTo>
                  <a:pt x="1319" y="611"/>
                </a:lnTo>
                <a:lnTo>
                  <a:pt x="1319" y="620"/>
                </a:lnTo>
                <a:lnTo>
                  <a:pt x="1026" y="620"/>
                </a:lnTo>
                <a:lnTo>
                  <a:pt x="1026" y="611"/>
                </a:lnTo>
                <a:lnTo>
                  <a:pt x="1044" y="610"/>
                </a:lnTo>
                <a:lnTo>
                  <a:pt x="1058" y="607"/>
                </a:lnTo>
                <a:lnTo>
                  <a:pt x="1070" y="602"/>
                </a:lnTo>
                <a:lnTo>
                  <a:pt x="1080" y="595"/>
                </a:lnTo>
                <a:lnTo>
                  <a:pt x="1084" y="591"/>
                </a:lnTo>
                <a:lnTo>
                  <a:pt x="1088" y="586"/>
                </a:lnTo>
                <a:lnTo>
                  <a:pt x="1091" y="581"/>
                </a:lnTo>
                <a:lnTo>
                  <a:pt x="1094" y="576"/>
                </a:lnTo>
                <a:lnTo>
                  <a:pt x="1097" y="563"/>
                </a:lnTo>
                <a:lnTo>
                  <a:pt x="1098" y="549"/>
                </a:lnTo>
                <a:lnTo>
                  <a:pt x="1098" y="244"/>
                </a:lnTo>
                <a:lnTo>
                  <a:pt x="1097" y="229"/>
                </a:lnTo>
                <a:lnTo>
                  <a:pt x="1094" y="216"/>
                </a:lnTo>
                <a:lnTo>
                  <a:pt x="1091" y="211"/>
                </a:lnTo>
                <a:lnTo>
                  <a:pt x="1088" y="205"/>
                </a:lnTo>
                <a:lnTo>
                  <a:pt x="1084" y="201"/>
                </a:lnTo>
                <a:lnTo>
                  <a:pt x="1080" y="196"/>
                </a:lnTo>
                <a:lnTo>
                  <a:pt x="1070" y="191"/>
                </a:lnTo>
                <a:lnTo>
                  <a:pt x="1058" y="185"/>
                </a:lnTo>
                <a:lnTo>
                  <a:pt x="1044" y="182"/>
                </a:lnTo>
                <a:lnTo>
                  <a:pt x="1026" y="180"/>
                </a:lnTo>
                <a:lnTo>
                  <a:pt x="1026" y="172"/>
                </a:lnTo>
                <a:close/>
                <a:moveTo>
                  <a:pt x="693" y="172"/>
                </a:moveTo>
                <a:lnTo>
                  <a:pt x="699" y="172"/>
                </a:lnTo>
                <a:lnTo>
                  <a:pt x="703" y="173"/>
                </a:lnTo>
                <a:lnTo>
                  <a:pt x="708" y="175"/>
                </a:lnTo>
                <a:lnTo>
                  <a:pt x="712" y="178"/>
                </a:lnTo>
                <a:lnTo>
                  <a:pt x="715" y="182"/>
                </a:lnTo>
                <a:lnTo>
                  <a:pt x="718" y="186"/>
                </a:lnTo>
                <a:lnTo>
                  <a:pt x="721" y="192"/>
                </a:lnTo>
                <a:lnTo>
                  <a:pt x="723" y="198"/>
                </a:lnTo>
                <a:lnTo>
                  <a:pt x="723" y="198"/>
                </a:lnTo>
                <a:lnTo>
                  <a:pt x="725" y="199"/>
                </a:lnTo>
                <a:lnTo>
                  <a:pt x="736" y="191"/>
                </a:lnTo>
                <a:lnTo>
                  <a:pt x="748" y="185"/>
                </a:lnTo>
                <a:lnTo>
                  <a:pt x="760" y="179"/>
                </a:lnTo>
                <a:lnTo>
                  <a:pt x="771" y="175"/>
                </a:lnTo>
                <a:lnTo>
                  <a:pt x="781" y="172"/>
                </a:lnTo>
                <a:lnTo>
                  <a:pt x="793" y="169"/>
                </a:lnTo>
                <a:lnTo>
                  <a:pt x="804" y="167"/>
                </a:lnTo>
                <a:lnTo>
                  <a:pt x="814" y="167"/>
                </a:lnTo>
                <a:lnTo>
                  <a:pt x="839" y="167"/>
                </a:lnTo>
                <a:lnTo>
                  <a:pt x="863" y="170"/>
                </a:lnTo>
                <a:lnTo>
                  <a:pt x="885" y="176"/>
                </a:lnTo>
                <a:lnTo>
                  <a:pt x="907" y="182"/>
                </a:lnTo>
                <a:lnTo>
                  <a:pt x="925" y="191"/>
                </a:lnTo>
                <a:lnTo>
                  <a:pt x="944" y="202"/>
                </a:lnTo>
                <a:lnTo>
                  <a:pt x="961" y="214"/>
                </a:lnTo>
                <a:lnTo>
                  <a:pt x="977" y="228"/>
                </a:lnTo>
                <a:lnTo>
                  <a:pt x="992" y="244"/>
                </a:lnTo>
                <a:lnTo>
                  <a:pt x="1005" y="261"/>
                </a:lnTo>
                <a:lnTo>
                  <a:pt x="1015" y="280"/>
                </a:lnTo>
                <a:lnTo>
                  <a:pt x="1023" y="301"/>
                </a:lnTo>
                <a:lnTo>
                  <a:pt x="1031" y="323"/>
                </a:lnTo>
                <a:lnTo>
                  <a:pt x="1035" y="346"/>
                </a:lnTo>
                <a:lnTo>
                  <a:pt x="1038" y="371"/>
                </a:lnTo>
                <a:lnTo>
                  <a:pt x="1039" y="396"/>
                </a:lnTo>
                <a:lnTo>
                  <a:pt x="1038" y="422"/>
                </a:lnTo>
                <a:lnTo>
                  <a:pt x="1035" y="447"/>
                </a:lnTo>
                <a:lnTo>
                  <a:pt x="1031" y="470"/>
                </a:lnTo>
                <a:lnTo>
                  <a:pt x="1023" y="491"/>
                </a:lnTo>
                <a:lnTo>
                  <a:pt x="1015" y="513"/>
                </a:lnTo>
                <a:lnTo>
                  <a:pt x="1005" y="532"/>
                </a:lnTo>
                <a:lnTo>
                  <a:pt x="992" y="549"/>
                </a:lnTo>
                <a:lnTo>
                  <a:pt x="979" y="565"/>
                </a:lnTo>
                <a:lnTo>
                  <a:pt x="963" y="579"/>
                </a:lnTo>
                <a:lnTo>
                  <a:pt x="946" y="591"/>
                </a:lnTo>
                <a:lnTo>
                  <a:pt x="927" y="601"/>
                </a:lnTo>
                <a:lnTo>
                  <a:pt x="907" y="610"/>
                </a:lnTo>
                <a:lnTo>
                  <a:pt x="886" y="617"/>
                </a:lnTo>
                <a:lnTo>
                  <a:pt x="863" y="621"/>
                </a:lnTo>
                <a:lnTo>
                  <a:pt x="840" y="624"/>
                </a:lnTo>
                <a:lnTo>
                  <a:pt x="814" y="625"/>
                </a:lnTo>
                <a:lnTo>
                  <a:pt x="804" y="625"/>
                </a:lnTo>
                <a:lnTo>
                  <a:pt x="793" y="624"/>
                </a:lnTo>
                <a:lnTo>
                  <a:pt x="783" y="621"/>
                </a:lnTo>
                <a:lnTo>
                  <a:pt x="771" y="618"/>
                </a:lnTo>
                <a:lnTo>
                  <a:pt x="761" y="614"/>
                </a:lnTo>
                <a:lnTo>
                  <a:pt x="749" y="610"/>
                </a:lnTo>
                <a:lnTo>
                  <a:pt x="739" y="604"/>
                </a:lnTo>
                <a:lnTo>
                  <a:pt x="728" y="597"/>
                </a:lnTo>
                <a:lnTo>
                  <a:pt x="728" y="821"/>
                </a:lnTo>
                <a:lnTo>
                  <a:pt x="729" y="836"/>
                </a:lnTo>
                <a:lnTo>
                  <a:pt x="732" y="846"/>
                </a:lnTo>
                <a:lnTo>
                  <a:pt x="735" y="850"/>
                </a:lnTo>
                <a:lnTo>
                  <a:pt x="738" y="854"/>
                </a:lnTo>
                <a:lnTo>
                  <a:pt x="742" y="857"/>
                </a:lnTo>
                <a:lnTo>
                  <a:pt x="745" y="860"/>
                </a:lnTo>
                <a:lnTo>
                  <a:pt x="755" y="864"/>
                </a:lnTo>
                <a:lnTo>
                  <a:pt x="767" y="867"/>
                </a:lnTo>
                <a:lnTo>
                  <a:pt x="781" y="869"/>
                </a:lnTo>
                <a:lnTo>
                  <a:pt x="797" y="869"/>
                </a:lnTo>
                <a:lnTo>
                  <a:pt x="797" y="879"/>
                </a:lnTo>
                <a:lnTo>
                  <a:pt x="522" y="879"/>
                </a:lnTo>
                <a:lnTo>
                  <a:pt x="522" y="869"/>
                </a:lnTo>
                <a:lnTo>
                  <a:pt x="538" y="869"/>
                </a:lnTo>
                <a:lnTo>
                  <a:pt x="552" y="867"/>
                </a:lnTo>
                <a:lnTo>
                  <a:pt x="563" y="864"/>
                </a:lnTo>
                <a:lnTo>
                  <a:pt x="574" y="860"/>
                </a:lnTo>
                <a:lnTo>
                  <a:pt x="576" y="857"/>
                </a:lnTo>
                <a:lnTo>
                  <a:pt x="581" y="854"/>
                </a:lnTo>
                <a:lnTo>
                  <a:pt x="584" y="850"/>
                </a:lnTo>
                <a:lnTo>
                  <a:pt x="587" y="846"/>
                </a:lnTo>
                <a:lnTo>
                  <a:pt x="589" y="836"/>
                </a:lnTo>
                <a:lnTo>
                  <a:pt x="591" y="821"/>
                </a:lnTo>
                <a:lnTo>
                  <a:pt x="591" y="241"/>
                </a:lnTo>
                <a:lnTo>
                  <a:pt x="589" y="227"/>
                </a:lnTo>
                <a:lnTo>
                  <a:pt x="587" y="215"/>
                </a:lnTo>
                <a:lnTo>
                  <a:pt x="581" y="203"/>
                </a:lnTo>
                <a:lnTo>
                  <a:pt x="574" y="196"/>
                </a:lnTo>
                <a:lnTo>
                  <a:pt x="563" y="189"/>
                </a:lnTo>
                <a:lnTo>
                  <a:pt x="552" y="185"/>
                </a:lnTo>
                <a:lnTo>
                  <a:pt x="538" y="182"/>
                </a:lnTo>
                <a:lnTo>
                  <a:pt x="522" y="180"/>
                </a:lnTo>
                <a:lnTo>
                  <a:pt x="522" y="172"/>
                </a:lnTo>
                <a:lnTo>
                  <a:pt x="693" y="172"/>
                </a:lnTo>
                <a:close/>
                <a:moveTo>
                  <a:pt x="901" y="396"/>
                </a:moveTo>
                <a:lnTo>
                  <a:pt x="901" y="330"/>
                </a:lnTo>
                <a:lnTo>
                  <a:pt x="898" y="280"/>
                </a:lnTo>
                <a:lnTo>
                  <a:pt x="896" y="261"/>
                </a:lnTo>
                <a:lnTo>
                  <a:pt x="895" y="245"/>
                </a:lnTo>
                <a:lnTo>
                  <a:pt x="894" y="234"/>
                </a:lnTo>
                <a:lnTo>
                  <a:pt x="891" y="225"/>
                </a:lnTo>
                <a:lnTo>
                  <a:pt x="885" y="214"/>
                </a:lnTo>
                <a:lnTo>
                  <a:pt x="878" y="203"/>
                </a:lnTo>
                <a:lnTo>
                  <a:pt x="871" y="195"/>
                </a:lnTo>
                <a:lnTo>
                  <a:pt x="860" y="188"/>
                </a:lnTo>
                <a:lnTo>
                  <a:pt x="852" y="183"/>
                </a:lnTo>
                <a:lnTo>
                  <a:pt x="840" y="179"/>
                </a:lnTo>
                <a:lnTo>
                  <a:pt x="827" y="176"/>
                </a:lnTo>
                <a:lnTo>
                  <a:pt x="814" y="176"/>
                </a:lnTo>
                <a:lnTo>
                  <a:pt x="803" y="176"/>
                </a:lnTo>
                <a:lnTo>
                  <a:pt x="793" y="178"/>
                </a:lnTo>
                <a:lnTo>
                  <a:pt x="781" y="180"/>
                </a:lnTo>
                <a:lnTo>
                  <a:pt x="770" y="183"/>
                </a:lnTo>
                <a:lnTo>
                  <a:pt x="760" y="189"/>
                </a:lnTo>
                <a:lnTo>
                  <a:pt x="748" y="193"/>
                </a:lnTo>
                <a:lnTo>
                  <a:pt x="738" y="201"/>
                </a:lnTo>
                <a:lnTo>
                  <a:pt x="726" y="208"/>
                </a:lnTo>
                <a:lnTo>
                  <a:pt x="728" y="222"/>
                </a:lnTo>
                <a:lnTo>
                  <a:pt x="728" y="238"/>
                </a:lnTo>
                <a:lnTo>
                  <a:pt x="729" y="281"/>
                </a:lnTo>
                <a:lnTo>
                  <a:pt x="729" y="324"/>
                </a:lnTo>
                <a:lnTo>
                  <a:pt x="729" y="368"/>
                </a:lnTo>
                <a:lnTo>
                  <a:pt x="729" y="412"/>
                </a:lnTo>
                <a:lnTo>
                  <a:pt x="729" y="455"/>
                </a:lnTo>
                <a:lnTo>
                  <a:pt x="728" y="499"/>
                </a:lnTo>
                <a:lnTo>
                  <a:pt x="728" y="542"/>
                </a:lnTo>
                <a:lnTo>
                  <a:pt x="728" y="585"/>
                </a:lnTo>
                <a:lnTo>
                  <a:pt x="739" y="592"/>
                </a:lnTo>
                <a:lnTo>
                  <a:pt x="749" y="599"/>
                </a:lnTo>
                <a:lnTo>
                  <a:pt x="760" y="604"/>
                </a:lnTo>
                <a:lnTo>
                  <a:pt x="771" y="608"/>
                </a:lnTo>
                <a:lnTo>
                  <a:pt x="781" y="612"/>
                </a:lnTo>
                <a:lnTo>
                  <a:pt x="793" y="614"/>
                </a:lnTo>
                <a:lnTo>
                  <a:pt x="804" y="615"/>
                </a:lnTo>
                <a:lnTo>
                  <a:pt x="814" y="617"/>
                </a:lnTo>
                <a:lnTo>
                  <a:pt x="829" y="615"/>
                </a:lnTo>
                <a:lnTo>
                  <a:pt x="840" y="614"/>
                </a:lnTo>
                <a:lnTo>
                  <a:pt x="852" y="610"/>
                </a:lnTo>
                <a:lnTo>
                  <a:pt x="862" y="604"/>
                </a:lnTo>
                <a:lnTo>
                  <a:pt x="871" y="597"/>
                </a:lnTo>
                <a:lnTo>
                  <a:pt x="878" y="588"/>
                </a:lnTo>
                <a:lnTo>
                  <a:pt x="885" y="579"/>
                </a:lnTo>
                <a:lnTo>
                  <a:pt x="891" y="566"/>
                </a:lnTo>
                <a:lnTo>
                  <a:pt x="894" y="558"/>
                </a:lnTo>
                <a:lnTo>
                  <a:pt x="895" y="546"/>
                </a:lnTo>
                <a:lnTo>
                  <a:pt x="896" y="530"/>
                </a:lnTo>
                <a:lnTo>
                  <a:pt x="898" y="510"/>
                </a:lnTo>
                <a:lnTo>
                  <a:pt x="901" y="461"/>
                </a:lnTo>
                <a:lnTo>
                  <a:pt x="901" y="396"/>
                </a:lnTo>
                <a:close/>
                <a:moveTo>
                  <a:pt x="194" y="283"/>
                </a:moveTo>
                <a:lnTo>
                  <a:pt x="194" y="549"/>
                </a:lnTo>
                <a:lnTo>
                  <a:pt x="194" y="563"/>
                </a:lnTo>
                <a:lnTo>
                  <a:pt x="199" y="576"/>
                </a:lnTo>
                <a:lnTo>
                  <a:pt x="203" y="586"/>
                </a:lnTo>
                <a:lnTo>
                  <a:pt x="212" y="595"/>
                </a:lnTo>
                <a:lnTo>
                  <a:pt x="220" y="602"/>
                </a:lnTo>
                <a:lnTo>
                  <a:pt x="233" y="607"/>
                </a:lnTo>
                <a:lnTo>
                  <a:pt x="246" y="610"/>
                </a:lnTo>
                <a:lnTo>
                  <a:pt x="264" y="611"/>
                </a:lnTo>
                <a:lnTo>
                  <a:pt x="264" y="620"/>
                </a:lnTo>
                <a:lnTo>
                  <a:pt x="0" y="620"/>
                </a:lnTo>
                <a:lnTo>
                  <a:pt x="0" y="611"/>
                </a:lnTo>
                <a:lnTo>
                  <a:pt x="13" y="608"/>
                </a:lnTo>
                <a:lnTo>
                  <a:pt x="24" y="605"/>
                </a:lnTo>
                <a:lnTo>
                  <a:pt x="34" y="599"/>
                </a:lnTo>
                <a:lnTo>
                  <a:pt x="42" y="592"/>
                </a:lnTo>
                <a:lnTo>
                  <a:pt x="49" y="584"/>
                </a:lnTo>
                <a:lnTo>
                  <a:pt x="53" y="574"/>
                </a:lnTo>
                <a:lnTo>
                  <a:pt x="55" y="562"/>
                </a:lnTo>
                <a:lnTo>
                  <a:pt x="56" y="549"/>
                </a:lnTo>
                <a:lnTo>
                  <a:pt x="56" y="244"/>
                </a:lnTo>
                <a:lnTo>
                  <a:pt x="56" y="232"/>
                </a:lnTo>
                <a:lnTo>
                  <a:pt x="53" y="222"/>
                </a:lnTo>
                <a:lnTo>
                  <a:pt x="50" y="212"/>
                </a:lnTo>
                <a:lnTo>
                  <a:pt x="46" y="205"/>
                </a:lnTo>
                <a:lnTo>
                  <a:pt x="40" y="198"/>
                </a:lnTo>
                <a:lnTo>
                  <a:pt x="33" y="192"/>
                </a:lnTo>
                <a:lnTo>
                  <a:pt x="24" y="188"/>
                </a:lnTo>
                <a:lnTo>
                  <a:pt x="16" y="185"/>
                </a:lnTo>
                <a:lnTo>
                  <a:pt x="16" y="172"/>
                </a:lnTo>
                <a:lnTo>
                  <a:pt x="160" y="172"/>
                </a:lnTo>
                <a:lnTo>
                  <a:pt x="164" y="172"/>
                </a:lnTo>
                <a:lnTo>
                  <a:pt x="170" y="173"/>
                </a:lnTo>
                <a:lnTo>
                  <a:pt x="173" y="176"/>
                </a:lnTo>
                <a:lnTo>
                  <a:pt x="177" y="179"/>
                </a:lnTo>
                <a:lnTo>
                  <a:pt x="181" y="182"/>
                </a:lnTo>
                <a:lnTo>
                  <a:pt x="184" y="188"/>
                </a:lnTo>
                <a:lnTo>
                  <a:pt x="187" y="192"/>
                </a:lnTo>
                <a:lnTo>
                  <a:pt x="189" y="199"/>
                </a:lnTo>
                <a:lnTo>
                  <a:pt x="190" y="199"/>
                </a:lnTo>
                <a:lnTo>
                  <a:pt x="190" y="201"/>
                </a:lnTo>
                <a:lnTo>
                  <a:pt x="202" y="192"/>
                </a:lnTo>
                <a:lnTo>
                  <a:pt x="213" y="186"/>
                </a:lnTo>
                <a:lnTo>
                  <a:pt x="225" y="180"/>
                </a:lnTo>
                <a:lnTo>
                  <a:pt x="236" y="176"/>
                </a:lnTo>
                <a:lnTo>
                  <a:pt x="248" y="172"/>
                </a:lnTo>
                <a:lnTo>
                  <a:pt x="258" y="169"/>
                </a:lnTo>
                <a:lnTo>
                  <a:pt x="269" y="167"/>
                </a:lnTo>
                <a:lnTo>
                  <a:pt x="279" y="167"/>
                </a:lnTo>
                <a:lnTo>
                  <a:pt x="307" y="167"/>
                </a:lnTo>
                <a:lnTo>
                  <a:pt x="333" y="170"/>
                </a:lnTo>
                <a:lnTo>
                  <a:pt x="356" y="173"/>
                </a:lnTo>
                <a:lnTo>
                  <a:pt x="377" y="178"/>
                </a:lnTo>
                <a:lnTo>
                  <a:pt x="398" y="183"/>
                </a:lnTo>
                <a:lnTo>
                  <a:pt x="416" y="191"/>
                </a:lnTo>
                <a:lnTo>
                  <a:pt x="434" y="199"/>
                </a:lnTo>
                <a:lnTo>
                  <a:pt x="448" y="209"/>
                </a:lnTo>
                <a:lnTo>
                  <a:pt x="461" y="219"/>
                </a:lnTo>
                <a:lnTo>
                  <a:pt x="473" y="232"/>
                </a:lnTo>
                <a:lnTo>
                  <a:pt x="483" y="245"/>
                </a:lnTo>
                <a:lnTo>
                  <a:pt x="490" y="261"/>
                </a:lnTo>
                <a:lnTo>
                  <a:pt x="496" y="277"/>
                </a:lnTo>
                <a:lnTo>
                  <a:pt x="500" y="294"/>
                </a:lnTo>
                <a:lnTo>
                  <a:pt x="503" y="313"/>
                </a:lnTo>
                <a:lnTo>
                  <a:pt x="504" y="333"/>
                </a:lnTo>
                <a:lnTo>
                  <a:pt x="504" y="549"/>
                </a:lnTo>
                <a:lnTo>
                  <a:pt x="506" y="562"/>
                </a:lnTo>
                <a:lnTo>
                  <a:pt x="507" y="574"/>
                </a:lnTo>
                <a:lnTo>
                  <a:pt x="512" y="584"/>
                </a:lnTo>
                <a:lnTo>
                  <a:pt x="519" y="592"/>
                </a:lnTo>
                <a:lnTo>
                  <a:pt x="526" y="599"/>
                </a:lnTo>
                <a:lnTo>
                  <a:pt x="536" y="605"/>
                </a:lnTo>
                <a:lnTo>
                  <a:pt x="548" y="608"/>
                </a:lnTo>
                <a:lnTo>
                  <a:pt x="561" y="611"/>
                </a:lnTo>
                <a:lnTo>
                  <a:pt x="561" y="620"/>
                </a:lnTo>
                <a:lnTo>
                  <a:pt x="297" y="620"/>
                </a:lnTo>
                <a:lnTo>
                  <a:pt x="297" y="611"/>
                </a:lnTo>
                <a:lnTo>
                  <a:pt x="314" y="610"/>
                </a:lnTo>
                <a:lnTo>
                  <a:pt x="327" y="607"/>
                </a:lnTo>
                <a:lnTo>
                  <a:pt x="340" y="602"/>
                </a:lnTo>
                <a:lnTo>
                  <a:pt x="349" y="595"/>
                </a:lnTo>
                <a:lnTo>
                  <a:pt x="357" y="586"/>
                </a:lnTo>
                <a:lnTo>
                  <a:pt x="362" y="576"/>
                </a:lnTo>
                <a:lnTo>
                  <a:pt x="366" y="563"/>
                </a:lnTo>
                <a:lnTo>
                  <a:pt x="366" y="549"/>
                </a:lnTo>
                <a:lnTo>
                  <a:pt x="366" y="342"/>
                </a:lnTo>
                <a:lnTo>
                  <a:pt x="366" y="322"/>
                </a:lnTo>
                <a:lnTo>
                  <a:pt x="365" y="303"/>
                </a:lnTo>
                <a:lnTo>
                  <a:pt x="363" y="286"/>
                </a:lnTo>
                <a:lnTo>
                  <a:pt x="362" y="270"/>
                </a:lnTo>
                <a:lnTo>
                  <a:pt x="357" y="254"/>
                </a:lnTo>
                <a:lnTo>
                  <a:pt x="354" y="241"/>
                </a:lnTo>
                <a:lnTo>
                  <a:pt x="350" y="229"/>
                </a:lnTo>
                <a:lnTo>
                  <a:pt x="344" y="218"/>
                </a:lnTo>
                <a:lnTo>
                  <a:pt x="339" y="208"/>
                </a:lnTo>
                <a:lnTo>
                  <a:pt x="333" y="199"/>
                </a:lnTo>
                <a:lnTo>
                  <a:pt x="326" y="193"/>
                </a:lnTo>
                <a:lnTo>
                  <a:pt x="318" y="188"/>
                </a:lnTo>
                <a:lnTo>
                  <a:pt x="310" y="182"/>
                </a:lnTo>
                <a:lnTo>
                  <a:pt x="301" y="179"/>
                </a:lnTo>
                <a:lnTo>
                  <a:pt x="291" y="178"/>
                </a:lnTo>
                <a:lnTo>
                  <a:pt x="279" y="176"/>
                </a:lnTo>
                <a:lnTo>
                  <a:pt x="269" y="178"/>
                </a:lnTo>
                <a:lnTo>
                  <a:pt x="258" y="179"/>
                </a:lnTo>
                <a:lnTo>
                  <a:pt x="246" y="182"/>
                </a:lnTo>
                <a:lnTo>
                  <a:pt x="236" y="185"/>
                </a:lnTo>
                <a:lnTo>
                  <a:pt x="225" y="189"/>
                </a:lnTo>
                <a:lnTo>
                  <a:pt x="215" y="195"/>
                </a:lnTo>
                <a:lnTo>
                  <a:pt x="203" y="202"/>
                </a:lnTo>
                <a:lnTo>
                  <a:pt x="192" y="209"/>
                </a:lnTo>
                <a:lnTo>
                  <a:pt x="193" y="225"/>
                </a:lnTo>
                <a:lnTo>
                  <a:pt x="194" y="241"/>
                </a:lnTo>
                <a:lnTo>
                  <a:pt x="194" y="261"/>
                </a:lnTo>
                <a:lnTo>
                  <a:pt x="194" y="283"/>
                </a:lnTo>
                <a:close/>
                <a:moveTo>
                  <a:pt x="1552" y="0"/>
                </a:moveTo>
                <a:lnTo>
                  <a:pt x="1552" y="879"/>
                </a:lnTo>
                <a:lnTo>
                  <a:pt x="1522" y="879"/>
                </a:lnTo>
                <a:lnTo>
                  <a:pt x="1522" y="0"/>
                </a:lnTo>
                <a:lnTo>
                  <a:pt x="1552" y="0"/>
                </a:lnTo>
                <a:close/>
              </a:path>
            </a:pathLst>
          </a:custGeom>
          <a:solidFill>
            <a:srgbClr val="004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1" name="TextovéPole 160"/>
          <p:cNvSpPr txBox="1"/>
          <p:nvPr userDrawn="1"/>
        </p:nvSpPr>
        <p:spPr>
          <a:xfrm>
            <a:off x="1846264" y="5955220"/>
            <a:ext cx="54403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Gramotnosti</a:t>
            </a:r>
            <a:b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 život</a:t>
            </a:r>
            <a:endParaRPr lang="cs-CZ" sz="1600" kern="1000" spc="-7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6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666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456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60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864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4286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25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89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25B38F-3440-48E9-8BA6-B9B0E297B628}" type="datetime1">
              <a:rPr lang="cs-CZ" smtClean="0"/>
              <a:t>19.05.2021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46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59361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1986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40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025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87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71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9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771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CB43DD-355E-4ACB-AF6B-F0A0D93B1FF7}" type="datetime1">
              <a:rPr lang="cs-CZ" smtClean="0"/>
              <a:t>19.05.2021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91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DNA">
  <p:cSld name="PRAZD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40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0DC0DA-1C84-4CFB-A589-758D033EC754}" type="datetime1">
              <a:rPr lang="cs-CZ" smtClean="0"/>
              <a:t>19.05.2021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8CB40-5E53-430A-BC80-66A7330A3E11}" type="datetime1">
              <a:rPr lang="cs-CZ" smtClean="0"/>
              <a:t>19.05.2021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030092-A1C2-46B4-B050-3676FFA9CD44}" type="datetime1">
              <a:rPr lang="cs-CZ" smtClean="0"/>
              <a:t>19.05.2021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D7C02-7CC9-44AF-9768-6A6F42347937}" type="datetime1">
              <a:rPr lang="cs-CZ" smtClean="0"/>
              <a:t>19.05.2021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4E756D9B-B1BA-4BAF-99A5-DC08EF34F207}" type="datetime1">
              <a:rPr lang="cs-CZ" smtClean="0"/>
              <a:t>19.05.2021</a:t>
            </a:fld>
            <a:endParaRPr lang="en-US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E295CD-EF07-4568-A35E-D8DFD54CCEB6}" type="datetime1">
              <a:rPr lang="cs-CZ" smtClean="0"/>
              <a:t>19.05.2021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00C9E6-3834-4C30-AC74-37ACA7F99694}" type="datetime1">
              <a:rPr lang="cs-CZ" smtClean="0"/>
              <a:t>19.05.2021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34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owerbi.microsoft.com/cs-cz/" TargetMode="External"/><Relationship Id="rId3" Type="http://schemas.openxmlformats.org/officeDocument/2006/relationships/hyperlink" Target="https://imysleni.cz/ucebnice/prace-s-daty-pro-5-az-7-tridu-zakladni-skoly" TargetMode="External"/><Relationship Id="rId7" Type="http://schemas.openxmlformats.org/officeDocument/2006/relationships/hyperlink" Target="https://www.youtube.com/channel/UCyJ6OBzWCG0wSHtTrPl1JJQ?view_as=subscriber" TargetMode="External"/><Relationship Id="rId2" Type="http://schemas.openxmlformats.org/officeDocument/2006/relationships/hyperlink" Target="https://imysleni.cz/ucebnice/zaklady-informatiky-pro-zakladni-sko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mandl.asp2.cz/Online.aspx" TargetMode="External"/><Relationship Id="rId5" Type="http://schemas.openxmlformats.org/officeDocument/2006/relationships/hyperlink" Target="https://www.ibobr.cz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www.czso.cz/" TargetMode="Externa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owerbi.microsoft.com/cs-cz/" TargetMode="External"/><Relationship Id="rId3" Type="http://schemas.openxmlformats.org/officeDocument/2006/relationships/hyperlink" Target="https://imysleni.cz/ucebnice/prace-s-daty-pro-5-az-7-tridu-zakladni-skoly" TargetMode="External"/><Relationship Id="rId7" Type="http://schemas.openxmlformats.org/officeDocument/2006/relationships/hyperlink" Target="https://www.youtube.com/channel/UCyJ6OBzWCG0wSHtTrPl1JJQ?view_as=subscriber" TargetMode="External"/><Relationship Id="rId2" Type="http://schemas.openxmlformats.org/officeDocument/2006/relationships/hyperlink" Target="https://imysleni.cz/ucebnice/zaklady-informatiky-pro-zakladni-sko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mandl.asp2.cz/Online.aspx" TargetMode="External"/><Relationship Id="rId5" Type="http://schemas.openxmlformats.org/officeDocument/2006/relationships/hyperlink" Target="https://www.ibobr.cz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ww.czso.cz/" TargetMode="Externa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owerbi.microsoft.com/cs-cz/" TargetMode="External"/><Relationship Id="rId3" Type="http://schemas.openxmlformats.org/officeDocument/2006/relationships/hyperlink" Target="https://imysleni.cz/ucebnice/prace-s-daty-pro-5-az-7-tridu-zakladni-skoly" TargetMode="External"/><Relationship Id="rId7" Type="http://schemas.openxmlformats.org/officeDocument/2006/relationships/hyperlink" Target="https://www.youtube.com/channel/UCyJ6OBzWCG0wSHtTrPl1JJQ?view_as=subscriber" TargetMode="External"/><Relationship Id="rId2" Type="http://schemas.openxmlformats.org/officeDocument/2006/relationships/hyperlink" Target="https://imysleni.cz/ucebnice/zaklady-informatiky-pro-zakladni-sko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mandl.asp2.cz/Online.aspx" TargetMode="External"/><Relationship Id="rId5" Type="http://schemas.openxmlformats.org/officeDocument/2006/relationships/hyperlink" Target="https://www.ibobr.cz/" TargetMode="External"/><Relationship Id="rId4" Type="http://schemas.openxmlformats.org/officeDocument/2006/relationships/hyperlink" Target="https://www.czso.cz/" TargetMode="Externa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etra.vankova@pedf.cuni.cz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evize.edu.cz/nova-informatika-v-rvp-z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mysleni.cz/images/SVP/SVP4_kreativne-vpred_v2020122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mysleni.cz/images/SVP/SVP4_kreativne-vpred_v20201229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owerbi.microsoft.com/cs-cz/" TargetMode="External"/><Relationship Id="rId3" Type="http://schemas.openxmlformats.org/officeDocument/2006/relationships/hyperlink" Target="https://imysleni.cz/ucebnice/prace-s-daty-pro-5-az-7-tridu-zakladni-skoly" TargetMode="External"/><Relationship Id="rId7" Type="http://schemas.openxmlformats.org/officeDocument/2006/relationships/hyperlink" Target="https://www.youtube.com/channel/UCyJ6OBzWCG0wSHtTrPl1JJQ?view_as=subscriber" TargetMode="External"/><Relationship Id="rId2" Type="http://schemas.openxmlformats.org/officeDocument/2006/relationships/hyperlink" Target="https://imysleni.cz/ucebnice/zaklady-informatiky-pro-zakladni-sko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mandl.asp2.cz/Online.aspx" TargetMode="External"/><Relationship Id="rId5" Type="http://schemas.openxmlformats.org/officeDocument/2006/relationships/hyperlink" Target="https://www.ibobr.cz/" TargetMode="External"/><Relationship Id="rId4" Type="http://schemas.openxmlformats.org/officeDocument/2006/relationships/hyperlink" Target="https://www.czso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Společenství praxe vzdělávací </a:t>
            </a:r>
            <a:r>
              <a:rPr lang="cs-CZ" dirty="0" smtClean="0">
                <a:solidFill>
                  <a:srgbClr val="00B0F0"/>
                </a:solidFill>
              </a:rPr>
              <a:t>oblasti ICT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Petra Vaňková</a:t>
            </a:r>
            <a:endParaRPr lang="cs-CZ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8BD33-28DE-4B2E-BE4C-0A494C36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0"/>
            <a:ext cx="11029616" cy="1188720"/>
          </a:xfrm>
        </p:spPr>
        <p:txBody>
          <a:bodyPr/>
          <a:lstStyle/>
          <a:p>
            <a:r>
              <a:rPr lang="cs-CZ" dirty="0"/>
              <a:t>Materiály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CAD19-F954-43A0-9504-C507E1F0D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50246"/>
            <a:ext cx="11029615" cy="3634486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 err="1"/>
              <a:t>iMyšlení</a:t>
            </a:r>
            <a:endParaRPr lang="cs-CZ" sz="2400" dirty="0"/>
          </a:p>
          <a:p>
            <a:pPr lvl="1"/>
            <a:r>
              <a:rPr lang="cs-CZ" sz="2000" dirty="0">
                <a:hlinkClick r:id="rId2"/>
              </a:rPr>
              <a:t>Základy informatiky pro 2. stupeň ZŠ</a:t>
            </a:r>
            <a:endParaRPr lang="cs-CZ" sz="2000" dirty="0"/>
          </a:p>
          <a:p>
            <a:pPr lvl="1"/>
            <a:r>
              <a:rPr lang="cs-CZ" sz="2000" dirty="0">
                <a:hlinkClick r:id="rId3"/>
              </a:rPr>
              <a:t>Práce s daty pro 5. až 7. ročník základní školy</a:t>
            </a:r>
            <a:endParaRPr lang="cs-CZ" sz="2000" dirty="0"/>
          </a:p>
          <a:p>
            <a:r>
              <a:rPr lang="cs-CZ" sz="2400" dirty="0"/>
              <a:t>Další příklady:</a:t>
            </a:r>
          </a:p>
          <a:p>
            <a:pPr lvl="1"/>
            <a:r>
              <a:rPr lang="cs-CZ" sz="2000" dirty="0">
                <a:hlinkClick r:id="rId4"/>
              </a:rPr>
              <a:t>Český statistický úřad | ČSÚ (czso.cz)</a:t>
            </a:r>
            <a:endParaRPr lang="cs-CZ" sz="1600" dirty="0">
              <a:hlinkClick r:id="rId5"/>
            </a:endParaRPr>
          </a:p>
          <a:p>
            <a:pPr lvl="1"/>
            <a:r>
              <a:rPr lang="cs-CZ" sz="2000" dirty="0">
                <a:hlinkClick r:id="rId5"/>
              </a:rPr>
              <a:t>Bobřík informatiky</a:t>
            </a:r>
            <a:r>
              <a:rPr lang="cs-CZ" sz="2000" dirty="0">
                <a:hlinkClick r:id="rId6"/>
              </a:rPr>
              <a:t> </a:t>
            </a:r>
          </a:p>
          <a:p>
            <a:pPr lvl="1"/>
            <a:r>
              <a:rPr lang="cs-CZ" sz="2000" dirty="0">
                <a:hlinkClick r:id="rId6"/>
              </a:rPr>
              <a:t>Online data pro výuku Excelu</a:t>
            </a:r>
            <a:endParaRPr lang="cs-CZ" sz="2000" dirty="0"/>
          </a:p>
          <a:p>
            <a:pPr lvl="1"/>
            <a:r>
              <a:rPr lang="cs-CZ" sz="2000" dirty="0" err="1"/>
              <a:t>videotutoriály</a:t>
            </a:r>
            <a:r>
              <a:rPr lang="cs-CZ" sz="2000" dirty="0"/>
              <a:t>, návody (např. </a:t>
            </a:r>
            <a:r>
              <a:rPr lang="cs-CZ" sz="2000" dirty="0">
                <a:hlinkClick r:id="rId7"/>
              </a:rPr>
              <a:t>návody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Aplikace pro hromadné zpracování dat: </a:t>
            </a:r>
            <a:r>
              <a:rPr lang="cs-CZ" sz="2000" dirty="0" err="1">
                <a:hlinkClick r:id="rId8"/>
              </a:rPr>
              <a:t>Power</a:t>
            </a:r>
            <a:r>
              <a:rPr lang="cs-CZ" sz="2000" dirty="0">
                <a:hlinkClick r:id="rId8"/>
              </a:rPr>
              <a:t> BI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B1441D0-F7F0-4E23-95FB-CA98E896E1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0481" y="2304351"/>
            <a:ext cx="2537019" cy="34579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6F605BC-86FC-4656-841F-09D0947736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7500" y="2304350"/>
            <a:ext cx="2517558" cy="34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7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8BD33-28DE-4B2E-BE4C-0A494C36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0"/>
            <a:ext cx="11029616" cy="1188720"/>
          </a:xfrm>
        </p:spPr>
        <p:txBody>
          <a:bodyPr/>
          <a:lstStyle/>
          <a:p>
            <a:r>
              <a:rPr lang="cs-CZ" dirty="0"/>
              <a:t>Materiály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CAD19-F954-43A0-9504-C507E1F0D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50246"/>
            <a:ext cx="11029615" cy="3634486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 err="1"/>
              <a:t>iMyšlení</a:t>
            </a:r>
            <a:endParaRPr lang="cs-CZ" sz="2400" dirty="0"/>
          </a:p>
          <a:p>
            <a:pPr lvl="1"/>
            <a:r>
              <a:rPr lang="cs-CZ" sz="2000" dirty="0">
                <a:hlinkClick r:id="rId2"/>
              </a:rPr>
              <a:t>Základy informatiky pro 2. stupeň ZŠ</a:t>
            </a:r>
            <a:endParaRPr lang="cs-CZ" sz="2000" dirty="0"/>
          </a:p>
          <a:p>
            <a:pPr lvl="1"/>
            <a:r>
              <a:rPr lang="cs-CZ" sz="2000" dirty="0">
                <a:hlinkClick r:id="rId3"/>
              </a:rPr>
              <a:t>Práce s daty pro 5. až 7. ročník základní školy</a:t>
            </a:r>
            <a:endParaRPr lang="cs-CZ" sz="2000" dirty="0"/>
          </a:p>
          <a:p>
            <a:r>
              <a:rPr lang="cs-CZ" sz="2400" dirty="0"/>
              <a:t>Další příklady:</a:t>
            </a:r>
          </a:p>
          <a:p>
            <a:pPr lvl="1"/>
            <a:r>
              <a:rPr lang="cs-CZ" sz="2000" dirty="0">
                <a:hlinkClick r:id="rId4"/>
              </a:rPr>
              <a:t>Český statistický úřad | ČSÚ (czso.cz)</a:t>
            </a:r>
            <a:endParaRPr lang="cs-CZ" sz="1600" dirty="0">
              <a:hlinkClick r:id="rId5"/>
            </a:endParaRPr>
          </a:p>
          <a:p>
            <a:pPr lvl="1"/>
            <a:r>
              <a:rPr lang="cs-CZ" sz="2000" dirty="0">
                <a:hlinkClick r:id="rId5"/>
              </a:rPr>
              <a:t>Bobřík informatiky</a:t>
            </a:r>
            <a:r>
              <a:rPr lang="cs-CZ" sz="2000" dirty="0">
                <a:hlinkClick r:id="rId6"/>
              </a:rPr>
              <a:t> </a:t>
            </a:r>
          </a:p>
          <a:p>
            <a:pPr lvl="1"/>
            <a:r>
              <a:rPr lang="cs-CZ" sz="2000" dirty="0">
                <a:hlinkClick r:id="rId6"/>
              </a:rPr>
              <a:t>Online data pro výuku Excelu</a:t>
            </a:r>
            <a:endParaRPr lang="cs-CZ" sz="2000" dirty="0"/>
          </a:p>
          <a:p>
            <a:pPr lvl="1"/>
            <a:r>
              <a:rPr lang="cs-CZ" sz="2000" dirty="0" err="1"/>
              <a:t>videotutoriály</a:t>
            </a:r>
            <a:r>
              <a:rPr lang="cs-CZ" sz="2000" dirty="0"/>
              <a:t>, návody (např. </a:t>
            </a:r>
            <a:r>
              <a:rPr lang="cs-CZ" sz="2000" dirty="0">
                <a:hlinkClick r:id="rId7"/>
              </a:rPr>
              <a:t>návody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Aplikace pro hromadné zpracování dat: </a:t>
            </a:r>
            <a:r>
              <a:rPr lang="cs-CZ" sz="2000" dirty="0" err="1">
                <a:hlinkClick r:id="rId8"/>
              </a:rPr>
              <a:t>Power</a:t>
            </a:r>
            <a:r>
              <a:rPr lang="cs-CZ" sz="2000" dirty="0">
                <a:hlinkClick r:id="rId8"/>
              </a:rPr>
              <a:t> BI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BA6068-B8FF-4AAF-9638-32767044BD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0739" y="2457449"/>
            <a:ext cx="3441261" cy="32289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8329912-9399-42EA-89D5-A9032D5CAA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9387" y="3057525"/>
            <a:ext cx="20288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35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8BD33-28DE-4B2E-BE4C-0A494C36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0"/>
            <a:ext cx="11029616" cy="1188720"/>
          </a:xfrm>
        </p:spPr>
        <p:txBody>
          <a:bodyPr/>
          <a:lstStyle/>
          <a:p>
            <a:r>
              <a:rPr lang="cs-CZ" dirty="0"/>
              <a:t>Materiály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CAD19-F954-43A0-9504-C507E1F0D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50246"/>
            <a:ext cx="11029615" cy="3634486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 err="1"/>
              <a:t>iMyšlení</a:t>
            </a:r>
            <a:endParaRPr lang="cs-CZ" sz="2400" dirty="0"/>
          </a:p>
          <a:p>
            <a:pPr lvl="1"/>
            <a:r>
              <a:rPr lang="cs-CZ" sz="2000" dirty="0">
                <a:hlinkClick r:id="rId2"/>
              </a:rPr>
              <a:t>Základy informatiky pro 2. stupeň ZŠ</a:t>
            </a:r>
            <a:endParaRPr lang="cs-CZ" sz="2000" dirty="0"/>
          </a:p>
          <a:p>
            <a:pPr lvl="1"/>
            <a:r>
              <a:rPr lang="cs-CZ" sz="2000" dirty="0">
                <a:hlinkClick r:id="rId3"/>
              </a:rPr>
              <a:t>Práce s daty pro 5. až 7. ročník základní školy</a:t>
            </a:r>
            <a:endParaRPr lang="cs-CZ" sz="2000" dirty="0"/>
          </a:p>
          <a:p>
            <a:r>
              <a:rPr lang="cs-CZ" sz="2400" dirty="0"/>
              <a:t>Další příklady:</a:t>
            </a:r>
          </a:p>
          <a:p>
            <a:pPr lvl="1"/>
            <a:r>
              <a:rPr lang="cs-CZ" sz="2000" dirty="0">
                <a:hlinkClick r:id="rId4"/>
              </a:rPr>
              <a:t>Český statistický úřad | ČSÚ (czso.cz)</a:t>
            </a:r>
            <a:endParaRPr lang="cs-CZ" sz="1600" dirty="0">
              <a:hlinkClick r:id="rId5"/>
            </a:endParaRPr>
          </a:p>
          <a:p>
            <a:pPr lvl="1"/>
            <a:r>
              <a:rPr lang="cs-CZ" sz="2000" dirty="0">
                <a:hlinkClick r:id="rId5"/>
              </a:rPr>
              <a:t>Bobřík informatiky</a:t>
            </a:r>
            <a:r>
              <a:rPr lang="cs-CZ" sz="2000" dirty="0">
                <a:hlinkClick r:id="rId6"/>
              </a:rPr>
              <a:t> </a:t>
            </a:r>
          </a:p>
          <a:p>
            <a:pPr lvl="1"/>
            <a:r>
              <a:rPr lang="cs-CZ" sz="2000" dirty="0">
                <a:hlinkClick r:id="rId6"/>
              </a:rPr>
              <a:t>Online data pro výuku Excelu</a:t>
            </a:r>
            <a:endParaRPr lang="cs-CZ" sz="2000" dirty="0"/>
          </a:p>
          <a:p>
            <a:pPr lvl="1"/>
            <a:r>
              <a:rPr lang="cs-CZ" sz="2000" dirty="0" err="1"/>
              <a:t>videotutoriály</a:t>
            </a:r>
            <a:r>
              <a:rPr lang="cs-CZ" sz="2000" dirty="0"/>
              <a:t>, návody (např. </a:t>
            </a:r>
            <a:r>
              <a:rPr lang="cs-CZ" sz="2000" dirty="0">
                <a:hlinkClick r:id="rId7"/>
              </a:rPr>
              <a:t>návody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Aplikace pro hromadné zpracování dat: </a:t>
            </a:r>
            <a:r>
              <a:rPr lang="cs-CZ" sz="2000" dirty="0" err="1">
                <a:hlinkClick r:id="rId8"/>
              </a:rPr>
              <a:t>Power</a:t>
            </a:r>
            <a:r>
              <a:rPr lang="cs-CZ" sz="2000" dirty="0">
                <a:hlinkClick r:id="rId8"/>
              </a:rPr>
              <a:t> BI</a:t>
            </a:r>
            <a:endParaRPr lang="cs-CZ" dirty="0"/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EFFA42E2-757D-4143-BD02-7BFAD68DF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69" y="2436720"/>
            <a:ext cx="5167656" cy="29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1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89D52-1382-4AC2-AC81-575FBB52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0"/>
            <a:ext cx="11029616" cy="1188720"/>
          </a:xfrm>
        </p:spPr>
        <p:txBody>
          <a:bodyPr/>
          <a:lstStyle/>
          <a:p>
            <a:r>
              <a:rPr lang="cs-CZ" dirty="0"/>
              <a:t>Příklady využití informačních systémů ve škole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126887-92E9-4D4E-B28F-70E571EFB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188720"/>
            <a:ext cx="11029615" cy="4494942"/>
          </a:xfrm>
        </p:spPr>
        <p:txBody>
          <a:bodyPr>
            <a:normAutofit/>
          </a:bodyPr>
          <a:lstStyle/>
          <a:p>
            <a:r>
              <a:rPr lang="cs-CZ" sz="2400" dirty="0"/>
              <a:t>Využití informačních systémů ve škole:</a:t>
            </a:r>
          </a:p>
          <a:p>
            <a:pPr lvl="1"/>
            <a:r>
              <a:rPr lang="cs-CZ" sz="2000" dirty="0"/>
              <a:t>Elektronická žákovská knížka, např. Bakaláři, Škola Online</a:t>
            </a:r>
          </a:p>
          <a:p>
            <a:pPr lvl="1"/>
            <a:r>
              <a:rPr lang="cs-CZ" sz="2000" dirty="0"/>
              <a:t>Využívání karet ke vstupu do konkrétních prostor (knihovna, počítačová učebna, vstup do školy)</a:t>
            </a:r>
          </a:p>
          <a:p>
            <a:pPr lvl="1"/>
            <a:r>
              <a:rPr lang="cs-CZ" sz="2000" dirty="0"/>
              <a:t>Práce s síti (počet přihlášení uživatelů do počítače, sítě)</a:t>
            </a:r>
          </a:p>
          <a:p>
            <a:pPr lvl="1"/>
            <a:r>
              <a:rPr lang="cs-CZ" sz="2000" dirty="0"/>
              <a:t>Čipování na obědy (práva a pravomoci, změny)</a:t>
            </a:r>
          </a:p>
          <a:p>
            <a:pPr lvl="1"/>
            <a:r>
              <a:rPr lang="cs-CZ" sz="2000" dirty="0"/>
              <a:t>Práce s cloudovými aplikacemi v rámci instituce (uživatelské role, přístupy, práva), např. Office 365</a:t>
            </a:r>
          </a:p>
          <a:p>
            <a:pPr lvl="1"/>
            <a:r>
              <a:rPr lang="cs-CZ" sz="2000" dirty="0"/>
              <a:t>Práce s e-learningovými možnosti školy (uživatelské role, přístupy, práva), např. </a:t>
            </a:r>
            <a:r>
              <a:rPr lang="cs-CZ" sz="2000" dirty="0" err="1"/>
              <a:t>Moodle</a:t>
            </a:r>
            <a:r>
              <a:rPr lang="cs-CZ" sz="2000" dirty="0"/>
              <a:t>, Google </a:t>
            </a:r>
            <a:r>
              <a:rPr lang="cs-CZ" sz="2000" dirty="0" err="1"/>
              <a:t>Classroom</a:t>
            </a:r>
            <a:r>
              <a:rPr lang="cs-CZ" sz="2000" dirty="0"/>
              <a:t>, MS </a:t>
            </a:r>
            <a:r>
              <a:rPr lang="cs-CZ" sz="2000" dirty="0" err="1"/>
              <a:t>Teams</a:t>
            </a:r>
            <a:r>
              <a:rPr lang="cs-CZ" sz="2000" dirty="0"/>
              <a:t>, …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9B92ECE-BA10-4F93-96A6-7DD61459D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61" y="5564522"/>
            <a:ext cx="978856" cy="116432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716FEC8-9BB7-4DC4-AB38-1E9F47935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696" y="5564522"/>
            <a:ext cx="1190625" cy="11619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7DEA936-65F2-4B34-8CA4-C2A5DC799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794" y="5504805"/>
            <a:ext cx="1058302" cy="122460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156C185-2D06-4D31-BA9A-AE5808D34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3444" y="5564522"/>
            <a:ext cx="12954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2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D9A2E-0532-42F6-8040-2282CE1C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0"/>
            <a:ext cx="11029616" cy="1188720"/>
          </a:xfrm>
        </p:spPr>
        <p:txBody>
          <a:bodyPr/>
          <a:lstStyle/>
          <a:p>
            <a:r>
              <a:rPr lang="cs-CZ" dirty="0"/>
              <a:t>Příklad: Informační systém školy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C52EACE-62D5-4A45-8316-E22402F4C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1166" y="1773526"/>
            <a:ext cx="9809665" cy="3633787"/>
          </a:xfrm>
        </p:spPr>
      </p:pic>
    </p:spTree>
    <p:extLst>
      <p:ext uri="{BB962C8B-B14F-4D97-AF65-F5344CB8AC3E}">
        <p14:creationId xmlns:p14="http://schemas.microsoft.com/office/powerpoint/2010/main" val="4256635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CDF11-AF7A-4C9B-A963-861D8532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28474"/>
            <a:ext cx="11029616" cy="1188720"/>
          </a:xfrm>
        </p:spPr>
        <p:txBody>
          <a:bodyPr/>
          <a:lstStyle/>
          <a:p>
            <a:r>
              <a:rPr lang="cs-CZ" dirty="0"/>
              <a:t>Příklad: Digitalizace knihovny ve škole</a:t>
            </a:r>
            <a:br>
              <a:rPr lang="cs-CZ" dirty="0"/>
            </a:br>
            <a:r>
              <a:rPr lang="cs-CZ" i="1" dirty="0"/>
              <a:t>Projekt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32A0B0-CA25-422D-B491-58EF71C37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517194"/>
            <a:ext cx="11029615" cy="4477187"/>
          </a:xfrm>
        </p:spPr>
        <p:txBody>
          <a:bodyPr>
            <a:normAutofit/>
          </a:bodyPr>
          <a:lstStyle/>
          <a:p>
            <a:r>
              <a:rPr lang="cs-CZ" sz="2000" b="1" dirty="0"/>
              <a:t>Knihovna ve škole: </a:t>
            </a:r>
            <a:r>
              <a:rPr lang="cs-CZ" sz="2000" dirty="0"/>
              <a:t>navrhnout vše potřebné pro možnost digitalizace knihovny ve škole</a:t>
            </a:r>
          </a:p>
          <a:p>
            <a:pPr lvl="1"/>
            <a:r>
              <a:rPr lang="cs-CZ" sz="1800" dirty="0"/>
              <a:t>Jak funguje knihovna?</a:t>
            </a:r>
          </a:p>
          <a:p>
            <a:pPr lvl="1"/>
            <a:r>
              <a:rPr lang="cs-CZ" sz="1800" dirty="0"/>
              <a:t>Jaká data evidovat o knihách?</a:t>
            </a:r>
          </a:p>
          <a:p>
            <a:pPr lvl="1"/>
            <a:r>
              <a:rPr lang="cs-CZ" sz="1800" dirty="0"/>
              <a:t>Jaká data evidovat o těch, kdo si knihy půjčují?</a:t>
            </a:r>
          </a:p>
          <a:p>
            <a:r>
              <a:rPr lang="cs-CZ" sz="2000" dirty="0"/>
              <a:t>Výstup:</a:t>
            </a:r>
          </a:p>
          <a:p>
            <a:pPr lvl="1"/>
            <a:r>
              <a:rPr lang="cs-CZ" sz="1800" dirty="0"/>
              <a:t>Grafické zpracování fungování knihovny (diagram, myšlenková mapa)</a:t>
            </a:r>
          </a:p>
          <a:p>
            <a:pPr lvl="2"/>
            <a:r>
              <a:rPr lang="cs-CZ" sz="1600" dirty="0"/>
              <a:t>„Objekty“ (osoby, věci), se kterými je nutné počítat</a:t>
            </a:r>
          </a:p>
          <a:p>
            <a:pPr lvl="2"/>
            <a:r>
              <a:rPr lang="cs-CZ" sz="1600" dirty="0"/>
              <a:t>Vztahy mezi objekty</a:t>
            </a:r>
          </a:p>
          <a:p>
            <a:pPr lvl="1"/>
            <a:r>
              <a:rPr lang="cs-CZ" sz="1800" dirty="0"/>
              <a:t>Navržení jednotlivých položek (tabulka)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A2C897-814F-43FE-98A2-2194D4429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761" y="4910622"/>
            <a:ext cx="5013033" cy="17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9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64D179-8ACC-43A0-89BD-22246978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386388"/>
            <a:ext cx="11029616" cy="1188720"/>
          </a:xfrm>
        </p:spPr>
        <p:txBody>
          <a:bodyPr/>
          <a:lstStyle/>
          <a:p>
            <a:r>
              <a:rPr lang="cs-CZ" dirty="0"/>
              <a:t>Příklad: internet jako systém informací a služeb</a:t>
            </a:r>
            <a:br>
              <a:rPr lang="cs-CZ" dirty="0"/>
            </a:br>
            <a:r>
              <a:rPr lang="cs-CZ" i="1" dirty="0"/>
              <a:t>součást vlastního mediálního portrétu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4A0BD-BFCA-4F97-9078-33D09BFFB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01167"/>
            <a:ext cx="11029615" cy="3634486"/>
          </a:xfrm>
        </p:spPr>
        <p:txBody>
          <a:bodyPr>
            <a:normAutofit/>
          </a:bodyPr>
          <a:lstStyle/>
          <a:p>
            <a:r>
              <a:rPr lang="cs-CZ" sz="2000" dirty="0"/>
              <a:t>Jak se vyvíjí internet? (diskuze nad problematikou internetu web 1,0 web 2.0, web 3.0, …)</a:t>
            </a:r>
          </a:p>
          <a:p>
            <a:r>
              <a:rPr lang="cs-CZ" sz="2000" dirty="0"/>
              <a:t>Jak využíváme internet jako informační systém?</a:t>
            </a:r>
          </a:p>
          <a:p>
            <a:r>
              <a:rPr lang="cs-CZ" sz="2000" dirty="0"/>
              <a:t>Jaké systémy služeb využíváme? </a:t>
            </a:r>
          </a:p>
          <a:p>
            <a:pPr lvl="1"/>
            <a:r>
              <a:rPr lang="cs-CZ" sz="1800" dirty="0"/>
              <a:t>Služby: fórum, sociální síť, e-shopy, kartotéky…</a:t>
            </a:r>
          </a:p>
          <a:p>
            <a:pPr lvl="1"/>
            <a:r>
              <a:rPr lang="cs-CZ" sz="1800" dirty="0"/>
              <a:t>Moje přihlášení do systémů, jejich nastavení a bezpečí</a:t>
            </a:r>
          </a:p>
          <a:p>
            <a:pPr lvl="1"/>
            <a:r>
              <a:rPr lang="cs-CZ" sz="1800" dirty="0"/>
              <a:t>Digitální stopa</a:t>
            </a:r>
          </a:p>
          <a:p>
            <a:r>
              <a:rPr lang="cs-CZ" sz="2100" dirty="0"/>
              <a:t>Jaké informace o sobě zanecháváme v různých systémech?</a:t>
            </a: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992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niel\Desktop\logo+uc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30" y="3556794"/>
            <a:ext cx="3333750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8"/>
          <p:cNvSpPr txBox="1">
            <a:spLocks/>
          </p:cNvSpPr>
          <p:nvPr/>
        </p:nvSpPr>
        <p:spPr>
          <a:xfrm>
            <a:off x="420818" y="3289727"/>
            <a:ext cx="7010699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Děkuji za pozornost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8497BAE4-AA8F-40E0-B49F-DF137CC99E98}"/>
              </a:ext>
            </a:extLst>
          </p:cNvPr>
          <p:cNvSpPr txBox="1">
            <a:spLocks/>
          </p:cNvSpPr>
          <p:nvPr/>
        </p:nvSpPr>
        <p:spPr>
          <a:xfrm>
            <a:off x="731224" y="4005943"/>
            <a:ext cx="7010699" cy="2573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</a:pPr>
            <a:r>
              <a:rPr lang="cs-CZ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PhDr. Petra Vaňková Ph.D.</a:t>
            </a:r>
          </a:p>
          <a:p>
            <a:pPr lvl="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</a:pPr>
            <a:r>
              <a:rPr lang="cs-CZ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Katedra informačních technologií a technické výchovy, Pedagogická fakulta, Univerzita Karlova</a:t>
            </a:r>
          </a:p>
          <a:p>
            <a:pPr lvl="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</a:pPr>
            <a:r>
              <a:rPr lang="cs-CZ" sz="17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Konktakt</a:t>
            </a:r>
            <a:r>
              <a:rPr lang="cs-CZ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: </a:t>
            </a:r>
            <a:r>
              <a:rPr lang="cs-CZ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  <a:hlinkClick r:id="rId3"/>
              </a:rPr>
              <a:t>petra.vankova@pedf.cuni.cz</a:t>
            </a:r>
            <a:r>
              <a:rPr lang="cs-CZ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 </a:t>
            </a:r>
            <a:endParaRPr lang="cs-CZ" sz="17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6675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esktop\NPI_ppt_A4\CC-BY-SA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2953811"/>
            <a:ext cx="2308225" cy="8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92486" y="3006513"/>
            <a:ext cx="4931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Celá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prezentace je dostupná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pod licencí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CC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BY-SA 4.0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Mezinárodní.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71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4710728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tabLst/>
              <a:defRPr/>
            </a:pPr>
            <a:r>
              <a:rPr kumimoji="0" lang="cs-CZ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kumimoji="0" lang="cs-CZ" sz="17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kumimoji="0" lang="cs-CZ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kumimoji="0" lang="cs-CZ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cs-CZ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srgbClr val="323F4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C:\Users\Daniel\Desktop\logo+uc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67" y="1370063"/>
            <a:ext cx="4125685" cy="25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188" name="Google Shape;188;p9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117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" name="Google Shape;189;p9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190" name="Google Shape;190;p9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  <a:tabLst/>
                  <a:defRPr/>
                </a:pPr>
                <a:r>
                  <a:rPr kumimoji="0" lang="cs-CZ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kumimoji="0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9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192" name="Google Shape;192;p9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3" name="Google Shape;193;p9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" name="Google Shape;194;p9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195" name="Google Shape;195;p9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9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97" name="Google Shape;197;p9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r>
                <a: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</a:br>
              <a:r>
                <a: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</a:br>
              <a:r>
                <a: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</a:br>
              <a:r>
                <a: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4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Obdélní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570307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cs" sz="4400" dirty="0"/>
              <a:t>Informační systémy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cs" sz="2000" dirty="0"/>
              <a:t>Petra Vaňková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Obrázek 5" descr="Logo v detailu&#10;&#10;Automaticky generovaný popis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AF78B87-94C5-4905-8986-9AF280BAD7B7}"/>
              </a:ext>
            </a:extLst>
          </p:cNvPr>
          <p:cNvSpPr txBox="1"/>
          <p:nvPr/>
        </p:nvSpPr>
        <p:spPr>
          <a:xfrm>
            <a:off x="7826576" y="5493348"/>
            <a:ext cx="391669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cs-CZ" sz="1800" dirty="0"/>
              <a:t>Vzdělávací obsah: Informační systémy</a:t>
            </a:r>
          </a:p>
          <a:p>
            <a:r>
              <a:rPr lang="cs-CZ" sz="1800" dirty="0"/>
              <a:t>Inspirace a materiály</a:t>
            </a:r>
          </a:p>
          <a:p>
            <a:r>
              <a:rPr lang="cs-CZ" sz="1800" dirty="0"/>
              <a:t>Příklady</a:t>
            </a: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E9334-6CA5-4364-9FF7-55D33F91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0"/>
            <a:ext cx="11029616" cy="1188720"/>
          </a:xfrm>
        </p:spPr>
        <p:txBody>
          <a:bodyPr/>
          <a:lstStyle/>
          <a:p>
            <a:r>
              <a:rPr lang="cs-CZ" dirty="0"/>
              <a:t>Informační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5CF34A-8F63-4D8F-88C5-76B83FA01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966778"/>
            <a:ext cx="11029615" cy="5669280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1. stupeň</a:t>
            </a:r>
          </a:p>
          <a:p>
            <a:pPr lvl="1"/>
            <a:r>
              <a:rPr lang="cs-CZ" sz="1800" dirty="0"/>
              <a:t>v systémech, které ho obklopují, rozezná jednotlivé prvky a vztahy mezi nimi (</a:t>
            </a:r>
            <a:r>
              <a:rPr lang="pl-PL" sz="1800" dirty="0"/>
              <a:t>skupiny objektů a vztahy mezi nimi, příklady systémů z přírody</a:t>
            </a:r>
            <a:r>
              <a:rPr lang="cs-CZ" sz="1800" dirty="0"/>
              <a:t>)</a:t>
            </a:r>
          </a:p>
          <a:p>
            <a:pPr lvl="1"/>
            <a:r>
              <a:rPr lang="cs-CZ" sz="1800" dirty="0"/>
              <a:t>pro vymezený problém zaznamenává do existující tabulky nebo seznamu číselná i nečíselná data (shodné a odlišné vlastnosti objektů; řazení prvků do řad, číslovaný a nečíslovaný seznam, víceúrovňový seznam; tabulka a její struktura; záznam, doplnění a úprava záznamu)</a:t>
            </a:r>
          </a:p>
          <a:p>
            <a:r>
              <a:rPr lang="cs-CZ" sz="2000" b="1" dirty="0"/>
              <a:t>2. stupeň</a:t>
            </a:r>
          </a:p>
          <a:p>
            <a:pPr lvl="1"/>
            <a:r>
              <a:rPr lang="cs-CZ" sz="1800" dirty="0"/>
              <a:t>vysvětlí účel informačních systémů, které používá, identifikuje jejich jednotlivé prvky a vztahy mezi nimi; zvažuje možná rizika při navrhování i užívání informačních systémů </a:t>
            </a:r>
          </a:p>
          <a:p>
            <a:pPr lvl="1"/>
            <a:r>
              <a:rPr lang="cs-CZ" sz="1800" dirty="0"/>
              <a:t>nastavuje zobrazení, řazení a filtrování dat v tabulce, aby mohl odpovědět na položenou otázku; využívá funkce pro automatizaci zpracování dat</a:t>
            </a:r>
          </a:p>
          <a:p>
            <a:pPr lvl="1"/>
            <a:r>
              <a:rPr lang="cs-CZ" sz="1800" dirty="0"/>
              <a:t>vymezí problém a určí, jak při </a:t>
            </a:r>
            <a:r>
              <a:rPr lang="cs-CZ" sz="1600" dirty="0"/>
              <a:t>jeho</a:t>
            </a:r>
            <a:r>
              <a:rPr lang="cs-CZ" sz="1800" dirty="0"/>
              <a:t> řešení využije evidenci dat; na základě doporučeného i vlastního návrhu sestaví tabulku pro evidenci dat a nastaví pravidla a postupy pro práci se záznamy v evidenci dat</a:t>
            </a:r>
          </a:p>
          <a:p>
            <a:pPr lvl="1"/>
            <a:r>
              <a:rPr lang="cs-CZ" sz="1800" dirty="0"/>
              <a:t>sám evidenci vyzkouší a následně zhodnotí její funkčnost, případně navrhne její úpravu</a:t>
            </a:r>
          </a:p>
          <a:p>
            <a:pPr lvl="1"/>
            <a:endParaRPr lang="cs-CZ" sz="1800" dirty="0"/>
          </a:p>
          <a:p>
            <a:pPr lvl="1"/>
            <a:r>
              <a:rPr lang="cs-CZ" sz="1800" b="1" dirty="0"/>
              <a:t>informační systémy, návrh a tvorba evidence dat, hromadné zpracování dat</a:t>
            </a:r>
            <a:endParaRPr lang="cs-CZ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2CAB751-6592-45BB-8C8D-209220219BF2}"/>
              </a:ext>
            </a:extLst>
          </p:cNvPr>
          <p:cNvSpPr txBox="1"/>
          <p:nvPr/>
        </p:nvSpPr>
        <p:spPr>
          <a:xfrm>
            <a:off x="6683181" y="6488668"/>
            <a:ext cx="562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2"/>
              </a:rPr>
              <a:t>nová informatika v RVP ZV | revize ICT RVP v ZV (edu.cz)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94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6F28CD-ACFD-4C8E-8292-A1744476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27453"/>
            <a:ext cx="11029616" cy="1188720"/>
          </a:xfrm>
        </p:spPr>
        <p:txBody>
          <a:bodyPr/>
          <a:lstStyle/>
          <a:p>
            <a:r>
              <a:rPr lang="cs-CZ" dirty="0"/>
              <a:t>1. Stupeň – informační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714F1-B78D-4F76-9675-4A53E91EA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22773"/>
            <a:ext cx="11029615" cy="5101141"/>
          </a:xfrm>
        </p:spPr>
        <p:txBody>
          <a:bodyPr>
            <a:normAutofit/>
          </a:bodyPr>
          <a:lstStyle/>
          <a:p>
            <a:r>
              <a:rPr lang="cs-CZ" sz="2000" dirty="0"/>
              <a:t>Informační systémy </a:t>
            </a:r>
          </a:p>
          <a:p>
            <a:pPr lvl="1"/>
            <a:r>
              <a:rPr lang="cs-CZ" sz="1800" dirty="0"/>
              <a:t>Systém, struktura, prvek, vztah</a:t>
            </a:r>
          </a:p>
          <a:p>
            <a:pPr lvl="1"/>
            <a:r>
              <a:rPr lang="cs-CZ" sz="1800" dirty="0"/>
              <a:t>Pracuje se známými systémy a „rozkládá jejich vlastnosti na jednotlivosti, jak fungují, jak spolu souvisí“</a:t>
            </a:r>
          </a:p>
          <a:p>
            <a:pPr lvl="1"/>
            <a:endParaRPr lang="cs-CZ" sz="1800" dirty="0"/>
          </a:p>
          <a:p>
            <a:r>
              <a:rPr lang="cs-CZ" sz="2000" dirty="0"/>
              <a:t>Úvod do práce s daty </a:t>
            </a:r>
          </a:p>
          <a:p>
            <a:pPr lvl="1"/>
            <a:r>
              <a:rPr lang="cs-CZ" sz="1800" dirty="0"/>
              <a:t>Data, tabulka, kontrola </a:t>
            </a:r>
          </a:p>
          <a:p>
            <a:pPr lvl="1"/>
            <a:r>
              <a:rPr lang="cs-CZ" sz="1800" dirty="0"/>
              <a:t>Vizualizace, evidence, prezentace, porovnání, hodnocení</a:t>
            </a: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5917678-45E9-4275-9B8F-DB0192CFD0F5}"/>
              </a:ext>
            </a:extLst>
          </p:cNvPr>
          <p:cNvSpPr txBox="1"/>
          <p:nvPr/>
        </p:nvSpPr>
        <p:spPr>
          <a:xfrm>
            <a:off x="7051089" y="653051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SVP4_kreativne-vpred_v20201229.pdf (imysleni.cz)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8C7B05-FFBA-4BDD-AFD0-EEEF8712A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670" y="3873343"/>
            <a:ext cx="2895600" cy="24669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A4DA865-DAEC-48D5-8CF0-722F17B1B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029" y="891540"/>
            <a:ext cx="2427801" cy="227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38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77A395-0C64-4982-B369-DD05F514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7688"/>
            <a:ext cx="11029616" cy="1188720"/>
          </a:xfrm>
        </p:spPr>
        <p:txBody>
          <a:bodyPr/>
          <a:lstStyle/>
          <a:p>
            <a:r>
              <a:rPr lang="cs-CZ" dirty="0"/>
              <a:t>2. Stupeň – informační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CBB895-2F3E-49AA-B655-0F0A1F47D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827666"/>
            <a:ext cx="11029615" cy="5661002"/>
          </a:xfrm>
        </p:spPr>
        <p:txBody>
          <a:bodyPr>
            <a:normAutofit/>
          </a:bodyPr>
          <a:lstStyle/>
          <a:p>
            <a:r>
              <a:rPr lang="cs-CZ" sz="2000" dirty="0"/>
              <a:t>Informační systémy</a:t>
            </a:r>
          </a:p>
          <a:p>
            <a:pPr lvl="1"/>
            <a:r>
              <a:rPr lang="cs-CZ" sz="1800" dirty="0"/>
              <a:t>Práce s informačními systémy školy</a:t>
            </a:r>
          </a:p>
          <a:p>
            <a:pPr lvl="2"/>
            <a:r>
              <a:rPr lang="cs-CZ" sz="1600" dirty="0"/>
              <a:t>Vlastní role, role rodičů, učitelů, administrátora</a:t>
            </a:r>
          </a:p>
          <a:p>
            <a:pPr lvl="2"/>
            <a:r>
              <a:rPr lang="cs-CZ" sz="1600" dirty="0"/>
              <a:t>Vlastní práva, možnosti a povinnosti v rámci školních informačních systémů</a:t>
            </a:r>
          </a:p>
          <a:p>
            <a:pPr lvl="2"/>
            <a:r>
              <a:rPr lang="cs-CZ" sz="1600" dirty="0"/>
              <a:t>Rizika při využívání (přihlášení/odhlášení, heslo)</a:t>
            </a:r>
          </a:p>
          <a:p>
            <a:pPr lvl="2"/>
            <a:r>
              <a:rPr lang="cs-CZ" sz="1600" dirty="0"/>
              <a:t>„základy práce se známou databází“</a:t>
            </a:r>
          </a:p>
          <a:p>
            <a:r>
              <a:rPr lang="cs-CZ" sz="2000" dirty="0"/>
              <a:t>Návrh a tvorba evidence dat</a:t>
            </a:r>
          </a:p>
          <a:p>
            <a:pPr lvl="1"/>
            <a:r>
              <a:rPr lang="cs-CZ" sz="1800" dirty="0"/>
              <a:t>Data v grafu a tabulce (data vs. Informace, získání dat, doplní, navrhne tabulku)</a:t>
            </a:r>
          </a:p>
          <a:p>
            <a:pPr lvl="1"/>
            <a:r>
              <a:rPr lang="cs-CZ" sz="1800" dirty="0"/>
              <a:t>Orientace, třídění, filtrování, porovnávání, hledání chyby, interpretace dat, prezentace</a:t>
            </a:r>
          </a:p>
          <a:p>
            <a:r>
              <a:rPr lang="cs-CZ" sz="2000" dirty="0"/>
              <a:t>Hromadné zpracování dat</a:t>
            </a:r>
          </a:p>
          <a:p>
            <a:pPr lvl="1"/>
            <a:r>
              <a:rPr lang="cs-CZ" sz="1800" dirty="0"/>
              <a:t>Adresace, vzorce, funkce (číselné a textové vstupy), výpočty, filtr</a:t>
            </a:r>
          </a:p>
          <a:p>
            <a:pPr lvl="1"/>
            <a:r>
              <a:rPr lang="cs-CZ" sz="1800" dirty="0"/>
              <a:t>Řazení dle kritérií, filtrování, výběr dat, vizualizace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810945E-4EC3-49B3-877E-CF707CA6A215}"/>
              </a:ext>
            </a:extLst>
          </p:cNvPr>
          <p:cNvSpPr txBox="1"/>
          <p:nvPr/>
        </p:nvSpPr>
        <p:spPr>
          <a:xfrm>
            <a:off x="6997823" y="648866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SVP4_kreativne-vpred_v20201229.pdf (imysleni.cz)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72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8BD33-28DE-4B2E-BE4C-0A494C36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0"/>
            <a:ext cx="11029616" cy="1188720"/>
          </a:xfrm>
        </p:spPr>
        <p:txBody>
          <a:bodyPr/>
          <a:lstStyle/>
          <a:p>
            <a:r>
              <a:rPr lang="cs-CZ" dirty="0"/>
              <a:t>Materiály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CAD19-F954-43A0-9504-C507E1F0D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50246"/>
            <a:ext cx="11029615" cy="3634486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 err="1"/>
              <a:t>iMyšlení</a:t>
            </a:r>
            <a:endParaRPr lang="cs-CZ" sz="2400" dirty="0"/>
          </a:p>
          <a:p>
            <a:pPr lvl="1"/>
            <a:r>
              <a:rPr lang="cs-CZ" sz="2000" dirty="0">
                <a:hlinkClick r:id="rId2"/>
              </a:rPr>
              <a:t>Základy informatiky pro 2. stupeň ZŠ</a:t>
            </a:r>
            <a:endParaRPr lang="cs-CZ" sz="2000" dirty="0"/>
          </a:p>
          <a:p>
            <a:pPr lvl="1"/>
            <a:r>
              <a:rPr lang="cs-CZ" sz="2000" dirty="0">
                <a:hlinkClick r:id="rId3"/>
              </a:rPr>
              <a:t>Práce s daty pro 5. až 7. ročník základní školy</a:t>
            </a:r>
            <a:endParaRPr lang="cs-CZ" sz="2000" dirty="0"/>
          </a:p>
          <a:p>
            <a:r>
              <a:rPr lang="cs-CZ" sz="2400" dirty="0"/>
              <a:t>Další příklady:</a:t>
            </a:r>
          </a:p>
          <a:p>
            <a:pPr lvl="1"/>
            <a:r>
              <a:rPr lang="cs-CZ" sz="2100" dirty="0">
                <a:hlinkClick r:id="rId4"/>
              </a:rPr>
              <a:t>Český statistický úřad | ČSÚ (czso.cz)</a:t>
            </a:r>
            <a:endParaRPr lang="cs-CZ" sz="2100" dirty="0">
              <a:hlinkClick r:id="rId5"/>
            </a:endParaRPr>
          </a:p>
          <a:p>
            <a:pPr lvl="1"/>
            <a:r>
              <a:rPr lang="cs-CZ" sz="2000" dirty="0">
                <a:hlinkClick r:id="rId5"/>
              </a:rPr>
              <a:t>Bobřík informatiky</a:t>
            </a:r>
            <a:r>
              <a:rPr lang="cs-CZ" sz="2000" dirty="0">
                <a:hlinkClick r:id="rId6"/>
              </a:rPr>
              <a:t> </a:t>
            </a:r>
          </a:p>
          <a:p>
            <a:pPr lvl="1"/>
            <a:r>
              <a:rPr lang="cs-CZ" sz="2000" dirty="0">
                <a:hlinkClick r:id="rId6"/>
              </a:rPr>
              <a:t>Online data pro výuku Excelu</a:t>
            </a:r>
            <a:endParaRPr lang="cs-CZ" sz="2000" dirty="0"/>
          </a:p>
          <a:p>
            <a:pPr lvl="1"/>
            <a:r>
              <a:rPr lang="cs-CZ" sz="2000" dirty="0" err="1"/>
              <a:t>videotutoriály</a:t>
            </a:r>
            <a:r>
              <a:rPr lang="cs-CZ" sz="2000" dirty="0"/>
              <a:t>, návody (např. </a:t>
            </a:r>
            <a:r>
              <a:rPr lang="cs-CZ" sz="2000" dirty="0">
                <a:hlinkClick r:id="rId7"/>
              </a:rPr>
              <a:t>návody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Aplikace pro hromadné zpracování dat: </a:t>
            </a:r>
            <a:r>
              <a:rPr lang="cs-CZ" sz="2000" dirty="0" err="1">
                <a:hlinkClick r:id="rId8"/>
              </a:rPr>
              <a:t>Power</a:t>
            </a:r>
            <a:r>
              <a:rPr lang="cs-CZ" sz="2000" dirty="0">
                <a:hlinkClick r:id="rId8"/>
              </a:rPr>
              <a:t> BI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01498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8_TF33552983" id="{76B99DA1-8F4B-4CDD-AF17-E230D0ABAD07}" vid="{3FF160E1-38F3-4E00-BD3B-0B3A46B6642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{37FE0E1F-5723-4592-8552-3F04403281BC}tf33552983_win32</Template>
  <TotalTime>334</TotalTime>
  <Words>971</Words>
  <Application>Microsoft Office PowerPoint</Application>
  <PresentationFormat>Širokoúhlá obrazovka</PresentationFormat>
  <Paragraphs>123</Paragraphs>
  <Slides>17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Franklin Gothic Book</vt:lpstr>
      <vt:lpstr>Franklin Gothic Demi</vt:lpstr>
      <vt:lpstr>Wingdings</vt:lpstr>
      <vt:lpstr>Wingdings 2</vt:lpstr>
      <vt:lpstr>DividendVTI</vt:lpstr>
      <vt:lpstr>Motiv Office</vt:lpstr>
      <vt:lpstr>Společenství praxe vzdělávací oblasti ICT</vt:lpstr>
      <vt:lpstr>Prezentace aplikace PowerPoint</vt:lpstr>
      <vt:lpstr>Prezentace aplikace PowerPoint</vt:lpstr>
      <vt:lpstr>Prezentace aplikace PowerPoint</vt:lpstr>
      <vt:lpstr>Informační systémy</vt:lpstr>
      <vt:lpstr>Informační systémy</vt:lpstr>
      <vt:lpstr>1. Stupeň – informační systémy</vt:lpstr>
      <vt:lpstr>2. Stupeň – informační systémy</vt:lpstr>
      <vt:lpstr>Materiály</vt:lpstr>
      <vt:lpstr>Materiály</vt:lpstr>
      <vt:lpstr>Materiály</vt:lpstr>
      <vt:lpstr>Materiály</vt:lpstr>
      <vt:lpstr>Příklady využití informačních systémů ve škole</vt:lpstr>
      <vt:lpstr>Příklad: Informační systém školy</vt:lpstr>
      <vt:lpstr>Příklad: Digitalizace knihovny ve škole Projekt</vt:lpstr>
      <vt:lpstr>Příklad: internet jako systém informací a služeb součást vlastního mediálního portrétu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systémy v novém rvp zv</dc:title>
  <dc:creator>Petra Vaňková</dc:creator>
  <cp:lastModifiedBy>Šedá Simona</cp:lastModifiedBy>
  <cp:revision>31</cp:revision>
  <dcterms:created xsi:type="dcterms:W3CDTF">2021-05-12T17:54:19Z</dcterms:created>
  <dcterms:modified xsi:type="dcterms:W3CDTF">2021-05-19T12:08:48Z</dcterms:modified>
</cp:coreProperties>
</file>