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48" r:id="rId2"/>
  </p:sldMasterIdLst>
  <p:notesMasterIdLst>
    <p:notesMasterId r:id="rId15"/>
  </p:notesMasterIdLst>
  <p:sldIdLst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1FABA-4755-4882-BF54-A4C94F87F808}" v="2985" dt="2021-04-30T14:38:15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CFE17-6745-421D-962B-59C593E0DD0C}" type="datetimeFigureOut">
              <a:rPr lang="cs-CZ"/>
              <a:t>30.04.2021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8C478-4E8D-411A-A325-39BA57C208D4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83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80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rabec@infokariera.cz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igitalnikompetence.c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rabec@infokariera.cz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dk.nsp.cz/mekke-kompeten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posvitsinabudoucnost.cz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Společenství praxe </a:t>
            </a:r>
            <a:r>
              <a:rPr lang="cs-CZ">
                <a:solidFill>
                  <a:srgbClr val="00B0F0"/>
                </a:solidFill>
              </a:rPr>
              <a:t>vzdělávací oblasti Člověk a svět práce</a:t>
            </a: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Mgr. Jan Brabec </a:t>
            </a:r>
          </a:p>
          <a:p>
            <a:r>
              <a:rPr lang="cs-CZ" dirty="0">
                <a:hlinkClick r:id="rId2"/>
              </a:rPr>
              <a:t>brabec@infokariera.cz</a:t>
            </a:r>
            <a:endParaRPr lang="cs-CZ" dirty="0">
              <a:cs typeface="Arial"/>
              <a:hlinkClick r:id="rId2"/>
            </a:endParaRPr>
          </a:p>
          <a:p>
            <a:r>
              <a:rPr lang="cs-CZ">
                <a:cs typeface="Arial"/>
              </a:rPr>
              <a:t>731 410 130</a:t>
            </a:r>
          </a:p>
          <a:p>
            <a:endParaRPr lang="cs-CZ" dirty="0">
              <a:cs typeface="Arial"/>
            </a:endParaRPr>
          </a:p>
          <a:p>
            <a:r>
              <a:rPr lang="cs-CZ">
                <a:cs typeface="Arial"/>
              </a:rPr>
              <a:t>infokariera.cz</a:t>
            </a:r>
          </a:p>
          <a:p>
            <a:r>
              <a:rPr lang="cs-CZ">
                <a:cs typeface="Arial"/>
              </a:rPr>
              <a:t>kcvjs.cz</a:t>
            </a:r>
            <a:endParaRPr lang="cs-CZ" dirty="0">
              <a:cs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A1298CE-A9B6-4829-A496-9B5FEAF71370}"/>
              </a:ext>
            </a:extLst>
          </p:cNvPr>
          <p:cNvSpPr txBox="1"/>
          <p:nvPr/>
        </p:nvSpPr>
        <p:spPr>
          <a:xfrm>
            <a:off x="905435" y="1963271"/>
            <a:ext cx="106052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200">
                <a:cs typeface="Arial"/>
              </a:rPr>
              <a:t>Zkušenosti z poradenství v distanční formě a využívání online nástrojů pro kariérové poradenství a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265313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EFA86-2A48-4D01-A671-2A95D426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17" y="180583"/>
            <a:ext cx="10596282" cy="1325563"/>
          </a:xfrm>
        </p:spPr>
        <p:txBody>
          <a:bodyPr/>
          <a:lstStyle/>
          <a:p>
            <a:r>
              <a:rPr lang="cs-CZ">
                <a:cs typeface="Calibri Light"/>
              </a:rPr>
              <a:t>Naše zkušenosti z poradenství s online nástroji</a:t>
            </a:r>
            <a:endParaRPr lang="cs-CZ"/>
          </a:p>
        </p:txBody>
      </p:sp>
      <p:pic>
        <p:nvPicPr>
          <p:cNvPr id="3" name="Obrázek 3" descr="Obsah obrázku stůl&#10;&#10;Popis se vygeneroval automaticky.">
            <a:extLst>
              <a:ext uri="{FF2B5EF4-FFF2-40B4-BE49-F238E27FC236}">
                <a16:creationId xmlns:a16="http://schemas.microsoft.com/office/drawing/2014/main" id="{66CC279E-A74F-44B1-BA77-AFB08C019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454" y="1451222"/>
            <a:ext cx="6711174" cy="512719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BFCAA01-F88C-4AEE-82C5-E45680C4B22C}"/>
              </a:ext>
            </a:extLst>
          </p:cNvPr>
          <p:cNvSpPr txBox="1"/>
          <p:nvPr/>
        </p:nvSpPr>
        <p:spPr>
          <a:xfrm>
            <a:off x="431180" y="1453376"/>
            <a:ext cx="4425175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cs typeface="Calibri"/>
              </a:rPr>
              <a:t>Databáze NSP je nastavena tak, že v každém oboru rozlišuje jednotlivé </a:t>
            </a:r>
            <a:r>
              <a:rPr lang="cs-CZ" dirty="0">
                <a:cs typeface="Calibri"/>
              </a:rPr>
              <a:t>profese, díky čemuž si lze udělat představu, jaká profese vyžaduje specifickou kombinaci měkkých kompetencí včetně jejich úrovní. Je tak možné otevřít databázi v rámci v rámci libovolného předmětu, který má vztah k určité oblasti (např. zeměpis - cestovní ruch, výtvarná výchova/geometrie - design, biologie - lesnictví apod.) a reflektovat nejen ono "proč" se danou látku učit, nýbrž také "jak" získané poznatky dále rozvíjet a pracovat s nimi. U žáků tím dochází k přirozenému posilování CMS, kam řadíme i samotnou reflexi procesu učení (co mi jde lépe a kde mám rezervy, jak se mi pracovalo </a:t>
            </a:r>
            <a:r>
              <a:rPr lang="cs-CZ">
                <a:cs typeface="Calibri"/>
              </a:rPr>
              <a:t>ve skupině...).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7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13DCC-DDE5-49C3-BACA-EC5D091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Projekt rozvoje digitálních kompetencí učitelů</a:t>
            </a:r>
            <a:endParaRPr lang="cs-CZ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D1B2099B-25CF-44E7-96A3-15D5CF2B9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05" y="1514885"/>
            <a:ext cx="1933575" cy="819150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2B61560C-D471-4315-8F48-7B9254B0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912" y="1405819"/>
            <a:ext cx="3728223" cy="52544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C94CD13-963A-4D15-AA7A-65AA88C3C957}"/>
              </a:ext>
            </a:extLst>
          </p:cNvPr>
          <p:cNvSpPr txBox="1"/>
          <p:nvPr/>
        </p:nvSpPr>
        <p:spPr>
          <a:xfrm>
            <a:off x="840058" y="2568498"/>
            <a:ext cx="31985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cs-CZ">
                <a:cs typeface="Calibri"/>
              </a:rPr>
              <a:t>projekt zajišťuje KCVJŠ Plzeň</a:t>
            </a:r>
            <a:endParaRPr lang="cs-CZ" dirty="0"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8749B26-67B4-46E8-BFDC-EF3A12C249B6}"/>
              </a:ext>
            </a:extLst>
          </p:cNvPr>
          <p:cNvSpPr txBox="1"/>
          <p:nvPr/>
        </p:nvSpPr>
        <p:spPr>
          <a:xfrm>
            <a:off x="834250" y="3529129"/>
            <a:ext cx="55031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cs-CZ">
                <a:cs typeface="Calibri"/>
              </a:rPr>
              <a:t>pilotní ověření univerzálně využitelného vzdělávacího programu pro SŠ dostupného všem školám v ČR</a:t>
            </a:r>
            <a:endParaRPr lang="cs-CZ" dirty="0"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0FB2577-6BE3-47B9-B327-DB60FF31E4B4}"/>
              </a:ext>
            </a:extLst>
          </p:cNvPr>
          <p:cNvSpPr txBox="1"/>
          <p:nvPr/>
        </p:nvSpPr>
        <p:spPr>
          <a:xfrm>
            <a:off x="837735" y="4582686"/>
            <a:ext cx="48433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cs-CZ">
                <a:cs typeface="Calibri"/>
              </a:rPr>
              <a:t>web projektu mj. s příklady dobré praxe škol</a:t>
            </a:r>
            <a:endParaRPr lang="cs-CZ" dirty="0"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CE46E53-4A26-4927-B4BA-F3B2AB1B6FD0}"/>
              </a:ext>
            </a:extLst>
          </p:cNvPr>
          <p:cNvSpPr txBox="1"/>
          <p:nvPr/>
        </p:nvSpPr>
        <p:spPr>
          <a:xfrm>
            <a:off x="841220" y="5608366"/>
            <a:ext cx="56796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cs-CZ">
                <a:cs typeface="Calibri"/>
              </a:rPr>
              <a:t>projekt vychází z rámce (standardu) digitálních kompetencí pedagogů DigCompEdu</a:t>
            </a:r>
            <a:endParaRPr lang="cs-CZ" dirty="0">
              <a:cs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BFC4779-E110-47A2-B2AA-A56408B785D1}"/>
              </a:ext>
            </a:extLst>
          </p:cNvPr>
          <p:cNvSpPr txBox="1"/>
          <p:nvPr/>
        </p:nvSpPr>
        <p:spPr>
          <a:xfrm>
            <a:off x="3781193" y="173680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cs typeface="Calibri"/>
                <a:hlinkClick r:id="rId4"/>
              </a:rPr>
              <a:t>digitalnikompetence.cz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69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420818" y="4318000"/>
            <a:ext cx="7010699" cy="2269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cs-CZ" sz="1800">
                <a:latin typeface="Arial" panose="020B0604020202020204"/>
                <a:cs typeface="Arial"/>
              </a:rPr>
              <a:t>Mgr. Jan Brabec</a:t>
            </a:r>
          </a:p>
          <a:p>
            <a:pPr algn="r">
              <a:defRPr/>
            </a:pPr>
            <a:endParaRPr lang="cs-CZ" sz="1800" dirty="0">
              <a:latin typeface="Arial" panose="020B0604020202020204"/>
              <a:cs typeface="Arial"/>
            </a:endParaRPr>
          </a:p>
          <a:p>
            <a:pPr algn="r">
              <a:defRPr/>
            </a:pPr>
            <a:r>
              <a:rPr lang="cs-CZ" sz="1800" dirty="0">
                <a:latin typeface="Arial" panose="020B0604020202020204"/>
                <a:cs typeface="Arial"/>
                <a:hlinkClick r:id="rId3"/>
              </a:rPr>
              <a:t>brabec@infokariera.cz</a:t>
            </a:r>
            <a:endParaRPr lang="cs-CZ" sz="1800" dirty="0">
              <a:latin typeface="Arial" panose="020B0604020202020204"/>
              <a:cs typeface="Arial"/>
            </a:endParaRPr>
          </a:p>
          <a:p>
            <a:pPr algn="r">
              <a:defRPr/>
            </a:pPr>
            <a:endParaRPr lang="cs-CZ" sz="1800" dirty="0">
              <a:latin typeface="Arial" panose="020B0604020202020204"/>
              <a:cs typeface="Arial"/>
            </a:endParaRPr>
          </a:p>
          <a:p>
            <a:pPr algn="r">
              <a:defRPr/>
            </a:pPr>
            <a:r>
              <a:rPr lang="cs-CZ" sz="1800">
                <a:latin typeface="Arial" panose="020B0604020202020204"/>
                <a:cs typeface="Arial"/>
              </a:rPr>
              <a:t>731 410 130</a:t>
            </a:r>
          </a:p>
          <a:p>
            <a:pPr algn="r">
              <a:defRPr/>
            </a:pPr>
            <a:endParaRPr lang="cs-CZ" sz="1800" dirty="0">
              <a:latin typeface="Arial" panose="020B0604020202020204"/>
              <a:cs typeface="Arial"/>
            </a:endParaRPr>
          </a:p>
          <a:p>
            <a:pPr algn="r">
              <a:defRPr/>
            </a:pPr>
            <a:r>
              <a:rPr lang="cs-CZ" sz="1800">
                <a:latin typeface="Arial" panose="020B0604020202020204"/>
                <a:cs typeface="Arial"/>
              </a:rPr>
              <a:t>infokariera.cz</a:t>
            </a:r>
            <a:endParaRPr lang="cs-CZ" sz="1800" dirty="0">
              <a:latin typeface="Arial" panose="020B0604020202020204"/>
              <a:cs typeface="Arial"/>
            </a:endParaRPr>
          </a:p>
          <a:p>
            <a:pPr algn="r">
              <a:defRPr/>
            </a:pPr>
            <a:r>
              <a:rPr lang="cs-CZ" sz="1800">
                <a:latin typeface="Arial" panose="020B0604020202020204"/>
                <a:cs typeface="Arial"/>
              </a:rPr>
              <a:t>kcvjs.cz</a:t>
            </a:r>
            <a:endParaRPr lang="cs-CZ" sz="1800" dirty="0"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28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prezentace je dostupná pod licencí CC BY-SA 4.0 Mezinárodní.</a:t>
            </a:r>
          </a:p>
        </p:txBody>
      </p:sp>
    </p:spTree>
    <p:extLst>
      <p:ext uri="{BB962C8B-B14F-4D97-AF65-F5344CB8AC3E}">
        <p14:creationId xmlns:p14="http://schemas.microsoft.com/office/powerpoint/2010/main" val="141809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6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56B5B-B50E-46BB-AEAD-B804BA93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Z jakého titulu tu dnes budu mluvit?</a:t>
            </a:r>
            <a:endParaRPr lang="cs-CZ" dirty="0"/>
          </a:p>
        </p:txBody>
      </p:sp>
      <p:pic>
        <p:nvPicPr>
          <p:cNvPr id="3" name="Obrázek 3" descr="Obsah obrázku text, budova, exteriér, silnice&#10;&#10;Popis se vygeneroval automaticky.">
            <a:extLst>
              <a:ext uri="{FF2B5EF4-FFF2-40B4-BE49-F238E27FC236}">
                <a16:creationId xmlns:a16="http://schemas.microsoft.com/office/drawing/2014/main" id="{AF0043B1-495B-47B5-AC4B-54DB6DF13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81" y="1850897"/>
            <a:ext cx="3686461" cy="312013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E9BC2D3-727B-437E-A6AC-467F7452BD99}"/>
              </a:ext>
            </a:extLst>
          </p:cNvPr>
          <p:cNvSpPr txBox="1"/>
          <p:nvPr/>
        </p:nvSpPr>
        <p:spPr>
          <a:xfrm>
            <a:off x="5700131" y="3355096"/>
            <a:ext cx="57168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Realizujeme kariérové pro školy i veřejnost individuálně i skupinově (formou workshopů).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52A77DB-B9D1-41A2-B0E3-DAA24A3F5547}"/>
              </a:ext>
            </a:extLst>
          </p:cNvPr>
          <p:cNvSpPr txBox="1"/>
          <p:nvPr/>
        </p:nvSpPr>
        <p:spPr>
          <a:xfrm>
            <a:off x="5703617" y="4409856"/>
            <a:ext cx="53451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Zajišťujeme DVPP programy v oblasti kariérového poradenství a osobnostního rozvoje.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FCFA4C-B7E3-4E69-AFD2-1FA57E26EC27}"/>
              </a:ext>
            </a:extLst>
          </p:cNvPr>
          <p:cNvSpPr txBox="1"/>
          <p:nvPr/>
        </p:nvSpPr>
        <p:spPr>
          <a:xfrm>
            <a:off x="722725" y="5477844"/>
            <a:ext cx="107000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Podílíme se na organizaci souvisejících aktivit (festival Posviť si na budoucnost) a realizaci projektů </a:t>
            </a:r>
            <a:r>
              <a:rPr lang="cs-CZ">
                <a:ea typeface="+mn-lt"/>
                <a:cs typeface="+mn-lt"/>
              </a:rPr>
              <a:t>s regionálními stakeholdery (Plzeňský kraj, ZČU apod.).</a:t>
            </a:r>
            <a:endParaRPr lang="cs-CZ">
              <a:cs typeface="Calibri"/>
            </a:endParaRP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C4987FAE-71E6-4CCB-9266-32A5159E2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239" y="1590674"/>
            <a:ext cx="968750" cy="1229286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83AEF4EB-3D00-47D5-B87B-5BF0D70DE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882" y="1347505"/>
            <a:ext cx="2130799" cy="17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3C3F0-FEC8-4B2C-A049-F8D29A8B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Naše zkušenosti</a:t>
            </a:r>
            <a:endParaRPr lang="cs-CZ" dirty="0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A5F1C6D2-9F3B-4B84-B468-C88EF550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80000">
            <a:off x="4447501" y="1086231"/>
            <a:ext cx="4137102" cy="280816"/>
          </a:xfrm>
          <a:prstGeom prst="rect">
            <a:avLst/>
          </a:prstGeom>
        </p:spPr>
      </p:pic>
      <p:pic>
        <p:nvPicPr>
          <p:cNvPr id="4" name="Obrázek 4" descr="Obsah obrázku text, skládačka&#10;&#10;Popis se vygeneroval automaticky.">
            <a:extLst>
              <a:ext uri="{FF2B5EF4-FFF2-40B4-BE49-F238E27FC236}">
                <a16:creationId xmlns:a16="http://schemas.microsoft.com/office/drawing/2014/main" id="{4B8C5236-2629-4185-ADC9-87C8AD671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8987623" y="302942"/>
            <a:ext cx="2635924" cy="4114800"/>
          </a:xfrm>
          <a:prstGeom prst="rect">
            <a:avLst/>
          </a:prstGeom>
        </p:spPr>
      </p:pic>
      <p:pic>
        <p:nvPicPr>
          <p:cNvPr id="5" name="Obrázek 5" descr="Obsah obrázku text, snímek obrazovky, lidé, dokument&#10;&#10;Popis se vygeneroval automaticky.">
            <a:extLst>
              <a:ext uri="{FF2B5EF4-FFF2-40B4-BE49-F238E27FC236}">
                <a16:creationId xmlns:a16="http://schemas.microsoft.com/office/drawing/2014/main" id="{685F5652-613C-46E7-8A2C-6C063F5DF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0000">
            <a:off x="5058937" y="2218226"/>
            <a:ext cx="2743200" cy="3982720"/>
          </a:xfrm>
          <a:prstGeom prst="rect">
            <a:avLst/>
          </a:prstGeom>
        </p:spPr>
      </p:pic>
      <p:pic>
        <p:nvPicPr>
          <p:cNvPr id="6" name="Obrázek 6" descr="Obsah obrázku text, strom, obloha, exteriér&#10;&#10;Popis se vygeneroval automaticky.">
            <a:extLst>
              <a:ext uri="{FF2B5EF4-FFF2-40B4-BE49-F238E27FC236}">
                <a16:creationId xmlns:a16="http://schemas.microsoft.com/office/drawing/2014/main" id="{EFB507E0-CE48-4D06-A611-E24755B68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0000">
            <a:off x="1079396" y="3725063"/>
            <a:ext cx="2938346" cy="2466888"/>
          </a:xfrm>
          <a:prstGeom prst="rect">
            <a:avLst/>
          </a:prstGeom>
        </p:spPr>
      </p:pic>
      <p:pic>
        <p:nvPicPr>
          <p:cNvPr id="8" name="Obrázek 8" descr=".png">
            <a:extLst>
              <a:ext uri="{FF2B5EF4-FFF2-40B4-BE49-F238E27FC236}">
                <a16:creationId xmlns:a16="http://schemas.microsoft.com/office/drawing/2014/main" id="{1F61FEA7-1E36-4A3B-B4BA-762D62CEB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0000">
            <a:off x="8747932" y="4282670"/>
            <a:ext cx="2390078" cy="2390078"/>
          </a:xfrm>
          <a:prstGeom prst="rect">
            <a:avLst/>
          </a:prstGeom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860E4256-4FBC-4324-A1AB-DC4CCF888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741" y="1573959"/>
            <a:ext cx="2102005" cy="15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83241-1431-48D8-8861-5CA59A68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20" y="300076"/>
            <a:ext cx="10627112" cy="1279100"/>
          </a:xfrm>
        </p:spPr>
        <p:txBody>
          <a:bodyPr/>
          <a:lstStyle/>
          <a:p>
            <a:r>
              <a:rPr lang="cs-CZ" dirty="0">
                <a:cs typeface="Calibri Light"/>
              </a:rPr>
              <a:t>Naše zkušenosti z poradenství s online nástroji</a:t>
            </a:r>
            <a:endParaRPr lang="cs-CZ" dirty="0"/>
          </a:p>
        </p:txBody>
      </p:sp>
      <p:pic>
        <p:nvPicPr>
          <p:cNvPr id="3" name="Obrázek 3" descr="Obsah obrázku text, objekt v exteriéru, pavučina&#10;&#10;Popis se vygeneroval automaticky.">
            <a:extLst>
              <a:ext uri="{FF2B5EF4-FFF2-40B4-BE49-F238E27FC236}">
                <a16:creationId xmlns:a16="http://schemas.microsoft.com/office/drawing/2014/main" id="{B4C27CDA-492E-4678-B965-4409B7F8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58" y="2358825"/>
            <a:ext cx="4202149" cy="3515667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22C1FDB0-8762-4719-B8CB-E72F93681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081" y="1975392"/>
            <a:ext cx="1476375" cy="1847850"/>
          </a:xfrm>
          <a:prstGeom prst="rect">
            <a:avLst/>
          </a:prstGeom>
        </p:spPr>
      </p:pic>
      <p:pic>
        <p:nvPicPr>
          <p:cNvPr id="6" name="Obrázek 6" descr="Obsah obrázku text, klipart&#10;&#10;Popis se vygeneroval automaticky.">
            <a:extLst>
              <a:ext uri="{FF2B5EF4-FFF2-40B4-BE49-F238E27FC236}">
                <a16:creationId xmlns:a16="http://schemas.microsoft.com/office/drawing/2014/main" id="{372158E9-117B-4512-84AF-7E1940370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640" y="1249053"/>
            <a:ext cx="1333500" cy="828675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78C816DB-79A6-4544-8B81-515842043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766" y="1584005"/>
            <a:ext cx="5140710" cy="442411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7B010A4-273F-4E66-B722-0C1EF382082A}"/>
              </a:ext>
            </a:extLst>
          </p:cNvPr>
          <p:cNvSpPr txBox="1"/>
          <p:nvPr/>
        </p:nvSpPr>
        <p:spPr>
          <a:xfrm>
            <a:off x="561278" y="17135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dirty="0" err="1">
                <a:cs typeface="Calibri"/>
              </a:rPr>
              <a:t>C</a:t>
            </a:r>
            <a:r>
              <a:rPr lang="cs-CZ" dirty="0" err="1">
                <a:cs typeface="Calibri"/>
              </a:rPr>
              <a:t>areer</a:t>
            </a:r>
            <a:r>
              <a:rPr lang="cs-CZ" dirty="0">
                <a:cs typeface="Calibri"/>
              </a:rPr>
              <a:t> </a:t>
            </a:r>
            <a:r>
              <a:rPr lang="cs-CZ" b="1" dirty="0">
                <a:cs typeface="Calibri"/>
              </a:rPr>
              <a:t>M</a:t>
            </a:r>
            <a:r>
              <a:rPr lang="cs-CZ" dirty="0">
                <a:cs typeface="Calibri"/>
              </a:rPr>
              <a:t>anagement </a:t>
            </a:r>
            <a:r>
              <a:rPr lang="cs-CZ" b="1" dirty="0" err="1">
                <a:cs typeface="Calibri"/>
              </a:rPr>
              <a:t>S</a:t>
            </a:r>
            <a:r>
              <a:rPr lang="cs-CZ" dirty="0" err="1">
                <a:cs typeface="Calibri"/>
              </a:rPr>
              <a:t>kills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90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81F07-5FA5-4BF7-B8B5-449886B7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98" y="300077"/>
            <a:ext cx="10599234" cy="1325563"/>
          </a:xfrm>
        </p:spPr>
        <p:txBody>
          <a:bodyPr/>
          <a:lstStyle/>
          <a:p>
            <a:r>
              <a:rPr lang="cs-CZ" dirty="0">
                <a:cs typeface="Calibri Light"/>
              </a:rPr>
              <a:t>Naše zkušenosti z poradenství s online nástroji</a:t>
            </a:r>
            <a:endParaRPr lang="cs-CZ" dirty="0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AA98F72A-318D-49B3-A1B4-C024E8D28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182" y="1712118"/>
            <a:ext cx="7036416" cy="4325861"/>
          </a:xfrm>
          <a:prstGeom prst="rect">
            <a:avLst/>
          </a:prstGeom>
        </p:spPr>
      </p:pic>
      <p:pic>
        <p:nvPicPr>
          <p:cNvPr id="4" name="Obrázek 4" descr="Obsah obrázku interiér, osoba, chlapec, mladý&#10;&#10;Popis se vygeneroval automaticky.">
            <a:extLst>
              <a:ext uri="{FF2B5EF4-FFF2-40B4-BE49-F238E27FC236}">
                <a16:creationId xmlns:a16="http://schemas.microsoft.com/office/drawing/2014/main" id="{C4B028EF-699A-47D9-8406-459042B7C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7" y="1751616"/>
            <a:ext cx="3821151" cy="247196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4E0D193-8281-4149-8E4C-C5954B6F52D4}"/>
              </a:ext>
            </a:extLst>
          </p:cNvPr>
          <p:cNvSpPr txBox="1"/>
          <p:nvPr/>
        </p:nvSpPr>
        <p:spPr>
          <a:xfrm>
            <a:off x="486937" y="5347010"/>
            <a:ext cx="38211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+mn-lt"/>
                <a:cs typeface="+mn-lt"/>
                <a:hlinkClick r:id="rId4"/>
              </a:rPr>
              <a:t>https://cdk.nsp.cz/mekke-kompetence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4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EAE09-EF98-4B03-A5E6-0C9F9FEF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12" y="300076"/>
            <a:ext cx="10617819" cy="1325563"/>
          </a:xfrm>
        </p:spPr>
        <p:txBody>
          <a:bodyPr/>
          <a:lstStyle/>
          <a:p>
            <a:r>
              <a:rPr lang="cs-CZ" dirty="0">
                <a:cs typeface="Calibri Light"/>
              </a:rPr>
              <a:t>Naše zkušenosti z poradenství s online nástroji</a:t>
            </a:r>
            <a:endParaRPr lang="cs-CZ" dirty="0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07DEECD8-8DC4-47B1-B557-5FF732C9D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82" y="1409293"/>
            <a:ext cx="4313661" cy="5005852"/>
          </a:xfrm>
          <a:prstGeom prst="rect">
            <a:avLst/>
          </a:prstGeom>
        </p:spPr>
      </p:pic>
      <p:pic>
        <p:nvPicPr>
          <p:cNvPr id="4" name="Obrázek 4" descr="Obsah obrázku text, různé, snímek obrazovky, vizitka&#10;&#10;Popis se vygeneroval automaticky.">
            <a:extLst>
              <a:ext uri="{FF2B5EF4-FFF2-40B4-BE49-F238E27FC236}">
                <a16:creationId xmlns:a16="http://schemas.microsoft.com/office/drawing/2014/main" id="{8C99B540-530C-4F5A-B0E6-92E263AFE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961" y="2134086"/>
            <a:ext cx="4936271" cy="4281096"/>
          </a:xfrm>
          <a:prstGeom prst="rect">
            <a:avLst/>
          </a:prstGeom>
        </p:spPr>
      </p:pic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8A2C3821-41B8-42BB-B440-27EBC29C0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554" y="1389140"/>
            <a:ext cx="1780014" cy="65072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EF90BAD-5644-4A10-B65B-E37099B3BAF3}"/>
              </a:ext>
            </a:extLst>
          </p:cNvPr>
          <p:cNvSpPr txBox="1"/>
          <p:nvPr/>
        </p:nvSpPr>
        <p:spPr>
          <a:xfrm>
            <a:off x="8060473" y="1722864"/>
            <a:ext cx="30126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cs typeface="Calibri"/>
                <a:hlinkClick r:id="rId5"/>
              </a:rPr>
              <a:t>www.posvitsinabudoucnost.cz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58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48309-18BD-49DC-806A-12E42CFC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09" y="300076"/>
            <a:ext cx="10580648" cy="1325563"/>
          </a:xfrm>
        </p:spPr>
        <p:txBody>
          <a:bodyPr/>
          <a:lstStyle/>
          <a:p>
            <a:r>
              <a:rPr lang="cs-CZ" dirty="0">
                <a:cs typeface="Calibri Light"/>
              </a:rPr>
              <a:t>Naše zkušenosti z poradenství s online nástroji</a:t>
            </a:r>
            <a:endParaRPr lang="cs-CZ" dirty="0"/>
          </a:p>
        </p:txBody>
      </p:sp>
      <p:pic>
        <p:nvPicPr>
          <p:cNvPr id="3" name="Obrázek 3" descr="Obsah obrázku text, zakryté, mnoho, barevné&#10;&#10;Popis se vygeneroval automaticky.">
            <a:extLst>
              <a:ext uri="{FF2B5EF4-FFF2-40B4-BE49-F238E27FC236}">
                <a16:creationId xmlns:a16="http://schemas.microsoft.com/office/drawing/2014/main" id="{15A5DDED-CE78-43B4-9888-C2F6472B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304" y="1488185"/>
            <a:ext cx="6850562" cy="500604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7EFF878-90ED-485E-9C8A-9C2421F77925}"/>
              </a:ext>
            </a:extLst>
          </p:cNvPr>
          <p:cNvSpPr txBox="1"/>
          <p:nvPr/>
        </p:nvSpPr>
        <p:spPr>
          <a:xfrm>
            <a:off x="654205" y="1490547"/>
            <a:ext cx="32821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>
                <a:cs typeface="Calibri"/>
              </a:rPr>
              <a:t>Práce s projektivními kartami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DF6C23C-6068-4EED-9BD8-595B9EBD9939}"/>
              </a:ext>
            </a:extLst>
          </p:cNvPr>
          <p:cNvSpPr txBox="1"/>
          <p:nvPr/>
        </p:nvSpPr>
        <p:spPr>
          <a:xfrm>
            <a:off x="657689" y="24325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cs-CZ" dirty="0">
                <a:cs typeface="Calibri"/>
              </a:rPr>
              <a:t>úvodní "ledoborec"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ABA654-A9BF-44E3-9A68-7A32392853AE}"/>
              </a:ext>
            </a:extLst>
          </p:cNvPr>
          <p:cNvSpPr txBox="1"/>
          <p:nvPr/>
        </p:nvSpPr>
        <p:spPr>
          <a:xfrm>
            <a:off x="651881" y="3244540"/>
            <a:ext cx="3886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cs-CZ" dirty="0">
                <a:cs typeface="Calibri"/>
              </a:rPr>
              <a:t>mapování očekávání, motivace...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CA3DC8-326D-40A9-803F-4AD25B1B2654}"/>
              </a:ext>
            </a:extLst>
          </p:cNvPr>
          <p:cNvSpPr txBox="1"/>
          <p:nvPr/>
        </p:nvSpPr>
        <p:spPr>
          <a:xfrm>
            <a:off x="627488" y="4158708"/>
            <a:ext cx="43880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cs-CZ" dirty="0">
                <a:cs typeface="Calibri"/>
              </a:rPr>
              <a:t>možnosti sdílet, kroužkovat, popisovat...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C51EF64-6D7F-4F52-ABA1-3C7624E8D82E}"/>
              </a:ext>
            </a:extLst>
          </p:cNvPr>
          <p:cNvSpPr txBox="1"/>
          <p:nvPr/>
        </p:nvSpPr>
        <p:spPr>
          <a:xfrm>
            <a:off x="630973" y="5063583"/>
            <a:ext cx="41463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cs-CZ" dirty="0">
                <a:cs typeface="Calibri"/>
              </a:rPr>
              <a:t>alternativou předmět doma, v pokoji...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36869FB-E227-417C-805B-8D0B706FAD23}"/>
              </a:ext>
            </a:extLst>
          </p:cNvPr>
          <p:cNvSpPr txBox="1"/>
          <p:nvPr/>
        </p:nvSpPr>
        <p:spPr>
          <a:xfrm>
            <a:off x="597287" y="5977751"/>
            <a:ext cx="43043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cs-CZ" dirty="0">
                <a:cs typeface="Calibri"/>
              </a:rPr>
              <a:t>jako interaktivní nástroj nabízí b-</a:t>
            </a:r>
            <a:r>
              <a:rPr lang="cs-CZ" dirty="0" err="1">
                <a:cs typeface="Calibri"/>
              </a:rPr>
              <a:t>creative</a:t>
            </a:r>
            <a:r>
              <a:rPr lang="cs-CZ" dirty="0">
                <a:cs typeface="Calibri"/>
              </a:rPr>
              <a:t> (za poplatek)</a:t>
            </a:r>
          </a:p>
        </p:txBody>
      </p:sp>
    </p:spTree>
    <p:extLst>
      <p:ext uri="{BB962C8B-B14F-4D97-AF65-F5344CB8AC3E}">
        <p14:creationId xmlns:p14="http://schemas.microsoft.com/office/powerpoint/2010/main" val="1919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C59247BA6E114BB3E3E5279E2753CD" ma:contentTypeVersion="12" ma:contentTypeDescription="Vytvoří nový dokument" ma:contentTypeScope="" ma:versionID="d1096bdf7c523da06aecd595c35eb79c">
  <xsd:schema xmlns:xsd="http://www.w3.org/2001/XMLSchema" xmlns:xs="http://www.w3.org/2001/XMLSchema" xmlns:p="http://schemas.microsoft.com/office/2006/metadata/properties" xmlns:ns2="c48070cc-97a9-4c87-891d-a80fc63495ad" xmlns:ns3="7e61b343-856c-4bd9-9837-4675dd0e4df2" targetNamespace="http://schemas.microsoft.com/office/2006/metadata/properties" ma:root="true" ma:fieldsID="f8c8f3c599b5156702cfa6688a9b797e" ns2:_="" ns3:_="">
    <xsd:import namespace="c48070cc-97a9-4c87-891d-a80fc63495ad"/>
    <xsd:import namespace="7e61b343-856c-4bd9-9837-4675dd0e4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070cc-97a9-4c87-891d-a80fc6349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1b343-856c-4bd9-9837-4675dd0e4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7CB56E-F4CD-4499-AFD0-9766DB2306FF}"/>
</file>

<file path=customXml/itemProps2.xml><?xml version="1.0" encoding="utf-8"?>
<ds:datastoreItem xmlns:ds="http://schemas.openxmlformats.org/officeDocument/2006/customXml" ds:itemID="{2B3F35EE-E1B5-4896-83AA-4FF83F4FC3E4}"/>
</file>

<file path=customXml/itemProps3.xml><?xml version="1.0" encoding="utf-8"?>
<ds:datastoreItem xmlns:ds="http://schemas.openxmlformats.org/officeDocument/2006/customXml" ds:itemID="{CBFA7A73-2815-41D6-8B90-9192B61C2A6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systému Office</vt:lpstr>
      <vt:lpstr>Motiv Office</vt:lpstr>
      <vt:lpstr>Společenství praxe vzdělávací oblasti Člověk a svět práce</vt:lpstr>
      <vt:lpstr>Prezentace aplikace PowerPoint</vt:lpstr>
      <vt:lpstr>Prezentace aplikace PowerPoint</vt:lpstr>
      <vt:lpstr>Z jakého titulu tu dnes budu mluvit?</vt:lpstr>
      <vt:lpstr>Naše zkušenosti</vt:lpstr>
      <vt:lpstr>Naše zkušenosti z poradenství s online nástroji</vt:lpstr>
      <vt:lpstr>Naše zkušenosti z poradenství s online nástroji</vt:lpstr>
      <vt:lpstr>Naše zkušenosti z poradenství s online nástroji</vt:lpstr>
      <vt:lpstr>Naše zkušenosti z poradenství s online nástroji</vt:lpstr>
      <vt:lpstr>Naše zkušenosti z poradenství s online nástroji</vt:lpstr>
      <vt:lpstr>Projekt rozvoje digitálních kompetencí učitelů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437</cp:revision>
  <dcterms:created xsi:type="dcterms:W3CDTF">2021-04-30T07:04:50Z</dcterms:created>
  <dcterms:modified xsi:type="dcterms:W3CDTF">2021-04-30T14:38:17Z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0x0101004AC59247BA6E114BB3E3E5279E2753CD</vt:lpwstr>
  </property>
</Properties>
</file>