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31" r:id="rId1"/>
  </p:sldMasterIdLst>
  <p:notesMasterIdLst>
    <p:notesMasterId r:id="rId26"/>
  </p:notesMasterIdLst>
  <p:handoutMasterIdLst>
    <p:handoutMasterId r:id="rId27"/>
  </p:handoutMasterIdLst>
  <p:sldIdLst>
    <p:sldId id="324" r:id="rId2"/>
    <p:sldId id="655" r:id="rId3"/>
    <p:sldId id="652" r:id="rId4"/>
    <p:sldId id="664" r:id="rId5"/>
    <p:sldId id="665" r:id="rId6"/>
    <p:sldId id="666" r:id="rId7"/>
    <p:sldId id="669" r:id="rId8"/>
    <p:sldId id="670" r:id="rId9"/>
    <p:sldId id="671" r:id="rId10"/>
    <p:sldId id="672" r:id="rId11"/>
    <p:sldId id="673" r:id="rId12"/>
    <p:sldId id="674" r:id="rId13"/>
    <p:sldId id="668" r:id="rId14"/>
    <p:sldId id="675" r:id="rId15"/>
    <p:sldId id="676" r:id="rId16"/>
    <p:sldId id="677" r:id="rId17"/>
    <p:sldId id="678" r:id="rId18"/>
    <p:sldId id="679" r:id="rId19"/>
    <p:sldId id="680" r:id="rId20"/>
    <p:sldId id="682" r:id="rId21"/>
    <p:sldId id="681" r:id="rId22"/>
    <p:sldId id="663" r:id="rId23"/>
    <p:sldId id="651" r:id="rId24"/>
    <p:sldId id="650" r:id="rId25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rebuchet MS" panose="020B0703020202090204" pitchFamily="34" charset="0"/>
      <p:regular r:id="rId32"/>
      <p:bold r:id="rId33"/>
      <p:italic r:id="rId34"/>
    </p:embeddedFont>
    <p:embeddedFont>
      <p:font typeface="Wingdings 3" pitchFamily="2" charset="2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3E1"/>
    <a:srgbClr val="F2B800"/>
    <a:srgbClr val="4FA7EF"/>
    <a:srgbClr val="F250F2"/>
    <a:srgbClr val="45E33D"/>
    <a:srgbClr val="E642DE"/>
    <a:srgbClr val="64D4EA"/>
    <a:srgbClr val="4CCCE6"/>
    <a:srgbClr val="6CD5EA"/>
    <a:srgbClr val="57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 autoAdjust="0"/>
    <p:restoredTop sz="96327" autoAdjust="0"/>
  </p:normalViewPr>
  <p:slideViewPr>
    <p:cSldViewPr>
      <p:cViewPr varScale="1">
        <p:scale>
          <a:sx n="82" d="100"/>
          <a:sy n="82" d="100"/>
        </p:scale>
        <p:origin x="632" y="176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9C5F-A2E4-4DA1-BE65-076CF2F9C6BB}" type="datetimeFigureOut">
              <a:rPr lang="cs-CZ" smtClean="0"/>
              <a:t>14.06.2020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03CE5-CC27-4E3C-AF65-D2E86C0689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953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149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4590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4960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1863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770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1648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5147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4450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4000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3550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093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346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114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811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453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224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2381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7462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97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8819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7461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16954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4076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570826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837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1495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7711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8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2093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85323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4168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2562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319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9418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7100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4005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8776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6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  <p:sldLayoutId id="2147484049" r:id="rId18"/>
    <p:sldLayoutId id="2147484050" r:id="rId19"/>
    <p:sldLayoutId id="2147483735" r:id="rId2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ky.rvp.cz/clanek/c/Z/22437/JAKE-MISTO-MAJI-DIGITALNI-TECHNOLOGIE-V-PRIMARNIM-VZDELAVANI.htm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hyperlink" Target="https://clanky.rvp.cz/clanek/c/Z/22472/DIGITALNI-TECHNOLOGIE-OVLIVNUJI-VZDELAVACI-OBSAH-NA-1-STUPNI-1-CAST.htm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Český jazyk a literatura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274986" y="1702656"/>
            <a:ext cx="14128525" cy="796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ČJL-5-1-01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čte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porozuměním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potichu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nahlas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přiměřeně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náročné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včetně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textů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elektronických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vyhledá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vhodném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elektronickém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oblasti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svého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zájmu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sdílí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spolužáky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pochopení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včetně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elektronického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prožitky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vyhledá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vhodném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elektronickém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oblasti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svého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zájmu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6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Český jazyk a literatura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465596" y="1607210"/>
            <a:ext cx="15938144" cy="8247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ČJL-5-1-02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rozlišuje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podstatné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 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okrajové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 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textu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vhodném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daný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věk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podstatné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zaznamenává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vyhledá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základní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v 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doporučených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digitálních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zdrojích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,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porovná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informace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z 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různých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zdrojů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využívá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klíčová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slova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při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vyhledávání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informací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vyhledá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slovnících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dětských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encyklopediích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 v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doporučených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online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zdrojích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porovná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ze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dvou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zdrojů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zaznamená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vhodnou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formou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 data, s 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nimiž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chce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 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budoucnu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pracovat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využije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záznam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 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porovnání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informací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např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myšlenková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mapa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textové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zpracování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tabulka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Český jazyk a literatura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407617" y="1864092"/>
            <a:ext cx="14687547" cy="7394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ČJL-5-1-05   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vede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správně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dialog,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vede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telefonický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rozhovor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využívá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vybrané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formy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elektronické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komunikace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respektuje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pravidla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bezpečného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a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zdraví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neohrožujícího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chování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při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elektronické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komunikaci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příkladu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uvede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způsoby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komunikace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které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možné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využít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každodenním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životě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dodržuje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pravidla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bezpečnosti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elektronické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komunikaci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vhodně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zapojí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elektronické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komunikace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udržuje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ji a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ukončí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ji  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3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Matematika a její aplikace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427599" y="1695254"/>
            <a:ext cx="12706347" cy="8172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zapojení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</a:t>
            </a:r>
          </a:p>
          <a:p>
            <a:pPr lvl="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rozvoj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vnímání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času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souvislosti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různých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dějů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procesů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osvojování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systematických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řad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násobilka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číselná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řada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určování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postavení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prvku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řadě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matematické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postupy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logické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řady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opakující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motiv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doplnění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dokreslení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řady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základě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rozpoznání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tvaru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barvy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 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0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Matematika a její aplikace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298589" y="1636268"/>
            <a:ext cx="12706347" cy="7926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rozlišení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obrazných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symbolů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porozumění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jejich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významu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značky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piktogramy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význam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šipek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zadání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postup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využitím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barev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práce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grafy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tabulkami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doplňování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tabulky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tvoření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grafu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čtení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grafu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z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tabulky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vyhledávání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údajů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tabulce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podle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souřadnic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 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86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Matematika a její aplikace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839321" y="1820067"/>
            <a:ext cx="12706347" cy="5143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Zapojení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provádění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početních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operací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pomocí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kalkulátoru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rozvoji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postřehu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můžeme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použít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různé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animací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zpracování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tabulkovém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procesoru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 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posouzení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úplnosti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ohledem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řešený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problém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jejich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získání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nebo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dohledání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doporučených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zdrojích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8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Matematika a její aplikace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879688" y="2285610"/>
            <a:ext cx="12706347" cy="5143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M-5-2-01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vyhledává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sbírá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třídí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 s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využitím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digitálních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technologií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zapisuje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získaná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(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např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výsledky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pozorování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využitím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lvl="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2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Matematika a její aplikace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825114" y="2000055"/>
            <a:ext cx="12706347" cy="5143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M-5-2-02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čte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sestavuje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navrhuje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jednoduché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tabulky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 za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pomoci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digitálních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technologií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vytváří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diagramy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doplní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údaje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které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chybí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tabulce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využije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uspořádání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získaných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tabulku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diagram,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schéma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navrhne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způsob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grafického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záznamu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pomoci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lvl="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Matematika a její aplikace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707971" y="2000055"/>
            <a:ext cx="12706347" cy="5143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M-5-2-03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posoudí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úplnost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dat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ohledem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na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řešený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problém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chybějící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data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získá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či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vyhledá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v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doporučených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digitálních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zdrojích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rozhodne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která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jsou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podstatná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ohledem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řešený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problém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získá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nebo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dohledá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chybějící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v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doporučeném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zdroji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lvl="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2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Matematika a její aplikace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135876" y="1857349"/>
            <a:ext cx="14343083" cy="5143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M-5-4-01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řeší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jednoduché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praktické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slovní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úlohy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problémy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jejichž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řešení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do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značné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míry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nezávislé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obvyklých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postupech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algoritmech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školské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matematiky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 s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využitím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digitálních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technologií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571500" indent="-5715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posoudí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kdy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napomohou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řešení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úloh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problémů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vycházejících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praktického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života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využije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 </a:t>
            </a:r>
          </a:p>
          <a:p>
            <a:pPr lvl="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6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3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46" y="-12703"/>
            <a:ext cx="7145337" cy="10299701"/>
            <a:chOff x="67175" y="-8467"/>
            <a:chExt cx="4763558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5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B0708D05-FFB6-F24E-A358-26CDBD435399}"/>
              </a:ext>
            </a:extLst>
          </p:cNvPr>
          <p:cNvSpPr txBox="1"/>
          <p:nvPr/>
        </p:nvSpPr>
        <p:spPr>
          <a:xfrm>
            <a:off x="1016002" y="1924051"/>
            <a:ext cx="7644090" cy="6460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Rozvíjení</a:t>
            </a:r>
            <a:r>
              <a:rPr lang="en-US" sz="54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digitální</a:t>
            </a:r>
            <a:r>
              <a:rPr lang="en-US" sz="54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gramotnosti</a:t>
            </a:r>
            <a:r>
              <a:rPr lang="en-US" sz="54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5400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zapojení</a:t>
            </a:r>
            <a:r>
              <a:rPr lang="en-US" sz="54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digitálních</a:t>
            </a:r>
            <a:r>
              <a:rPr lang="en-US" sz="54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technologií</a:t>
            </a:r>
            <a:r>
              <a:rPr lang="en-US" sz="54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5400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výuky</a:t>
            </a:r>
            <a:r>
              <a:rPr lang="en-US" sz="54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54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1. </a:t>
            </a:r>
            <a:r>
              <a:rPr lang="en-US" sz="5400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stupni</a:t>
            </a:r>
            <a:r>
              <a:rPr lang="en-US" sz="54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ZŠ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4745" y="-12702"/>
            <a:ext cx="7612395" cy="10299702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512B200-74A3-DD4D-99CD-2AAFA4897F7A}"/>
              </a:ext>
            </a:extLst>
          </p:cNvPr>
          <p:cNvSpPr txBox="1"/>
          <p:nvPr/>
        </p:nvSpPr>
        <p:spPr>
          <a:xfrm>
            <a:off x="11125200" y="8191500"/>
            <a:ext cx="667381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PhDr. Hana Havlínová, Ph.D.</a:t>
            </a:r>
          </a:p>
          <a:p>
            <a:pPr>
              <a:spcAft>
                <a:spcPts val="600"/>
              </a:spcAft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Odolena Voda, 16. června 2020</a:t>
            </a:r>
          </a:p>
        </p:txBody>
      </p:sp>
    </p:spTree>
    <p:extLst>
      <p:ext uri="{BB962C8B-B14F-4D97-AF65-F5344CB8AC3E}">
        <p14:creationId xmlns:p14="http://schemas.microsoft.com/office/powerpoint/2010/main" val="736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Jak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začít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…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897010" y="1668871"/>
            <a:ext cx="14343083" cy="7781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fontAlgn="base"/>
            <a:r>
              <a:rPr lang="cs-CZ" sz="14400" dirty="0"/>
              <a:t>Zapojte vhodně digitální technologie do výuky v různých předmětech (po „troškách“, ale pravidelně).</a:t>
            </a:r>
          </a:p>
          <a:p>
            <a:pPr fontAlgn="base"/>
            <a:endParaRPr lang="cs-CZ" sz="14400" dirty="0"/>
          </a:p>
          <a:p>
            <a:pPr fontAlgn="base"/>
            <a:r>
              <a:rPr lang="cs-CZ" sz="14400" dirty="0"/>
              <a:t>Najděte si kolegu, se kterým budete společně plánovat, co konkrétně realizujete ve své třídě. </a:t>
            </a:r>
          </a:p>
          <a:p>
            <a:pPr fontAlgn="base"/>
            <a:endParaRPr lang="cs-CZ" sz="14400" dirty="0"/>
          </a:p>
          <a:p>
            <a:pPr fontAlgn="base"/>
            <a:r>
              <a:rPr lang="cs-CZ" sz="14400" dirty="0"/>
              <a:t>Stanovujte jasné a sledovatelné cíle (co se žák naučí, co zažije, co si vyzkouší, …)</a:t>
            </a:r>
          </a:p>
          <a:p>
            <a:pPr fontAlgn="base"/>
            <a:endParaRPr lang="cs-CZ" sz="14400" dirty="0"/>
          </a:p>
          <a:p>
            <a:pPr fontAlgn="base"/>
            <a:r>
              <a:rPr lang="cs-CZ" sz="14400" dirty="0"/>
              <a:t>Společně hledejte, jak propojovat výuku s konkrétními životními situacemi. </a:t>
            </a:r>
          </a:p>
          <a:p>
            <a:pPr fontAlgn="base"/>
            <a:endParaRPr lang="cs-CZ" sz="14400" dirty="0"/>
          </a:p>
          <a:p>
            <a:pPr fontAlgn="base"/>
            <a:r>
              <a:rPr lang="cs-CZ" sz="14400" dirty="0"/>
              <a:t>Sdílejte nejen to, co se vám povedlo, ale i „slepé uličky“. (Nic není bez úskalí jak pro učitele, tak pro žáky).  </a:t>
            </a:r>
          </a:p>
          <a:p>
            <a:pPr fontAlgn="base"/>
            <a:endParaRPr lang="cs-CZ" sz="14400" dirty="0"/>
          </a:p>
          <a:p>
            <a:pPr fontAlgn="base"/>
            <a:r>
              <a:rPr lang="cs-CZ" sz="14400" dirty="0"/>
              <a:t>Přistupujte k rozvíjení gramotností s nadhledem, nebojte se chybovat. </a:t>
            </a:r>
          </a:p>
          <a:p>
            <a:pPr lvl="0" fontAlgn="base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9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333500" y="2476500"/>
            <a:ext cx="14439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cs typeface="Arial" panose="020B0604020202020204" pitchFamily="34" charset="0"/>
              </a:rPr>
              <a:t>Zdroje:</a:t>
            </a:r>
          </a:p>
          <a:p>
            <a:endParaRPr lang="cs-CZ" sz="2000" dirty="0">
              <a:cs typeface="Arial" panose="020B0604020202020204" pitchFamily="34" charset="0"/>
            </a:endParaRPr>
          </a:p>
          <a:p>
            <a:pPr lvl="0" fontAlgn="base"/>
            <a:r>
              <a:rPr lang="cs-CZ" sz="2000" dirty="0">
                <a:cs typeface="Arial" panose="020B0604020202020204" pitchFamily="34" charset="0"/>
              </a:rPr>
              <a:t>HAVLÍNOVÁ, Hana a Martina ŠTIKAROVSKÁ. 2020. Jaké místo mají digitální technologie v primárním vzdělávání? Metodický portál </a:t>
            </a:r>
            <a:r>
              <a:rPr lang="cs-CZ" sz="2000" u="sng" dirty="0" err="1">
                <a:cs typeface="Arial" panose="020B0604020202020204" pitchFamily="34" charset="0"/>
              </a:rPr>
              <a:t>www.rvp.cz</a:t>
            </a:r>
            <a:r>
              <a:rPr lang="cs-CZ" sz="2000" dirty="0">
                <a:cs typeface="Arial" panose="020B0604020202020204" pitchFamily="34" charset="0"/>
              </a:rPr>
              <a:t> [online]. Dostupné z: </a:t>
            </a:r>
            <a:r>
              <a:rPr lang="cs-CZ" sz="2000" dirty="0">
                <a:cs typeface="Arial" panose="020B0604020202020204" pitchFamily="34" charset="0"/>
                <a:hlinkClick r:id="rId3"/>
              </a:rPr>
              <a:t>https://clanky.rvp.cz/clanek/c/Z/22437/JAKE-MISTO-MAJI-DIGITALNI-TECHNOLOGIE-V-PRIMARNIM-VZDELAVANI.html/</a:t>
            </a:r>
            <a:r>
              <a:rPr lang="cs-CZ" sz="2000" dirty="0">
                <a:cs typeface="Arial" panose="020B0604020202020204" pitchFamily="34" charset="0"/>
              </a:rPr>
              <a:t> </a:t>
            </a:r>
          </a:p>
          <a:p>
            <a:pPr lvl="0" fontAlgn="base"/>
            <a:r>
              <a:rPr lang="cs-CZ" sz="2000" dirty="0">
                <a:cs typeface="Arial" panose="020B0604020202020204" pitchFamily="34" charset="0"/>
              </a:rPr>
              <a:t>HAVLÍNOVÁ, Hana a Martina ŠTIKAROVSKÁ. 2020. Digitální technologie ovlivňují vzdělávací obsah na 1. stupni, 1. část. Metodický portál </a:t>
            </a:r>
            <a:r>
              <a:rPr lang="cs-CZ" sz="2000" u="sng" dirty="0" err="1">
                <a:cs typeface="Arial" panose="020B0604020202020204" pitchFamily="34" charset="0"/>
              </a:rPr>
              <a:t>www.rvp.cz</a:t>
            </a:r>
            <a:r>
              <a:rPr lang="cs-CZ" sz="2000" dirty="0">
                <a:cs typeface="Arial" panose="020B0604020202020204" pitchFamily="34" charset="0"/>
              </a:rPr>
              <a:t> [online]. Dostupné z: </a:t>
            </a:r>
            <a:r>
              <a:rPr lang="cs-CZ" sz="2000" dirty="0">
                <a:cs typeface="Arial" panose="020B0604020202020204" pitchFamily="34" charset="0"/>
                <a:hlinkClick r:id="rId4"/>
              </a:rPr>
              <a:t>https://clanky.rvp.cz/clanek/c/Z/22472/DIGITALNI-TECHNOLOGIE-OVLIVNUJI-VZDELAVACI-OBSAH-NA-1-STUPNI-1-CAST.html/</a:t>
            </a:r>
            <a:r>
              <a:rPr lang="cs-CZ" sz="2000" dirty="0">
                <a:cs typeface="Arial" panose="020B0604020202020204" pitchFamily="34" charset="0"/>
              </a:rPr>
              <a:t> </a:t>
            </a:r>
          </a:p>
          <a:p>
            <a:pPr lvl="0" fontAlgn="base"/>
            <a:r>
              <a:rPr lang="cs-CZ" sz="2000" dirty="0">
                <a:cs typeface="Arial" panose="020B0604020202020204" pitchFamily="34" charset="0"/>
              </a:rPr>
              <a:t>HAVLÍNOVÁ, Hana a Martina ŠTIKAROVSKÁ. 2020. Digitální technologie ovlivňují vzdělávací obsah na 1. stupni, 2. část. (nepublikováno)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21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2" name="Rectangle 28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0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46" y="-12703"/>
            <a:ext cx="7145337" cy="10299701"/>
            <a:chOff x="67175" y="-8467"/>
            <a:chExt cx="4763558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2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-1338851" y="3738924"/>
            <a:ext cx="10117139" cy="2647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Děkuji</a:t>
            </a:r>
            <a:r>
              <a:rPr lang="en-US" sz="54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54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pozornost</a:t>
            </a:r>
            <a:r>
              <a:rPr lang="en-US" sz="54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4745" y="-12702"/>
            <a:ext cx="7612395" cy="10299702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3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13258800" y="7924452"/>
            <a:ext cx="4481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pedagogický institut České republiky</a:t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Podpora práce učitelů</a:t>
            </a:r>
          </a:p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www.ppuc.cz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676400" y="7734300"/>
            <a:ext cx="1369786" cy="1092793"/>
            <a:chOff x="1699" y="0"/>
            <a:chExt cx="6137" cy="489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011061"/>
            <a:ext cx="135935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budování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kapacit</a:t>
            </a:r>
            <a:r>
              <a:rPr lang="en-US" sz="2600" dirty="0">
                <a:latin typeface="Arial" panose="020B0604020202020204" pitchFamily="34" charset="0"/>
              </a:rPr>
              <a:t> pro </a:t>
            </a:r>
            <a:r>
              <a:rPr lang="en-US" sz="2600" dirty="0" err="1">
                <a:latin typeface="Arial" panose="020B0604020202020204" pitchFamily="34" charset="0"/>
              </a:rPr>
              <a:t>rozvoj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základních</a:t>
            </a:r>
            <a:r>
              <a:rPr lang="en-US" sz="2600" dirty="0">
                <a:latin typeface="Arial" panose="020B0604020202020204" pitchFamily="34" charset="0"/>
              </a:rPr>
              <a:t> pre/</a:t>
            </a:r>
            <a:r>
              <a:rPr lang="en-US" sz="2600" dirty="0" err="1">
                <a:latin typeface="Arial" panose="020B0604020202020204" pitchFamily="34" charset="0"/>
              </a:rPr>
              <a:t>gramotností</a:t>
            </a:r>
            <a:r>
              <a:rPr lang="en-US" sz="2600" dirty="0">
                <a:latin typeface="Arial" panose="020B0604020202020204" pitchFamily="34" charset="0"/>
              </a:rPr>
              <a:t> v </a:t>
            </a:r>
            <a:r>
              <a:rPr lang="en-US" sz="2600" dirty="0" err="1">
                <a:latin typeface="Arial" panose="020B0604020202020204" pitchFamily="34" charset="0"/>
              </a:rPr>
              <a:t>předškolním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</a:rPr>
              <a:t>a </a:t>
            </a:r>
            <a:r>
              <a:rPr lang="en-US" sz="2600" dirty="0" err="1">
                <a:latin typeface="Arial" panose="020B0604020202020204" pitchFamily="34" charset="0"/>
              </a:rPr>
              <a:t>základním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vzdělávání</a:t>
            </a:r>
            <a:r>
              <a:rPr lang="en-US" sz="2600" dirty="0">
                <a:latin typeface="Arial" panose="020B0604020202020204" pitchFamily="34" charset="0"/>
              </a:rPr>
              <a:t> -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práce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učitelů</a:t>
            </a:r>
            <a:r>
              <a:rPr lang="en-US" sz="2600" dirty="0">
                <a:latin typeface="Arial" panose="020B0604020202020204" pitchFamily="34" charset="0"/>
              </a:rPr>
              <a:t> (PPUČ)</a:t>
            </a:r>
            <a:r>
              <a:rPr lang="cs-CZ" sz="2600" dirty="0">
                <a:latin typeface="Arial" panose="020B0604020202020204" pitchFamily="34" charset="0"/>
              </a:rPr>
              <a:t> je financován Evropskou unií.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Český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jazyk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literatura</a:t>
            </a: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879688" y="2000054"/>
            <a:ext cx="12706347" cy="5734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zapojení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digitálních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technologií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</a:t>
            </a:r>
          </a:p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rozlišení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obrazných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symbolů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porozumění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jejich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významu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piktogramy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příběhové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pohádkové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karty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vnímání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časové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souslednosti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obrázkový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popis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pracovního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postupu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vyčtení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informace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 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obrázku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třídění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předmětů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podle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nadřazených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podřazených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pojmů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zapamatování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slovní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instrukce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(1- 3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kroky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její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splnění</a:t>
            </a:r>
            <a:r>
              <a:rPr lang="en-US" sz="1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 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Český jazyk a literatura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922454" y="1915476"/>
            <a:ext cx="12706347" cy="5143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tvorba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vlastních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grafických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organizérů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třídění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uspořádání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využití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výstižných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pojmů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 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různých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komunikačních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situacích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uvědomění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vlastního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autorství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odlišení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vlastního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cizího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obsahu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ochrana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osobních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údajů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seznámení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 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podmínkami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 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riziky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používání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webových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stránek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 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užitečností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ověřování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 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více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zdrojů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9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Český jazyk a literatura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817365" y="1704185"/>
            <a:ext cx="12706347" cy="6131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Zapojení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digitálních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</a:t>
            </a:r>
          </a:p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využití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textových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editorů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psaní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následném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vytištění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vlastního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příběh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báseň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deník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využití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hlasového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záznamu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např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pro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záznam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rozhovoru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nebo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záznam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čtenářského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projevu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práce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aplikací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rozvoj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jemné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motoriky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např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aplikace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Quiver);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tvorba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příběhů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prostřednictvím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digitálního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storytellingu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online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komiks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výroba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vlastní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e-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knihy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04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3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Český jazyk a literatura</a:t>
            </a:r>
          </a:p>
        </p:txBody>
      </p:sp>
      <p:sp>
        <p:nvSpPr>
          <p:cNvPr id="35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879688" y="1900623"/>
            <a:ext cx="12706347" cy="6017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čtení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elektronických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účelem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zjišťování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srovnávání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ověřování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 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doporučených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zdrojů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využití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online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slovníků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slovník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spisovné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češtiny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slovník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cizích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slov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 </a:t>
            </a:r>
          </a:p>
          <a:p>
            <a:pPr marL="571500" lvl="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vytváření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myšlenkových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map a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diagramů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online.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1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Český jazyk a literatura</a:t>
            </a: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962619" y="1677592"/>
            <a:ext cx="12706347" cy="5788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ČJL-3-1-08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zvládá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základní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hygienické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návyky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spojené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psaním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včetně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návyků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spojených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používáním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digitálních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technologií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před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zahájením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práce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digitálními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technologiemi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připraví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pracovní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místo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pomocí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učitele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nacvičuje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správné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držení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těla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práci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digitálními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technologiemi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3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Český jazyk a literatura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1886137" y="1833768"/>
            <a:ext cx="13857306" cy="5941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ČJL-3-1-10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píše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věcně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formálně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správně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jednoduchá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sdělení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využije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digitální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technologie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při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tvorbě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vlastního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sdělení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uplatňuje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první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návyky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psaní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zařízeních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pracuje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textem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textovém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editoru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píše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krátké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např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příběh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báseň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deník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využitím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technologií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3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12701"/>
            <a:ext cx="18288001" cy="10299701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00253" y="914400"/>
            <a:ext cx="12895002" cy="198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Český jazyk a literatura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3099" cy="42672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07801" y="5727700"/>
            <a:ext cx="6675438" cy="45593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01900" y="0"/>
            <a:ext cx="2590800" cy="10287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137900" y="5522119"/>
            <a:ext cx="7145337" cy="476488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23"/>
          <p:cNvSpPr txBox="1"/>
          <p:nvPr/>
        </p:nvSpPr>
        <p:spPr>
          <a:xfrm>
            <a:off x="822776" y="1600609"/>
            <a:ext cx="15449547" cy="8074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ČJL-5-1-09   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píše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správně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stránce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obsahové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formální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jednoduché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komunikační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žánry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 v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elektronické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podobě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 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vyplní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správně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jednoduché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modelové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formuláře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elektronické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podobě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přečte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napíše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e-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mailovou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zprávu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představí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výsledky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nebo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skupinové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práce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využitím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zpracuje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vybrané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téma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využitím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zdrojů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dodržuje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autorská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práva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71500" indent="-571500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dokončení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práce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 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digitálními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technologiemi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provede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relaxační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protahovací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cviky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8461" y="0"/>
            <a:ext cx="2649539" cy="10287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1147</Words>
  <Application>Microsoft Macintosh PowerPoint</Application>
  <PresentationFormat>Vlastní</PresentationFormat>
  <Paragraphs>110</Paragraphs>
  <Slides>24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Wingdings 3</vt:lpstr>
      <vt:lpstr>Calibri</vt:lpstr>
      <vt:lpstr>Arial</vt:lpstr>
      <vt:lpstr>Trebuchet MS</vt:lpstr>
      <vt:lpstr>Fazeta</vt:lpstr>
      <vt:lpstr>Prezentace aplikace PowerPoint</vt:lpstr>
      <vt:lpstr>Prezentace aplikace PowerPoint</vt:lpstr>
      <vt:lpstr>Český jazyk a literatura</vt:lpstr>
      <vt:lpstr>Český jazyk a literatura</vt:lpstr>
      <vt:lpstr>Český jazyk a literatura</vt:lpstr>
      <vt:lpstr>Český jazyk a literatura</vt:lpstr>
      <vt:lpstr>Český jazyk a literatura</vt:lpstr>
      <vt:lpstr>Český jazyk a literatura</vt:lpstr>
      <vt:lpstr>Český jazyk a literatura</vt:lpstr>
      <vt:lpstr>Český jazyk a literatura</vt:lpstr>
      <vt:lpstr>Český jazyk a literatura</vt:lpstr>
      <vt:lpstr>Český jazyk a literatura</vt:lpstr>
      <vt:lpstr>Matematika a její aplikace</vt:lpstr>
      <vt:lpstr>Matematika a její aplikace</vt:lpstr>
      <vt:lpstr>Matematika a její aplikace</vt:lpstr>
      <vt:lpstr>Matematika a její aplikace</vt:lpstr>
      <vt:lpstr>Matematika a její aplikace</vt:lpstr>
      <vt:lpstr>Matematika a její aplikace</vt:lpstr>
      <vt:lpstr>Matematika a její aplikace</vt:lpstr>
      <vt:lpstr>Jak začít …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Havlínová</dc:creator>
  <cp:lastModifiedBy>Hana Havlínová</cp:lastModifiedBy>
  <cp:revision>26</cp:revision>
  <dcterms:created xsi:type="dcterms:W3CDTF">2020-06-14T15:05:38Z</dcterms:created>
  <dcterms:modified xsi:type="dcterms:W3CDTF">2020-06-14T16:38:00Z</dcterms:modified>
</cp:coreProperties>
</file>