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5" r:id="rId24"/>
    <p:sldId id="279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>
        <p:scale>
          <a:sx n="79" d="100"/>
          <a:sy n="79" d="100"/>
        </p:scale>
        <p:origin x="-111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lný tvar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Volný tvar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Přímá spojovací čára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11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FC6792A-40C8-482A-99AF-9ADBFFB7D1AE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12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F335249-4A76-4615-AC19-D337569574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43432-1030-4275-98F2-D8F4D8A5C621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92D8F-CF59-4C84-A79C-E9343348A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EB916-0877-4CD5-9784-C617396D8F78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A6A53-8F4F-446F-9788-989101BA92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6ABD1-AA5E-4DA4-8CB9-43C8C562E4E6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888E4-DD3F-4146-932B-303F867D7B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vojitá šipk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vojitá šipk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0A260F-0A45-499A-9A87-5D35E86019E9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44C7BD-BB54-4EC8-93A9-F45BEE5F54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7B310-B1B4-4A97-A0AF-8F29873924FA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EDEA72-A38E-42C3-82E5-9B7283F85E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D3AC9C-636D-48B2-A5DA-5C810B8C7F91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31EFF2-C2D2-4B28-9AB5-773092144C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99E25-99D4-48EF-A472-FC5DFA6CDB82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D084B3-6A6B-4640-BCEC-58329BD469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41FBB-49A3-4403-81FC-B2F6239FAF88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65CAC-510E-46DF-BD38-7A0E551B67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3AD1F9-7A40-4499-9FDE-88E4DDF57335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3AB307-BAC2-4450-897F-26172B6927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Volný tvar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Pravoúhlý trojúhelní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Přímá spojovací čára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vojitá šipk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vojitá šipk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DF741B8-A016-4FC3-9256-538F59C6BF2F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702DD5-D8CC-4259-A885-509782AB86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Volný tva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F58BD6-5221-4F84-8C3C-032865446964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5321380-A6B0-4125-BAFD-4252F4FCCE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3" r:id="rId2"/>
    <p:sldLayoutId id="2147483918" r:id="rId3"/>
    <p:sldLayoutId id="2147483919" r:id="rId4"/>
    <p:sldLayoutId id="2147483920" r:id="rId5"/>
    <p:sldLayoutId id="2147483921" r:id="rId6"/>
    <p:sldLayoutId id="2147483914" r:id="rId7"/>
    <p:sldLayoutId id="2147483922" r:id="rId8"/>
    <p:sldLayoutId id="2147483923" r:id="rId9"/>
    <p:sldLayoutId id="2147483915" r:id="rId10"/>
    <p:sldLayoutId id="21474839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technet.idnes.cz/foto.aspx?foto1=DVR44d6b3_googledrive2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boxcryptor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technet.idnes.cz/foto.aspx?foto1=DVR44d6b2_googledrive5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drive.google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23728" y="548680"/>
            <a:ext cx="6334472" cy="261972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70C0"/>
                </a:solidFill>
              </a:rPr>
              <a:t>Vzdělávání pedagogů pomocí </a:t>
            </a:r>
            <a:r>
              <a:rPr lang="cs-CZ" dirty="0" err="1" smtClean="0">
                <a:solidFill>
                  <a:srgbClr val="0070C0"/>
                </a:solidFill>
              </a:rPr>
              <a:t>tabletů</a:t>
            </a:r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err="1" smtClean="0"/>
              <a:t>reg</a:t>
            </a:r>
            <a:r>
              <a:rPr lang="cs-CZ" sz="2400" dirty="0" smtClean="0"/>
              <a:t>. č. </a:t>
            </a:r>
            <a:r>
              <a:rPr lang="cs-CZ" sz="2400" dirty="0" smtClean="0"/>
              <a:t>CZ.1.07/1.3.00/51.000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b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Bc. </a:t>
            </a:r>
            <a:r>
              <a:rPr lang="cs-CZ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Tomáš Vyjídák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19" name="Podnadpis 2"/>
          <p:cNvSpPr>
            <a:spLocks noGrp="1"/>
          </p:cNvSpPr>
          <p:nvPr>
            <p:ph type="subTitle" idx="1"/>
          </p:nvPr>
        </p:nvSpPr>
        <p:spPr>
          <a:xfrm>
            <a:off x="3203848" y="4077072"/>
            <a:ext cx="5216525" cy="1080814"/>
          </a:xfrm>
        </p:spPr>
        <p:txBody>
          <a:bodyPr/>
          <a:lstStyle/>
          <a:p>
            <a:pPr marR="0" eaLnBrk="1" hangingPunct="1"/>
            <a:r>
              <a:rPr lang="cs-CZ" altLang="cs-CZ" dirty="0" smtClean="0">
                <a:latin typeface="Arial" charset="0"/>
              </a:rPr>
              <a:t>Google Drive</a:t>
            </a:r>
          </a:p>
        </p:txBody>
      </p:sp>
      <p:pic>
        <p:nvPicPr>
          <p:cNvPr id="9220" name="Picture 4" descr="OPVK_ve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801812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indent="-173038">
              <a:defRPr/>
            </a:pPr>
            <a:r>
              <a:rPr lang="cs-CZ" sz="1800" b="1" dirty="0">
                <a:latin typeface="Calibri" pitchFamily="34" charset="0"/>
              </a:rPr>
              <a:t>Po vytvoření účtu Google </a:t>
            </a:r>
            <a:r>
              <a:rPr lang="cs-CZ" sz="1800" dirty="0" smtClean="0">
                <a:latin typeface="Calibri" pitchFamily="34" charset="0"/>
              </a:rPr>
              <a:t>si na</a:t>
            </a:r>
            <a:r>
              <a:rPr lang="cs-CZ" sz="1800" dirty="0">
                <a:latin typeface="Calibri" pitchFamily="34" charset="0"/>
              </a:rPr>
              <a:t> https://</a:t>
            </a:r>
            <a:r>
              <a:rPr lang="cs-CZ" sz="1800" dirty="0" smtClean="0">
                <a:latin typeface="Calibri" pitchFamily="34" charset="0"/>
              </a:rPr>
              <a:t>tools.google.com/dlpage/drive/index.html?pli=1</a:t>
            </a:r>
            <a:r>
              <a:rPr lang="cs-CZ" sz="1800" dirty="0">
                <a:latin typeface="Calibri" pitchFamily="34" charset="0"/>
              </a:rPr>
              <a:t> stáhněte klienta pro Windows (</a:t>
            </a:r>
            <a:r>
              <a:rPr lang="cs-CZ" sz="1800" dirty="0" err="1">
                <a:latin typeface="Calibri" pitchFamily="34" charset="0"/>
              </a:rPr>
              <a:t>Adroid</a:t>
            </a:r>
            <a:r>
              <a:rPr lang="cs-CZ" sz="1800" dirty="0">
                <a:latin typeface="Calibri" pitchFamily="34" charset="0"/>
              </a:rPr>
              <a:t>), </a:t>
            </a:r>
            <a:r>
              <a:rPr lang="cs-CZ" sz="1800" b="1" dirty="0">
                <a:latin typeface="Calibri" pitchFamily="34" charset="0"/>
              </a:rPr>
              <a:t>který na pozadí systému automaticky provádí synchronizaci složky s daty</a:t>
            </a:r>
            <a:r>
              <a:rPr lang="cs-CZ" sz="1800" dirty="0">
                <a:latin typeface="Calibri" pitchFamily="34" charset="0"/>
              </a:rPr>
              <a:t>. </a:t>
            </a:r>
          </a:p>
          <a:p>
            <a:pPr marL="109537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klienta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708920"/>
            <a:ext cx="441388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19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defRPr/>
            </a:pPr>
            <a:r>
              <a:rPr lang="cs-CZ" sz="1600" dirty="0">
                <a:latin typeface="Calibri" pitchFamily="34" charset="0"/>
              </a:rPr>
              <a:t>Kliknutím na ikonu stáhnout disk, se vám zobrazí </a:t>
            </a:r>
            <a:r>
              <a:rPr lang="cs-CZ" sz="1600" dirty="0" smtClean="0">
                <a:latin typeface="Calibri" pitchFamily="34" charset="0"/>
              </a:rPr>
              <a:t>okno níže</a:t>
            </a:r>
            <a:endParaRPr lang="cs-CZ" sz="1600" dirty="0">
              <a:latin typeface="Calibri" pitchFamily="34" charset="0"/>
            </a:endParaRPr>
          </a:p>
          <a:p>
            <a:pPr marL="285750" indent="-285750" algn="just">
              <a:defRPr/>
            </a:pPr>
            <a:r>
              <a:rPr lang="cs-CZ" sz="1600" dirty="0">
                <a:latin typeface="Calibri" pitchFamily="34" charset="0"/>
              </a:rPr>
              <a:t>Zde zadejte </a:t>
            </a:r>
            <a:r>
              <a:rPr lang="cs-CZ" sz="1600" b="1" dirty="0">
                <a:latin typeface="Calibri" pitchFamily="34" charset="0"/>
              </a:rPr>
              <a:t>Přijmout a nainstalovat</a:t>
            </a:r>
            <a:r>
              <a:rPr lang="cs-CZ" sz="1600" dirty="0">
                <a:latin typeface="Calibri" pitchFamily="34" charset="0"/>
              </a:rPr>
              <a:t>, viz následující obrázek.</a:t>
            </a:r>
          </a:p>
          <a:p>
            <a:pPr marL="285750" indent="-285750" algn="just">
              <a:defRPr/>
            </a:pPr>
            <a:r>
              <a:rPr lang="cs-CZ" sz="1600" dirty="0">
                <a:latin typeface="Calibri" pitchFamily="34" charset="0"/>
              </a:rPr>
              <a:t>V dalším kroku bude vyzváni ke stažení, nebo spuštění aplikace.</a:t>
            </a:r>
          </a:p>
          <a:p>
            <a:pPr marL="285750" indent="-285750" algn="just">
              <a:defRPr/>
            </a:pPr>
            <a:r>
              <a:rPr lang="cs-CZ" sz="1600" dirty="0">
                <a:latin typeface="Calibri" pitchFamily="34" charset="0"/>
              </a:rPr>
              <a:t>Pokud zadáte stažení,  aplikaci nainstalujete po stažení.</a:t>
            </a:r>
          </a:p>
          <a:p>
            <a:pPr marL="285750" indent="-285750" algn="just">
              <a:defRPr/>
            </a:pPr>
            <a:r>
              <a:rPr lang="cs-CZ" sz="1600" dirty="0">
                <a:latin typeface="Calibri" pitchFamily="34" charset="0"/>
              </a:rPr>
              <a:t>Při zadání spuštění, aplikace se začne rovnou instalovat do PC.</a:t>
            </a:r>
          </a:p>
          <a:p>
            <a:pPr marL="109537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68960"/>
            <a:ext cx="60388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889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defRPr/>
            </a:pPr>
            <a:r>
              <a:rPr lang="cs-CZ" sz="2000" dirty="0">
                <a:latin typeface="Calibri" pitchFamily="34" charset="0"/>
              </a:rPr>
              <a:t>Po nainstalovaní se vám zobrazí následující okno. V pravém spodním rohu kliknete na tlačítko </a:t>
            </a:r>
            <a:r>
              <a:rPr lang="cs-CZ" sz="2000" b="1" dirty="0">
                <a:latin typeface="Calibri" pitchFamily="34" charset="0"/>
              </a:rPr>
              <a:t>začít</a:t>
            </a:r>
            <a:r>
              <a:rPr lang="cs-CZ" sz="2000" dirty="0">
                <a:latin typeface="Calibri" pitchFamily="34" charset="0"/>
              </a:rPr>
              <a:t>. Kde v několika krocích nastavíte vše potřebné.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76872"/>
            <a:ext cx="5483522" cy="434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87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Dále budete upozorněni na nutnost přihlášení k vašemu Google účtu.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Přihlášení k účtu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3888432" cy="30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4312119" cy="340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652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cs-CZ" sz="2000" b="1" dirty="0">
                <a:latin typeface="Calibri" pitchFamily="34" charset="0"/>
              </a:rPr>
              <a:t>Zobrazí se vám okno, kde již uvidíte složku Disk Google v oblíbených položkách na vašem disku v PC</a:t>
            </a:r>
            <a:r>
              <a:rPr lang="cs-CZ" sz="2000" dirty="0">
                <a:latin typeface="Calibri" pitchFamily="34" charset="0"/>
              </a:rPr>
              <a:t>. Ikona    </a:t>
            </a:r>
            <a:r>
              <a:rPr lang="cs-CZ" sz="2000" dirty="0" smtClean="0">
                <a:latin typeface="Calibri" pitchFamily="34" charset="0"/>
              </a:rPr>
              <a:t>     značí</a:t>
            </a:r>
            <a:r>
              <a:rPr lang="cs-CZ" sz="2000" dirty="0">
                <a:latin typeface="Calibri" pitchFamily="34" charset="0"/>
              </a:rPr>
              <a:t>, že složka je před synchronizací. </a:t>
            </a:r>
          </a:p>
          <a:p>
            <a:pPr marL="457200" indent="-457200">
              <a:defRPr/>
            </a:pPr>
            <a:r>
              <a:rPr lang="cs-CZ" sz="2000" dirty="0">
                <a:latin typeface="Calibri" pitchFamily="34" charset="0"/>
              </a:rPr>
              <a:t>Následovně budete vyzváni k povolení synchronizace. Kde zadáte Pokračovat v synchronizaci, po dokončení synchronizace bude zobrazena ikona        </a:t>
            </a:r>
            <a:r>
              <a:rPr lang="cs-CZ" sz="2000" dirty="0" smtClean="0">
                <a:latin typeface="Calibri" pitchFamily="34" charset="0"/>
              </a:rPr>
              <a:t>Nyní </a:t>
            </a:r>
            <a:r>
              <a:rPr lang="cs-CZ" sz="2000" dirty="0">
                <a:latin typeface="Calibri" pitchFamily="34" charset="0"/>
              </a:rPr>
              <a:t>je vše nastaveno a můžete začít používat sdílené </a:t>
            </a:r>
            <a:r>
              <a:rPr lang="cs-CZ" sz="2000" dirty="0" smtClean="0">
                <a:latin typeface="Calibri" pitchFamily="34" charset="0"/>
              </a:rPr>
              <a:t>uložiště.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Dokončení instalace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10385"/>
            <a:ext cx="432048" cy="39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r="80547"/>
          <a:stretch/>
        </p:blipFill>
        <p:spPr bwMode="auto">
          <a:xfrm>
            <a:off x="1626927" y="3118867"/>
            <a:ext cx="424066" cy="45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861048"/>
            <a:ext cx="36004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004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cs-CZ" sz="2000" dirty="0">
                <a:latin typeface="Calibri" pitchFamily="34" charset="0"/>
              </a:rPr>
              <a:t>Nyní již máte vše nastaveno a </a:t>
            </a:r>
            <a:r>
              <a:rPr lang="cs-CZ" sz="2000" dirty="0" smtClean="0">
                <a:latin typeface="Calibri" pitchFamily="34" charset="0"/>
              </a:rPr>
              <a:t>ve stavovém poli OS vpravo dole signalizuje ikona Disku, </a:t>
            </a:r>
            <a:r>
              <a:rPr lang="cs-CZ" sz="2000" dirty="0">
                <a:latin typeface="Calibri" pitchFamily="34" charset="0"/>
              </a:rPr>
              <a:t>že Disk Google je synchronizovaný.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Synchronizace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76822"/>
            <a:ext cx="1838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197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862" indent="-457200" algn="just">
              <a:tabLst>
                <a:tab pos="266700" algn="l"/>
              </a:tabLst>
              <a:defRPr/>
            </a:pPr>
            <a:r>
              <a:rPr lang="cs-CZ" sz="1800" dirty="0">
                <a:latin typeface="Calibri" pitchFamily="34" charset="0"/>
              </a:rPr>
              <a:t>V případě, že jste bez stabilního připojení k internetu nebo se k němu nemůžete dostat vůbec, </a:t>
            </a:r>
            <a:r>
              <a:rPr lang="cs-CZ" sz="1800" b="1" dirty="0">
                <a:latin typeface="Calibri" pitchFamily="34" charset="0"/>
              </a:rPr>
              <a:t>můžete se k souborům přece jen dostat</a:t>
            </a:r>
            <a:r>
              <a:rPr lang="cs-CZ" sz="1800" dirty="0">
                <a:latin typeface="Calibri" pitchFamily="34" charset="0"/>
              </a:rPr>
              <a:t>. Ke službě je možné přistupovat i v tzv. </a:t>
            </a:r>
            <a:r>
              <a:rPr lang="cs-CZ" sz="1800" b="1" dirty="0" err="1">
                <a:latin typeface="Calibri" pitchFamily="34" charset="0"/>
              </a:rPr>
              <a:t>offline</a:t>
            </a:r>
            <a:r>
              <a:rPr lang="cs-CZ" sz="1800" b="1" dirty="0">
                <a:latin typeface="Calibri" pitchFamily="34" charset="0"/>
              </a:rPr>
              <a:t> </a:t>
            </a:r>
            <a:r>
              <a:rPr lang="cs-CZ" sz="1800" b="1" dirty="0" smtClean="0">
                <a:latin typeface="Calibri" pitchFamily="34" charset="0"/>
              </a:rPr>
              <a:t>módu</a:t>
            </a:r>
            <a:r>
              <a:rPr lang="cs-CZ" sz="1800" dirty="0" smtClean="0">
                <a:latin typeface="Calibri" pitchFamily="34" charset="0"/>
              </a:rPr>
              <a:t>. </a:t>
            </a:r>
            <a:r>
              <a:rPr lang="cs-CZ" sz="1800" dirty="0">
                <a:latin typeface="Calibri" pitchFamily="34" charset="0"/>
              </a:rPr>
              <a:t>Aby to bylo možné, je třeba tuto možnost zapnout v okamžik, kdy jste připojeni k internetu a </a:t>
            </a:r>
            <a:r>
              <a:rPr lang="cs-CZ" sz="1800" b="1" dirty="0">
                <a:latin typeface="Calibri" pitchFamily="34" charset="0"/>
              </a:rPr>
              <a:t>dostupná je pouze v prohlížeči Chrome</a:t>
            </a:r>
            <a:r>
              <a:rPr lang="cs-CZ" sz="1800" dirty="0">
                <a:latin typeface="Calibri" pitchFamily="34" charset="0"/>
              </a:rPr>
              <a:t>. </a:t>
            </a:r>
            <a:endParaRPr lang="cs-CZ" sz="1800" dirty="0" smtClean="0">
              <a:latin typeface="Calibri" pitchFamily="34" charset="0"/>
            </a:endParaRPr>
          </a:p>
          <a:p>
            <a:pPr marL="93662" indent="0" algn="just">
              <a:buNone/>
              <a:tabLst>
                <a:tab pos="266700" algn="l"/>
              </a:tabLst>
              <a:defRPr/>
            </a:pPr>
            <a:endParaRPr lang="cs-CZ" sz="1800" dirty="0">
              <a:latin typeface="Calibri" pitchFamily="34" charset="0"/>
            </a:endParaRPr>
          </a:p>
          <a:p>
            <a:pPr marL="550862" indent="-457200" algn="just">
              <a:tabLst>
                <a:tab pos="266700" algn="l"/>
              </a:tabLst>
              <a:defRPr/>
            </a:pPr>
            <a:r>
              <a:rPr lang="cs-CZ" sz="2000" dirty="0">
                <a:latin typeface="Calibri" pitchFamily="34" charset="0"/>
              </a:rPr>
              <a:t>Do něj zadejte </a:t>
            </a:r>
            <a:r>
              <a:rPr lang="cs-CZ" sz="2000" dirty="0">
                <a:latin typeface="Calibri" pitchFamily="34" charset="0"/>
                <a:hlinkClick r:id="rId2"/>
              </a:rPr>
              <a:t>https://drive.google.com</a:t>
            </a:r>
            <a:r>
              <a:rPr lang="cs-CZ" sz="2000" dirty="0">
                <a:latin typeface="Calibri" pitchFamily="34" charset="0"/>
              </a:rPr>
              <a:t>, přihlaste se k úložišti a v levém sloupci klikněte na Další a následně na </a:t>
            </a:r>
            <a:r>
              <a:rPr lang="cs-CZ" sz="2000" b="1" dirty="0" err="1">
                <a:latin typeface="Calibri" pitchFamily="34" charset="0"/>
              </a:rPr>
              <a:t>Offline</a:t>
            </a:r>
            <a:r>
              <a:rPr lang="cs-CZ" sz="2000" b="1" dirty="0">
                <a:latin typeface="Calibri" pitchFamily="34" charset="0"/>
              </a:rPr>
              <a:t> Dokumenty</a:t>
            </a:r>
            <a:r>
              <a:rPr lang="cs-CZ" sz="2000" dirty="0">
                <a:latin typeface="Calibri" pitchFamily="34" charset="0"/>
              </a:rPr>
              <a:t>. Zde klikněte na tlačítko </a:t>
            </a:r>
            <a:r>
              <a:rPr lang="cs-CZ" sz="2000" b="1" dirty="0">
                <a:latin typeface="Calibri" pitchFamily="34" charset="0"/>
              </a:rPr>
              <a:t>Povolit Dokumenty </a:t>
            </a:r>
            <a:r>
              <a:rPr lang="cs-CZ" sz="2000" b="1" dirty="0" err="1">
                <a:latin typeface="Calibri" pitchFamily="34" charset="0"/>
              </a:rPr>
              <a:t>offline</a:t>
            </a:r>
            <a:r>
              <a:rPr lang="cs-CZ" sz="2000" b="1" dirty="0">
                <a:latin typeface="Calibri" pitchFamily="34" charset="0"/>
              </a:rPr>
              <a:t> </a:t>
            </a:r>
            <a:r>
              <a:rPr lang="cs-CZ" sz="2000" dirty="0">
                <a:latin typeface="Calibri" pitchFamily="34" charset="0"/>
              </a:rPr>
              <a:t>a nainstalujte doplněk do Chrome. </a:t>
            </a:r>
            <a:endParaRPr lang="cs-CZ" sz="2000" dirty="0" smtClean="0">
              <a:latin typeface="Calibri" pitchFamily="34" charset="0"/>
            </a:endParaRPr>
          </a:p>
          <a:p>
            <a:pPr marL="550862" indent="-457200" algn="just">
              <a:tabLst>
                <a:tab pos="266700" algn="l"/>
              </a:tabLst>
              <a:defRPr/>
            </a:pPr>
            <a:endParaRPr lang="cs-CZ" sz="2000" dirty="0">
              <a:latin typeface="Calibri" pitchFamily="34" charset="0"/>
            </a:endParaRPr>
          </a:p>
          <a:p>
            <a:pPr marL="550862" indent="-457200" algn="just">
              <a:tabLst>
                <a:tab pos="266700" algn="l"/>
              </a:tabLst>
              <a:defRPr/>
            </a:pPr>
            <a:r>
              <a:rPr lang="cs-CZ" sz="2000" dirty="0" smtClean="0">
                <a:latin typeface="Calibri" pitchFamily="34" charset="0"/>
              </a:rPr>
              <a:t>Kdykoliv </a:t>
            </a:r>
            <a:r>
              <a:rPr lang="cs-CZ" sz="2000" dirty="0">
                <a:latin typeface="Calibri" pitchFamily="34" charset="0"/>
              </a:rPr>
              <a:t>nyní zadáte do Chrome zmíněnou adresu, získáte přístup k dokumentům, i když jste bez připojení k internetu.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Google Drive bez Internetu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487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Offline</a:t>
            </a:r>
            <a:r>
              <a:rPr lang="cs-CZ" dirty="0" smtClean="0"/>
              <a:t> Mód</a:t>
            </a:r>
            <a:endParaRPr lang="cs-CZ" dirty="0"/>
          </a:p>
        </p:txBody>
      </p:sp>
      <p:pic>
        <p:nvPicPr>
          <p:cNvPr id="4" name="obrázek 18" descr="Google Driv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794"/>
            <a:ext cx="53340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1163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defRPr/>
            </a:pPr>
            <a:r>
              <a:rPr lang="cs-CZ" sz="2000" b="1" dirty="0">
                <a:latin typeface="Calibri" pitchFamily="34" charset="0"/>
              </a:rPr>
              <a:t>Může upravovat: </a:t>
            </a:r>
            <a:endParaRPr lang="cs-CZ" sz="2000" b="1" dirty="0" smtClean="0">
              <a:latin typeface="Calibri" pitchFamily="34" charset="0"/>
            </a:endParaRPr>
          </a:p>
          <a:p>
            <a:pPr marL="712788" lvl="1" indent="-457200" algn="just">
              <a:defRPr/>
            </a:pPr>
            <a:r>
              <a:rPr lang="cs-CZ" sz="1800" dirty="0" smtClean="0">
                <a:latin typeface="Calibri" pitchFamily="34" charset="0"/>
              </a:rPr>
              <a:t>Uživatel </a:t>
            </a:r>
            <a:r>
              <a:rPr lang="cs-CZ" sz="1800" dirty="0">
                <a:latin typeface="Calibri" pitchFamily="34" charset="0"/>
              </a:rPr>
              <a:t>má plný přístup ke všem funkcím dokumentu, a může ho jakkoliv upravit.</a:t>
            </a:r>
          </a:p>
          <a:p>
            <a:pPr marL="457200" indent="-457200" algn="just">
              <a:defRPr/>
            </a:pPr>
            <a:r>
              <a:rPr lang="cs-CZ" sz="2000" b="1" dirty="0">
                <a:latin typeface="Calibri" pitchFamily="34" charset="0"/>
              </a:rPr>
              <a:t>Může přidávat komentáře:</a:t>
            </a:r>
            <a:r>
              <a:rPr lang="cs-CZ" sz="2000" dirty="0">
                <a:latin typeface="Calibri" pitchFamily="34" charset="0"/>
              </a:rPr>
              <a:t> </a:t>
            </a:r>
            <a:endParaRPr lang="cs-CZ" sz="2000" dirty="0" smtClean="0">
              <a:latin typeface="Calibri" pitchFamily="34" charset="0"/>
            </a:endParaRPr>
          </a:p>
          <a:p>
            <a:pPr marL="712788" lvl="1" indent="-457200" algn="just">
              <a:defRPr/>
            </a:pPr>
            <a:r>
              <a:rPr lang="cs-CZ" sz="1800" dirty="0" smtClean="0">
                <a:latin typeface="Calibri" pitchFamily="34" charset="0"/>
              </a:rPr>
              <a:t>Uživatel </a:t>
            </a:r>
            <a:r>
              <a:rPr lang="cs-CZ" sz="1800" dirty="0">
                <a:latin typeface="Calibri" pitchFamily="34" charset="0"/>
              </a:rPr>
              <a:t>má přístup pouze pro čtení, ale může přidávat komentáře, které se zobrazují všem, kteří mají k dokumentu přístup.</a:t>
            </a:r>
          </a:p>
          <a:p>
            <a:pPr marL="457200" indent="-457200" algn="just">
              <a:defRPr/>
            </a:pPr>
            <a:r>
              <a:rPr lang="cs-CZ" sz="2000" b="1" dirty="0">
                <a:latin typeface="Calibri" pitchFamily="34" charset="0"/>
              </a:rPr>
              <a:t>Může prohlížet:</a:t>
            </a:r>
            <a:r>
              <a:rPr lang="cs-CZ" sz="2000" dirty="0">
                <a:latin typeface="Calibri" pitchFamily="34" charset="0"/>
              </a:rPr>
              <a:t> </a:t>
            </a:r>
            <a:endParaRPr lang="cs-CZ" sz="2000" dirty="0" smtClean="0">
              <a:latin typeface="Calibri" pitchFamily="34" charset="0"/>
            </a:endParaRPr>
          </a:p>
          <a:p>
            <a:pPr marL="712788" lvl="1" indent="-457200" algn="just">
              <a:defRPr/>
            </a:pPr>
            <a:r>
              <a:rPr lang="cs-CZ" sz="1800" dirty="0" smtClean="0">
                <a:latin typeface="Calibri" pitchFamily="34" charset="0"/>
              </a:rPr>
              <a:t>Uživatel </a:t>
            </a:r>
            <a:r>
              <a:rPr lang="cs-CZ" sz="1800" dirty="0">
                <a:latin typeface="Calibri" pitchFamily="34" charset="0"/>
              </a:rPr>
              <a:t>může dokument pouze prohlížet.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Oprávnění sdílení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221088"/>
            <a:ext cx="3960440" cy="216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3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cs-CZ" sz="2000" dirty="0">
                <a:latin typeface="Calibri" pitchFamily="34" charset="0"/>
              </a:rPr>
              <a:t>Jestliže chcete svá data maximálně zabezpečit, </a:t>
            </a:r>
            <a:r>
              <a:rPr lang="cs-CZ" sz="2000" b="1" dirty="0">
                <a:latin typeface="Calibri" pitchFamily="34" charset="0"/>
              </a:rPr>
              <a:t>zašifrujte je ještě před jejich nahráním do Google Drive</a:t>
            </a:r>
            <a:r>
              <a:rPr lang="cs-CZ" sz="2000" dirty="0">
                <a:latin typeface="Calibri" pitchFamily="34" charset="0"/>
              </a:rPr>
              <a:t>. Ručně šifrovat každý soubor či složku se asi nikomu nechce, proto využijte služby </a:t>
            </a:r>
            <a:r>
              <a:rPr lang="cs-CZ" sz="2000" dirty="0">
                <a:latin typeface="Calibri" pitchFamily="34" charset="0"/>
                <a:hlinkClick r:id="rId2"/>
              </a:rPr>
              <a:t>Boxcryptor.com</a:t>
            </a:r>
            <a:r>
              <a:rPr lang="cs-CZ" sz="2000" dirty="0">
                <a:latin typeface="Calibri" pitchFamily="34" charset="0"/>
              </a:rPr>
              <a:t>. 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defRPr/>
            </a:pPr>
            <a:r>
              <a:rPr lang="cs-CZ" sz="2000" dirty="0" smtClean="0">
                <a:latin typeface="Calibri" pitchFamily="34" charset="0"/>
              </a:rPr>
              <a:t>Po </a:t>
            </a:r>
            <a:r>
              <a:rPr lang="cs-CZ" sz="2000" dirty="0">
                <a:latin typeface="Calibri" pitchFamily="34" charset="0"/>
              </a:rPr>
              <a:t>stažení a instalaci klienta (k dispozici pro Windows, Mac OS, Android a </a:t>
            </a:r>
            <a:r>
              <a:rPr lang="cs-CZ" sz="2000" dirty="0" err="1">
                <a:latin typeface="Calibri" pitchFamily="34" charset="0"/>
              </a:rPr>
              <a:t>iOS</a:t>
            </a:r>
            <a:r>
              <a:rPr lang="cs-CZ" sz="2000" dirty="0">
                <a:latin typeface="Calibri" pitchFamily="34" charset="0"/>
              </a:rPr>
              <a:t>) pomocí průvodce program nastavíte.</a:t>
            </a:r>
          </a:p>
          <a:p>
            <a:pPr marL="457200" indent="-457200">
              <a:defRPr/>
            </a:pPr>
            <a:r>
              <a:rPr lang="cs-CZ" sz="2000" dirty="0">
                <a:latin typeface="Calibri" pitchFamily="34" charset="0"/>
              </a:rPr>
              <a:t>Klikněte na </a:t>
            </a:r>
            <a:r>
              <a:rPr lang="cs-CZ" sz="2000" b="1" dirty="0" err="1">
                <a:latin typeface="Calibri" pitchFamily="34" charset="0"/>
              </a:rPr>
              <a:t>Create</a:t>
            </a:r>
            <a:r>
              <a:rPr lang="cs-CZ" sz="2000" b="1" dirty="0">
                <a:latin typeface="Calibri" pitchFamily="34" charset="0"/>
              </a:rPr>
              <a:t> New </a:t>
            </a:r>
            <a:r>
              <a:rPr lang="cs-CZ" sz="2000" dirty="0">
                <a:latin typeface="Calibri" pitchFamily="34" charset="0"/>
              </a:rPr>
              <a:t>a zadejte cestu ke složce Google Drive </a:t>
            </a:r>
            <a:r>
              <a:rPr lang="cs-CZ" sz="2000" dirty="0" smtClean="0">
                <a:latin typeface="Calibri" pitchFamily="34" charset="0"/>
              </a:rPr>
              <a:t>(např. C</a:t>
            </a:r>
            <a:r>
              <a:rPr lang="cs-CZ" sz="2000" dirty="0">
                <a:latin typeface="Calibri" pitchFamily="34" charset="0"/>
              </a:rPr>
              <a:t>:\Users\Jmeno </a:t>
            </a:r>
            <a:r>
              <a:rPr lang="cs-CZ" sz="2000" dirty="0" err="1">
                <a:latin typeface="Calibri" pitchFamily="34" charset="0"/>
              </a:rPr>
              <a:t>Prijmeni</a:t>
            </a:r>
            <a:r>
              <a:rPr lang="cs-CZ" sz="2000" dirty="0">
                <a:latin typeface="Calibri" pitchFamily="34" charset="0"/>
              </a:rPr>
              <a:t>\Disk Google), vyberte písmeno jednotky (v systému se objeví jako nová jednotka), zvolte heslo a vytvořte si zálohu konfiguračního souboru. 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defRPr/>
            </a:pPr>
            <a:r>
              <a:rPr lang="cs-CZ" sz="2000" dirty="0" smtClean="0">
                <a:latin typeface="Calibri" pitchFamily="34" charset="0"/>
              </a:rPr>
              <a:t>A </a:t>
            </a:r>
            <a:r>
              <a:rPr lang="cs-CZ" sz="2000" dirty="0">
                <a:latin typeface="Calibri" pitchFamily="34" charset="0"/>
              </a:rPr>
              <a:t>to je vše. Cokoliv nyní uložíte do nové jednotky (písmeno jste si vybrali), bude automaticky před odesláním zašifrováno.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Šifrování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318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algn="just" eaLnBrk="1" hangingPunct="1">
              <a:buFont typeface="Wingdings 3" pitchFamily="18" charset="2"/>
              <a:buChar char="}"/>
              <a:defRPr/>
            </a:pPr>
            <a:r>
              <a:rPr lang="cs-CZ" sz="2000" dirty="0"/>
              <a:t>Společnost Google </a:t>
            </a:r>
            <a:r>
              <a:rPr lang="cs-CZ" sz="2000" dirty="0" smtClean="0"/>
              <a:t>má svém portfoliu </a:t>
            </a:r>
            <a:r>
              <a:rPr lang="cs-CZ" sz="2000" b="1" dirty="0" err="1" smtClean="0"/>
              <a:t>cloudové</a:t>
            </a:r>
            <a:r>
              <a:rPr lang="cs-CZ" sz="2000" b="1" dirty="0" smtClean="0"/>
              <a:t> </a:t>
            </a:r>
            <a:r>
              <a:rPr lang="cs-CZ" sz="2000" b="1" dirty="0"/>
              <a:t>služby</a:t>
            </a:r>
            <a:r>
              <a:rPr lang="cs-CZ" sz="2000" dirty="0"/>
              <a:t>, jež se pomalu ale jistě stávají standardním řešením pro práci s daty.</a:t>
            </a:r>
          </a:p>
          <a:p>
            <a:pPr marL="446088" lvl="1" algn="just" eaLnBrk="1" hangingPunct="1">
              <a:buFont typeface="Wingdings 3" pitchFamily="18" charset="2"/>
              <a:buChar char="}"/>
              <a:tabLst>
                <a:tab pos="450850" algn="l"/>
              </a:tabLst>
              <a:defRPr/>
            </a:pPr>
            <a:r>
              <a:rPr lang="cs-CZ" sz="2000" dirty="0" smtClean="0"/>
              <a:t>Dříve stačil k jejich využívání email služby</a:t>
            </a:r>
            <a:r>
              <a:rPr lang="cs-CZ" sz="2000" dirty="0"/>
              <a:t> Gmail, dnes stále více </a:t>
            </a:r>
            <a:r>
              <a:rPr lang="cs-CZ" sz="2000" b="1" dirty="0"/>
              <a:t>univerzální Google účet</a:t>
            </a:r>
            <a:r>
              <a:rPr lang="cs-CZ" sz="2000" dirty="0"/>
              <a:t>. Kromě </a:t>
            </a:r>
            <a:r>
              <a:rPr lang="cs-CZ" sz="2000" dirty="0" smtClean="0"/>
              <a:t>poštovní </a:t>
            </a:r>
            <a:r>
              <a:rPr lang="cs-CZ" sz="2000" dirty="0"/>
              <a:t>schránky tak uživatel získá přístup k řadě dalších užitečných aplikací, jako </a:t>
            </a:r>
            <a:r>
              <a:rPr lang="cs-CZ" sz="2000" dirty="0" smtClean="0"/>
              <a:t>například:</a:t>
            </a:r>
            <a:r>
              <a:rPr lang="cs-CZ" sz="2000" dirty="0"/>
              <a:t> </a:t>
            </a:r>
            <a:endParaRPr lang="cs-CZ" sz="2000" dirty="0" smtClean="0"/>
          </a:p>
          <a:p>
            <a:pPr marL="684213" lvl="2" algn="just" eaLnBrk="1" hangingPunct="1">
              <a:buFont typeface="Wingdings 3" pitchFamily="18" charset="2"/>
              <a:buChar char="}"/>
              <a:tabLst>
                <a:tab pos="450850" algn="l"/>
              </a:tabLst>
              <a:defRPr/>
            </a:pPr>
            <a:r>
              <a:rPr lang="cs-CZ" sz="2000" dirty="0" smtClean="0"/>
              <a:t>Kalendář</a:t>
            </a:r>
            <a:r>
              <a:rPr lang="cs-CZ" sz="2000" dirty="0"/>
              <a:t>, </a:t>
            </a:r>
            <a:endParaRPr lang="cs-CZ" sz="2000" dirty="0" smtClean="0"/>
          </a:p>
          <a:p>
            <a:pPr marL="684213" lvl="2" algn="just" eaLnBrk="1" hangingPunct="1">
              <a:buFont typeface="Wingdings 3" pitchFamily="18" charset="2"/>
              <a:buChar char="}"/>
              <a:tabLst>
                <a:tab pos="450850" algn="l"/>
              </a:tabLst>
              <a:defRPr/>
            </a:pPr>
            <a:r>
              <a:rPr lang="cs-CZ" sz="2000" dirty="0" smtClean="0"/>
              <a:t>sociální </a:t>
            </a:r>
            <a:r>
              <a:rPr lang="cs-CZ" sz="2000" dirty="0" err="1"/>
              <a:t>síťGoogle</a:t>
            </a:r>
            <a:r>
              <a:rPr lang="cs-CZ" sz="2000" dirty="0"/>
              <a:t>+, </a:t>
            </a:r>
            <a:endParaRPr lang="cs-CZ" sz="2000" dirty="0" smtClean="0"/>
          </a:p>
          <a:p>
            <a:pPr marL="684213" lvl="2" algn="just" eaLnBrk="1" hangingPunct="1">
              <a:buFont typeface="Wingdings 3" pitchFamily="18" charset="2"/>
              <a:buChar char="}"/>
              <a:tabLst>
                <a:tab pos="450850" algn="l"/>
              </a:tabLst>
              <a:defRPr/>
            </a:pPr>
            <a:r>
              <a:rPr lang="cs-CZ" sz="2000" dirty="0" smtClean="0"/>
              <a:t>blogovací </a:t>
            </a:r>
            <a:r>
              <a:rPr lang="cs-CZ" sz="2000" dirty="0"/>
              <a:t>služba </a:t>
            </a:r>
            <a:r>
              <a:rPr lang="cs-CZ" sz="2000" dirty="0" err="1"/>
              <a:t>Blogger</a:t>
            </a:r>
            <a:r>
              <a:rPr lang="cs-CZ" sz="2000" dirty="0"/>
              <a:t>, atd. </a:t>
            </a:r>
            <a:endParaRPr lang="cs-CZ" sz="2000" dirty="0" smtClean="0"/>
          </a:p>
          <a:p>
            <a:pPr marL="446088" lvl="1" algn="just" eaLnBrk="1" hangingPunct="1">
              <a:buFont typeface="Wingdings 3" pitchFamily="18" charset="2"/>
              <a:buChar char="}"/>
              <a:tabLst>
                <a:tab pos="450850" algn="l"/>
              </a:tabLst>
              <a:defRPr/>
            </a:pPr>
            <a:r>
              <a:rPr lang="cs-CZ" sz="2000" dirty="0" smtClean="0"/>
              <a:t>Tyto </a:t>
            </a:r>
            <a:r>
              <a:rPr lang="cs-CZ" sz="2000" dirty="0"/>
              <a:t>aplikace jsou pro běžné osobní použití zdarma. </a:t>
            </a:r>
          </a:p>
          <a:p>
            <a:pPr marL="446088" lvl="1" algn="just" eaLnBrk="1" hangingPunct="1">
              <a:buFont typeface="Wingdings 3" pitchFamily="18" charset="2"/>
              <a:buChar char="}"/>
              <a:defRPr/>
            </a:pPr>
            <a:r>
              <a:rPr lang="cs-CZ" sz="2000" dirty="0"/>
              <a:t>Pro dosažení optimální funkčnosti je doporučeno přistupovat ke službám společnosti Google prostřednictvím prohlížeče </a:t>
            </a:r>
            <a:r>
              <a:rPr lang="cs-CZ" sz="2000" b="1" dirty="0"/>
              <a:t>Google Chrome</a:t>
            </a:r>
            <a:r>
              <a:rPr lang="cs-CZ" sz="2000" dirty="0" smtClean="0"/>
              <a:t>. Nicméně není to podmínka.</a:t>
            </a:r>
            <a:endParaRPr lang="cs-CZ" sz="2000" dirty="0"/>
          </a:p>
          <a:p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Cloudové</a:t>
            </a:r>
            <a:r>
              <a:rPr lang="cs-CZ" dirty="0" smtClean="0"/>
              <a:t> služby GOOGLE</a:t>
            </a:r>
            <a:endParaRPr lang="cs-CZ" dirty="0"/>
          </a:p>
        </p:txBody>
      </p:sp>
      <p:sp>
        <p:nvSpPr>
          <p:cNvPr id="4" name="AutoShape 2" descr="data:image/jpeg;base64,/9j/4AAQSkZJRgABAQAAAQABAAD/2wCEAAkGBxAQDw8PEBQPDxAQEBQPEA8PDxANDhAPFRQWFhUVFBQYHCggGBolHBQUITElJSkrLi4uFx8zODMsNyguLisBCgoKDg0OGhAQGiwkICQsLCwuLCwsLCwvMCwsLCwsLCwsLCwsLCwvLCwsLSwsLCwsLCwsLCwsLCwsLCwsLCwsLP/AABEIAMwAzAMBEQACEQEDEQH/xAAbAAEAAgMBAQAAAAAAAAAAAAAAAgMBBQYEB//EAEMQAAICAAIGBAsGBAQHAAAAAAECAAMEEQUGEiExQSJRYYEHEyMyUnGRkqGxwRVCU2Jy0RYzguEUJKLCQ3OjstLw8f/EABsBAQACAwEBAAAAAAAAAAAAAAABBQIDBAYH/8QANxEAAgEDAQQHBwQCAgMAAAAAAAECAwQRMQUSIZEUIjJBUWFxE1KBobHB0QZC4fAjQ3LxFTSS/9oADAMBAAIRAxEAPwD7jAEAQBAEAQBAEAQBAEAQBAEAQBAEAQBAEAQBAEAQBAEAQBAEAQBAEAQBAGcArsvVQSSABxJOQEEpZ4I1WI1lwqZ+UViOSeU+U1OtBd50wsq89Iv48DwW66UDzVtb1KB8zNbuoHTHZNd64XxKf43r/Du/6f8A5SOlx8GZ/wDh6vvL5/gkuu9XOu4e4fk0dLh4Mh7IreK+f4PVTrjhW4syfqRsvaJmrmm+81S2ZcR7s+jNpg9LUW/y7K37FYE+zjNsZxlozkqUalPtxaPaGEyNRmAIAgCAIAgCAIAgCAIAgCAIAgGCYBq9Laeoww8o4DZZhB0nPqUTCdSMNWdFC1q131F8e443SWu91mYpUVL6TdOw/QfGcc7pvsou6GxoR41Xl+C0NBiMW9pztZrD+ckgeocBOaUnLVlnTowprEEkYVpBngltSCMDagYIloGCtmkmWCpjz5jgeYkGWDZYHWTFUZbNhdfRt8oPbx+M3Qrzj3nHW2bb1dY4flwOs0Pr3TZkt48Q3pZ7VR/q5d866dzGWvAprnY9Wnxp9ZfPkddTcrgMpDAjMEEEEdhnSVLTTwyyCBAEAQBAEAQBAEAQBAEAqxF6opZiFVQSWJyAA4kmG8EpOTwtT59rFryzE14TcvA3kbz+gfUziq3PdDmegstjfvr/APz+fwcc1pYlmJZmOZZjmxPaZxt54svlBRWIrCJhpBGCYaCMEw8EYM7cEYG3AwYLwTggWgnBAtBOCtmkmWCtmkGSR79DafvwjZ1NmnOp8zWfV6J7RNtOrKGhyXVhSuV1lh+K1/k+nat6z04xclOxaBm9THpDtHpDtlhTqxmuB5W8sats+tp3PuN8DNpxGYAgCAIAgCAIAgCAeTSOProrayxgiIMyx/8AeMhtJZZnTpyqSUILLZ8k1n1osxrFRmlAPRr5v+Z/25SurVnPgtD2Fhs2Fst6XGXj4eSNIGmgscFgaDHBMNBGCQeQRgkHgjBnbgYG3AwYLwMES8E4IFpJOCBaDLBAtBOCtmgywKsQ1brYjFHU5qynIgyU2nlETpxnFxkspn1LUvXFcUBTdspiAPUtoHNe3rEsKNbf4PU8htLZkrZ78OMPp6/k7IGdBUmYAgCAIAgCAIBTisQtas7EKqgszE5AAbySY0JjFyeFqfGdbtZmxtuSkjDofJrw2z6bfQcpW1qu+8LQ9ps3Zytob0u29fLyX3NEGmgs8Ew0GOCYaCMEg0EYJB4IwZ24GDO3BGBtwMGC8E4MF4GCJaCcEC0E4IFoMsEC0E4IFpJODC2lWDKSrKQyspyZSOBBhPHESgpJxkspn1/UTWoYyvxdhUYisDbA3ba8NtR8+oyyo1d9cdTxW09nu1nmPYenl5HXzcVYgCAIAgCAYY5QD5n4T9NuV/w1R6AP+YI4n0U9XM904rmtx3EWmw6tB3m5PtY6vhnv+OD52rzkPbkw0EYJBpBGCQaCMEg0EYJB4IwZ24GBtwMDbgYG3AwRLwTgwWgYIloJwRLSScEC0E4IkwSRgk9OjcfZh7UvqOTocxnwYc1PYZlGTi8o03FCFem6c9H/AHJ931f0smKoruQ7nG8c1b7yntB3S0hJSWUeAuKEqFR056r+5NnMjQIAgCAIBqdYtJDD0O+7ayyUdbngJrqz3IuRqrVPZwcj5XcNva2+lt57RPEk8TKZtt5KWlWnTqKrF9ZPOfM5bEUmpyp5cD1jkZtTyfXNn3sbyhGtHv1Xg+9BWg7iQaBgkGgjBkNAwZ2oIwZ2pAwXYeiyw5VpZYeqtGf5CSot6GE5wh22l6vBsE1cxxGYw9/ehU+wzP2U/A5nf2q/2LmV26Cxi+dh8QO3xTEe0bpjKLh2kZRvbZ6VI8zznR2I/Ct9wzn6RS95czZ0ij765mPs7EfhW+4Y6TR95cx0ij7y5mPs3EfhW+4Y6TR99cyek0ffXMidF4j8K33DHSqPvrmT0mj765j7KxP4VvuGOlUffXMdJo++uY+ycT+Db7hkdKoe+uY6TR99cx9k4n8G73GjpdD31zHSaPvrmPsjE/g3e40dLoe+uY6TR99czsPBxfiMNe1Ntdq03DMFkYKlo7eQI+IE67S9oue4prj5lFtuFKrTVWElvL5r+D6qpzEtTy5mAIAgGGMA+da8Y/xl61A9GoZntdv2HzldeTzJR8Cqv6mZKHgc5OI4TXaZwu2m2POT4rzmcWel/TW0uj1/YzfVn8pd3PTkaFTlNh9HLQZBmIBmAezRWjLsVYKqFLseJ4Kg62bkJlGDk8I0XFxToQ36jwvr6H0vQWoGHpAfEf5iwb8jupX+n73f7J2wtorXieVu9uVqmVS6q+fPu+BvX0phKBsKy7vuVLmB7N07oW02uCKGpdRzmTy+ZR/EtPJX+Am3ocvE1dLj4FlWseHPnbadpXMfCQ7Sa0JV1B6nrNGGxK5jYs/MhyYezeO+V1zYUqvCrD46PmdVK4kuMGaXSGhGrzZM3T/Uvr655i+2TUoLfp9aPzX5LGjdRnwlwZrQkpd46iQSRvAkEmO8CYSYuQJiqYuaBMVTBzBnY6uPI9RiNSUZKS1RDWeDOn0XiNtAeeW/1859LtK6r0Y1V3opakNyTie2dBgIAgFGMtCoSdwAJJ7BAPkGIvNrvYeLsW7jwHsylJOW9Js89UnvycvEhMDEQDmdJ4bxdhA81ukvV2ibovKPqew9pdNtk5Prx4S+z+P1yeZWyklymWgyDM9miNG2Yq5KKhmzneeSLzZuwCZQg5PCNFzcQt6bqT0Xz8j7Do7A4bRmGyG4De7nfZbZ9T1DlLWhQ/bE8FfX0683UqP0Xh5I5rSmn7cQSMylfJFPEfmPOW9K3jT82UdSvKfoeBHm41FgeRgGGeTgGKsS9bB0Yqw4EHIw4qSwyVJp5R12r+sguIquyW07lbgtnZ2GV1e23OtHQ7qNxvdWWpfpbRoGdiDd95ertE8TtrZvs07ikuH7l4ef55l1a3GepL4GtFU8u5ncSCCY7zBKQBAEAQDY6DuyZl/qHfxnsv03X3qUqT7nlej/AJ+pXXsMNSOgnpDiEAQDQa44jYwtvIsuwP6t31mqvLFNmm4lu0pM+aCU5RGZAEA8mk8L4ysgecOkvr6plF4Za7G2g7K5U32Xwl6ePw1OXDTafVVJNZRYrQZJn1rwb6IFOF/xLjKy/pZn7tI80d/nd4nfbU8Rz3s8hty89rW9nF9WP17+Whp9YdMHE3HI+STo1jketvWf2nobej7OPmeQrVd+Xka5Xm40loeRgkltxgAvGAVs8kFZsI3jcRvBG4gxgjJ9E1X0v/iqMnyNtfRs/MOTd8qLugovGOD/ALgtLetvx80UYunYcry4j1T5dtG0drcSp92q9H/cHoKNTfgmUziNogCAIAgFuAfZtXtzH1+kvdgVdy7x7ya+5zXcc0/Q6pDunuSqJQBAOO8INuVKr6VgHsBP0nLdv/Gcd6/8ePM4USsKhkpAEAQDm9PYTYfxg81+PY/95tg8rB9A/TO0fbUejzfWhp5x/j6YPLo6nxt1NQ422pX7zBfrNiWWkemqVNynKfgm+SPtWtOJGHwTKm7aAoTsU7j/AKQZfWlNSqLyPmt3Ue429X9z5yrS5KgtV5GDLJMPIwMktuMEmC8YGSJeMEZK2eTgjJuNTccasZWM+jbnUw5b96/ED4znu4b1J+XE32092ovM7vTKblbt2frPnv6morcp1fPH3+x6SylxcTVzyRYCAIAgAwgYRsmQ/mHzlhs2e5dU35r58DVWWacvQ63DnoifRimLYAgHD+EM9Cn/AJv+xpyXnYXqcN/2F6/ZnGLK0qmSkECCRAKcZhhbWyHmNx6jyMlPDOmzup2teNaHc+a718TT6nUkaUwiPuK37x2qrEfITro8Zo+l3NxCtYyq03wcfqfRfCNYRVQOuwk9yz0Wz11peh8/vn1V6nDK8syvyWB4JJh5AM7cYGQXjAyRLyQQZ4IyW6OtIvpI4+NT/uExqLqP0ZlB9deqPrelf5Z7GE8H+oI5sm/Br8HprR/5DTTwhaiAIAgGDJQIZ7x+ofMTssv/AGKf/KP1RhU7D9GddhPNE+klIXwBAOI8Ig8nUeq3/awnLdrqL1OK+XUXqcUsrWVRITExMwSIAgHkSrxeOwWKG4LiK0t/SzbO17GnRQliaPS7Fvs0alnN6puPrq18cZO08IlROGrf0LRn6mBE9JYSxNrxRwXyzBPzPnwaWxVEg0E5JB4JyZ24wMmNuBkwWgjJEtAPZoKo2YrDoOdqnuBzPymqtLdpyfkbKK3qkV5n1jSr9ADrb954D9SVN21jHxkvkn/B6izWZt+Rqp4ksxAEAQCJmSBXn0l/UPmJ3WMc3FP/AJL6mFTsP0Z2OF80T6MUhdAEA5LX6nPDMfRZW7s8j85ouVmmzmu45pM+fIZVspmWCYkGZAEAQDDqCCDwMlPHEyhOUJKUdVxO6esY3AlCd9leWfo2rwPvCX1rW7NRf3xLnKr0vX6nyiwMjMjDZZSVYHkRxnok01lFK008MCySCQeAZ24A24BE2QCJsgg7LwbaNL2vimHRrBrr7bG849w3f1SvvquIqC7zvsaeZb7Ox0lbmwX0fmZ82/UVyqldUl+3X1f8HprOGIb3ieOeeOwQBAMGECLGbEgRw4zsQfmz9kttkU967h5cfkabh4pM7KgdET3hTlkAQDU6xYTxtFqekjAevLd8cpjOO9FoxnHei0fI627uzqMp2igaLlMxMSQmJBmCRAEA3uq+k/FP4pzkjnceSv8A3nXa1t17r0Z22dfce69H9SvXvVs2Z4ugZuB5ascXA++BzIHH1T0dpcbvUl8Ddd2+91469589Fks8lbgkLIyQZ8bAMeMgGDZGQbHQOiLcZaK6xko32WHzUX9+oTVVrRpxyzdSoyqSwj67haK8LQlNYyVF2VHNjzJ7Sd5nltp7QVvTlVnq9F5/hF/bW6eIR0R4iczmeJ3z5tOcpycpaviy7SSWEYmJIgCARJmSQK3abYoHo0NXtW5+iPif/k9J+n6Oakqngsc/+jjvZYionWoN09WVpKAIBTiUzUwD5FrBhPE4q1OAY+MX1N/fOVleG7NlPcw3aj5njUznZzMsBmJiSkECCRAEA6XQWsGQFVx4blsPyb953291+2fMsba7x1Z8yOsOptGKztpIotbftKM6nPWyj5iXVG7lDg+KN9W1jU4x4M4XSOq+OoJ2qmdR9+nyqkd2/wBonfC5py0fM4J29SOq5GpeuxdzJYp6jW4Pym5SXiammtUX4XRuJtOVdNzE9VbAe07pjKpCOrRkqc5aRZ1OhfB/e5DYphSnHxaEPafWeC/GctS9iuEOJ1U7OT4z4HaW4jC6NpCIAo+7Wm+yxus9frMqq9x+6b4nXKVOjHC5FWGexx4y3z337I4VryUfXtnzzat87qu3nqrgvyXdnScKeZavi/wXStOsQBAMEyUgQYzYkCh2m6KJN5q5R0do/eOfdynuNk0PZWyzrLj+PkVF1PeqPy4HQSzOcQBAMEQDhfCBozaQXqN9We121nj7Nx9s57iG9HPgcl3T3o7y7jhkaVzRVNFytMDEmDIIJSCBBIgCAe3AaVup3I2a+g3SXu6u6bqdacNGbqVedPR8PA3uH1qT/iIwPWhDD2HKdcb1fuR2xv4/uXI9X8R4Y8S3fWSZs6XTNvTaX9RXdrVh1HRFj9QChR8TDvKfdkxd7TWmTTaQ1uuYEVAVD0vPf9hNMrqT7PA0TvZPhFYPDoHCNfebrCXCHMliWLPyGZ9so9rXbp091PrS+nedWy7Z1qvtJ6L6nXzyh6gQBAMEyUgQYzNIFLtN0YklddZsdUHM7/085Y2Nr0iqod3f6GqtU9nBs7XA07Kgdk92ljgilPVAEAQBAPJpDDh0IIBBBBB3ggwD4/pnR5wt7VHzfOrPWn7jhKyrT3JYKevS9nLB50aaGjnaLVaYmJMGQQZkEGYJEAQBAEAqeZIlFS1lmCrvLHIDtMmU1CLlLRGynBzkox1Z3OjsIKalrHIZsetjxM8XdXDr1XN/D0PaW1BUKSgv6z0zQdAzgESZkkCLNM0gVO02RiDz2PN8Ykm61dwJ/mMN7cOxeU9jsqz9jT35dqX07iququ/LC0R06jKWpymYAgCAIBgiAcvrdoIYio5ZCxelW3U3UewzXUp76waq1JVI4Pl5DKxRgVZTkyniCJWyi08Mp5RaeGWo8waMGi1WmOCCYaQQSzkEDOQQZgCCTBkgqaZIk3erOB3m9h1qn1P09so9r3X+mPq/sj0Gx7X/AHy9F939jos5Q4PQDOTgESZKQIM8zUQVM82qJJS9k3RiC3ReDNz7/MU7/wAx6pebLsPay9pNdVfNnJdV9xbq1Z22FpCgT1JVl8AQBAEAQBAIWJmIBw+uWrHjfLVAC1Rw4CxRyPb1GaatLf4rU5rihvrK1PnwYgkEEEHIg7iD1GcDjgq2scGWq8waMcFqvMcEYJhpGDHBINIwCWcjBGBnAwYcwhglhMObbFQc+J6l5ma7isqNNzf9Z02tu69VU13/AEOzqQIqqu4KMgOyeQnKU5OUtWe2hCMIqMdESLTHdMiJeZqIK2eZqJJWzzYoApeybYwBnBYVrmyGYUec30HbLWwsJV5ZfCK1f2Rz166przO10bgVrUAAAAT1kIRhFRisJFS228s98yIEAQBAEAQBAEArtrDCAcZrXqmt+dleSXAbmy6L5cA/7zVUpKfqc9agqnHvPnWJpspc12qUccjzHWDzE4pQcXhlZODg8SC2TW0YYLVsmOCMEw8jBGCYeRgjBnbkYGCLPJwMHSaBw2wm2fOf4Ly/eee2jX9pPcWi+p6rZVp7Klvy1l9DZl5XbpbES8yUQQNkzUAVNZNigCl7ptUAenR+jnuIJzVOvm3q7O2XFlsyVTEqnCPzZyV7pQ4R1Oy0do9a1AAAAE9JCEYRUYrCRWNtvLPeBMiDMAQBAEAQBAEAQBAIugMA0mmtAVYhCrqGHI8GU9YPIzGUVJYZjOEZrDR870xqffQS1Xlk6uFo+jTmnQfccFS0kuMeJzvjCCVOYYbipGTD1gzncTkaxwZYtsxwQTFsjAwS8bIwRg9eiaPG2DPzV6TfQTlu6vsqfDV6Hfs+19vVWdFxf4Oq8bPPbh64ibZO4CBtmSgCtrpmoAUI9pyQFu3go752W9nUrdhcPHuNVStCn2mb/Rer28NZ0j1fdHdzl9a7Np0utLi/kV9W6lPguCOmw+FCiWRynpgCAIAgCAIAgCAIAgCAIAgFNuHDQDSaW1aovHlEVjybLJh6mG8TFxT1MJU4y1RyOkfB/lmabGX8ti7a+0ZEfGapUF3HNOzT7LNFidVcbXn0FsHWj8e45TU6EjRK0qI19ujsSu5qbh6kLfKYOlJdxqdGou43+jcM1VYXZfaO9jsNx9ko7mFWrNvclju4P8HqbGlChSUcrL4vj/dD15v6L+437TQrWq/2PkzrdWC71zLEwtzcEbvyE6IbOry/bzNbuaS7z10aDvbiVQd7n6Trp7Hm+3JL5mmV7FdlG3werKDe2bn83D2cJY0tnUKfdn1OWd1Ul349DfYbR6qBuE7tDnPYqAQCUAQBAEAQBAEAQBAEAQBAEAQBAEAiUBgFTYZTAKmwCwCP2csAyNHrALFwaiAWrSBAJgQDMAQBAEAQBAEAQBAEAQBAEAQBAEAQBAEAQBAEAQBAEAQBAEAQBAEAQBAEAQD/2Q==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jpeg;base64,/9j/4AAQSkZJRgABAQAAAQABAAD/2wCEAAkGBxAQDw8PEBQPDxAQEBQPEA8PDxANDhAPFRQWFhUVFBQYHCggGBolHBQUITElJSkrLi4uFx8zODMsNyguLisBCgoKDg0OGhAQGiwkICQsLCwuLCwsLCwvMCwsLCwsLCwsLCwsLCwvLCwsLSwsLCwsLCwsLCwsLCwsLCwsLCwsLP/AABEIAMwAzAMBEQACEQEDEQH/xAAbAAEAAgMBAQAAAAAAAAAAAAAAAgMBBQYEB//EAEMQAAICAAIGBAsGBAQHAAAAAAECAAMEEQUGEiExQSJRYYEHEyMyUnGRkqGxwRVCU2Jy0RYzguEUJKLCQ3OjstLw8f/EABsBAQACAwEBAAAAAAAAAAAAAAABBQIDBAYH/8QANxEAAgEDAQQHBwQCAgMAAAAAAAECAwQRMQUSIZEUIjJBUWFxE1KBobHB0QZC4fAjQ3LxFTSS/9oADAMBAAIRAxEAPwD7jAEAQBAEAQBAEAQBAEAQBAEAQBAEAQBAEAQBAEAQBAEAQBAEAQBAEAQBAGcArsvVQSSABxJOQEEpZ4I1WI1lwqZ+UViOSeU+U1OtBd50wsq89Iv48DwW66UDzVtb1KB8zNbuoHTHZNd64XxKf43r/Du/6f8A5SOlx8GZ/wDh6vvL5/gkuu9XOu4e4fk0dLh4Mh7IreK+f4PVTrjhW4syfqRsvaJmrmm+81S2ZcR7s+jNpg9LUW/y7K37FYE+zjNsZxlozkqUalPtxaPaGEyNRmAIAgCAIAgCAIAgCAIAgCAIAgGCYBq9Laeoww8o4DZZhB0nPqUTCdSMNWdFC1q131F8e443SWu91mYpUVL6TdOw/QfGcc7pvsou6GxoR41Xl+C0NBiMW9pztZrD+ckgeocBOaUnLVlnTowprEEkYVpBngltSCMDagYIloGCtmkmWCpjz5jgeYkGWDZYHWTFUZbNhdfRt8oPbx+M3Qrzj3nHW2bb1dY4flwOs0Pr3TZkt48Q3pZ7VR/q5d866dzGWvAprnY9Wnxp9ZfPkddTcrgMpDAjMEEEEdhnSVLTTwyyCBAEAQBAEAQBAEAQBAEAqxF6opZiFVQSWJyAA4kmG8EpOTwtT59rFryzE14TcvA3kbz+gfUziq3PdDmegstjfvr/APz+fwcc1pYlmJZmOZZjmxPaZxt54svlBRWIrCJhpBGCYaCMEw8EYM7cEYG3AwYLwTggWgnBAtBOCtmkmWCtmkGSR79DafvwjZ1NmnOp8zWfV6J7RNtOrKGhyXVhSuV1lh+K1/k+nat6z04xclOxaBm9THpDtHpDtlhTqxmuB5W8sats+tp3PuN8DNpxGYAgCAIAgCAIAgCAeTSOProrayxgiIMyx/8AeMhtJZZnTpyqSUILLZ8k1n1osxrFRmlAPRr5v+Z/25SurVnPgtD2Fhs2Fst6XGXj4eSNIGmgscFgaDHBMNBGCQeQRgkHgjBnbgYG3AwYLwMES8E4IFpJOCBaDLBAtBOCtmgywKsQ1brYjFHU5qynIgyU2nlETpxnFxkspn1LUvXFcUBTdspiAPUtoHNe3rEsKNbf4PU8htLZkrZ78OMPp6/k7IGdBUmYAgCAIAgCAIBTisQtas7EKqgszE5AAbySY0JjFyeFqfGdbtZmxtuSkjDofJrw2z6bfQcpW1qu+8LQ9ps3Zytob0u29fLyX3NEGmgs8Ew0GOCYaCMEg0EYJB4IwZ24GDO3BGBtwMGC8E4MF4GCJaCcEC0E4IFoMsEC0E4IFpJODC2lWDKSrKQyspyZSOBBhPHESgpJxkspn1/UTWoYyvxdhUYisDbA3ba8NtR8+oyyo1d9cdTxW09nu1nmPYenl5HXzcVYgCAIAgCAYY5QD5n4T9NuV/w1R6AP+YI4n0U9XM904rmtx3EWmw6tB3m5PtY6vhnv+OD52rzkPbkw0EYJBpBGCQaCMEg0EYJB4IwZ24GBtwMDbgYG3AwRLwTgwWgYIloJwRLSScEC0E4IkwSRgk9OjcfZh7UvqOTocxnwYc1PYZlGTi8o03FCFem6c9H/AHJ931f0smKoruQ7nG8c1b7yntB3S0hJSWUeAuKEqFR056r+5NnMjQIAgCAIBqdYtJDD0O+7ayyUdbngJrqz3IuRqrVPZwcj5XcNva2+lt57RPEk8TKZtt5KWlWnTqKrF9ZPOfM5bEUmpyp5cD1jkZtTyfXNn3sbyhGtHv1Xg+9BWg7iQaBgkGgjBkNAwZ2oIwZ2pAwXYeiyw5VpZYeqtGf5CSot6GE5wh22l6vBsE1cxxGYw9/ehU+wzP2U/A5nf2q/2LmV26Cxi+dh8QO3xTEe0bpjKLh2kZRvbZ6VI8zznR2I/Ct9wzn6RS95czZ0ij765mPs7EfhW+4Y6TR95cx0ij7y5mPs3EfhW+4Y6TR99cyek0ffXMidF4j8K33DHSqPvrmT0mj765j7KxP4VvuGOlUffXMdJo++uY+ycT+Db7hkdKoe+uY6TR99cx9k4n8G73GjpdD31zHSaPvrmPsjE/g3e40dLoe+uY6TR99czsPBxfiMNe1Ntdq03DMFkYKlo7eQI+IE67S9oue4prj5lFtuFKrTVWElvL5r+D6qpzEtTy5mAIAgGGMA+da8Y/xl61A9GoZntdv2HzldeTzJR8Cqv6mZKHgc5OI4TXaZwu2m2POT4rzmcWel/TW0uj1/YzfVn8pd3PTkaFTlNh9HLQZBmIBmAezRWjLsVYKqFLseJ4Kg62bkJlGDk8I0XFxToQ36jwvr6H0vQWoGHpAfEf5iwb8jupX+n73f7J2wtorXieVu9uVqmVS6q+fPu+BvX0phKBsKy7vuVLmB7N07oW02uCKGpdRzmTy+ZR/EtPJX+Am3ocvE1dLj4FlWseHPnbadpXMfCQ7Sa0JV1B6nrNGGxK5jYs/MhyYezeO+V1zYUqvCrD46PmdVK4kuMGaXSGhGrzZM3T/Uvr655i+2TUoLfp9aPzX5LGjdRnwlwZrQkpd46iQSRvAkEmO8CYSYuQJiqYuaBMVTBzBnY6uPI9RiNSUZKS1RDWeDOn0XiNtAeeW/1859LtK6r0Y1V3opakNyTie2dBgIAgFGMtCoSdwAJJ7BAPkGIvNrvYeLsW7jwHsylJOW9Js89UnvycvEhMDEQDmdJ4bxdhA81ukvV2ibovKPqew9pdNtk5Prx4S+z+P1yeZWyklymWgyDM9miNG2Yq5KKhmzneeSLzZuwCZQg5PCNFzcQt6bqT0Xz8j7Do7A4bRmGyG4De7nfZbZ9T1DlLWhQ/bE8FfX0683UqP0Xh5I5rSmn7cQSMylfJFPEfmPOW9K3jT82UdSvKfoeBHm41FgeRgGGeTgGKsS9bB0Yqw4EHIw4qSwyVJp5R12r+sguIquyW07lbgtnZ2GV1e23OtHQ7qNxvdWWpfpbRoGdiDd95ertE8TtrZvs07ikuH7l4ef55l1a3GepL4GtFU8u5ncSCCY7zBKQBAEAQDY6DuyZl/qHfxnsv03X3qUqT7nlej/AJ+pXXsMNSOgnpDiEAQDQa44jYwtvIsuwP6t31mqvLFNmm4lu0pM+aCU5RGZAEA8mk8L4ysgecOkvr6plF4Za7G2g7K5U32Xwl6ePw1OXDTafVVJNZRYrQZJn1rwb6IFOF/xLjKy/pZn7tI80d/nd4nfbU8Rz3s8hty89rW9nF9WP17+Whp9YdMHE3HI+STo1jketvWf2nobej7OPmeQrVd+Xka5Xm40loeRgkltxgAvGAVs8kFZsI3jcRvBG4gxgjJ9E1X0v/iqMnyNtfRs/MOTd8qLugovGOD/ALgtLetvx80UYunYcry4j1T5dtG0drcSp92q9H/cHoKNTfgmUziNogCAIAgFuAfZtXtzH1+kvdgVdy7x7ya+5zXcc0/Q6pDunuSqJQBAOO8INuVKr6VgHsBP0nLdv/Gcd6/8ePM4USsKhkpAEAQDm9PYTYfxg81+PY/95tg8rB9A/TO0fbUejzfWhp5x/j6YPLo6nxt1NQ422pX7zBfrNiWWkemqVNynKfgm+SPtWtOJGHwTKm7aAoTsU7j/AKQZfWlNSqLyPmt3Ue429X9z5yrS5KgtV5GDLJMPIwMktuMEmC8YGSJeMEZK2eTgjJuNTccasZWM+jbnUw5b96/ED4znu4b1J+XE32092ovM7vTKblbt2frPnv6morcp1fPH3+x6SylxcTVzyRYCAIAgAwgYRsmQ/mHzlhs2e5dU35r58DVWWacvQ63DnoifRimLYAgHD+EM9Cn/AJv+xpyXnYXqcN/2F6/ZnGLK0qmSkECCRAKcZhhbWyHmNx6jyMlPDOmzup2teNaHc+a718TT6nUkaUwiPuK37x2qrEfITro8Zo+l3NxCtYyq03wcfqfRfCNYRVQOuwk9yz0Wz11peh8/vn1V6nDK8syvyWB4JJh5AM7cYGQXjAyRLyQQZ4IyW6OtIvpI4+NT/uExqLqP0ZlB9deqPrelf5Z7GE8H+oI5sm/Br8HprR/5DTTwhaiAIAgGDJQIZ7x+ofMTssv/AGKf/KP1RhU7D9GddhPNE+klIXwBAOI8Ig8nUeq3/awnLdrqL1OK+XUXqcUsrWVRITExMwSIAgHkSrxeOwWKG4LiK0t/SzbO17GnRQliaPS7Fvs0alnN6puPrq18cZO08IlROGrf0LRn6mBE9JYSxNrxRwXyzBPzPnwaWxVEg0E5JB4JyZ24wMmNuBkwWgjJEtAPZoKo2YrDoOdqnuBzPymqtLdpyfkbKK3qkV5n1jSr9ADrb954D9SVN21jHxkvkn/B6izWZt+Rqp4ksxAEAQCJmSBXn0l/UPmJ3WMc3FP/AJL6mFTsP0Z2OF80T6MUhdAEA5LX6nPDMfRZW7s8j85ouVmmzmu45pM+fIZVspmWCYkGZAEAQDDqCCDwMlPHEyhOUJKUdVxO6esY3AlCd9leWfo2rwPvCX1rW7NRf3xLnKr0vX6nyiwMjMjDZZSVYHkRxnok01lFK008MCySCQeAZ24A24BE2QCJsgg7LwbaNL2vimHRrBrr7bG849w3f1SvvquIqC7zvsaeZb7Ox0lbmwX0fmZ82/UVyqldUl+3X1f8HprOGIb3ieOeeOwQBAMGECLGbEgRw4zsQfmz9kttkU967h5cfkabh4pM7KgdET3hTlkAQDU6xYTxtFqekjAevLd8cpjOO9FoxnHei0fI627uzqMp2igaLlMxMSQmJBmCRAEA3uq+k/FP4pzkjnceSv8A3nXa1t17r0Z22dfce69H9SvXvVs2Z4ugZuB5ascXA++BzIHH1T0dpcbvUl8Ddd2+91469589Fks8lbgkLIyQZ8bAMeMgGDZGQbHQOiLcZaK6xko32WHzUX9+oTVVrRpxyzdSoyqSwj67haK8LQlNYyVF2VHNjzJ7Sd5nltp7QVvTlVnq9F5/hF/bW6eIR0R4iczmeJ3z5tOcpycpaviy7SSWEYmJIgCARJmSQK3abYoHo0NXtW5+iPif/k9J+n6Oakqngsc/+jjvZYionWoN09WVpKAIBTiUzUwD5FrBhPE4q1OAY+MX1N/fOVleG7NlPcw3aj5njUznZzMsBmJiSkECCRAEA6XQWsGQFVx4blsPyb953291+2fMsba7x1Z8yOsOptGKztpIotbftKM6nPWyj5iXVG7lDg+KN9W1jU4x4M4XSOq+OoJ2qmdR9+nyqkd2/wBonfC5py0fM4J29SOq5GpeuxdzJYp6jW4Pym5SXiammtUX4XRuJtOVdNzE9VbAe07pjKpCOrRkqc5aRZ1OhfB/e5DYphSnHxaEPafWeC/GctS9iuEOJ1U7OT4z4HaW4jC6NpCIAo+7Wm+yxus9frMqq9x+6b4nXKVOjHC5FWGexx4y3z337I4VryUfXtnzzat87qu3nqrgvyXdnScKeZavi/wXStOsQBAMEyUgQYzYkCh2m6KJN5q5R0do/eOfdynuNk0PZWyzrLj+PkVF1PeqPy4HQSzOcQBAMEQDhfCBozaQXqN9We121nj7Nx9s57iG9HPgcl3T3o7y7jhkaVzRVNFytMDEmDIIJSCBBIgCAe3AaVup3I2a+g3SXu6u6bqdacNGbqVedPR8PA3uH1qT/iIwPWhDD2HKdcb1fuR2xv4/uXI9X8R4Y8S3fWSZs6XTNvTaX9RXdrVh1HRFj9QChR8TDvKfdkxd7TWmTTaQ1uuYEVAVD0vPf9hNMrqT7PA0TvZPhFYPDoHCNfebrCXCHMliWLPyGZ9so9rXbp091PrS+nedWy7Z1qvtJ6L6nXzyh6gQBAMEyUgQYzNIFLtN0YklddZsdUHM7/085Y2Nr0iqod3f6GqtU9nBs7XA07Kgdk92ljgilPVAEAQBAPJpDDh0IIBBBBB3ggwD4/pnR5wt7VHzfOrPWn7jhKyrT3JYKevS9nLB50aaGjnaLVaYmJMGQQZkEGYJEAQBAEAqeZIlFS1lmCrvLHIDtMmU1CLlLRGynBzkox1Z3OjsIKalrHIZsetjxM8XdXDr1XN/D0PaW1BUKSgv6z0zQdAzgESZkkCLNM0gVO02RiDz2PN8Ykm61dwJ/mMN7cOxeU9jsqz9jT35dqX07iququ/LC0R06jKWpymYAgCAIBgiAcvrdoIYio5ZCxelW3U3UewzXUp76waq1JVI4Pl5DKxRgVZTkyniCJWyi08Mp5RaeGWo8waMGi1WmOCCYaQQSzkEDOQQZgCCTBkgqaZIk3erOB3m9h1qn1P09so9r3X+mPq/sj0Gx7X/AHy9F939jos5Q4PQDOTgESZKQIM8zUQVM82qJJS9k3RiC3ReDNz7/MU7/wAx6pebLsPay9pNdVfNnJdV9xbq1Z22FpCgT1JVl8AQBAEAQBAIWJmIBw+uWrHjfLVAC1Rw4CxRyPb1GaatLf4rU5rihvrK1PnwYgkEEEHIg7iD1GcDjgq2scGWq8waMcFqvMcEYJhpGDHBINIwCWcjBGBnAwYcwhglhMObbFQc+J6l5ma7isqNNzf9Z02tu69VU13/AEOzqQIqqu4KMgOyeQnKU5OUtWe2hCMIqMdESLTHdMiJeZqIK2eZqJJWzzYoApeybYwBnBYVrmyGYUec30HbLWwsJV5ZfCK1f2Rz166przO10bgVrUAAAAT1kIRhFRisJFS228s98yIEAQBAEAQBAEArtrDCAcZrXqmt+dleSXAbmy6L5cA/7zVUpKfqc9agqnHvPnWJpspc12qUccjzHWDzE4pQcXhlZODg8SC2TW0YYLVsmOCMEw8jBGCYeRgjBnbkYGCLPJwMHSaBw2wm2fOf4Ly/eee2jX9pPcWi+p6rZVp7Klvy1l9DZl5XbpbES8yUQQNkzUAVNZNigCl7ptUAenR+jnuIJzVOvm3q7O2XFlsyVTEqnCPzZyV7pQ4R1Oy0do9a1AAAAE9JCEYRUYrCRWNtvLPeBMiDMAQBAEAQBAEAQBAIugMA0mmtAVYhCrqGHI8GU9YPIzGUVJYZjOEZrDR870xqffQS1Xlk6uFo+jTmnQfccFS0kuMeJzvjCCVOYYbipGTD1gzncTkaxwZYtsxwQTFsjAwS8bIwRg9eiaPG2DPzV6TfQTlu6vsqfDV6Hfs+19vVWdFxf4Oq8bPPbh64ibZO4CBtmSgCtrpmoAUI9pyQFu3go752W9nUrdhcPHuNVStCn2mb/Rer28NZ0j1fdHdzl9a7Np0utLi/kV9W6lPguCOmw+FCiWRynpgCAIAgCAIAgCAIAgCAIAgFNuHDQDSaW1aovHlEVjybLJh6mG8TFxT1MJU4y1RyOkfB/lmabGX8ti7a+0ZEfGapUF3HNOzT7LNFidVcbXn0FsHWj8e45TU6EjRK0qI19ujsSu5qbh6kLfKYOlJdxqdGou43+jcM1VYXZfaO9jsNx9ko7mFWrNvclju4P8HqbGlChSUcrL4vj/dD15v6L+437TQrWq/2PkzrdWC71zLEwtzcEbvyE6IbOry/bzNbuaS7z10aDvbiVQd7n6Trp7Hm+3JL5mmV7FdlG3werKDe2bn83D2cJY0tnUKfdn1OWd1Ul349DfYbR6qBuE7tDnPYqAQCUAQBAEAQBAEAQBAEAQBAEAQBAEAiUBgFTYZTAKmwCwCP2csAyNHrALFwaiAWrSBAJgQDMAQBAEAQBAEAQBAEAQBAEAQBAEAQBAEAQBAEAQBAEAQBAEAQBAEAQBAEAQD/2Q=="/>
          <p:cNvSpPr>
            <a:spLocks noChangeAspect="1" noChangeArrowheads="1"/>
          </p:cNvSpPr>
          <p:nvPr/>
        </p:nvSpPr>
        <p:spPr bwMode="auto">
          <a:xfrm>
            <a:off x="307975" y="-10128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data:image/jpeg;base64,/9j/4AAQSkZJRgABAQAAAQABAAD/2wCEAAkGBxAQDw8PEBQPDxAQEBQPEA8PDxANDhAPFRQWFhUVFBQYHCggGBolHBQUITElJSkrLi4uFx8zODMsNyguLisBCgoKDg0OGhAQGiwkICQsLCwuLCwsLCwvMCwsLCwsLCwsLCwsLCwvLCwsLSwsLCwsLCwsLCwsLCwsLCwsLCwsLP/AABEIAMwAzAMBEQACEQEDEQH/xAAbAAEAAgMBAQAAAAAAAAAAAAAAAgMBBQYEB//EAEMQAAICAAIGBAsGBAQHAAAAAAECAAMEEQUGEiExQSJRYYEHEyMyUnGRkqGxwRVCU2Jy0RYzguEUJKLCQ3OjstLw8f/EABsBAQACAwEBAAAAAAAAAAAAAAABBQIDBAYH/8QANxEAAgEDAQQHBwQCAgMAAAAAAAECAwQRMQUSIZEUIjJBUWFxE1KBobHB0QZC4fAjQ3LxFTSS/9oADAMBAAIRAxEAPwD7jAEAQBAEAQBAEAQBAEAQBAEAQBAEAQBAEAQBAEAQBAEAQBAEAQBAEAQBAGcArsvVQSSABxJOQEEpZ4I1WI1lwqZ+UViOSeU+U1OtBd50wsq89Iv48DwW66UDzVtb1KB8zNbuoHTHZNd64XxKf43r/Du/6f8A5SOlx8GZ/wDh6vvL5/gkuu9XOu4e4fk0dLh4Mh7IreK+f4PVTrjhW4syfqRsvaJmrmm+81S2ZcR7s+jNpg9LUW/y7K37FYE+zjNsZxlozkqUalPtxaPaGEyNRmAIAgCAIAgCAIAgCAIAgCAIAgGCYBq9Laeoww8o4DZZhB0nPqUTCdSMNWdFC1q131F8e443SWu91mYpUVL6TdOw/QfGcc7pvsou6GxoR41Xl+C0NBiMW9pztZrD+ckgeocBOaUnLVlnTowprEEkYVpBngltSCMDagYIloGCtmkmWCpjz5jgeYkGWDZYHWTFUZbNhdfRt8oPbx+M3Qrzj3nHW2bb1dY4flwOs0Pr3TZkt48Q3pZ7VR/q5d866dzGWvAprnY9Wnxp9ZfPkddTcrgMpDAjMEEEEdhnSVLTTwyyCBAEAQBAEAQBAEAQBAEAqxF6opZiFVQSWJyAA4kmG8EpOTwtT59rFryzE14TcvA3kbz+gfUziq3PdDmegstjfvr/APz+fwcc1pYlmJZmOZZjmxPaZxt54svlBRWIrCJhpBGCYaCMEw8EYM7cEYG3AwYLwTggWgnBAtBOCtmkmWCtmkGSR79DafvwjZ1NmnOp8zWfV6J7RNtOrKGhyXVhSuV1lh+K1/k+nat6z04xclOxaBm9THpDtHpDtlhTqxmuB5W8sats+tp3PuN8DNpxGYAgCAIAgCAIAgCAeTSOProrayxgiIMyx/8AeMhtJZZnTpyqSUILLZ8k1n1osxrFRmlAPRr5v+Z/25SurVnPgtD2Fhs2Fst6XGXj4eSNIGmgscFgaDHBMNBGCQeQRgkHgjBnbgYG3AwYLwMES8E4IFpJOCBaDLBAtBOCtmgywKsQ1brYjFHU5qynIgyU2nlETpxnFxkspn1LUvXFcUBTdspiAPUtoHNe3rEsKNbf4PU8htLZkrZ78OMPp6/k7IGdBUmYAgCAIAgCAIBTisQtas7EKqgszE5AAbySY0JjFyeFqfGdbtZmxtuSkjDofJrw2z6bfQcpW1qu+8LQ9ps3Zytob0u29fLyX3NEGmgs8Ew0GOCYaCMEg0EYJB4IwZ24GDO3BGBtwMGC8E4MF4GCJaCcEC0E4IFoMsEC0E4IFpJODC2lWDKSrKQyspyZSOBBhPHESgpJxkspn1/UTWoYyvxdhUYisDbA3ba8NtR8+oyyo1d9cdTxW09nu1nmPYenl5HXzcVYgCAIAgCAYY5QD5n4T9NuV/w1R6AP+YI4n0U9XM904rmtx3EWmw6tB3m5PtY6vhnv+OD52rzkPbkw0EYJBpBGCQaCMEg0EYJB4IwZ24GBtwMDbgYG3AwRLwTgwWgYIloJwRLSScEC0E4IkwSRgk9OjcfZh7UvqOTocxnwYc1PYZlGTi8o03FCFem6c9H/AHJ931f0smKoruQ7nG8c1b7yntB3S0hJSWUeAuKEqFR056r+5NnMjQIAgCAIBqdYtJDD0O+7ayyUdbngJrqz3IuRqrVPZwcj5XcNva2+lt57RPEk8TKZtt5KWlWnTqKrF9ZPOfM5bEUmpyp5cD1jkZtTyfXNn3sbyhGtHv1Xg+9BWg7iQaBgkGgjBkNAwZ2oIwZ2pAwXYeiyw5VpZYeqtGf5CSot6GE5wh22l6vBsE1cxxGYw9/ehU+wzP2U/A5nf2q/2LmV26Cxi+dh8QO3xTEe0bpjKLh2kZRvbZ6VI8zznR2I/Ct9wzn6RS95czZ0ij765mPs7EfhW+4Y6TR95cx0ij7y5mPs3EfhW+4Y6TR99cyek0ffXMidF4j8K33DHSqPvrmT0mj765j7KxP4VvuGOlUffXMdJo++uY+ycT+Db7hkdKoe+uY6TR99cx9k4n8G73GjpdD31zHSaPvrmPsjE/g3e40dLoe+uY6TR99czsPBxfiMNe1Ntdq03DMFkYKlo7eQI+IE67S9oue4prj5lFtuFKrTVWElvL5r+D6qpzEtTy5mAIAgGGMA+da8Y/xl61A9GoZntdv2HzldeTzJR8Cqv6mZKHgc5OI4TXaZwu2m2POT4rzmcWel/TW0uj1/YzfVn8pd3PTkaFTlNh9HLQZBmIBmAezRWjLsVYKqFLseJ4Kg62bkJlGDk8I0XFxToQ36jwvr6H0vQWoGHpAfEf5iwb8jupX+n73f7J2wtorXieVu9uVqmVS6q+fPu+BvX0phKBsKy7vuVLmB7N07oW02uCKGpdRzmTy+ZR/EtPJX+Am3ocvE1dLj4FlWseHPnbadpXMfCQ7Sa0JV1B6nrNGGxK5jYs/MhyYezeO+V1zYUqvCrD46PmdVK4kuMGaXSGhGrzZM3T/Uvr655i+2TUoLfp9aPzX5LGjdRnwlwZrQkpd46iQSRvAkEmO8CYSYuQJiqYuaBMVTBzBnY6uPI9RiNSUZKS1RDWeDOn0XiNtAeeW/1859LtK6r0Y1V3opakNyTie2dBgIAgFGMtCoSdwAJJ7BAPkGIvNrvYeLsW7jwHsylJOW9Js89UnvycvEhMDEQDmdJ4bxdhA81ukvV2ibovKPqew9pdNtk5Prx4S+z+P1yeZWyklymWgyDM9miNG2Yq5KKhmzneeSLzZuwCZQg5PCNFzcQt6bqT0Xz8j7Do7A4bRmGyG4De7nfZbZ9T1DlLWhQ/bE8FfX0683UqP0Xh5I5rSmn7cQSMylfJFPEfmPOW9K3jT82UdSvKfoeBHm41FgeRgGGeTgGKsS9bB0Yqw4EHIw4qSwyVJp5R12r+sguIquyW07lbgtnZ2GV1e23OtHQ7qNxvdWWpfpbRoGdiDd95ertE8TtrZvs07ikuH7l4ef55l1a3GepL4GtFU8u5ncSCCY7zBKQBAEAQDY6DuyZl/qHfxnsv03X3qUqT7nlej/AJ+pXXsMNSOgnpDiEAQDQa44jYwtvIsuwP6t31mqvLFNmm4lu0pM+aCU5RGZAEA8mk8L4ysgecOkvr6plF4Za7G2g7K5U32Xwl6ePw1OXDTafVVJNZRYrQZJn1rwb6IFOF/xLjKy/pZn7tI80d/nd4nfbU8Rz3s8hty89rW9nF9WP17+Whp9YdMHE3HI+STo1jketvWf2nobej7OPmeQrVd+Xka5Xm40loeRgkltxgAvGAVs8kFZsI3jcRvBG4gxgjJ9E1X0v/iqMnyNtfRs/MOTd8qLugovGOD/ALgtLetvx80UYunYcry4j1T5dtG0drcSp92q9H/cHoKNTfgmUziNogCAIAgFuAfZtXtzH1+kvdgVdy7x7ya+5zXcc0/Q6pDunuSqJQBAOO8INuVKr6VgHsBP0nLdv/Gcd6/8ePM4USsKhkpAEAQDm9PYTYfxg81+PY/95tg8rB9A/TO0fbUejzfWhp5x/j6YPLo6nxt1NQ422pX7zBfrNiWWkemqVNynKfgm+SPtWtOJGHwTKm7aAoTsU7j/AKQZfWlNSqLyPmt3Ue429X9z5yrS5KgtV5GDLJMPIwMktuMEmC8YGSJeMEZK2eTgjJuNTccasZWM+jbnUw5b96/ED4znu4b1J+XE32092ovM7vTKblbt2frPnv6morcp1fPH3+x6SylxcTVzyRYCAIAgAwgYRsmQ/mHzlhs2e5dU35r58DVWWacvQ63DnoifRimLYAgHD+EM9Cn/AJv+xpyXnYXqcN/2F6/ZnGLK0qmSkECCRAKcZhhbWyHmNx6jyMlPDOmzup2teNaHc+a718TT6nUkaUwiPuK37x2qrEfITro8Zo+l3NxCtYyq03wcfqfRfCNYRVQOuwk9yz0Wz11peh8/vn1V6nDK8syvyWB4JJh5AM7cYGQXjAyRLyQQZ4IyW6OtIvpI4+NT/uExqLqP0ZlB9deqPrelf5Z7GE8H+oI5sm/Br8HprR/5DTTwhaiAIAgGDJQIZ7x+ofMTssv/AGKf/KP1RhU7D9GddhPNE+klIXwBAOI8Ig8nUeq3/awnLdrqL1OK+XUXqcUsrWVRITExMwSIAgHkSrxeOwWKG4LiK0t/SzbO17GnRQliaPS7Fvs0alnN6puPrq18cZO08IlROGrf0LRn6mBE9JYSxNrxRwXyzBPzPnwaWxVEg0E5JB4JyZ24wMmNuBkwWgjJEtAPZoKo2YrDoOdqnuBzPymqtLdpyfkbKK3qkV5n1jSr9ADrb954D9SVN21jHxkvkn/B6izWZt+Rqp4ksxAEAQCJmSBXn0l/UPmJ3WMc3FP/AJL6mFTsP0Z2OF80T6MUhdAEA5LX6nPDMfRZW7s8j85ouVmmzmu45pM+fIZVspmWCYkGZAEAQDDqCCDwMlPHEyhOUJKUdVxO6esY3AlCd9leWfo2rwPvCX1rW7NRf3xLnKr0vX6nyiwMjMjDZZSVYHkRxnok01lFK008MCySCQeAZ24A24BE2QCJsgg7LwbaNL2vimHRrBrr7bG849w3f1SvvquIqC7zvsaeZb7Ox0lbmwX0fmZ82/UVyqldUl+3X1f8HprOGIb3ieOeeOwQBAMGECLGbEgRw4zsQfmz9kttkU967h5cfkabh4pM7KgdET3hTlkAQDU6xYTxtFqekjAevLd8cpjOO9FoxnHei0fI627uzqMp2igaLlMxMSQmJBmCRAEA3uq+k/FP4pzkjnceSv8A3nXa1t17r0Z22dfce69H9SvXvVs2Z4ugZuB5ascXA++BzIHH1T0dpcbvUl8Ddd2+91469589Fks8lbgkLIyQZ8bAMeMgGDZGQbHQOiLcZaK6xko32WHzUX9+oTVVrRpxyzdSoyqSwj67haK8LQlNYyVF2VHNjzJ7Sd5nltp7QVvTlVnq9F5/hF/bW6eIR0R4iczmeJ3z5tOcpycpaviy7SSWEYmJIgCARJmSQK3abYoHo0NXtW5+iPif/k9J+n6Oakqngsc/+jjvZYionWoN09WVpKAIBTiUzUwD5FrBhPE4q1OAY+MX1N/fOVleG7NlPcw3aj5njUznZzMsBmJiSkECCRAEA6XQWsGQFVx4blsPyb953291+2fMsba7x1Z8yOsOptGKztpIotbftKM6nPWyj5iXVG7lDg+KN9W1jU4x4M4XSOq+OoJ2qmdR9+nyqkd2/wBonfC5py0fM4J29SOq5GpeuxdzJYp6jW4Pym5SXiammtUX4XRuJtOVdNzE9VbAe07pjKpCOrRkqc5aRZ1OhfB/e5DYphSnHxaEPafWeC/GctS9iuEOJ1U7OT4z4HaW4jC6NpCIAo+7Wm+yxus9frMqq9x+6b4nXKVOjHC5FWGexx4y3z337I4VryUfXtnzzat87qu3nqrgvyXdnScKeZavi/wXStOsQBAMEyUgQYzYkCh2m6KJN5q5R0do/eOfdynuNk0PZWyzrLj+PkVF1PeqPy4HQSzOcQBAMEQDhfCBozaQXqN9We121nj7Nx9s57iG9HPgcl3T3o7y7jhkaVzRVNFytMDEmDIIJSCBBIgCAe3AaVup3I2a+g3SXu6u6bqdacNGbqVedPR8PA3uH1qT/iIwPWhDD2HKdcb1fuR2xv4/uXI9X8R4Y8S3fWSZs6XTNvTaX9RXdrVh1HRFj9QChR8TDvKfdkxd7TWmTTaQ1uuYEVAVD0vPf9hNMrqT7PA0TvZPhFYPDoHCNfebrCXCHMliWLPyGZ9so9rXbp091PrS+nedWy7Z1qvtJ6L6nXzyh6gQBAMEyUgQYzNIFLtN0YklddZsdUHM7/085Y2Nr0iqod3f6GqtU9nBs7XA07Kgdk92ljgilPVAEAQBAPJpDDh0IIBBBBB3ggwD4/pnR5wt7VHzfOrPWn7jhKyrT3JYKevS9nLB50aaGjnaLVaYmJMGQQZkEGYJEAQBAEAqeZIlFS1lmCrvLHIDtMmU1CLlLRGynBzkox1Z3OjsIKalrHIZsetjxM8XdXDr1XN/D0PaW1BUKSgv6z0zQdAzgESZkkCLNM0gVO02RiDz2PN8Ykm61dwJ/mMN7cOxeU9jsqz9jT35dqX07iququ/LC0R06jKWpymYAgCAIBgiAcvrdoIYio5ZCxelW3U3UewzXUp76waq1JVI4Pl5DKxRgVZTkyniCJWyi08Mp5RaeGWo8waMGi1WmOCCYaQQSzkEDOQQZgCCTBkgqaZIk3erOB3m9h1qn1P09so9r3X+mPq/sj0Gx7X/AHy9F939jos5Q4PQDOTgESZKQIM8zUQVM82qJJS9k3RiC3ReDNz7/MU7/wAx6pebLsPay9pNdVfNnJdV9xbq1Z22FpCgT1JVl8AQBAEAQBAIWJmIBw+uWrHjfLVAC1Rw4CxRyPb1GaatLf4rU5rihvrK1PnwYgkEEEHIg7iD1GcDjgq2scGWq8waMcFqvMcEYJhpGDHBINIwCWcjBGBnAwYcwhglhMObbFQc+J6l5ma7isqNNzf9Z02tu69VU13/AEOzqQIqqu4KMgOyeQnKU5OUtWe2hCMIqMdESLTHdMiJeZqIK2eZqJJWzzYoApeybYwBnBYVrmyGYUec30HbLWwsJV5ZfCK1f2Rz166przO10bgVrUAAAAT1kIRhFRisJFS228s98yIEAQBAEAQBAEArtrDCAcZrXqmt+dleSXAbmy6L5cA/7zVUpKfqc9agqnHvPnWJpspc12qUccjzHWDzE4pQcXhlZODg8SC2TW0YYLVsmOCMEw8jBGCYeRgjBnbkYGCLPJwMHSaBw2wm2fOf4Ly/eee2jX9pPcWi+p6rZVp7Klvy1l9DZl5XbpbES8yUQQNkzUAVNZNigCl7ptUAenR+jnuIJzVOvm3q7O2XFlsyVTEqnCPzZyV7pQ4R1Oy0do9a1AAAAE9JCEYRUYrCRWNtvLPeBMiDMAQBAEAQBAEAQBAIugMA0mmtAVYhCrqGHI8GU9YPIzGUVJYZjOEZrDR870xqffQS1Xlk6uFo+jTmnQfccFS0kuMeJzvjCCVOYYbipGTD1gzncTkaxwZYtsxwQTFsjAwS8bIwRg9eiaPG2DPzV6TfQTlu6vsqfDV6Hfs+19vVWdFxf4Oq8bPPbh64ibZO4CBtmSgCtrpmoAUI9pyQFu3go752W9nUrdhcPHuNVStCn2mb/Rer28NZ0j1fdHdzl9a7Np0utLi/kV9W6lPguCOmw+FCiWRynpgCAIAgCAIAgCAIAgCAIAgFNuHDQDSaW1aovHlEVjybLJh6mG8TFxT1MJU4y1RyOkfB/lmabGX8ti7a+0ZEfGapUF3HNOzT7LNFidVcbXn0FsHWj8e45TU6EjRK0qI19ujsSu5qbh6kLfKYOlJdxqdGou43+jcM1VYXZfaO9jsNx9ko7mFWrNvclju4P8HqbGlChSUcrL4vj/dD15v6L+437TQrWq/2PkzrdWC71zLEwtzcEbvyE6IbOry/bzNbuaS7z10aDvbiVQd7n6Trp7Hm+3JL5mmV7FdlG3werKDe2bn83D2cJY0tnUKfdn1OWd1Ul349DfYbR6qBuE7tDnPYqAQCUAQBAEAQBAEAQBAEAQBAEAQBAEAiUBgFTYZTAKmwCwCP2csAyNHrALFwaiAWrSBAJgQDMAQBAEAQBAEAQBAEAQBAEAQBAEAQBAEAQBAEAQBAEAQBAEAQBAEAQBAEAQD/2Q=="/>
          <p:cNvSpPr>
            <a:spLocks noChangeAspect="1" noChangeArrowheads="1"/>
          </p:cNvSpPr>
          <p:nvPr/>
        </p:nvSpPr>
        <p:spPr bwMode="auto">
          <a:xfrm>
            <a:off x="460375" y="-8604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data:image/jpeg;base64,/9j/4AAQSkZJRgABAQAAAQABAAD/2wCEAAkGBxAQDw8PEBQPDxAQEBQPEA8PDxANDhAPFRQWFhUVFBQYHCggGBolHBQUITElJSkrLi4uFx8zODMsNyguLisBCgoKDg0OGhAQGiwkICQsLCwuLCwsLCwvMCwsLCwsLCwsLCwsLCwvLCwsLSwsLCwsLCwsLCwsLCwsLCwsLCwsLP/AABEIAMwAzAMBEQACEQEDEQH/xAAbAAEAAgMBAQAAAAAAAAAAAAAAAgMBBQYEB//EAEMQAAICAAIGBAsGBAQHAAAAAAECAAMEEQUGEiExQSJRYYEHEyMyUnGRkqGxwRVCU2Jy0RYzguEUJKLCQ3OjstLw8f/EABsBAQACAwEBAAAAAAAAAAAAAAABBQIDBAYH/8QANxEAAgEDAQQHBwQCAgMAAAAAAAECAwQRMQUSIZEUIjJBUWFxE1KBobHB0QZC4fAjQ3LxFTSS/9oADAMBAAIRAxEAPwD7jAEAQBAEAQBAEAQBAEAQBAEAQBAEAQBAEAQBAEAQBAEAQBAEAQBAEAQBAGcArsvVQSSABxJOQEEpZ4I1WI1lwqZ+UViOSeU+U1OtBd50wsq89Iv48DwW66UDzVtb1KB8zNbuoHTHZNd64XxKf43r/Du/6f8A5SOlx8GZ/wDh6vvL5/gkuu9XOu4e4fk0dLh4Mh7IreK+f4PVTrjhW4syfqRsvaJmrmm+81S2ZcR7s+jNpg9LUW/y7K37FYE+zjNsZxlozkqUalPtxaPaGEyNRmAIAgCAIAgCAIAgCAIAgCAIAgGCYBq9Laeoww8o4DZZhB0nPqUTCdSMNWdFC1q131F8e443SWu91mYpUVL6TdOw/QfGcc7pvsou6GxoR41Xl+C0NBiMW9pztZrD+ckgeocBOaUnLVlnTowprEEkYVpBngltSCMDagYIloGCtmkmWCpjz5jgeYkGWDZYHWTFUZbNhdfRt8oPbx+M3Qrzj3nHW2bb1dY4flwOs0Pr3TZkt48Q3pZ7VR/q5d866dzGWvAprnY9Wnxp9ZfPkddTcrgMpDAjMEEEEdhnSVLTTwyyCBAEAQBAEAQBAEAQBAEAqxF6opZiFVQSWJyAA4kmG8EpOTwtT59rFryzE14TcvA3kbz+gfUziq3PdDmegstjfvr/APz+fwcc1pYlmJZmOZZjmxPaZxt54svlBRWIrCJhpBGCYaCMEw8EYM7cEYG3AwYLwTggWgnBAtBOCtmkmWCtmkGSR79DafvwjZ1NmnOp8zWfV6J7RNtOrKGhyXVhSuV1lh+K1/k+nat6z04xclOxaBm9THpDtHpDtlhTqxmuB5W8sats+tp3PuN8DNpxGYAgCAIAgCAIAgCAeTSOProrayxgiIMyx/8AeMhtJZZnTpyqSUILLZ8k1n1osxrFRmlAPRr5v+Z/25SurVnPgtD2Fhs2Fst6XGXj4eSNIGmgscFgaDHBMNBGCQeQRgkHgjBnbgYG3AwYLwMES8E4IFpJOCBaDLBAtBOCtmgywKsQ1brYjFHU5qynIgyU2nlETpxnFxkspn1LUvXFcUBTdspiAPUtoHNe3rEsKNbf4PU8htLZkrZ78OMPp6/k7IGdBUmYAgCAIAgCAIBTisQtas7EKqgszE5AAbySY0JjFyeFqfGdbtZmxtuSkjDofJrw2z6bfQcpW1qu+8LQ9ps3Zytob0u29fLyX3NEGmgs8Ew0GOCYaCMEg0EYJB4IwZ24GDO3BGBtwMGC8E4MF4GCJaCcEC0E4IFoMsEC0E4IFpJODC2lWDKSrKQyspyZSOBBhPHESgpJxkspn1/UTWoYyvxdhUYisDbA3ba8NtR8+oyyo1d9cdTxW09nu1nmPYenl5HXzcVYgCAIAgCAYY5QD5n4T9NuV/w1R6AP+YI4n0U9XM904rmtx3EWmw6tB3m5PtY6vhnv+OD52rzkPbkw0EYJBpBGCQaCMEg0EYJB4IwZ24GBtwMDbgYG3AwRLwTgwWgYIloJwRLSScEC0E4IkwSRgk9OjcfZh7UvqOTocxnwYc1PYZlGTi8o03FCFem6c9H/AHJ931f0smKoruQ7nG8c1b7yntB3S0hJSWUeAuKEqFR056r+5NnMjQIAgCAIBqdYtJDD0O+7ayyUdbngJrqz3IuRqrVPZwcj5XcNva2+lt57RPEk8TKZtt5KWlWnTqKrF9ZPOfM5bEUmpyp5cD1jkZtTyfXNn3sbyhGtHv1Xg+9BWg7iQaBgkGgjBkNAwZ2oIwZ2pAwXYeiyw5VpZYeqtGf5CSot6GE5wh22l6vBsE1cxxGYw9/ehU+wzP2U/A5nf2q/2LmV26Cxi+dh8QO3xTEe0bpjKLh2kZRvbZ6VI8zznR2I/Ct9wzn6RS95czZ0ij765mPs7EfhW+4Y6TR95cx0ij7y5mPs3EfhW+4Y6TR99cyek0ffXMidF4j8K33DHSqPvrmT0mj765j7KxP4VvuGOlUffXMdJo++uY+ycT+Db7hkdKoe+uY6TR99cx9k4n8G73GjpdD31zHSaPvrmPsjE/g3e40dLoe+uY6TR99czsPBxfiMNe1Ntdq03DMFkYKlo7eQI+IE67S9oue4prj5lFtuFKrTVWElvL5r+D6qpzEtTy5mAIAgGGMA+da8Y/xl61A9GoZntdv2HzldeTzJR8Cqv6mZKHgc5OI4TXaZwu2m2POT4rzmcWel/TW0uj1/YzfVn8pd3PTkaFTlNh9HLQZBmIBmAezRWjLsVYKqFLseJ4Kg62bkJlGDk8I0XFxToQ36jwvr6H0vQWoGHpAfEf5iwb8jupX+n73f7J2wtorXieVu9uVqmVS6q+fPu+BvX0phKBsKy7vuVLmB7N07oW02uCKGpdRzmTy+ZR/EtPJX+Am3ocvE1dLj4FlWseHPnbadpXMfCQ7Sa0JV1B6nrNGGxK5jYs/MhyYezeO+V1zYUqvCrD46PmdVK4kuMGaXSGhGrzZM3T/Uvr655i+2TUoLfp9aPzX5LGjdRnwlwZrQkpd46iQSRvAkEmO8CYSYuQJiqYuaBMVTBzBnY6uPI9RiNSUZKS1RDWeDOn0XiNtAeeW/1859LtK6r0Y1V3opakNyTie2dBgIAgFGMtCoSdwAJJ7BAPkGIvNrvYeLsW7jwHsylJOW9Js89UnvycvEhMDEQDmdJ4bxdhA81ukvV2ibovKPqew9pdNtk5Prx4S+z+P1yeZWyklymWgyDM9miNG2Yq5KKhmzneeSLzZuwCZQg5PCNFzcQt6bqT0Xz8j7Do7A4bRmGyG4De7nfZbZ9T1DlLWhQ/bE8FfX0683UqP0Xh5I5rSmn7cQSMylfJFPEfmPOW9K3jT82UdSvKfoeBHm41FgeRgGGeTgGKsS9bB0Yqw4EHIw4qSwyVJp5R12r+sguIquyW07lbgtnZ2GV1e23OtHQ7qNxvdWWpfpbRoGdiDd95ertE8TtrZvs07ikuH7l4ef55l1a3GepL4GtFU8u5ncSCCY7zBKQBAEAQDY6DuyZl/qHfxnsv03X3qUqT7nlej/AJ+pXXsMNSOgnpDiEAQDQa44jYwtvIsuwP6t31mqvLFNmm4lu0pM+aCU5RGZAEA8mk8L4ysgecOkvr6plF4Za7G2g7K5U32Xwl6ePw1OXDTafVVJNZRYrQZJn1rwb6IFOF/xLjKy/pZn7tI80d/nd4nfbU8Rz3s8hty89rW9nF9WP17+Whp9YdMHE3HI+STo1jketvWf2nobej7OPmeQrVd+Xka5Xm40loeRgkltxgAvGAVs8kFZsI3jcRvBG4gxgjJ9E1X0v/iqMnyNtfRs/MOTd8qLugovGOD/ALgtLetvx80UYunYcry4j1T5dtG0drcSp92q9H/cHoKNTfgmUziNogCAIAgFuAfZtXtzH1+kvdgVdy7x7ya+5zXcc0/Q6pDunuSqJQBAOO8INuVKr6VgHsBP0nLdv/Gcd6/8ePM4USsKhkpAEAQDm9PYTYfxg81+PY/95tg8rB9A/TO0fbUejzfWhp5x/j6YPLo6nxt1NQ422pX7zBfrNiWWkemqVNynKfgm+SPtWtOJGHwTKm7aAoTsU7j/AKQZfWlNSqLyPmt3Ue429X9z5yrS5KgtV5GDLJMPIwMktuMEmC8YGSJeMEZK2eTgjJuNTccasZWM+jbnUw5b96/ED4znu4b1J+XE32092ovM7vTKblbt2frPnv6morcp1fPH3+x6SylxcTVzyRYCAIAgAwgYRsmQ/mHzlhs2e5dU35r58DVWWacvQ63DnoifRimLYAgHD+EM9Cn/AJv+xpyXnYXqcN/2F6/ZnGLK0qmSkECCRAKcZhhbWyHmNx6jyMlPDOmzup2teNaHc+a718TT6nUkaUwiPuK37x2qrEfITro8Zo+l3NxCtYyq03wcfqfRfCNYRVQOuwk9yz0Wz11peh8/vn1V6nDK8syvyWB4JJh5AM7cYGQXjAyRLyQQZ4IyW6OtIvpI4+NT/uExqLqP0ZlB9deqPrelf5Z7GE8H+oI5sm/Br8HprR/5DTTwhaiAIAgGDJQIZ7x+ofMTssv/AGKf/KP1RhU7D9GddhPNE+klIXwBAOI8Ig8nUeq3/awnLdrqL1OK+XUXqcUsrWVRITExMwSIAgHkSrxeOwWKG4LiK0t/SzbO17GnRQliaPS7Fvs0alnN6puPrq18cZO08IlROGrf0LRn6mBE9JYSxNrxRwXyzBPzPnwaWxVEg0E5JB4JyZ24wMmNuBkwWgjJEtAPZoKo2YrDoOdqnuBzPymqtLdpyfkbKK3qkV5n1jSr9ADrb954D9SVN21jHxkvkn/B6izWZt+Rqp4ksxAEAQCJmSBXn0l/UPmJ3WMc3FP/AJL6mFTsP0Z2OF80T6MUhdAEA5LX6nPDMfRZW7s8j85ouVmmzmu45pM+fIZVspmWCYkGZAEAQDDqCCDwMlPHEyhOUJKUdVxO6esY3AlCd9leWfo2rwPvCX1rW7NRf3xLnKr0vX6nyiwMjMjDZZSVYHkRxnok01lFK008MCySCQeAZ24A24BE2QCJsgg7LwbaNL2vimHRrBrr7bG849w3f1SvvquIqC7zvsaeZb7Ox0lbmwX0fmZ82/UVyqldUl+3X1f8HprOGIb3ieOeeOwQBAMGECLGbEgRw4zsQfmz9kttkU967h5cfkabh4pM7KgdET3hTlkAQDU6xYTxtFqekjAevLd8cpjOO9FoxnHei0fI627uzqMp2igaLlMxMSQmJBmCRAEA3uq+k/FP4pzkjnceSv8A3nXa1t17r0Z22dfce69H9SvXvVs2Z4ugZuB5ascXA++BzIHH1T0dpcbvUl8Ddd2+91469589Fks8lbgkLIyQZ8bAMeMgGDZGQbHQOiLcZaK6xko32WHzUX9+oTVVrRpxyzdSoyqSwj67haK8LQlNYyVF2VHNjzJ7Sd5nltp7QVvTlVnq9F5/hF/bW6eIR0R4iczmeJ3z5tOcpycpaviy7SSWEYmJIgCARJmSQK3abYoHo0NXtW5+iPif/k9J+n6Oakqngsc/+jjvZYionWoN09WVpKAIBTiUzUwD5FrBhPE4q1OAY+MX1N/fOVleG7NlPcw3aj5njUznZzMsBmJiSkECCRAEA6XQWsGQFVx4blsPyb953291+2fMsba7x1Z8yOsOptGKztpIotbftKM6nPWyj5iXVG7lDg+KN9W1jU4x4M4XSOq+OoJ2qmdR9+nyqkd2/wBonfC5py0fM4J29SOq5GpeuxdzJYp6jW4Pym5SXiammtUX4XRuJtOVdNzE9VbAe07pjKpCOrRkqc5aRZ1OhfB/e5DYphSnHxaEPafWeC/GctS9iuEOJ1U7OT4z4HaW4jC6NpCIAo+7Wm+yxus9frMqq9x+6b4nXKVOjHC5FWGexx4y3z337I4VryUfXtnzzat87qu3nqrgvyXdnScKeZavi/wXStOsQBAMEyUgQYzYkCh2m6KJN5q5R0do/eOfdynuNk0PZWyzrLj+PkVF1PeqPy4HQSzOcQBAMEQDhfCBozaQXqN9We121nj7Nx9s57iG9HPgcl3T3o7y7jhkaVzRVNFytMDEmDIIJSCBBIgCAe3AaVup3I2a+g3SXu6u6bqdacNGbqVedPR8PA3uH1qT/iIwPWhDD2HKdcb1fuR2xv4/uXI9X8R4Y8S3fWSZs6XTNvTaX9RXdrVh1HRFj9QChR8TDvKfdkxd7TWmTTaQ1uuYEVAVD0vPf9hNMrqT7PA0TvZPhFYPDoHCNfebrCXCHMliWLPyGZ9so9rXbp091PrS+nedWy7Z1qvtJ6L6nXzyh6gQBAMEyUgQYzNIFLtN0YklddZsdUHM7/085Y2Nr0iqod3f6GqtU9nBs7XA07Kgdk92ljgilPVAEAQBAPJpDDh0IIBBBBB3ggwD4/pnR5wt7VHzfOrPWn7jhKyrT3JYKevS9nLB50aaGjnaLVaYmJMGQQZkEGYJEAQBAEAqeZIlFS1lmCrvLHIDtMmU1CLlLRGynBzkox1Z3OjsIKalrHIZsetjxM8XdXDr1XN/D0PaW1BUKSgv6z0zQdAzgESZkkCLNM0gVO02RiDz2PN8Ykm61dwJ/mMN7cOxeU9jsqz9jT35dqX07iququ/LC0R06jKWpymYAgCAIBgiAcvrdoIYio5ZCxelW3U3UewzXUp76waq1JVI4Pl5DKxRgVZTkyniCJWyi08Mp5RaeGWo8waMGi1WmOCCYaQQSzkEDOQQZgCCTBkgqaZIk3erOB3m9h1qn1P09so9r3X+mPq/sj0Gx7X/AHy9F939jos5Q4PQDOTgESZKQIM8zUQVM82qJJS9k3RiC3ReDNz7/MU7/wAx6pebLsPay9pNdVfNnJdV9xbq1Z22FpCgT1JVl8AQBAEAQBAIWJmIBw+uWrHjfLVAC1Rw4CxRyPb1GaatLf4rU5rihvrK1PnwYgkEEEHIg7iD1GcDjgq2scGWq8waMcFqvMcEYJhpGDHBINIwCWcjBGBnAwYcwhglhMObbFQc+J6l5ma7isqNNzf9Z02tu69VU13/AEOzqQIqqu4KMgOyeQnKU5OUtWe2hCMIqMdESLTHdMiJeZqIK2eZqJJWzzYoApeybYwBnBYVrmyGYUec30HbLWwsJV5ZfCK1f2Rz166przO10bgVrUAAAAT1kIRhFRisJFS228s98yIEAQBAEAQBAEArtrDCAcZrXqmt+dleSXAbmy6L5cA/7zVUpKfqc9agqnHvPnWJpspc12qUccjzHWDzE4pQcXhlZODg8SC2TW0YYLVsmOCMEw8jBGCYeRgjBnbkYGCLPJwMHSaBw2wm2fOf4Ly/eee2jX9pPcWi+p6rZVp7Klvy1l9DZl5XbpbES8yUQQNkzUAVNZNigCl7ptUAenR+jnuIJzVOvm3q7O2XFlsyVTEqnCPzZyV7pQ4R1Oy0do9a1AAAAE9JCEYRUYrCRWNtvLPeBMiDMAQBAEAQBAEAQBAIugMA0mmtAVYhCrqGHI8GU9YPIzGUVJYZjOEZrDR870xqffQS1Xlk6uFo+jTmnQfccFS0kuMeJzvjCCVOYYbipGTD1gzncTkaxwZYtsxwQTFsjAwS8bIwRg9eiaPG2DPzV6TfQTlu6vsqfDV6Hfs+19vVWdFxf4Oq8bPPbh64ibZO4CBtmSgCtrpmoAUI9pyQFu3go752W9nUrdhcPHuNVStCn2mb/Rer28NZ0j1fdHdzl9a7Np0utLi/kV9W6lPguCOmw+FCiWRynpgCAIAgCAIAgCAIAgCAIAgFNuHDQDSaW1aovHlEVjybLJh6mG8TFxT1MJU4y1RyOkfB/lmabGX8ti7a+0ZEfGapUF3HNOzT7LNFidVcbXn0FsHWj8e45TU6EjRK0qI19ujsSu5qbh6kLfKYOlJdxqdGou43+jcM1VYXZfaO9jsNx9ko7mFWrNvclju4P8HqbGlChSUcrL4vj/dD15v6L+437TQrWq/2PkzrdWC71zLEwtzcEbvyE6IbOry/bzNbuaS7z10aDvbiVQd7n6Trp7Hm+3JL5mmV7FdlG3werKDe2bn83D2cJY0tnUKfdn1OWd1Ul349DfYbR6qBuE7tDnPYqAQCUAQBAEAQBAEAQBAEAQBAEAQBAEAiUBgFTYZTAKmwCwCP2csAyNHrALFwaiAWrSBAJgQDMAQBAEAQBAEAQBAEAQBAEAQBAEAQBAEAQBAEAQBAEAQBAEAQBAEAQBAEAQD/2Q=="/>
          <p:cNvSpPr>
            <a:spLocks noChangeAspect="1" noChangeArrowheads="1"/>
          </p:cNvSpPr>
          <p:nvPr/>
        </p:nvSpPr>
        <p:spPr bwMode="auto">
          <a:xfrm>
            <a:off x="612775" y="-7080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29200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55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862" indent="-457200">
              <a:defRPr/>
            </a:pPr>
            <a:r>
              <a:rPr lang="cs-CZ" sz="2400" dirty="0">
                <a:latin typeface="Calibri" pitchFamily="34" charset="0"/>
              </a:rPr>
              <a:t>Google Drive umožňuje synchronizovat vše, co se nachází ve stejnojmenné složce, bohužel neumožňuje přidat jakoukoliv jinou složku. </a:t>
            </a:r>
          </a:p>
          <a:p>
            <a:pPr marL="550862" indent="-457200">
              <a:defRPr/>
            </a:pPr>
            <a:r>
              <a:rPr lang="cs-CZ" sz="2400" dirty="0">
                <a:latin typeface="Calibri" pitchFamily="34" charset="0"/>
              </a:rPr>
              <a:t>Chcete-li však synchronizovat vaše dokumenty (tedy složky Obrázky, Videa, Hudbu atd.), potom přejděte v Průzkumníku Windows do C:\Users\Jmeno </a:t>
            </a:r>
            <a:r>
              <a:rPr lang="cs-CZ" sz="2400" dirty="0" err="1">
                <a:latin typeface="Calibri" pitchFamily="34" charset="0"/>
              </a:rPr>
              <a:t>Prijmeni</a:t>
            </a:r>
            <a:r>
              <a:rPr lang="cs-CZ" sz="2400" dirty="0">
                <a:latin typeface="Calibri" pitchFamily="34" charset="0"/>
              </a:rPr>
              <a:t>, klikněte pravým tlačítkem na </a:t>
            </a:r>
            <a:r>
              <a:rPr lang="cs-CZ" sz="2400" b="1" dirty="0">
                <a:latin typeface="Calibri" pitchFamily="34" charset="0"/>
              </a:rPr>
              <a:t>Dokumenty</a:t>
            </a:r>
            <a:r>
              <a:rPr lang="cs-CZ" sz="2400" dirty="0">
                <a:latin typeface="Calibri" pitchFamily="34" charset="0"/>
              </a:rPr>
              <a:t> a vyberte </a:t>
            </a:r>
            <a:r>
              <a:rPr lang="cs-CZ" sz="2400" b="1" dirty="0">
                <a:latin typeface="Calibri" pitchFamily="34" charset="0"/>
              </a:rPr>
              <a:t>Vlastnosti</a:t>
            </a:r>
            <a:r>
              <a:rPr lang="cs-CZ" sz="2400" dirty="0">
                <a:latin typeface="Calibri" pitchFamily="34" charset="0"/>
              </a:rPr>
              <a:t>. </a:t>
            </a:r>
            <a:endParaRPr lang="cs-CZ" sz="2400" dirty="0" smtClean="0">
              <a:latin typeface="Calibri" pitchFamily="34" charset="0"/>
            </a:endParaRPr>
          </a:p>
          <a:p>
            <a:pPr marL="550862" indent="-457200">
              <a:defRPr/>
            </a:pPr>
            <a:r>
              <a:rPr lang="cs-CZ" sz="2400" dirty="0" smtClean="0">
                <a:latin typeface="Calibri" pitchFamily="34" charset="0"/>
              </a:rPr>
              <a:t>Zde </a:t>
            </a:r>
            <a:r>
              <a:rPr lang="cs-CZ" sz="2400" dirty="0">
                <a:latin typeface="Calibri" pitchFamily="34" charset="0"/>
              </a:rPr>
              <a:t>se přepněte na záložku </a:t>
            </a:r>
            <a:r>
              <a:rPr lang="cs-CZ" sz="2400" b="1" dirty="0">
                <a:latin typeface="Calibri" pitchFamily="34" charset="0"/>
              </a:rPr>
              <a:t>Umístění</a:t>
            </a:r>
            <a:r>
              <a:rPr lang="cs-CZ" sz="2400" dirty="0">
                <a:latin typeface="Calibri" pitchFamily="34" charset="0"/>
              </a:rPr>
              <a:t> a klikněte na </a:t>
            </a:r>
            <a:r>
              <a:rPr lang="cs-CZ" sz="2400" b="1" dirty="0">
                <a:latin typeface="Calibri" pitchFamily="34" charset="0"/>
              </a:rPr>
              <a:t>Přesunout</a:t>
            </a:r>
            <a:r>
              <a:rPr lang="cs-CZ" sz="2400" dirty="0">
                <a:latin typeface="Calibri" pitchFamily="34" charset="0"/>
              </a:rPr>
              <a:t>. Vyberte místo Disk Google a klikněte na Vybrat složku. </a:t>
            </a:r>
            <a:r>
              <a:rPr lang="cs-CZ" sz="2400" b="1" dirty="0">
                <a:latin typeface="Calibri" pitchFamily="34" charset="0"/>
              </a:rPr>
              <a:t>Dojde k přesunu všech dokumentů do tohoto umístění, ale zároveň k synchronizaci do </a:t>
            </a:r>
            <a:r>
              <a:rPr lang="cs-CZ" sz="2400" b="1" dirty="0" err="1">
                <a:latin typeface="Calibri" pitchFamily="34" charset="0"/>
              </a:rPr>
              <a:t>cloudu</a:t>
            </a:r>
            <a:r>
              <a:rPr lang="cs-CZ" sz="2400" b="1" dirty="0">
                <a:latin typeface="Calibri" pitchFamily="34" charset="0"/>
              </a:rPr>
              <a:t>.</a:t>
            </a:r>
            <a:r>
              <a:rPr lang="cs-CZ" sz="2800" b="1" dirty="0">
                <a:latin typeface="Calibri" pitchFamily="34" charset="0"/>
              </a:rPr>
              <a:t>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Synchronizace složky Dokumenty do Google Drive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045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Synchronizace dokumentů</a:t>
            </a:r>
            <a:endParaRPr lang="cs-CZ" dirty="0"/>
          </a:p>
        </p:txBody>
      </p:sp>
      <p:pic>
        <p:nvPicPr>
          <p:cNvPr id="4" name="obrázek 21" descr="Google Driv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794"/>
            <a:ext cx="53340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4040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cs-CZ" sz="2400" dirty="0">
                <a:latin typeface="Calibri" pitchFamily="34" charset="0"/>
              </a:rPr>
              <a:t>Google Drive neodstraní data po smazání trvale, ale přesune je do </a:t>
            </a:r>
            <a:r>
              <a:rPr lang="cs-CZ" sz="2400" b="1" dirty="0">
                <a:latin typeface="Calibri" pitchFamily="34" charset="0"/>
              </a:rPr>
              <a:t>koše</a:t>
            </a:r>
            <a:r>
              <a:rPr lang="cs-CZ" sz="2400" dirty="0">
                <a:latin typeface="Calibri" pitchFamily="34" charset="0"/>
              </a:rPr>
              <a:t> (podobný princip jako ve Windows). </a:t>
            </a:r>
            <a:endParaRPr lang="cs-CZ" sz="2400" dirty="0" smtClean="0">
              <a:latin typeface="Calibri" pitchFamily="34" charset="0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cs-CZ" sz="2400" dirty="0" smtClean="0">
                <a:latin typeface="Calibri" pitchFamily="34" charset="0"/>
              </a:rPr>
              <a:t>To </a:t>
            </a:r>
            <a:r>
              <a:rPr lang="cs-CZ" sz="2400" dirty="0">
                <a:latin typeface="Calibri" pitchFamily="34" charset="0"/>
              </a:rPr>
              <a:t>však v případě velkých souborů může ukousnout značnou část z kapacity úložiště. Jak ho vysypat? </a:t>
            </a:r>
            <a:endParaRPr lang="cs-CZ" sz="2400" dirty="0" smtClean="0">
              <a:latin typeface="Calibri" pitchFamily="34" charset="0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cs-CZ" sz="2400" dirty="0" smtClean="0">
                <a:latin typeface="Calibri" pitchFamily="34" charset="0"/>
              </a:rPr>
              <a:t>Přejděte </a:t>
            </a:r>
            <a:r>
              <a:rPr lang="cs-CZ" sz="2400" dirty="0">
                <a:latin typeface="Calibri" pitchFamily="34" charset="0"/>
              </a:rPr>
              <a:t>do webového rozhraní úložiště (</a:t>
            </a:r>
            <a:r>
              <a:rPr lang="cs-CZ" sz="2400" dirty="0">
                <a:latin typeface="Calibri" pitchFamily="34" charset="0"/>
                <a:hlinkClick r:id="rId2"/>
              </a:rPr>
              <a:t>https://drive.google.com/</a:t>
            </a:r>
            <a:r>
              <a:rPr lang="cs-CZ" sz="2400" dirty="0">
                <a:latin typeface="Calibri" pitchFamily="34" charset="0"/>
              </a:rPr>
              <a:t>) a vlevo klikněte na Více -&gt; Koš. </a:t>
            </a:r>
            <a:endParaRPr lang="cs-CZ" sz="2400" dirty="0" smtClean="0">
              <a:latin typeface="Calibri" pitchFamily="34" charset="0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cs-CZ" sz="2400" dirty="0" smtClean="0">
                <a:latin typeface="Calibri" pitchFamily="34" charset="0"/>
              </a:rPr>
              <a:t>Zde </a:t>
            </a:r>
            <a:r>
              <a:rPr lang="cs-CZ" sz="2400" dirty="0">
                <a:latin typeface="Calibri" pitchFamily="34" charset="0"/>
              </a:rPr>
              <a:t>můžete vybraná data smazat nebo některá naopak obnovit.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Obnovení dat z koše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37112"/>
            <a:ext cx="5190728" cy="204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69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indent="-173038" algn="just">
              <a:defRPr/>
            </a:pPr>
            <a:r>
              <a:rPr lang="cs-CZ" sz="2000" dirty="0" smtClean="0">
                <a:latin typeface="Calibri" pitchFamily="34" charset="0"/>
              </a:rPr>
              <a:t>Google Disk se nabízí </a:t>
            </a:r>
            <a:r>
              <a:rPr lang="cs-CZ" sz="2000" dirty="0">
                <a:latin typeface="Calibri" pitchFamily="34" charset="0"/>
              </a:rPr>
              <a:t>jako vhodné řešení pro vytvoření </a:t>
            </a:r>
            <a:r>
              <a:rPr lang="cs-CZ" sz="2000" b="1" dirty="0">
                <a:latin typeface="Calibri" pitchFamily="34" charset="0"/>
              </a:rPr>
              <a:t>osobního pracovního prostředí učitele</a:t>
            </a:r>
            <a:r>
              <a:rPr lang="cs-CZ" sz="2000" dirty="0">
                <a:latin typeface="Calibri" pitchFamily="34" charset="0"/>
              </a:rPr>
              <a:t>, ve kterém </a:t>
            </a:r>
            <a:r>
              <a:rPr lang="cs-CZ" sz="2000" dirty="0" smtClean="0">
                <a:latin typeface="Calibri" pitchFamily="34" charset="0"/>
              </a:rPr>
              <a:t>lze např. </a:t>
            </a:r>
            <a:r>
              <a:rPr lang="cs-CZ" sz="2000" dirty="0">
                <a:latin typeface="Calibri" pitchFamily="34" charset="0"/>
              </a:rPr>
              <a:t>vytvářet a shromažďovat přípravy na hodiny, výukové materiály, testy, atd. </a:t>
            </a:r>
          </a:p>
          <a:p>
            <a:pPr marL="173038" indent="-173038" algn="just">
              <a:defRPr/>
            </a:pPr>
            <a:r>
              <a:rPr lang="cs-CZ" sz="1800" dirty="0">
                <a:latin typeface="Calibri" pitchFamily="34" charset="0"/>
              </a:rPr>
              <a:t>Učitel dále může se žáky sdílet výukové materiály, interaktivní pracovní listy pro práci online, ankety, případně testy vytvořené pomocí formulářů. </a:t>
            </a:r>
            <a:endParaRPr lang="cs-CZ" sz="1800" dirty="0" smtClean="0">
              <a:latin typeface="Calibri" pitchFamily="34" charset="0"/>
            </a:endParaRPr>
          </a:p>
          <a:p>
            <a:pPr marL="173038" indent="-173038" algn="just">
              <a:defRPr/>
            </a:pPr>
            <a:r>
              <a:rPr lang="cs-CZ" sz="1800" dirty="0" smtClean="0">
                <a:latin typeface="Calibri" pitchFamily="34" charset="0"/>
              </a:rPr>
              <a:t>Zajímavým</a:t>
            </a:r>
            <a:r>
              <a:rPr lang="cs-CZ" sz="1800" dirty="0">
                <a:latin typeface="Calibri" pitchFamily="34" charset="0"/>
              </a:rPr>
              <a:t>, i když pracnějším a organizačně náročnějším řešením je možnost vytvářet zadání přímo na míru jednotlivým žákům, a ta jim poté jmenovitě </a:t>
            </a:r>
            <a:r>
              <a:rPr lang="cs-CZ" sz="1800" dirty="0" err="1">
                <a:latin typeface="Calibri" pitchFamily="34" charset="0"/>
              </a:rPr>
              <a:t>nasdílet</a:t>
            </a:r>
            <a:r>
              <a:rPr lang="cs-CZ" sz="1800" dirty="0">
                <a:latin typeface="Calibri" pitchFamily="34" charset="0"/>
              </a:rPr>
              <a:t>, což se hodí zejména pro dlouhodobější úkoly a projekty. Učitel tak má kdykoliv přehled o práci jednotlivých žáků, může ji průběžně komentovat a usměrňovat.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ve škole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54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Přírodovědecká fakulta UK. </a:t>
            </a:r>
            <a:r>
              <a:rPr lang="cs-CZ" sz="1800" i="1" dirty="0" smtClean="0"/>
              <a:t>Návody pro Google Drive</a:t>
            </a:r>
            <a:r>
              <a:rPr lang="cs-CZ" sz="1800" dirty="0" smtClean="0"/>
              <a:t>. [online]. </a:t>
            </a:r>
            <a:r>
              <a:rPr lang="cs-CZ" sz="1800" dirty="0"/>
              <a:t>Dostupné z: http://ga.natur.cuni.cz/navody-pro-uzivatele/navody-pro-google-drive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521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algn="just" eaLnBrk="1" hangingPunct="1">
              <a:buFont typeface="Wingdings 3" pitchFamily="18" charset="2"/>
              <a:buChar char="}"/>
            </a:pPr>
            <a:r>
              <a:rPr lang="cs-CZ" sz="2000" dirty="0" smtClean="0"/>
              <a:t>Jednoduše řečeno, </a:t>
            </a:r>
            <a:r>
              <a:rPr lang="cs-CZ" sz="2000" b="1" dirty="0" smtClean="0"/>
              <a:t>Google Disk </a:t>
            </a:r>
            <a:r>
              <a:rPr lang="cs-CZ" sz="2000" dirty="0"/>
              <a:t>představuje </a:t>
            </a:r>
            <a:r>
              <a:rPr lang="cs-CZ" sz="2000" dirty="0" smtClean="0"/>
              <a:t>virtuální </a:t>
            </a:r>
            <a:r>
              <a:rPr lang="cs-CZ" sz="2000" dirty="0"/>
              <a:t>externí </a:t>
            </a:r>
            <a:r>
              <a:rPr lang="cs-CZ" sz="2000" dirty="0" smtClean="0"/>
              <a:t>úložiště </a:t>
            </a:r>
            <a:r>
              <a:rPr lang="cs-CZ" sz="2000" dirty="0"/>
              <a:t>s vlastním operačním systémem. </a:t>
            </a:r>
            <a:endParaRPr lang="cs-CZ" sz="2000" dirty="0" smtClean="0"/>
          </a:p>
          <a:p>
            <a:pPr marL="446088" lvl="1" algn="just" eaLnBrk="1" hangingPunct="1">
              <a:buFont typeface="Wingdings 3" pitchFamily="18" charset="2"/>
              <a:buChar char="}"/>
            </a:pPr>
            <a:r>
              <a:rPr lang="cs-CZ" sz="2000" dirty="0" smtClean="0"/>
              <a:t>Disk </a:t>
            </a:r>
            <a:r>
              <a:rPr lang="cs-CZ" sz="2000" dirty="0"/>
              <a:t>umožňuje </a:t>
            </a:r>
            <a:r>
              <a:rPr lang="cs-CZ" sz="2000" b="1" dirty="0"/>
              <a:t>běžné operace se soubory a složkami </a:t>
            </a:r>
            <a:r>
              <a:rPr lang="cs-CZ" sz="2000" dirty="0"/>
              <a:t>(vytváření, přejmenovávání, kopírování, mazání), ale také nahrávání souborů z počítače a naopak – stahování souborů do počítače. Prostředím a ovládáním </a:t>
            </a:r>
            <a:r>
              <a:rPr lang="cs-CZ" sz="2000" dirty="0" smtClean="0"/>
              <a:t>vzdáleně </a:t>
            </a:r>
            <a:r>
              <a:rPr lang="cs-CZ" sz="2000" dirty="0"/>
              <a:t>připomíná nástroj Průzkumník známý z Windows. </a:t>
            </a:r>
          </a:p>
          <a:p>
            <a:pPr marL="446088" lvl="1" algn="just" eaLnBrk="1" hangingPunct="1">
              <a:buFont typeface="Wingdings 3" pitchFamily="18" charset="2"/>
              <a:buChar char="}"/>
            </a:pPr>
            <a:r>
              <a:rPr lang="cs-CZ" sz="2000" dirty="0"/>
              <a:t>Velkým přínosem je sdílení souborů, složek a dokumentů. Aplikace umožňuje určit, kdo má mít k souborům uživatele přístup: </a:t>
            </a:r>
            <a:endParaRPr lang="cs-CZ" sz="2000" dirty="0" smtClean="0"/>
          </a:p>
          <a:p>
            <a:pPr marL="684213" lvl="2" algn="just" eaLnBrk="1" hangingPunct="1">
              <a:buFont typeface="Wingdings 3" pitchFamily="18" charset="2"/>
              <a:buChar char="}"/>
            </a:pPr>
            <a:r>
              <a:rPr lang="cs-CZ" sz="1800" dirty="0" smtClean="0"/>
              <a:t>přátelé</a:t>
            </a:r>
            <a:r>
              <a:rPr lang="cs-CZ" sz="1800" dirty="0"/>
              <a:t>, </a:t>
            </a:r>
            <a:endParaRPr lang="cs-CZ" sz="1800" dirty="0" smtClean="0"/>
          </a:p>
          <a:p>
            <a:pPr marL="684213" lvl="2" algn="just" eaLnBrk="1" hangingPunct="1">
              <a:buFont typeface="Wingdings 3" pitchFamily="18" charset="2"/>
              <a:buChar char="}"/>
            </a:pPr>
            <a:r>
              <a:rPr lang="cs-CZ" sz="1800" dirty="0" smtClean="0"/>
              <a:t>rodina</a:t>
            </a:r>
            <a:r>
              <a:rPr lang="cs-CZ" sz="1800" dirty="0"/>
              <a:t>, </a:t>
            </a:r>
            <a:endParaRPr lang="cs-CZ" sz="1800" dirty="0" smtClean="0"/>
          </a:p>
          <a:p>
            <a:pPr marL="684213" lvl="2" algn="just" eaLnBrk="1" hangingPunct="1">
              <a:buFont typeface="Wingdings 3" pitchFamily="18" charset="2"/>
              <a:buChar char="}"/>
            </a:pPr>
            <a:r>
              <a:rPr lang="cs-CZ" sz="1800" dirty="0" smtClean="0"/>
              <a:t>kolegové</a:t>
            </a:r>
            <a:r>
              <a:rPr lang="cs-CZ" sz="1800" dirty="0"/>
              <a:t>, </a:t>
            </a:r>
            <a:endParaRPr lang="cs-CZ" sz="1800" dirty="0" smtClean="0"/>
          </a:p>
          <a:p>
            <a:pPr marL="684213" lvl="2" algn="just" eaLnBrk="1" hangingPunct="1">
              <a:buFont typeface="Wingdings 3" pitchFamily="18" charset="2"/>
              <a:buChar char="}"/>
            </a:pPr>
            <a:r>
              <a:rPr lang="cs-CZ" sz="1800" dirty="0" smtClean="0"/>
              <a:t>žáci</a:t>
            </a:r>
            <a:r>
              <a:rPr lang="cs-CZ" sz="1800" dirty="0"/>
              <a:t>, atd. </a:t>
            </a:r>
            <a:endParaRPr lang="cs-CZ" sz="1800" dirty="0" smtClean="0"/>
          </a:p>
          <a:p>
            <a:pPr marL="446088" lvl="1" algn="just" eaLnBrk="1" hangingPunct="1">
              <a:buFont typeface="Wingdings 3" pitchFamily="18" charset="2"/>
              <a:buChar char="}"/>
            </a:pPr>
            <a:r>
              <a:rPr lang="cs-CZ" sz="2000" dirty="0" smtClean="0"/>
              <a:t>Lze </a:t>
            </a:r>
            <a:r>
              <a:rPr lang="cs-CZ" sz="2000" dirty="0"/>
              <a:t>předpokládat, že sdílení se brzy ukáže jako zajímavá a praktičtější alternativa k běžnému zasílání e-mailových příloh.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Google Disk</a:t>
            </a:r>
            <a:endParaRPr lang="cs-CZ" dirty="0"/>
          </a:p>
        </p:txBody>
      </p:sp>
      <p:pic>
        <p:nvPicPr>
          <p:cNvPr id="2050" name="Picture 2" descr="http://www.google.cz/apps/images/drive-1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42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893"/>
            <a:ext cx="8229600" cy="4250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Prostředí Google disku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96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latin typeface="Calibri" pitchFamily="34" charset="0"/>
              </a:rPr>
              <a:t>Úložiště aplikace Disk je sdíleno s dalšími dvěma službami: </a:t>
            </a:r>
            <a:endParaRPr lang="cs-CZ" sz="2800" dirty="0" smtClean="0">
              <a:latin typeface="Calibri" pitchFamily="34" charset="0"/>
            </a:endParaRPr>
          </a:p>
          <a:p>
            <a:pPr lvl="1"/>
            <a:r>
              <a:rPr lang="cs-CZ" sz="2400" b="1" dirty="0" smtClean="0">
                <a:latin typeface="Calibri" pitchFamily="34" charset="0"/>
              </a:rPr>
              <a:t>Gmail</a:t>
            </a:r>
            <a:r>
              <a:rPr lang="cs-CZ" sz="2400" dirty="0">
                <a:latin typeface="Calibri" pitchFamily="34" charset="0"/>
              </a:rPr>
              <a:t> a </a:t>
            </a:r>
            <a:endParaRPr lang="cs-CZ" sz="2400" dirty="0" smtClean="0">
              <a:latin typeface="Calibri" pitchFamily="34" charset="0"/>
            </a:endParaRPr>
          </a:p>
          <a:p>
            <a:pPr lvl="1"/>
            <a:r>
              <a:rPr lang="cs-CZ" sz="2400" b="1" dirty="0" smtClean="0">
                <a:latin typeface="Calibri" pitchFamily="34" charset="0"/>
              </a:rPr>
              <a:t>Fotky</a:t>
            </a:r>
            <a:r>
              <a:rPr lang="cs-CZ" sz="2400" dirty="0">
                <a:latin typeface="Calibri" pitchFamily="34" charset="0"/>
              </a:rPr>
              <a:t>. </a:t>
            </a:r>
            <a:endParaRPr lang="cs-CZ" sz="2400" dirty="0" smtClean="0">
              <a:latin typeface="Calibri" pitchFamily="34" charset="0"/>
            </a:endParaRPr>
          </a:p>
          <a:p>
            <a:pPr lvl="1"/>
            <a:endParaRPr lang="cs-CZ" sz="2400" dirty="0" smtClean="0">
              <a:latin typeface="Calibri" pitchFamily="34" charset="0"/>
            </a:endParaRPr>
          </a:p>
          <a:p>
            <a:r>
              <a:rPr lang="cs-CZ" sz="2000" dirty="0" smtClean="0">
                <a:latin typeface="Calibri" pitchFamily="34" charset="0"/>
              </a:rPr>
              <a:t>Celkový </a:t>
            </a:r>
            <a:r>
              <a:rPr lang="cs-CZ" sz="2000" dirty="0">
                <a:latin typeface="Calibri" pitchFamily="34" charset="0"/>
              </a:rPr>
              <a:t>bezplatný úložný prostor činí </a:t>
            </a:r>
            <a:r>
              <a:rPr lang="cs-CZ" sz="2000" b="1" dirty="0" smtClean="0">
                <a:latin typeface="Calibri" pitchFamily="34" charset="0"/>
              </a:rPr>
              <a:t>15</a:t>
            </a:r>
            <a:r>
              <a:rPr lang="cs-CZ" sz="2000" b="1" dirty="0">
                <a:latin typeface="Calibri" pitchFamily="34" charset="0"/>
              </a:rPr>
              <a:t> GB</a:t>
            </a:r>
            <a:r>
              <a:rPr lang="cs-CZ" sz="2000" dirty="0">
                <a:latin typeface="Calibri" pitchFamily="34" charset="0"/>
              </a:rPr>
              <a:t>. V případě větších nároků nezbývá, než si zaplatit některý z osmi nabízených tarifů. </a:t>
            </a:r>
            <a:endParaRPr lang="cs-CZ" sz="2000" dirty="0" smtClean="0">
              <a:latin typeface="Calibri" pitchFamily="34" charset="0"/>
            </a:endParaRPr>
          </a:p>
          <a:p>
            <a:r>
              <a:rPr lang="cs-CZ" sz="2000" dirty="0" smtClean="0">
                <a:latin typeface="Calibri" pitchFamily="34" charset="0"/>
              </a:rPr>
              <a:t>Měsíční </a:t>
            </a:r>
            <a:r>
              <a:rPr lang="cs-CZ" sz="2000" dirty="0">
                <a:latin typeface="Calibri" pitchFamily="34" charset="0"/>
              </a:rPr>
              <a:t>poplatky jsou uvedeny v dolarech a nachází se v rozpětí 4,99 $/100 GB až 799,99 $/16 TB. Jen tak mimochodem, platbu je možné provádět další online aplikací společnosti Google -&gt;  </a:t>
            </a:r>
            <a:r>
              <a:rPr lang="cs-CZ" sz="2000" b="1" dirty="0">
                <a:latin typeface="Calibri" pitchFamily="34" charset="0"/>
              </a:rPr>
              <a:t>Peněženka</a:t>
            </a:r>
            <a:r>
              <a:rPr lang="cs-CZ" sz="2000" dirty="0" smtClean="0">
                <a:latin typeface="Calibri" pitchFamily="34" charset="0"/>
              </a:rPr>
              <a:t>.</a:t>
            </a:r>
            <a:endParaRPr lang="cs-CZ" sz="2000" dirty="0">
              <a:latin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Úložiště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70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173038" algn="just">
              <a:defRPr/>
            </a:pPr>
            <a:r>
              <a:rPr lang="cs-CZ" sz="2000" dirty="0" smtClean="0">
                <a:latin typeface="Calibri" pitchFamily="34" charset="0"/>
              </a:rPr>
              <a:t>Aplikace Google Disk </a:t>
            </a:r>
            <a:r>
              <a:rPr lang="cs-CZ" sz="2000" dirty="0">
                <a:latin typeface="Calibri" pitchFamily="34" charset="0"/>
              </a:rPr>
              <a:t>nabízí </a:t>
            </a:r>
            <a:r>
              <a:rPr lang="cs-CZ" sz="2000" b="1" dirty="0" smtClean="0">
                <a:latin typeface="Calibri" pitchFamily="34" charset="0"/>
              </a:rPr>
              <a:t>integrované </a:t>
            </a:r>
            <a:r>
              <a:rPr lang="cs-CZ" sz="2000" b="1" dirty="0">
                <a:latin typeface="Calibri" pitchFamily="34" charset="0"/>
              </a:rPr>
              <a:t>kancelářské aplikace</a:t>
            </a:r>
            <a:r>
              <a:rPr lang="cs-CZ" sz="2000" dirty="0">
                <a:latin typeface="Calibri" pitchFamily="34" charset="0"/>
              </a:rPr>
              <a:t>. Ty mohou s jistou rezervou posloužit jako alternativa k zavedeným desktopovým aplikacím. </a:t>
            </a:r>
            <a:endParaRPr lang="cs-CZ" sz="2000" dirty="0" smtClean="0">
              <a:latin typeface="Calibri" pitchFamily="34" charset="0"/>
            </a:endParaRPr>
          </a:p>
          <a:p>
            <a:pPr marL="266700" indent="-173038" algn="just">
              <a:defRPr/>
            </a:pPr>
            <a:r>
              <a:rPr lang="cs-CZ" sz="2000" dirty="0" smtClean="0">
                <a:latin typeface="Calibri" pitchFamily="34" charset="0"/>
              </a:rPr>
              <a:t>Samozřejmě</a:t>
            </a:r>
            <a:r>
              <a:rPr lang="cs-CZ" sz="2000" dirty="0">
                <a:latin typeface="Calibri" pitchFamily="34" charset="0"/>
              </a:rPr>
              <a:t>, že např. tabulka vytvořená v prostředí Disku nemůže v žádném případě konkurovat možnostem MS Excelu. Na druhou stranu, </a:t>
            </a:r>
            <a:r>
              <a:rPr lang="cs-CZ" sz="2000" b="1" dirty="0">
                <a:latin typeface="Calibri" pitchFamily="34" charset="0"/>
              </a:rPr>
              <a:t>kolik procent všech </a:t>
            </a:r>
            <a:r>
              <a:rPr lang="cs-CZ" sz="2000" b="1" dirty="0" err="1">
                <a:latin typeface="Calibri" pitchFamily="34" charset="0"/>
              </a:rPr>
              <a:t>excelovských</a:t>
            </a:r>
            <a:r>
              <a:rPr lang="cs-CZ" sz="2000" b="1" dirty="0">
                <a:latin typeface="Calibri" pitchFamily="34" charset="0"/>
              </a:rPr>
              <a:t> funkcí využívá běžný uživatel</a:t>
            </a:r>
            <a:r>
              <a:rPr lang="cs-CZ" sz="2000" dirty="0">
                <a:latin typeface="Calibri" pitchFamily="34" charset="0"/>
              </a:rPr>
              <a:t>? </a:t>
            </a:r>
            <a:endParaRPr lang="cs-CZ" sz="2000" dirty="0" smtClean="0">
              <a:latin typeface="Calibri" pitchFamily="34" charset="0"/>
            </a:endParaRPr>
          </a:p>
          <a:p>
            <a:pPr marL="266700" indent="-173038" algn="just">
              <a:defRPr/>
            </a:pPr>
            <a:r>
              <a:rPr lang="cs-CZ" sz="2000" dirty="0" smtClean="0">
                <a:latin typeface="Calibri" pitchFamily="34" charset="0"/>
              </a:rPr>
              <a:t>Jaké </a:t>
            </a:r>
            <a:r>
              <a:rPr lang="cs-CZ" sz="2000" dirty="0">
                <a:latin typeface="Calibri" pitchFamily="34" charset="0"/>
              </a:rPr>
              <a:t>soubory je tedy možné vytvářet? Z nativních formátů se jedná se o soubory typu: </a:t>
            </a:r>
            <a:endParaRPr lang="cs-CZ" sz="2000" dirty="0" smtClean="0">
              <a:latin typeface="Calibri" pitchFamily="34" charset="0"/>
            </a:endParaRPr>
          </a:p>
          <a:p>
            <a:pPr marL="522288" lvl="1" indent="-173038" algn="just">
              <a:defRPr/>
            </a:pPr>
            <a:r>
              <a:rPr lang="cs-CZ" sz="1600" dirty="0" smtClean="0">
                <a:latin typeface="Calibri" pitchFamily="34" charset="0"/>
              </a:rPr>
              <a:t>textový </a:t>
            </a:r>
            <a:r>
              <a:rPr lang="cs-CZ" sz="1600" dirty="0">
                <a:latin typeface="Calibri" pitchFamily="34" charset="0"/>
              </a:rPr>
              <a:t>dokument, </a:t>
            </a:r>
            <a:endParaRPr lang="cs-CZ" sz="1600" dirty="0" smtClean="0">
              <a:latin typeface="Calibri" pitchFamily="34" charset="0"/>
            </a:endParaRPr>
          </a:p>
          <a:p>
            <a:pPr marL="522288" lvl="1" indent="-173038" algn="just">
              <a:defRPr/>
            </a:pPr>
            <a:r>
              <a:rPr lang="cs-CZ" sz="1600" dirty="0" smtClean="0">
                <a:latin typeface="Calibri" pitchFamily="34" charset="0"/>
              </a:rPr>
              <a:t>prezentace</a:t>
            </a:r>
            <a:r>
              <a:rPr lang="cs-CZ" sz="1600" dirty="0">
                <a:latin typeface="Calibri" pitchFamily="34" charset="0"/>
              </a:rPr>
              <a:t>, </a:t>
            </a:r>
            <a:endParaRPr lang="cs-CZ" sz="1600" dirty="0" smtClean="0">
              <a:latin typeface="Calibri" pitchFamily="34" charset="0"/>
            </a:endParaRPr>
          </a:p>
          <a:p>
            <a:pPr marL="522288" lvl="1" indent="-173038" algn="just">
              <a:defRPr/>
            </a:pPr>
            <a:r>
              <a:rPr lang="cs-CZ" sz="1600" dirty="0" smtClean="0">
                <a:latin typeface="Calibri" pitchFamily="34" charset="0"/>
              </a:rPr>
              <a:t>tabulka</a:t>
            </a:r>
            <a:r>
              <a:rPr lang="cs-CZ" sz="1600" dirty="0">
                <a:latin typeface="Calibri" pitchFamily="34" charset="0"/>
              </a:rPr>
              <a:t>, </a:t>
            </a:r>
            <a:endParaRPr lang="cs-CZ" sz="1600" dirty="0" smtClean="0">
              <a:latin typeface="Calibri" pitchFamily="34" charset="0"/>
            </a:endParaRPr>
          </a:p>
          <a:p>
            <a:pPr marL="522288" lvl="1" indent="-173038" algn="just">
              <a:defRPr/>
            </a:pPr>
            <a:r>
              <a:rPr lang="cs-CZ" sz="1600" dirty="0" smtClean="0">
                <a:latin typeface="Calibri" pitchFamily="34" charset="0"/>
              </a:rPr>
              <a:t>formulář</a:t>
            </a:r>
            <a:r>
              <a:rPr lang="cs-CZ" sz="1600" dirty="0">
                <a:latin typeface="Calibri" pitchFamily="34" charset="0"/>
              </a:rPr>
              <a:t>, </a:t>
            </a:r>
            <a:endParaRPr lang="cs-CZ" sz="1600" dirty="0" smtClean="0">
              <a:latin typeface="Calibri" pitchFamily="34" charset="0"/>
            </a:endParaRPr>
          </a:p>
          <a:p>
            <a:pPr marL="522288" lvl="1" indent="-173038" algn="just">
              <a:defRPr/>
            </a:pPr>
            <a:r>
              <a:rPr lang="cs-CZ" sz="1600" dirty="0" smtClean="0">
                <a:latin typeface="Calibri" pitchFamily="34" charset="0"/>
              </a:rPr>
              <a:t>nákres</a:t>
            </a:r>
            <a:r>
              <a:rPr lang="cs-CZ" sz="1600" dirty="0">
                <a:latin typeface="Calibri" pitchFamily="34" charset="0"/>
              </a:rPr>
              <a:t>. </a:t>
            </a:r>
            <a:endParaRPr lang="cs-CZ" sz="1600" dirty="0" smtClean="0">
              <a:latin typeface="Calibri" pitchFamily="34" charset="0"/>
            </a:endParaRPr>
          </a:p>
          <a:p>
            <a:pPr marL="266700" indent="-173038" algn="just">
              <a:defRPr/>
            </a:pPr>
            <a:r>
              <a:rPr lang="cs-CZ" sz="2000" dirty="0" smtClean="0">
                <a:latin typeface="Calibri" pitchFamily="34" charset="0"/>
              </a:rPr>
              <a:t>Mimo </a:t>
            </a:r>
            <a:r>
              <a:rPr lang="cs-CZ" sz="2000" dirty="0">
                <a:latin typeface="Calibri" pitchFamily="34" charset="0"/>
              </a:rPr>
              <a:t>to si Disk poradí i s nejběžněji používanými formáty (MS Office, </a:t>
            </a:r>
            <a:r>
              <a:rPr lang="cs-CZ" sz="2000" dirty="0" err="1">
                <a:latin typeface="Calibri" pitchFamily="34" charset="0"/>
              </a:rPr>
              <a:t>OpenOffice</a:t>
            </a:r>
            <a:r>
              <a:rPr lang="cs-CZ" sz="2000" dirty="0">
                <a:latin typeface="Calibri" pitchFamily="34" charset="0"/>
              </a:rPr>
              <a:t>, PDF, atd.), které umí zobrazovat v náhledu. </a:t>
            </a:r>
          </a:p>
          <a:p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Kancelářské aplikace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03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862" indent="-457200">
              <a:defRPr/>
            </a:pPr>
            <a:r>
              <a:rPr lang="cs-CZ" sz="1800" dirty="0" smtClean="0">
                <a:latin typeface="Calibri" pitchFamily="34" charset="0"/>
              </a:rPr>
              <a:t>Navíc </a:t>
            </a:r>
            <a:r>
              <a:rPr lang="cs-CZ" sz="1800" dirty="0">
                <a:latin typeface="Calibri" pitchFamily="34" charset="0"/>
              </a:rPr>
              <a:t>lze do prostředí Disku integrovat řadu dalších aplikací, jejichž soubory pak mohou být prostřednictvím Disku vytvářeny, ukládány a spravovány. </a:t>
            </a:r>
            <a:endParaRPr lang="cs-CZ" sz="1800" dirty="0" smtClean="0">
              <a:latin typeface="Calibri" pitchFamily="34" charset="0"/>
            </a:endParaRPr>
          </a:p>
          <a:p>
            <a:pPr marL="550862" indent="-457200">
              <a:defRPr/>
            </a:pPr>
            <a:r>
              <a:rPr lang="cs-CZ" sz="1800" b="1" dirty="0" smtClean="0">
                <a:latin typeface="Calibri" pitchFamily="34" charset="0"/>
              </a:rPr>
              <a:t>Prostředí </a:t>
            </a:r>
            <a:r>
              <a:rPr lang="cs-CZ" sz="1800" b="1" dirty="0">
                <a:latin typeface="Calibri" pitchFamily="34" charset="0"/>
              </a:rPr>
              <a:t>Disku umožňuje pro výuku důležitou spolupráci více uživatelů na jednotlivých dokumentech</a:t>
            </a:r>
            <a:r>
              <a:rPr lang="cs-CZ" sz="1800" dirty="0">
                <a:latin typeface="Calibri" pitchFamily="34" charset="0"/>
              </a:rPr>
              <a:t>. </a:t>
            </a:r>
            <a:endParaRPr lang="cs-CZ" sz="1800" dirty="0" smtClean="0">
              <a:latin typeface="Calibri" pitchFamily="34" charset="0"/>
            </a:endParaRPr>
          </a:p>
          <a:p>
            <a:pPr marL="550862" indent="-457200">
              <a:defRPr/>
            </a:pPr>
            <a:r>
              <a:rPr lang="cs-CZ" sz="1800" dirty="0" smtClean="0">
                <a:latin typeface="Calibri" pitchFamily="34" charset="0"/>
              </a:rPr>
              <a:t>K</a:t>
            </a:r>
            <a:r>
              <a:rPr lang="cs-CZ" sz="1800" dirty="0">
                <a:latin typeface="Calibri" pitchFamily="34" charset="0"/>
              </a:rPr>
              <a:t> dispozici jsou i další užitečné funkce jako je automatická správa a kontrola verzí, komentáře k dokumentům a možnost chatování v rámci zpracovávaného dokumentu.</a:t>
            </a:r>
          </a:p>
          <a:p>
            <a:endParaRPr lang="cs-CZ" dirty="0" smtClean="0"/>
          </a:p>
          <a:p>
            <a:r>
              <a:rPr lang="cs-CZ" dirty="0" smtClean="0"/>
              <a:t>Klepneme na tlačítko Vytvořit.</a:t>
            </a:r>
          </a:p>
          <a:p>
            <a:r>
              <a:rPr lang="cs-CZ" dirty="0" smtClean="0"/>
              <a:t>Vybereme např. </a:t>
            </a:r>
            <a:r>
              <a:rPr lang="cs-CZ" b="1" dirty="0" smtClean="0"/>
              <a:t>Dokument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Kancelářské aplikace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15097"/>
            <a:ext cx="3204139" cy="35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0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K dispozici je jednoduchý a přehledný editor: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1600" b="1" dirty="0" smtClean="0"/>
              <a:t>Místní nabídka dokumentu </a:t>
            </a:r>
            <a:r>
              <a:rPr lang="cs-CZ" sz="1600" dirty="0" smtClean="0"/>
              <a:t>– </a:t>
            </a:r>
          </a:p>
          <a:p>
            <a:r>
              <a:rPr lang="cs-CZ" sz="1600" dirty="0" smtClean="0"/>
              <a:t>pravým tlačítkem na dokument: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a správa dokumentu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992"/>
            <a:ext cx="9144000" cy="24481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24350"/>
            <a:ext cx="2910830" cy="27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9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173038" algn="just">
              <a:defRPr/>
            </a:pPr>
            <a:r>
              <a:rPr lang="cs-CZ" sz="2400" dirty="0">
                <a:latin typeface="Calibri" pitchFamily="34" charset="0"/>
              </a:rPr>
              <a:t>Po nainstalování příslušného klienta do počítače lze k obsahu </a:t>
            </a:r>
            <a:r>
              <a:rPr lang="cs-CZ" sz="2400" dirty="0" err="1">
                <a:latin typeface="Calibri" pitchFamily="34" charset="0"/>
              </a:rPr>
              <a:t>cloudového</a:t>
            </a:r>
            <a:r>
              <a:rPr lang="cs-CZ" sz="2400" dirty="0">
                <a:latin typeface="Calibri" pitchFamily="34" charset="0"/>
              </a:rPr>
              <a:t> Disku přistupovat také prostřednictvím „klasické“ desktopové </a:t>
            </a:r>
            <a:r>
              <a:rPr lang="cs-CZ" sz="2400" dirty="0" smtClean="0">
                <a:latin typeface="Calibri" pitchFamily="34" charset="0"/>
              </a:rPr>
              <a:t>aplikace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stejně jako v případě </a:t>
            </a:r>
            <a:r>
              <a:rPr lang="cs-CZ" sz="2400" dirty="0" err="1" smtClean="0">
                <a:latin typeface="Calibri" pitchFamily="34" charset="0"/>
              </a:rPr>
              <a:t>DropBoxu</a:t>
            </a:r>
            <a:r>
              <a:rPr lang="cs-CZ" sz="2400" dirty="0" smtClean="0">
                <a:latin typeface="Calibri" pitchFamily="34" charset="0"/>
              </a:rPr>
              <a:t>.</a:t>
            </a:r>
          </a:p>
          <a:p>
            <a:pPr marL="266700" indent="-173038" algn="just">
              <a:defRPr/>
            </a:pPr>
            <a:endParaRPr lang="cs-CZ" sz="2400" dirty="0">
              <a:latin typeface="Calibri" pitchFamily="34" charset="0"/>
            </a:endParaRPr>
          </a:p>
          <a:p>
            <a:pPr marL="266700" indent="-173038" algn="just">
              <a:defRPr/>
            </a:pPr>
            <a:r>
              <a:rPr lang="cs-CZ" sz="2400" b="1" dirty="0">
                <a:latin typeface="Calibri" pitchFamily="34" charset="0"/>
              </a:rPr>
              <a:t>Disk lze navíc na mapovat jako síťový </a:t>
            </a:r>
            <a:r>
              <a:rPr lang="cs-CZ" sz="2400" b="1" dirty="0" smtClean="0">
                <a:latin typeface="Calibri" pitchFamily="34" charset="0"/>
              </a:rPr>
              <a:t>disk.</a:t>
            </a:r>
          </a:p>
          <a:p>
            <a:pPr marL="266700" indent="-173038" algn="just">
              <a:defRPr/>
            </a:pPr>
            <a:endParaRPr lang="cs-CZ" sz="2400" dirty="0">
              <a:latin typeface="Calibri" pitchFamily="34" charset="0"/>
            </a:endParaRPr>
          </a:p>
          <a:p>
            <a:pPr marL="266700" indent="-173038" algn="just">
              <a:defRPr/>
            </a:pPr>
            <a:r>
              <a:rPr lang="cs-CZ" sz="2400" dirty="0">
                <a:latin typeface="Calibri" pitchFamily="34" charset="0"/>
              </a:rPr>
              <a:t>Díky klientu lze s obsahem Disku pracovat i v </a:t>
            </a:r>
            <a:r>
              <a:rPr lang="cs-CZ" sz="2400" dirty="0" err="1">
                <a:latin typeface="Calibri" pitchFamily="34" charset="0"/>
              </a:rPr>
              <a:t>offline</a:t>
            </a:r>
            <a:r>
              <a:rPr lang="cs-CZ" sz="2400" dirty="0">
                <a:latin typeface="Calibri" pitchFamily="34" charset="0"/>
              </a:rPr>
              <a:t> režimu. Po připojení k internetu zajišťuje klient automatickou synchronizaci dat mezi zařízením a obsahem Disku v </a:t>
            </a:r>
            <a:r>
              <a:rPr lang="cs-CZ" sz="2400" dirty="0" err="1">
                <a:latin typeface="Calibri" pitchFamily="34" charset="0"/>
              </a:rPr>
              <a:t>cloudu</a:t>
            </a:r>
            <a:r>
              <a:rPr lang="cs-CZ" sz="2400" dirty="0">
                <a:latin typeface="Calibri" pitchFamily="34" charset="0"/>
              </a:rPr>
              <a:t>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Desktopový klient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241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DUKA - Brno - Prezentace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2359</TotalTime>
  <Words>713</Words>
  <Application>Microsoft Office PowerPoint</Application>
  <PresentationFormat>Předvádění na obrazovce (4:3)</PresentationFormat>
  <Paragraphs>112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EDUKA - Brno - Prezentace</vt:lpstr>
      <vt:lpstr>Vzdělávání pedagogů pomocí tabletů  reg. č. CZ.1.07/1.3.00/51.0005 Bc. Tomáš Vyjídák</vt:lpstr>
      <vt:lpstr>Cloudové služby GOOGLE</vt:lpstr>
      <vt:lpstr>Google Disk</vt:lpstr>
      <vt:lpstr>Prostředí Google disku</vt:lpstr>
      <vt:lpstr>Úložiště</vt:lpstr>
      <vt:lpstr>Kancelářské aplikace</vt:lpstr>
      <vt:lpstr>Kancelářské aplikace</vt:lpstr>
      <vt:lpstr>Tvorba a správa dokumentu</vt:lpstr>
      <vt:lpstr>Desktopový klient</vt:lpstr>
      <vt:lpstr>Instalace klienta</vt:lpstr>
      <vt:lpstr>Instalace </vt:lpstr>
      <vt:lpstr>Instalace</vt:lpstr>
      <vt:lpstr>Přihlášení k účtu</vt:lpstr>
      <vt:lpstr>Dokončení instalace</vt:lpstr>
      <vt:lpstr>Synchronizace</vt:lpstr>
      <vt:lpstr>Google Drive bez Internetu</vt:lpstr>
      <vt:lpstr>Offline Mód</vt:lpstr>
      <vt:lpstr>Oprávnění sdílení</vt:lpstr>
      <vt:lpstr>Šifrování dat</vt:lpstr>
      <vt:lpstr>Synchronizace složky Dokumenty do Google Drive </vt:lpstr>
      <vt:lpstr>Synchronizace dokumentů</vt:lpstr>
      <vt:lpstr>Obnovení dat z koše</vt:lpstr>
      <vt:lpstr>Využití ve škole</vt:lpstr>
      <vt:lpstr>Použité zdroje</vt:lpstr>
    </vt:vector>
  </TitlesOfParts>
  <Company>PdF UP Olomouc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 pedagogů pomocí tabletů  reg. č. CZ.1.07/1.3.00/51.0005</dc:title>
  <dc:creator>Jan Kubrický</dc:creator>
  <cp:lastModifiedBy>blazkova</cp:lastModifiedBy>
  <cp:revision>90</cp:revision>
  <dcterms:created xsi:type="dcterms:W3CDTF">2014-10-13T07:40:30Z</dcterms:created>
  <dcterms:modified xsi:type="dcterms:W3CDTF">2016-01-14T10:37:47Z</dcterms:modified>
</cp:coreProperties>
</file>