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Kluci a holky totiž jsou odděleni velmi brzy. Už ve školkách jsou běžné různé kroužky pro chlapce a pro dívky. Dívky a chlapci tak zažívají jiné věci a je pro ně čím dál tím těžší nahlédnout na to, jak věci prožívají ostatní lidé. Zároveň je schopnost vidět věci očima toho druhého základem empatie.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Nerovnosti mezi muži a ženami podporuje i to, co se ve školách dozvídáme.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V učebnicích najdeme mezi významnými osobnostmi často jen mužské skupiny bez zastoupení jediné ženy. A to i z dob, kdy například žen umělkyň už bylo nemálo. </a:t>
            </a:r>
            <a:r>
              <a:rPr lang="en">
                <a:solidFill>
                  <a:schemeClr val="dk1"/>
                </a:solidFill>
              </a:rPr>
              <a:t>Situaci si můžeme představit i obráceně - pokud by mezi mezi nejznámějšími umělci nebyl ani jeden muž, nechyběli by nám na obrázku? Nepůsobil by na nás obrázek jako nereprezentující realitu?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Podobně když například žáci a žákyně hledají významné osobnosti, narazí třeba jen na samé muže. Pokud ale kluci i holky kolem sebe nevidí silné inspirující příběhy, se kterými se mohou identifikovat, tak i jejich životní volby tím mohou být omezené.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Nejen ve škole, ale v celé společnosti existuje mnoho různých příkladů nerovností mezi ženami a muži. Budeme se s nimi tedy setkávat i poté, co školu opustíme.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Ženy a muži nejsou stejně zastoupeni při rozhodování.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Ženy dominují péči o děti a na rodičovskou odchází jen minimum mužů a jejich počet v čase takřka neroste. Nerovnoměrné rozdělení péče o děti má přitom závažné důsledky jak pro ženy (z hlediska kariérního uplatnění), tak pro muže (a hloubku jejich vztahu s dětmi).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Nerovnosti mezi muži a ženami přitom nemají důsledky jen v rozdílných rolích a očekáváních od žen a mužů ve společnosti, ale přispívají i k tomu, že násilí a sexuální obtěžování je ve společnosti velmi rozšířené. Vlevo vidíme fotografie dvacetileté studentky, která se na ulici fotila s muži, kteří na ni pokřikovali sexuální narážky. Za pár týdnů pořídila desítky fotografií. Není náhodou, že muž by pravděpodobně nevyfotil ani jednu.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Lístečková metoda i přemýšej, pak ve dvojici sdílej- Dylan Wiliam, britský pedagog, zabývající se mnoho let otázkou formativního hodcnoení, jehož součástí je zplomocnování dětí jako vlastníků učení, podpora vrstevnického učení, poskytování efektivní zpětné vazby, a vůbec efektivní komunikace mezi dětmi. Metoda je zmiňována v knize a ukázána ve filmu The classroom experiment. Další meotdy práce a možnosti, zaazená do českého kontextu a připravená českým expetním týmem nabízí nedávno vydaná kniha Formativní hodcnoení ve výuce. Ještě jedna zkušensot ze zahraničí - Plná pozornost těm, kteří hovoří.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Irena: Už to nemáme v seznamu, ale mohla bych ještě doplnit zkušenost se “stráží” během skupinové práce (děti mají v práci rozdělené různé role, jedna role je “stráž” zapojení všech ve skupině) a s “třídní službou” (vedle běžných služeb “květiny”, “tabulce”, “třídnice” je i služba “zapojení”, která hlídá, zda v daném dnu/týdnu všichni ve třídě mluvili, neskákali do řeči, hlásili se…). 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Strategie popisují jak má vypadat dobrá třída - to jsem si vypůjčila z metodiky, kterou vydala Centra podpory inkluzivního vzdělávání - Příručka Práce s třídním kolektivem.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P</a:t>
            </a:r>
            <a:r>
              <a:rPr lang="en"/>
              <a:t>řirozená odlišnost pohlaví - petra, kri, sebenaplňujíc íproroctví - irena,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Osobnosti - kri, petra, generické maskulinum- irena,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Shape 4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Kluky ve škole mnohem častěji vídáme v aktivní roli - ať už je to při vyučování, kdy chtějí první odpovědět na otázku nebo naopak při vyrušování v hodině. Snadno se tak dostaneme do situace, kdy při veškeré snaze věnujeme některým dětem více pozornosti než jiným.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Jsou to naopak dívky, které mnohem více ve školách dodržují pravidla - hlásí se, dělají domácí úkoly a obecně s nimi v uvozovkách “nejsou problémy” - často se tak stane, že jsou zároveň méně rozvíjeny.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To může vést například k tomu, že dívky ve školách mnohem častěji pečují o prostředí - například zalévají květiny či se starají o nástěnky. Klukům jsou zase svěřovány úkoly, kde se očekává fyzická síla jako je nošení pomůcek do hodiny nebo technická zdatnost při opravě počítačů.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Kluci a holky si na hřištích hrají jinak. Vídeň při svém zkoumání, kdo využívá dětská hřiště zjistila, že kluci na hřištích zabírají více prostoru a věnují se kolektivním sportům. Holky naopak potřebovaly více klidných míst pro sebe a své hry. </a:t>
            </a: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Pokud je hřiště tvořeno např. jen basketbalovou plochou, holky se často cítí nejistě a na hřiště raději vůbec nejdou. </a:t>
            </a: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Pokud vás zajímá jak ve Vídni pomohli tomu, aby holky a kluci byli na hřištích spolu, tak na konci prezentace najdete odkaz na publikaci "Jak navrhnout férově sdílené město.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ridlin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hape 51"/>
          <p:cNvCxnSpPr/>
          <p:nvPr/>
        </p:nvCxnSpPr>
        <p:spPr>
          <a:xfrm>
            <a:off x="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52" name="Shape 52"/>
          <p:cNvCxnSpPr/>
          <p:nvPr/>
        </p:nvCxnSpPr>
        <p:spPr>
          <a:xfrm>
            <a:off x="5715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53" name="Shape 53"/>
          <p:cNvCxnSpPr/>
          <p:nvPr/>
        </p:nvCxnSpPr>
        <p:spPr>
          <a:xfrm>
            <a:off x="11430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54" name="Shape 54"/>
          <p:cNvCxnSpPr/>
          <p:nvPr/>
        </p:nvCxnSpPr>
        <p:spPr>
          <a:xfrm>
            <a:off x="17145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55" name="Shape 55"/>
          <p:cNvCxnSpPr/>
          <p:nvPr/>
        </p:nvCxnSpPr>
        <p:spPr>
          <a:xfrm>
            <a:off x="22860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56" name="Shape 56"/>
          <p:cNvCxnSpPr/>
          <p:nvPr/>
        </p:nvCxnSpPr>
        <p:spPr>
          <a:xfrm>
            <a:off x="28575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57" name="Shape 57"/>
          <p:cNvCxnSpPr/>
          <p:nvPr/>
        </p:nvCxnSpPr>
        <p:spPr>
          <a:xfrm>
            <a:off x="34290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58" name="Shape 58"/>
          <p:cNvCxnSpPr/>
          <p:nvPr/>
        </p:nvCxnSpPr>
        <p:spPr>
          <a:xfrm>
            <a:off x="40005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59" name="Shape 59"/>
          <p:cNvCxnSpPr/>
          <p:nvPr/>
        </p:nvCxnSpPr>
        <p:spPr>
          <a:xfrm>
            <a:off x="45720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60" name="Shape 60"/>
          <p:cNvCxnSpPr/>
          <p:nvPr/>
        </p:nvCxnSpPr>
        <p:spPr>
          <a:xfrm>
            <a:off x="57150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61" name="Shape 61"/>
          <p:cNvCxnSpPr/>
          <p:nvPr/>
        </p:nvCxnSpPr>
        <p:spPr>
          <a:xfrm>
            <a:off x="62865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62" name="Shape 62"/>
          <p:cNvCxnSpPr/>
          <p:nvPr/>
        </p:nvCxnSpPr>
        <p:spPr>
          <a:xfrm>
            <a:off x="68580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63" name="Shape 63"/>
          <p:cNvCxnSpPr/>
          <p:nvPr/>
        </p:nvCxnSpPr>
        <p:spPr>
          <a:xfrm>
            <a:off x="74295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64" name="Shape 64"/>
          <p:cNvCxnSpPr/>
          <p:nvPr/>
        </p:nvCxnSpPr>
        <p:spPr>
          <a:xfrm>
            <a:off x="80010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65" name="Shape 65"/>
          <p:cNvCxnSpPr/>
          <p:nvPr/>
        </p:nvCxnSpPr>
        <p:spPr>
          <a:xfrm>
            <a:off x="85725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66" name="Shape 66"/>
          <p:cNvCxnSpPr/>
          <p:nvPr/>
        </p:nvCxnSpPr>
        <p:spPr>
          <a:xfrm>
            <a:off x="91440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67" name="Shape 67"/>
          <p:cNvCxnSpPr/>
          <p:nvPr/>
        </p:nvCxnSpPr>
        <p:spPr>
          <a:xfrm>
            <a:off x="4572000" y="-4572000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68" name="Shape 68"/>
          <p:cNvCxnSpPr/>
          <p:nvPr/>
        </p:nvCxnSpPr>
        <p:spPr>
          <a:xfrm>
            <a:off x="4572000" y="-4142204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69" name="Shape 69"/>
          <p:cNvCxnSpPr/>
          <p:nvPr/>
        </p:nvCxnSpPr>
        <p:spPr>
          <a:xfrm>
            <a:off x="4572000" y="-3282612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0" name="Shape 70"/>
          <p:cNvCxnSpPr/>
          <p:nvPr/>
        </p:nvCxnSpPr>
        <p:spPr>
          <a:xfrm>
            <a:off x="4572000" y="-2852817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1" name="Shape 71"/>
          <p:cNvCxnSpPr/>
          <p:nvPr/>
        </p:nvCxnSpPr>
        <p:spPr>
          <a:xfrm>
            <a:off x="4572000" y="-2423021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2" name="Shape 72"/>
          <p:cNvCxnSpPr/>
          <p:nvPr/>
        </p:nvCxnSpPr>
        <p:spPr>
          <a:xfrm>
            <a:off x="4572000" y="-1993225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3" name="Shape 73"/>
          <p:cNvCxnSpPr/>
          <p:nvPr/>
        </p:nvCxnSpPr>
        <p:spPr>
          <a:xfrm>
            <a:off x="4572000" y="-1563429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4" name="Shape 74"/>
          <p:cNvCxnSpPr/>
          <p:nvPr/>
        </p:nvCxnSpPr>
        <p:spPr>
          <a:xfrm>
            <a:off x="4572000" y="-1133633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5" name="Shape 75"/>
          <p:cNvCxnSpPr/>
          <p:nvPr/>
        </p:nvCxnSpPr>
        <p:spPr>
          <a:xfrm>
            <a:off x="4572000" y="-703837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6" name="Shape 76"/>
          <p:cNvCxnSpPr/>
          <p:nvPr/>
        </p:nvCxnSpPr>
        <p:spPr>
          <a:xfrm>
            <a:off x="4572000" y="-274042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7" name="Shape 77"/>
          <p:cNvCxnSpPr/>
          <p:nvPr/>
        </p:nvCxnSpPr>
        <p:spPr>
          <a:xfrm>
            <a:off x="4572000" y="155754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8" name="Shape 78"/>
          <p:cNvCxnSpPr/>
          <p:nvPr/>
        </p:nvCxnSpPr>
        <p:spPr>
          <a:xfrm>
            <a:off x="4572000" y="585550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79" name="Shape 79"/>
          <p:cNvCxnSpPr/>
          <p:nvPr/>
        </p:nvCxnSpPr>
        <p:spPr>
          <a:xfrm>
            <a:off x="4572000" y="1015346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80" name="Shape 80"/>
          <p:cNvCxnSpPr/>
          <p:nvPr/>
        </p:nvCxnSpPr>
        <p:spPr>
          <a:xfrm>
            <a:off x="4572000" y="1445142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81" name="Shape 81"/>
          <p:cNvCxnSpPr/>
          <p:nvPr/>
        </p:nvCxnSpPr>
        <p:spPr>
          <a:xfrm>
            <a:off x="4572000" y="1874938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82" name="Shape 82"/>
          <p:cNvCxnSpPr/>
          <p:nvPr/>
        </p:nvCxnSpPr>
        <p:spPr>
          <a:xfrm>
            <a:off x="4572000" y="2304733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83" name="Shape 83"/>
          <p:cNvCxnSpPr/>
          <p:nvPr/>
        </p:nvCxnSpPr>
        <p:spPr>
          <a:xfrm>
            <a:off x="4572000" y="-3712408"/>
            <a:ext cx="0" cy="91440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cxnSp>
        <p:nvCxnSpPr>
          <p:cNvPr id="84" name="Shape 84"/>
          <p:cNvCxnSpPr/>
          <p:nvPr/>
        </p:nvCxnSpPr>
        <p:spPr>
          <a:xfrm>
            <a:off x="5143500" y="0"/>
            <a:ext cx="0" cy="68721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dot"/>
            <a:round/>
            <a:headEnd len="lg" w="lg" type="none"/>
            <a:tailEnd len="lg" w="lg" type="none"/>
          </a:ln>
        </p:spPr>
      </p:cxnSp>
      <p:sp>
        <p:nvSpPr>
          <p:cNvPr id="85" name="Shape 8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 sz="1300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://genderstudies.cz/download/vzdelavani.pdf" TargetMode="External"/><Relationship Id="rId4" Type="http://schemas.openxmlformats.org/officeDocument/2006/relationships/hyperlink" Target="http://www.msmt.cz/file/1546_1_1/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://www.ruzovyamodrysvet.sk/sk/hlavne-menu/citaren/ruzovy-a-modry-svet-(cd-rom)/ruzovy-a-modry-svet" TargetMode="External"/><Relationship Id="rId4" Type="http://schemas.openxmlformats.org/officeDocument/2006/relationships/hyperlink" Target="http://www.ruzovyamodrysvet.sk/chillout5_items/1/1/3/9/1139_961452.pdf" TargetMode="External"/><Relationship Id="rId5" Type="http://schemas.openxmlformats.org/officeDocument/2006/relationships/hyperlink" Target="http://denikcitlivky.tumblr.com/" TargetMode="External"/><Relationship Id="rId6" Type="http://schemas.openxmlformats.org/officeDocument/2006/relationships/hyperlink" Target="http://www.femag.cz/osobni-je-politicke/je-treba-rozsirovat-hranice-chlapectvi-a-divkovstvi/" TargetMode="External"/><Relationship Id="rId7" Type="http://schemas.openxmlformats.org/officeDocument/2006/relationships/hyperlink" Target="http://www.femag.cz/osobni-je-politicke/a-co-jeji-pribeh-vyznamne-zeny-jako-soucast-genderove-citliveho-vzdelavani/" TargetMode="External"/><Relationship Id="rId8" Type="http://schemas.openxmlformats.org/officeDocument/2006/relationships/hyperlink" Target="http://www.femag.cz/osobni-je-politicke/denik-citlivky-aneb-jak-na-genderove-citlive-vzdelavani/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5.png"/><Relationship Id="rId4" Type="http://schemas.openxmlformats.org/officeDocument/2006/relationships/hyperlink" Target="https://cz.boell.org/sites/default/files/komix.hbs_a5_cz.pd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577050" y="421675"/>
            <a:ext cx="74241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 u="sng">
                <a:solidFill>
                  <a:srgbClr val="FFFFFF"/>
                </a:solidFill>
              </a:rPr>
              <a:t>Gender</a:t>
            </a:r>
            <a:r>
              <a:rPr lang="en" sz="6000">
                <a:solidFill>
                  <a:srgbClr val="FFFFFF"/>
                </a:solidFill>
              </a:rPr>
              <a:t>:</a:t>
            </a:r>
          </a:p>
          <a:p>
            <a:pPr indent="0" lvl="0" mar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6000">
                <a:solidFill>
                  <a:srgbClr val="FFFFFF"/>
                </a:solidFill>
              </a:rPr>
              <a:t>Jak a proč začlenit genderovou rovnost do výuky na ZŠ a SŠ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568800" y="4728108"/>
            <a:ext cx="43917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Irena Smetáčková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Petra Havlíková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Kristýna Pešáková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Anna Babanová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luci_MS.jpg" id="155" name="Shape 155"/>
          <p:cNvPicPr preferRelativeResize="0"/>
          <p:nvPr/>
        </p:nvPicPr>
        <p:blipFill rotWithShape="1">
          <a:blip r:embed="rId3">
            <a:alphaModFix/>
          </a:blip>
          <a:srcRect b="24133" l="0" r="0" t="0"/>
          <a:stretch/>
        </p:blipFill>
        <p:spPr>
          <a:xfrm>
            <a:off x="569925" y="429125"/>
            <a:ext cx="4013175" cy="4243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ztleskavacky_MS.jpg"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650" y="1637600"/>
            <a:ext cx="3433200" cy="480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/>
        </p:nvSpPr>
        <p:spPr>
          <a:xfrm>
            <a:off x="577050" y="432775"/>
            <a:ext cx="7989900" cy="60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1D5DEC"/>
                </a:solidFill>
              </a:rPr>
              <a:t>I v tom, co se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1D5DEC"/>
                </a:solidFill>
              </a:rPr>
              <a:t>ve škole dozvíme...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2_artists.jpg" id="166" name="Shape 166"/>
          <p:cNvPicPr preferRelativeResize="0"/>
          <p:nvPr/>
        </p:nvPicPr>
        <p:blipFill rotWithShape="1">
          <a:blip r:embed="rId3">
            <a:alphaModFix/>
          </a:blip>
          <a:srcRect b="73449" l="0" r="0" t="0"/>
          <a:stretch/>
        </p:blipFill>
        <p:spPr>
          <a:xfrm>
            <a:off x="574050" y="429825"/>
            <a:ext cx="8017335" cy="1598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2_artists.jpg" id="167" name="Shape 167"/>
          <p:cNvPicPr preferRelativeResize="0"/>
          <p:nvPr/>
        </p:nvPicPr>
        <p:blipFill rotWithShape="1">
          <a:blip r:embed="rId3">
            <a:alphaModFix/>
          </a:blip>
          <a:srcRect b="0" l="0" r="0" t="26177"/>
          <a:stretch/>
        </p:blipFill>
        <p:spPr>
          <a:xfrm>
            <a:off x="574050" y="2002512"/>
            <a:ext cx="8017335" cy="444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_vyznamne_tvare.jpg" id="172" name="Shape 172"/>
          <p:cNvPicPr preferRelativeResize="0"/>
          <p:nvPr/>
        </p:nvPicPr>
        <p:blipFill rotWithShape="1">
          <a:blip r:embed="rId3">
            <a:alphaModFix/>
          </a:blip>
          <a:srcRect b="3494" l="0" r="0" t="775"/>
          <a:stretch/>
        </p:blipFill>
        <p:spPr>
          <a:xfrm>
            <a:off x="567356" y="421700"/>
            <a:ext cx="8010668" cy="4313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/>
        </p:nvSpPr>
        <p:spPr>
          <a:xfrm>
            <a:off x="577050" y="432775"/>
            <a:ext cx="7989900" cy="60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1D5DEC"/>
                </a:solidFill>
              </a:rPr>
              <a:t>A stejně tak v celém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1D5DEC"/>
                </a:solidFill>
              </a:rPr>
              <a:t>dospělém životě</a:t>
            </a:r>
            <a:br>
              <a:rPr lang="en" sz="6000">
                <a:solidFill>
                  <a:srgbClr val="1D5DEC"/>
                </a:solidFill>
              </a:rPr>
            </a:b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8525" y="3075025"/>
            <a:ext cx="5984898" cy="336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175" y="418725"/>
            <a:ext cx="5912500" cy="30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588150" y="432775"/>
            <a:ext cx="3129300" cy="11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Rodičovská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dovolená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9610075" y="2807550"/>
            <a:ext cx="4350000" cy="1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565950" y="34400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300000 žen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5000 mužů</a:t>
            </a:r>
          </a:p>
        </p:txBody>
      </p:sp>
      <p:pic>
        <p:nvPicPr>
          <p:cNvPr descr="06_pie.png"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3700" y="305200"/>
            <a:ext cx="6269850" cy="62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5_insta_d.jpg" id="196" name="Shape 196"/>
          <p:cNvPicPr preferRelativeResize="0"/>
          <p:nvPr/>
        </p:nvPicPr>
        <p:blipFill rotWithShape="1">
          <a:blip r:embed="rId3">
            <a:alphaModFix/>
          </a:blip>
          <a:srcRect b="179" l="0" r="0" t="169"/>
          <a:stretch/>
        </p:blipFill>
        <p:spPr>
          <a:xfrm>
            <a:off x="572625" y="432775"/>
            <a:ext cx="4565324" cy="603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3000" y="426750"/>
            <a:ext cx="2865050" cy="286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577050" y="204175"/>
            <a:ext cx="7989900" cy="3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0">
                <a:solidFill>
                  <a:srgbClr val="FFFFFF"/>
                </a:solidFill>
              </a:rPr>
              <a:t>RVP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0">
                <a:solidFill>
                  <a:srgbClr val="FFFFFF"/>
                </a:solidFill>
              </a:rPr>
              <a:t>a gender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/>
        </p:nvSpPr>
        <p:spPr>
          <a:xfrm>
            <a:off x="588150" y="431275"/>
            <a:ext cx="3972600" cy="14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1D5DEC"/>
                </a:solidFill>
              </a:rPr>
              <a:t>Genderová rovnost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4000">
              <a:solidFill>
                <a:srgbClr val="1D5DEC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br>
              <a:rPr lang="en" sz="1800">
                <a:solidFill>
                  <a:srgbClr val="1D5DEC"/>
                </a:solidFill>
              </a:rPr>
            </a:b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5DEC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5DEC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5DEC"/>
              </a:solidFill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565975" y="3007300"/>
            <a:ext cx="3684300" cy="31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1D5DEC"/>
                </a:solidFill>
              </a:rPr>
              <a:t>Jak se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1D5DEC"/>
                </a:solidFill>
              </a:rPr>
              <a:t>v RVP hovoří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1D5DEC"/>
                </a:solidFill>
              </a:rPr>
              <a:t>o genderu?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/>
        </p:nvSpPr>
        <p:spPr>
          <a:xfrm>
            <a:off x="4572000" y="532675"/>
            <a:ext cx="2863200" cy="9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Povinné, nebo dobrovolné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a rozšiřující téma?</a:t>
            </a:r>
          </a:p>
        </p:txBody>
      </p:sp>
      <p:cxnSp>
        <p:nvCxnSpPr>
          <p:cNvPr id="210" name="Shape 210"/>
          <p:cNvCxnSpPr/>
          <p:nvPr/>
        </p:nvCxnSpPr>
        <p:spPr>
          <a:xfrm>
            <a:off x="565950" y="443875"/>
            <a:ext cx="8045400" cy="0"/>
          </a:xfrm>
          <a:prstGeom prst="straightConnector1">
            <a:avLst/>
          </a:prstGeom>
          <a:noFill/>
          <a:ln cap="flat" cmpd="sng" w="9525">
            <a:solidFill>
              <a:srgbClr val="1D5DE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1" name="Shape 211"/>
          <p:cNvCxnSpPr/>
          <p:nvPr/>
        </p:nvCxnSpPr>
        <p:spPr>
          <a:xfrm>
            <a:off x="565950" y="30073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1D5DE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12" name="Shape 212"/>
          <p:cNvSpPr txBox="1"/>
          <p:nvPr/>
        </p:nvSpPr>
        <p:spPr>
          <a:xfrm>
            <a:off x="4583100" y="30073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1D5DEC"/>
              </a:buClr>
              <a:buSzPts val="1800"/>
              <a:buFont typeface="Courier New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ženy a muži</a:t>
            </a:r>
          </a:p>
          <a:p>
            <a:pPr indent="-342900" lvl="0" marL="457200" rtl="0">
              <a:spcBef>
                <a:spcPts val="0"/>
              </a:spcBef>
              <a:buClr>
                <a:srgbClr val="1D5DEC"/>
              </a:buClr>
              <a:buSzPts val="1800"/>
              <a:buFont typeface="Courier New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dívky a chlapci</a:t>
            </a:r>
          </a:p>
          <a:p>
            <a:pPr indent="-342900" lvl="0" marL="457200" rtl="0">
              <a:spcBef>
                <a:spcPts val="0"/>
              </a:spcBef>
              <a:buClr>
                <a:srgbClr val="1D5DEC"/>
              </a:buClr>
              <a:buSzPts val="1800"/>
              <a:buFont typeface="Courier New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opačné pohlaví</a:t>
            </a:r>
          </a:p>
          <a:p>
            <a:pPr indent="-342900" lvl="0" marL="457200" rtl="0">
              <a:spcBef>
                <a:spcPts val="0"/>
              </a:spcBef>
              <a:buClr>
                <a:srgbClr val="1D5DEC"/>
              </a:buClr>
              <a:buSzPts val="1800"/>
              <a:buFont typeface="Courier New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gender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3539950" y="2186125"/>
            <a:ext cx="1065300" cy="1065300"/>
          </a:xfrm>
          <a:prstGeom prst="ellipse">
            <a:avLst/>
          </a:prstGeom>
          <a:solidFill>
            <a:srgbClr val="1D5DE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6380800" y="2186125"/>
            <a:ext cx="1065300" cy="1065300"/>
          </a:xfrm>
          <a:prstGeom prst="ellipse">
            <a:avLst/>
          </a:prstGeom>
          <a:solidFill>
            <a:srgbClr val="1D5DE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699100" y="2186125"/>
            <a:ext cx="1065300" cy="1065300"/>
          </a:xfrm>
          <a:prstGeom prst="ellipse">
            <a:avLst/>
          </a:prstGeom>
          <a:solidFill>
            <a:srgbClr val="1D5DE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/>
        </p:nvSpPr>
        <p:spPr>
          <a:xfrm>
            <a:off x="588150" y="432775"/>
            <a:ext cx="6747000" cy="12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1D5DEC"/>
                </a:solidFill>
              </a:rPr>
              <a:t>Struktura semináře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88150" y="3417900"/>
            <a:ext cx="2274900" cy="21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1D5DEC"/>
                </a:solidFill>
              </a:rPr>
              <a:t>Proč je důležité, aby se výuka na školách zabývala rovností žen a mužů.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5DEC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5DEC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15 minut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3429000" y="3429000"/>
            <a:ext cx="2286000" cy="22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1D5DEC"/>
                </a:solidFill>
              </a:rPr>
              <a:t>Jaké didaktické principy a strategie vedou k (genderové) rovnosti nebo ji mohou posilovat.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5DEC"/>
              </a:solidFill>
            </a:endParaRP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30 minut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6280950" y="3429000"/>
            <a:ext cx="2286000" cy="24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1D5DEC"/>
                </a:solidFill>
              </a:rPr>
              <a:t>Jaké konkrétní aktivity lze ve výuce použít? Kde hledat další zdroje a informace.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5DEC"/>
              </a:solidFill>
            </a:endParaRP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15 minut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898900" y="2141725"/>
            <a:ext cx="1265100" cy="8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3750850" y="2141725"/>
            <a:ext cx="1265100" cy="12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6613900" y="2141725"/>
            <a:ext cx="12651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106" name="Shape 106"/>
          <p:cNvCxnSpPr/>
          <p:nvPr/>
        </p:nvCxnSpPr>
        <p:spPr>
          <a:xfrm>
            <a:off x="565950" y="4217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1D5DE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" name="Shape 107"/>
          <p:cNvCxnSpPr/>
          <p:nvPr/>
        </p:nvCxnSpPr>
        <p:spPr>
          <a:xfrm>
            <a:off x="565950" y="2053000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1D5DE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" name="Shape 108"/>
          <p:cNvCxnSpPr/>
          <p:nvPr/>
        </p:nvCxnSpPr>
        <p:spPr>
          <a:xfrm>
            <a:off x="565950" y="5072900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1D5DEC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/>
        </p:nvSpPr>
        <p:spPr>
          <a:xfrm>
            <a:off x="577050" y="423175"/>
            <a:ext cx="2363700" cy="3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500">
                <a:solidFill>
                  <a:srgbClr val="FFFFFF"/>
                </a:solidFill>
              </a:rPr>
              <a:t>Ukázky zaměření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500">
                <a:solidFill>
                  <a:srgbClr val="FFFFFF"/>
                </a:solidFill>
              </a:rPr>
              <a:t>a výstupů</a:t>
            </a:r>
            <a:br>
              <a:rPr lang="en" sz="2500" u="sng">
                <a:solidFill>
                  <a:srgbClr val="FFFFFF"/>
                </a:solidFill>
              </a:rPr>
            </a:br>
          </a:p>
        </p:txBody>
      </p:sp>
      <p:sp>
        <p:nvSpPr>
          <p:cNvPr id="218" name="Shape 218"/>
          <p:cNvSpPr txBox="1"/>
          <p:nvPr/>
        </p:nvSpPr>
        <p:spPr>
          <a:xfrm>
            <a:off x="-3896525" y="2707700"/>
            <a:ext cx="3719100" cy="38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rgbClr val="1D5DEC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br>
              <a:rPr lang="en">
                <a:solidFill>
                  <a:srgbClr val="1D5DEC"/>
                </a:solidFill>
              </a:rPr>
            </a:br>
          </a:p>
        </p:txBody>
      </p:sp>
      <p:sp>
        <p:nvSpPr>
          <p:cNvPr id="219" name="Shape 219"/>
          <p:cNvSpPr txBox="1"/>
          <p:nvPr/>
        </p:nvSpPr>
        <p:spPr>
          <a:xfrm>
            <a:off x="2851950" y="421700"/>
            <a:ext cx="5715000" cy="2796600"/>
          </a:xfrm>
          <a:prstGeom prst="rect">
            <a:avLst/>
          </a:prstGeom>
          <a:solidFill>
            <a:srgbClr val="1D5DEC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FFFF"/>
                </a:solidFill>
              </a:rPr>
              <a:t>Člověk a společnost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23850" lvl="0" marL="457200" rtl="0">
              <a:spcBef>
                <a:spcPts val="0"/>
              </a:spcBef>
              <a:buClr>
                <a:srgbClr val="FFFFFF"/>
              </a:buClr>
              <a:buSzPts val="1500"/>
              <a:buFont typeface="Courier New"/>
              <a:buChar char="●"/>
            </a:pPr>
            <a: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výchova k toleranci a respektování lidských práv,k rovnosti mužů a žen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23850" lvl="0" marL="457200" rtl="0">
              <a:spcBef>
                <a:spcPts val="0"/>
              </a:spcBef>
              <a:buClr>
                <a:srgbClr val="FFFFFF"/>
              </a:buClr>
              <a:buSzPts val="1500"/>
              <a:buFont typeface="Courier New"/>
              <a:buChar char="●"/>
            </a:pPr>
            <a: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k rozpoznávání stereotypního nahlížení na postavení muže a ženy v rodině, v zaměstnání i v politickém životě, k vnímání předsudků v nazírání na roli žen ve společnosti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23850" lvl="0" marL="457200" rtl="0">
              <a:spcBef>
                <a:spcPts val="0"/>
              </a:spcBef>
              <a:buClr>
                <a:srgbClr val="FFFFFF"/>
              </a:buClr>
              <a:buSzPts val="1500"/>
              <a:buFont typeface="Courier New"/>
              <a:buChar char="●"/>
            </a:pPr>
            <a: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utváření pozitivních vztahů k opačnému pohlaví v prostředí školy i mimo školu.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2863050" y="3872875"/>
            <a:ext cx="5715000" cy="2874000"/>
          </a:xfrm>
          <a:prstGeom prst="rect">
            <a:avLst/>
          </a:prstGeom>
          <a:solidFill>
            <a:srgbClr val="1D5DEC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500">
                <a:solidFill>
                  <a:srgbClr val="FFFFFF"/>
                </a:solidFill>
              </a:rPr>
              <a:t>Člověk a jeho svět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  <a:p>
            <a: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ourier New"/>
              <a:buChar char="●"/>
            </a:pPr>
            <a: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projevuje toleranci k přirozeným odlišnostem spolužáků i jiných lidí</a:t>
            </a:r>
            <a:b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</a:p>
          <a:p>
            <a: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ourier New"/>
              <a:buChar char="●"/>
            </a:pPr>
            <a: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vyvodí a dodržuje pravidla pro soužití ve škole, mezi chlapci a dívkami</a:t>
            </a:r>
            <a:b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</a:p>
          <a:p>
            <a:pPr indent="-323850" lvl="0" marL="457200" rtl="0">
              <a:spcBef>
                <a:spcPts val="0"/>
              </a:spcBef>
              <a:buClr>
                <a:srgbClr val="FFFFFF"/>
              </a:buClr>
              <a:buSzPts val="1500"/>
              <a:buFont typeface="Courier New"/>
              <a:buChar char="●"/>
            </a:pPr>
            <a: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uplatňuje ohleduplné chování k druhému pohlaví</a:t>
            </a:r>
            <a:br>
              <a:rPr lang="en" sz="1500">
                <a:solidFill>
                  <a:srgbClr val="FFFFFF"/>
                </a:solidFill>
              </a:rPr>
            </a:br>
          </a:p>
        </p:txBody>
      </p:sp>
      <p:cxnSp>
        <p:nvCxnSpPr>
          <p:cNvPr id="221" name="Shape 221"/>
          <p:cNvCxnSpPr/>
          <p:nvPr/>
        </p:nvCxnSpPr>
        <p:spPr>
          <a:xfrm>
            <a:off x="565950" y="443875"/>
            <a:ext cx="1720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2" name="Shape 222"/>
          <p:cNvCxnSpPr/>
          <p:nvPr/>
        </p:nvCxnSpPr>
        <p:spPr>
          <a:xfrm>
            <a:off x="2851950" y="432775"/>
            <a:ext cx="5726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3" name="Shape 223"/>
          <p:cNvCxnSpPr/>
          <p:nvPr/>
        </p:nvCxnSpPr>
        <p:spPr>
          <a:xfrm>
            <a:off x="9787625" y="3983850"/>
            <a:ext cx="5726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4" name="Shape 224"/>
          <p:cNvCxnSpPr/>
          <p:nvPr/>
        </p:nvCxnSpPr>
        <p:spPr>
          <a:xfrm>
            <a:off x="2851950" y="3872875"/>
            <a:ext cx="5726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577050" y="421700"/>
            <a:ext cx="72576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4000">
                <a:solidFill>
                  <a:srgbClr val="1D5DEC"/>
                </a:solidFill>
              </a:rPr>
              <a:t>Co z RVP ZV vyplývá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1D5DEC"/>
                </a:solidFill>
              </a:rPr>
              <a:t>o genderové rovnosti? </a:t>
            </a:r>
            <a:br>
              <a:rPr lang="en">
                <a:solidFill>
                  <a:srgbClr val="1D5DEC"/>
                </a:solidFill>
              </a:rPr>
            </a:br>
            <a:br>
              <a:rPr lang="en">
                <a:solidFill>
                  <a:srgbClr val="1D5DEC"/>
                </a:solidFill>
              </a:rPr>
            </a:br>
            <a:br>
              <a:rPr lang="en">
                <a:solidFill>
                  <a:srgbClr val="1D5DEC"/>
                </a:solidFill>
              </a:rPr>
            </a:br>
          </a:p>
        </p:txBody>
      </p:sp>
      <p:cxnSp>
        <p:nvCxnSpPr>
          <p:cNvPr id="230" name="Shape 230"/>
          <p:cNvCxnSpPr/>
          <p:nvPr/>
        </p:nvCxnSpPr>
        <p:spPr>
          <a:xfrm>
            <a:off x="565950" y="44387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1D5DE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1" name="Shape 231"/>
          <p:cNvSpPr txBox="1"/>
          <p:nvPr/>
        </p:nvSpPr>
        <p:spPr>
          <a:xfrm>
            <a:off x="577050" y="2498325"/>
            <a:ext cx="798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1D5DEC"/>
              </a:buClr>
              <a:buSzPts val="1400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důraz na rozdíly mezi ženami a muži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1D5DEC"/>
              </a:buClr>
              <a:buSzPts val="1400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rozdíly mezi muži a ženami vnímány biologicky </a:t>
            </a:r>
          </a:p>
          <a:p>
            <a:pPr indent="-317500" lvl="0" marL="457200" rtl="0">
              <a:spcBef>
                <a:spcPts val="0"/>
              </a:spcBef>
              <a:buClr>
                <a:srgbClr val="1D5DEC"/>
              </a:buClr>
              <a:buSzPts val="1400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tolerance rozdílů, vzájemný respekt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5DE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17500" lvl="0" marL="457200" rtl="0">
              <a:spcBef>
                <a:spcPts val="0"/>
              </a:spcBef>
              <a:buClr>
                <a:srgbClr val="1D5DEC"/>
              </a:buClr>
              <a:buSzPts val="1400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demokratické hodnoty a lidská práva</a:t>
            </a:r>
          </a:p>
          <a:p>
            <a:pPr indent="-317500" lvl="0" marL="457200" rtl="0">
              <a:spcBef>
                <a:spcPts val="0"/>
              </a:spcBef>
              <a:buClr>
                <a:srgbClr val="1D5DEC"/>
              </a:buClr>
              <a:buSzPts val="1400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odmítání stereotypů, předsudků a nerovností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5DE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1D5DEC"/>
              </a:buClr>
              <a:buSzPts val="1400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porozumění genderovým rolím a příčinám nerovností </a:t>
            </a:r>
          </a:p>
          <a:p>
            <a:pPr indent="-317500" lvl="0" marL="457200" rtl="0">
              <a:spcBef>
                <a:spcPts val="0"/>
              </a:spcBef>
              <a:buClr>
                <a:srgbClr val="1D5DEC"/>
              </a:buClr>
              <a:buSzPts val="1400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respekt k individuální jedinečnosti </a:t>
            </a:r>
            <a:b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b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br>
              <a:rPr lang="en">
                <a:solidFill>
                  <a:srgbClr val="1D5DEC"/>
                </a:solidFill>
              </a:rPr>
            </a:br>
          </a:p>
        </p:txBody>
      </p:sp>
      <p:cxnSp>
        <p:nvCxnSpPr>
          <p:cNvPr id="232" name="Shape 232"/>
          <p:cNvCxnSpPr/>
          <p:nvPr/>
        </p:nvCxnSpPr>
        <p:spPr>
          <a:xfrm>
            <a:off x="563000" y="252862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1D5DEC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/>
        </p:nvSpPr>
        <p:spPr>
          <a:xfrm>
            <a:off x="2286000" y="432750"/>
            <a:ext cx="6314400" cy="37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Požaduje a vyzývá, abychom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žáky a žákyně vedli k: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1D5DE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42900" lvl="0" marL="457200" rtl="0">
              <a:spcBef>
                <a:spcPts val="0"/>
              </a:spcBef>
              <a:buClr>
                <a:srgbClr val="1D5DEC"/>
              </a:buClr>
              <a:buSzPts val="1800"/>
              <a:buFont typeface="Courier New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přemýšlení o původu společenských jevů, včetně genderu</a:t>
            </a:r>
          </a:p>
          <a:p>
            <a:pPr indent="-342900" lvl="0" marL="457200" rtl="0">
              <a:spcBef>
                <a:spcPts val="0"/>
              </a:spcBef>
              <a:buClr>
                <a:srgbClr val="1D5DEC"/>
              </a:buClr>
              <a:buSzPts val="1800"/>
              <a:buFont typeface="Courier New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odmítání stereotypů a nerovností, z nich vyplývajících</a:t>
            </a:r>
          </a:p>
          <a:p>
            <a:pPr indent="-342900" lvl="0" marL="457200" rtl="0">
              <a:spcBef>
                <a:spcPts val="0"/>
              </a:spcBef>
              <a:buClr>
                <a:srgbClr val="1D5DEC"/>
              </a:buClr>
              <a:buSzPts val="1800"/>
              <a:buFont typeface="Courier New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respektu k druhým lidem jako jedinečným osobnostem</a:t>
            </a:r>
          </a:p>
          <a:p>
            <a:pPr indent="-342900" lvl="0" marL="457200" rtl="0">
              <a:spcBef>
                <a:spcPts val="0"/>
              </a:spcBef>
              <a:buClr>
                <a:srgbClr val="1D5DEC"/>
              </a:buClr>
              <a:buSzPts val="1800"/>
              <a:buFont typeface="Courier New"/>
              <a:buChar char="●"/>
            </a:pPr>
            <a:r>
              <a:rPr lang="en" sz="1800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svobodné volbě vlastního životního stylu</a:t>
            </a:r>
          </a:p>
          <a:p>
            <a:pPr indent="-69850" lvl="0" marL="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980000"/>
              </a:solidFill>
            </a:endParaRPr>
          </a:p>
          <a:p>
            <a:pPr indent="-69850" lvl="0" marL="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 u="sng">
              <a:solidFill>
                <a:srgbClr val="1D5DE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565975" y="421700"/>
            <a:ext cx="29628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 sz="4000">
                <a:solidFill>
                  <a:srgbClr val="1D5DEC"/>
                </a:solidFill>
              </a:rPr>
              <a:t>RVP </a:t>
            </a:r>
          </a:p>
          <a:p>
            <a:pPr indent="-69850" lvl="0" marL="0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rgbClr val="1D5DEC"/>
                </a:solidFill>
              </a:rPr>
              <a:t>ZV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2297100" y="4305675"/>
            <a:ext cx="6303300" cy="19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27272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1D5DEC"/>
                </a:solidFill>
                <a:latin typeface="Courier New"/>
                <a:ea typeface="Courier New"/>
                <a:cs typeface="Courier New"/>
                <a:sym typeface="Courier New"/>
              </a:rPr>
              <a:t>Abychom tyto požadavky dokázali ve vlastní výuce naplnit, měli bychom o ženách a mužích přemýšlet prostřednictvím genderové perspektivy a nikoliv jen biologických, univerzálních a neměnných rozdílů.</a:t>
            </a:r>
          </a:p>
        </p:txBody>
      </p:sp>
      <p:cxnSp>
        <p:nvCxnSpPr>
          <p:cNvPr id="240" name="Shape 240"/>
          <p:cNvCxnSpPr/>
          <p:nvPr/>
        </p:nvCxnSpPr>
        <p:spPr>
          <a:xfrm>
            <a:off x="565950" y="4217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1D5DE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1" name="Shape 241"/>
          <p:cNvCxnSpPr/>
          <p:nvPr/>
        </p:nvCxnSpPr>
        <p:spPr>
          <a:xfrm>
            <a:off x="565950" y="42835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1D5DEC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/>
        </p:nvSpPr>
        <p:spPr>
          <a:xfrm>
            <a:off x="491839" y="-239675"/>
            <a:ext cx="34269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4571975" y="421700"/>
            <a:ext cx="4560900" cy="3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Jaké didaktické principy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a strategie vedou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k (genderové) rovnosti nebo ji mohou posilovat.</a:t>
            </a:r>
          </a:p>
        </p:txBody>
      </p:sp>
      <p:cxnSp>
        <p:nvCxnSpPr>
          <p:cNvPr id="248" name="Shape 248"/>
          <p:cNvCxnSpPr/>
          <p:nvPr/>
        </p:nvCxnSpPr>
        <p:spPr>
          <a:xfrm>
            <a:off x="565950" y="4217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1720050" y="443875"/>
            <a:ext cx="6847200" cy="60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3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Paní učitelka Eva a paní učitelka Zuzana se rozhodly, že budou společně hledat možnosti, jak vyučovat děti ve svých třídách genderově citlivým způsobem. Využívají k tomu možnosti kolegiální podpory.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3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69850" lvl="0" marL="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br>
              <a:rPr lang="en" sz="23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23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Zuzana jednou za měsíc přichází do Eviny třídy a pozoruje tam výuku. Při reflexi Eva Zuzaně popisuje, jak viděla situaci z genderového hlediska. Společně se pak zamýšlejí nad tím, jaké strategie by mohly v dané třídě pomoci vytvářet prostor pro větší genderovou rovnost.</a:t>
            </a:r>
          </a:p>
        </p:txBody>
      </p:sp>
      <p:cxnSp>
        <p:nvCxnSpPr>
          <p:cNvPr id="254" name="Shape 254"/>
          <p:cNvCxnSpPr/>
          <p:nvPr/>
        </p:nvCxnSpPr>
        <p:spPr>
          <a:xfrm>
            <a:off x="565950" y="4217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55" name="Shape 255"/>
          <p:cNvCxnSpPr/>
          <p:nvPr/>
        </p:nvCxnSpPr>
        <p:spPr>
          <a:xfrm>
            <a:off x="565950" y="3229250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descr="Zuzana a Eva.jpg" id="256" name="Shape 256"/>
          <p:cNvPicPr preferRelativeResize="0"/>
          <p:nvPr/>
        </p:nvPicPr>
        <p:blipFill rotWithShape="1">
          <a:blip r:embed="rId3">
            <a:alphaModFix/>
          </a:blip>
          <a:srcRect b="5967" l="18851" r="58960" t="53384"/>
          <a:stretch/>
        </p:blipFill>
        <p:spPr>
          <a:xfrm flipH="1" rot="10800000">
            <a:off x="569788" y="640300"/>
            <a:ext cx="811800" cy="8334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Zuzana a Eva.jpg" id="257" name="Shape 257"/>
          <p:cNvPicPr preferRelativeResize="0"/>
          <p:nvPr/>
        </p:nvPicPr>
        <p:blipFill rotWithShape="1">
          <a:blip r:embed="rId3">
            <a:alphaModFix/>
          </a:blip>
          <a:srcRect b="10161" l="53104" r="24704" t="49191"/>
          <a:stretch/>
        </p:blipFill>
        <p:spPr>
          <a:xfrm flipH="1" rot="10800000">
            <a:off x="585475" y="1628142"/>
            <a:ext cx="799500" cy="82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/>
        </p:nvSpPr>
        <p:spPr>
          <a:xfrm>
            <a:off x="565950" y="99900"/>
            <a:ext cx="8566800" cy="3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9000" u="sng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První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9000" u="sng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setkání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/>
        </p:nvSpPr>
        <p:spPr>
          <a:xfrm>
            <a:off x="588150" y="421675"/>
            <a:ext cx="7989900" cy="344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137160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Ahoj Zuzko, začneme s reflexí hodiny dějepisu, na kterou ses přišla podívat, ano? </a:t>
            </a:r>
          </a:p>
          <a:p>
            <a:pPr indent="-69850" lvl="0" marL="137160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  <a:p>
            <a:pPr indent="-69850" lvl="0" marL="137160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Viděla jsi, že jsme probírali druhou světovou válku. Pár kluků bylo vyloženě nadšených. Pořád něco vykřikovali, chrlili nápady, občas i rušili. Skoro jsem to všechno ani nestačila komentovat. </a:t>
            </a:r>
          </a:p>
        </p:txBody>
      </p:sp>
      <p:pic>
        <p:nvPicPr>
          <p:cNvPr descr="Zuzana a Eva.jpg" id="268" name="Shape 268"/>
          <p:cNvPicPr preferRelativeResize="0"/>
          <p:nvPr/>
        </p:nvPicPr>
        <p:blipFill rotWithShape="1">
          <a:blip r:embed="rId3">
            <a:alphaModFix/>
          </a:blip>
          <a:srcRect b="5967" l="18851" r="58960" t="53384"/>
          <a:stretch/>
        </p:blipFill>
        <p:spPr>
          <a:xfrm flipH="1" rot="10800000">
            <a:off x="813913" y="655825"/>
            <a:ext cx="811800" cy="83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3728625" y="4283475"/>
            <a:ext cx="4838400" cy="1708800"/>
          </a:xfrm>
          <a:prstGeom prst="rect">
            <a:avLst/>
          </a:prstGeom>
          <a:solidFill>
            <a:srgbClr val="FFFFFF">
              <a:alpha val="7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Ahoj Evo, říkáš, že bylo pár kluků aktivních. A co ty ostatní děti?</a:t>
            </a:r>
          </a:p>
          <a:p>
            <a:pPr indent="0" lvl="0" marL="2743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descr="Zuzana a Eva.jpg" id="270" name="Shape 270"/>
          <p:cNvPicPr preferRelativeResize="0"/>
          <p:nvPr/>
        </p:nvPicPr>
        <p:blipFill rotWithShape="1">
          <a:blip r:embed="rId3">
            <a:alphaModFix/>
          </a:blip>
          <a:srcRect b="10161" l="53104" r="24704" t="49191"/>
          <a:stretch/>
        </p:blipFill>
        <p:spPr>
          <a:xfrm flipH="1" rot="10800000">
            <a:off x="3945650" y="4511167"/>
            <a:ext cx="799500" cy="82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/>
        </p:nvSpPr>
        <p:spPr>
          <a:xfrm>
            <a:off x="588150" y="421675"/>
            <a:ext cx="7989900" cy="170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Všimla jsem si, že se dost dětí nezapojilo vůbec. Většinou to byly dívky. Možná to bylo tím tématem…</a:t>
            </a:r>
          </a:p>
        </p:txBody>
      </p:sp>
      <p:pic>
        <p:nvPicPr>
          <p:cNvPr descr="Zuzana a Eva.jpg" id="276" name="Shape 276"/>
          <p:cNvPicPr preferRelativeResize="0"/>
          <p:nvPr/>
        </p:nvPicPr>
        <p:blipFill rotWithShape="1">
          <a:blip r:embed="rId3">
            <a:alphaModFix/>
          </a:blip>
          <a:srcRect b="5967" l="18851" r="58960" t="53384"/>
          <a:stretch/>
        </p:blipFill>
        <p:spPr>
          <a:xfrm flipH="1" rot="10800000">
            <a:off x="813913" y="655825"/>
            <a:ext cx="811800" cy="83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/>
        </p:nvSpPr>
        <p:spPr>
          <a:xfrm>
            <a:off x="2286000" y="2585600"/>
            <a:ext cx="6281100" cy="2141700"/>
          </a:xfrm>
          <a:prstGeom prst="rect">
            <a:avLst/>
          </a:prstGeom>
          <a:solidFill>
            <a:srgbClr val="FFFFFF">
              <a:alpha val="7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Hm, my ale ve třídě nejsme jen </a:t>
            </a:r>
            <a:br>
              <a:rPr lang="en" sz="2400">
                <a:solidFill>
                  <a:srgbClr val="FF0000"/>
                </a:solidFill>
              </a:rPr>
            </a:br>
            <a:r>
              <a:rPr lang="en" sz="2400">
                <a:solidFill>
                  <a:srgbClr val="FF0000"/>
                </a:solidFill>
              </a:rPr>
              <a:t>pro ty, kteří se dokáží bez problémů prosadit nebo kteří na sebe strhávají více pozornosti.</a:t>
            </a:r>
          </a:p>
        </p:txBody>
      </p:sp>
      <p:pic>
        <p:nvPicPr>
          <p:cNvPr descr="Zuzana a Eva.jpg" id="278" name="Shape 278"/>
          <p:cNvPicPr preferRelativeResize="0"/>
          <p:nvPr/>
        </p:nvPicPr>
        <p:blipFill rotWithShape="1">
          <a:blip r:embed="rId3">
            <a:alphaModFix/>
          </a:blip>
          <a:srcRect b="10161" l="53104" r="24704" t="49191"/>
          <a:stretch/>
        </p:blipFill>
        <p:spPr>
          <a:xfrm flipH="1" rot="10800000">
            <a:off x="2516375" y="2815542"/>
            <a:ext cx="799500" cy="82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/>
        </p:nvSpPr>
        <p:spPr>
          <a:xfrm>
            <a:off x="588150" y="421675"/>
            <a:ext cx="7989900" cy="342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V mé třídě je prostě pár chlapců, kteří na sebe občas tu pozornost strhnou. Teď se mi to zase stalo s Danem. </a:t>
            </a:r>
            <a:br>
              <a:rPr lang="en" sz="2400">
                <a:solidFill>
                  <a:srgbClr val="FF0000"/>
                </a:solidFill>
              </a:rPr>
            </a:br>
            <a:br>
              <a:rPr lang="en" sz="2400">
                <a:solidFill>
                  <a:srgbClr val="FF0000"/>
                </a:solidFill>
              </a:rPr>
            </a:br>
            <a:r>
              <a:rPr lang="en" sz="2400">
                <a:solidFill>
                  <a:srgbClr val="FF0000"/>
                </a:solidFill>
              </a:rPr>
              <a:t>Na začátku matiky jsem strávila snad 10 minut promlouváním jen k němu, protože odmítal spolupracovat. Ostatní děti musely čekat, než to spolu s Danem nějak uzavřeme.</a:t>
            </a:r>
          </a:p>
        </p:txBody>
      </p:sp>
      <p:pic>
        <p:nvPicPr>
          <p:cNvPr descr="Zuzana a Eva.jpg" id="284" name="Shape 284"/>
          <p:cNvPicPr preferRelativeResize="0"/>
          <p:nvPr/>
        </p:nvPicPr>
        <p:blipFill rotWithShape="1">
          <a:blip r:embed="rId3">
            <a:alphaModFix/>
          </a:blip>
          <a:srcRect b="5967" l="18851" r="58960" t="53384"/>
          <a:stretch/>
        </p:blipFill>
        <p:spPr>
          <a:xfrm flipH="1" rot="10800000">
            <a:off x="813913" y="655825"/>
            <a:ext cx="811800" cy="83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2286000" y="4316750"/>
            <a:ext cx="6303300" cy="1254000"/>
          </a:xfrm>
          <a:prstGeom prst="rect">
            <a:avLst/>
          </a:prstGeom>
          <a:solidFill>
            <a:srgbClr val="FFFFFF">
              <a:alpha val="7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A jak jsi to nakonec vyřešila?</a:t>
            </a:r>
          </a:p>
        </p:txBody>
      </p:sp>
      <p:pic>
        <p:nvPicPr>
          <p:cNvPr descr="Zuzana a Eva.jpg" id="286" name="Shape 286"/>
          <p:cNvPicPr preferRelativeResize="0"/>
          <p:nvPr/>
        </p:nvPicPr>
        <p:blipFill rotWithShape="1">
          <a:blip r:embed="rId3">
            <a:alphaModFix/>
          </a:blip>
          <a:srcRect b="10161" l="53104" r="24704" t="49191"/>
          <a:stretch/>
        </p:blipFill>
        <p:spPr>
          <a:xfrm flipH="1" rot="10800000">
            <a:off x="2516375" y="4546667"/>
            <a:ext cx="799500" cy="82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/>
        </p:nvSpPr>
        <p:spPr>
          <a:xfrm>
            <a:off x="588150" y="421675"/>
            <a:ext cx="7989900" cy="173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Snažila jsem se to pak vynahradit dívkám. Jenže jakmile jsem jim dala slovo, Dan a několik dalších chlapců se k nim otočili zády a začali se bavit mezi sebou.</a:t>
            </a:r>
          </a:p>
        </p:txBody>
      </p:sp>
      <p:pic>
        <p:nvPicPr>
          <p:cNvPr descr="Zuzana a Eva.jpg" id="292" name="Shape 292"/>
          <p:cNvPicPr preferRelativeResize="0"/>
          <p:nvPr/>
        </p:nvPicPr>
        <p:blipFill rotWithShape="1">
          <a:blip r:embed="rId3">
            <a:alphaModFix/>
          </a:blip>
          <a:srcRect b="5967" l="18851" r="58960" t="53384"/>
          <a:stretch/>
        </p:blipFill>
        <p:spPr>
          <a:xfrm flipH="1" rot="10800000">
            <a:off x="813913" y="655825"/>
            <a:ext cx="811800" cy="83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2297100" y="2585600"/>
            <a:ext cx="6292200" cy="2996100"/>
          </a:xfrm>
          <a:prstGeom prst="rect">
            <a:avLst/>
          </a:prstGeom>
          <a:solidFill>
            <a:srgbClr val="FFFFFF">
              <a:alpha val="7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Zdá se, že bez pravidel pro komunikaci to nejde. </a:t>
            </a:r>
          </a:p>
          <a:p>
            <a:pPr indent="0" lvl="0" marL="1371600" rtl="0">
              <a:spcBef>
                <a:spcPts val="0"/>
              </a:spcBef>
              <a:buNone/>
            </a:pPr>
            <a:br>
              <a:rPr lang="en" sz="2400">
                <a:solidFill>
                  <a:srgbClr val="FF0000"/>
                </a:solidFill>
              </a:rPr>
            </a:br>
            <a:r>
              <a:rPr lang="en" sz="2400">
                <a:solidFill>
                  <a:srgbClr val="FF0000"/>
                </a:solidFill>
              </a:rPr>
              <a:t>Napadá tě nějaká </a:t>
            </a:r>
            <a:r>
              <a:rPr lang="en" sz="2400" u="sng">
                <a:solidFill>
                  <a:srgbClr val="FF0000"/>
                </a:solidFill>
              </a:rPr>
              <a:t>metoda</a:t>
            </a:r>
            <a:r>
              <a:rPr lang="en" sz="2400">
                <a:solidFill>
                  <a:srgbClr val="FF0000"/>
                </a:solidFill>
              </a:rPr>
              <a:t>, jak ve třídě zajistit, aby byly slyšet hlasy všech dětí? A hlavně, aby jim naslouchali opravdu všichni?</a:t>
            </a:r>
          </a:p>
        </p:txBody>
      </p:sp>
      <p:pic>
        <p:nvPicPr>
          <p:cNvPr descr="Zuzana a Eva.jpg" id="294" name="Shape 294"/>
          <p:cNvPicPr preferRelativeResize="0"/>
          <p:nvPr/>
        </p:nvPicPr>
        <p:blipFill rotWithShape="1">
          <a:blip r:embed="rId3">
            <a:alphaModFix/>
          </a:blip>
          <a:srcRect b="10161" l="53104" r="24704" t="49191"/>
          <a:stretch/>
        </p:blipFill>
        <p:spPr>
          <a:xfrm flipH="1" rot="10800000">
            <a:off x="2642875" y="2819967"/>
            <a:ext cx="799500" cy="82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91839" y="-239675"/>
            <a:ext cx="34269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4571975" y="421700"/>
            <a:ext cx="4560900" cy="3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Proč je důležité,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aby se výuka na školách zabývala rovností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žen a mužů.</a:t>
            </a:r>
          </a:p>
        </p:txBody>
      </p:sp>
      <p:cxnSp>
        <p:nvCxnSpPr>
          <p:cNvPr id="115" name="Shape 115"/>
          <p:cNvCxnSpPr/>
          <p:nvPr/>
        </p:nvCxnSpPr>
        <p:spPr>
          <a:xfrm>
            <a:off x="565950" y="4217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/>
        </p:nvSpPr>
        <p:spPr>
          <a:xfrm>
            <a:off x="2863050" y="432775"/>
            <a:ext cx="5715000" cy="6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800">
                <a:solidFill>
                  <a:srgbClr val="FF0000"/>
                </a:solidFill>
              </a:rPr>
              <a:t>V dobré třídě používáme takové strategie, abychom zajistili, že jsou slyšet hlasy </a:t>
            </a:r>
          </a:p>
          <a:p>
            <a:pPr indent="-69850" lvl="0" marL="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0000"/>
                </a:solidFill>
              </a:rPr>
              <a:t>všech dětí.</a:t>
            </a:r>
          </a:p>
        </p:txBody>
      </p:sp>
      <p:cxnSp>
        <p:nvCxnSpPr>
          <p:cNvPr id="300" name="Shape 300"/>
          <p:cNvCxnSpPr/>
          <p:nvPr/>
        </p:nvCxnSpPr>
        <p:spPr>
          <a:xfrm>
            <a:off x="565950" y="44387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1" name="Shape 301"/>
          <p:cNvSpPr txBox="1"/>
          <p:nvPr/>
        </p:nvSpPr>
        <p:spPr>
          <a:xfrm>
            <a:off x="574100" y="452025"/>
            <a:ext cx="1079400" cy="2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80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2863050" y="442400"/>
            <a:ext cx="5715000" cy="47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Lístečková metoda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Plná pozornost těm, kteří hovoří</a:t>
            </a:r>
            <a:br>
              <a:rPr lang="en" sz="2400">
                <a:solidFill>
                  <a:srgbClr val="FF0000"/>
                </a:solidFill>
              </a:rPr>
            </a:b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Přemýšlej a pak ve dvojici sdílej</a:t>
            </a:r>
            <a:br>
              <a:rPr lang="en" sz="2400">
                <a:solidFill>
                  <a:srgbClr val="FF0000"/>
                </a:solidFill>
              </a:rPr>
            </a:br>
          </a:p>
        </p:txBody>
      </p:sp>
      <p:cxnSp>
        <p:nvCxnSpPr>
          <p:cNvPr id="307" name="Shape 307"/>
          <p:cNvCxnSpPr/>
          <p:nvPr/>
        </p:nvCxnSpPr>
        <p:spPr>
          <a:xfrm>
            <a:off x="565950" y="44387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8" name="Shape 308"/>
          <p:cNvSpPr txBox="1"/>
          <p:nvPr/>
        </p:nvSpPr>
        <p:spPr>
          <a:xfrm>
            <a:off x="574100" y="442400"/>
            <a:ext cx="15678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Příklady</a:t>
            </a:r>
          </a:p>
        </p:txBody>
      </p:sp>
      <p:cxnSp>
        <p:nvCxnSpPr>
          <p:cNvPr id="309" name="Shape 309"/>
          <p:cNvCxnSpPr/>
          <p:nvPr/>
        </p:nvCxnSpPr>
        <p:spPr>
          <a:xfrm>
            <a:off x="2840850" y="1176300"/>
            <a:ext cx="57264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10" name="Shape 310"/>
          <p:cNvCxnSpPr/>
          <p:nvPr/>
        </p:nvCxnSpPr>
        <p:spPr>
          <a:xfrm>
            <a:off x="2840850" y="1919775"/>
            <a:ext cx="57264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/>
        </p:nvSpPr>
        <p:spPr>
          <a:xfrm>
            <a:off x="565950" y="99900"/>
            <a:ext cx="8566800" cy="3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9000" u="sng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Druhé</a:t>
            </a:r>
            <a:r>
              <a:rPr lang="en" sz="9000" u="sng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9000" u="sng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setkání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/>
        </p:nvSpPr>
        <p:spPr>
          <a:xfrm>
            <a:off x="588150" y="421675"/>
            <a:ext cx="7989900" cy="215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Ahoj Zuzko, musím ti říct, co se mi stalo během dnešní hodiny tělocviku. </a:t>
            </a:r>
          </a:p>
          <a:p>
            <a:pPr indent="-69850" lvl="0" marL="137160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br>
              <a:rPr lang="en" sz="2400">
                <a:solidFill>
                  <a:srgbClr val="FF0000"/>
                </a:solidFill>
              </a:rPr>
            </a:br>
            <a:r>
              <a:rPr lang="en" sz="2400">
                <a:solidFill>
                  <a:srgbClr val="FF0000"/>
                </a:solidFill>
              </a:rPr>
              <a:t>V jedné chvíli jsem se přistihla, jak si v duchu říkám: </a:t>
            </a:r>
            <a:r>
              <a:rPr i="1" lang="en" sz="2400">
                <a:solidFill>
                  <a:srgbClr val="FF0000"/>
                </a:solidFill>
              </a:rPr>
              <a:t>Johana hází na holku dost slušně!</a:t>
            </a:r>
          </a:p>
        </p:txBody>
      </p:sp>
      <p:pic>
        <p:nvPicPr>
          <p:cNvPr descr="Zuzana a Eva.jpg" id="321" name="Shape 321"/>
          <p:cNvPicPr preferRelativeResize="0"/>
          <p:nvPr/>
        </p:nvPicPr>
        <p:blipFill rotWithShape="1">
          <a:blip r:embed="rId3">
            <a:alphaModFix/>
          </a:blip>
          <a:srcRect b="5967" l="18851" r="58960" t="53384"/>
          <a:stretch/>
        </p:blipFill>
        <p:spPr>
          <a:xfrm flipH="1" rot="10800000">
            <a:off x="813913" y="655825"/>
            <a:ext cx="811800" cy="83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2851950" y="3018425"/>
            <a:ext cx="5715000" cy="1287300"/>
          </a:xfrm>
          <a:prstGeom prst="rect">
            <a:avLst/>
          </a:prstGeom>
          <a:solidFill>
            <a:srgbClr val="FFFFFF">
              <a:alpha val="7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137160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A přitom tam určitě nějaký chlapec určitě hází hůř, viď?</a:t>
            </a:r>
          </a:p>
        </p:txBody>
      </p:sp>
      <p:pic>
        <p:nvPicPr>
          <p:cNvPr descr="Zuzana a Eva.jpg" id="323" name="Shape 323"/>
          <p:cNvPicPr preferRelativeResize="0"/>
          <p:nvPr/>
        </p:nvPicPr>
        <p:blipFill rotWithShape="1">
          <a:blip r:embed="rId3">
            <a:alphaModFix/>
          </a:blip>
          <a:srcRect b="10161" l="53104" r="24704" t="49191"/>
          <a:stretch/>
        </p:blipFill>
        <p:spPr>
          <a:xfrm flipH="1" rot="10800000">
            <a:off x="3075650" y="3252767"/>
            <a:ext cx="799500" cy="82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/>
        </p:nvSpPr>
        <p:spPr>
          <a:xfrm>
            <a:off x="577050" y="421675"/>
            <a:ext cx="8001000" cy="301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Ano, přesně. Alex vůbec neumí chytat, dokonce dnes zapištěl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a uskočil před míčem. Dlouhou dobu jsem to ale neviděla, protože jsem měla tendenci vidět to, co vím, nikoliv to, co se před mýma očima skutečně odehrávalo.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Nehodnotila jsem konkrétní výkon konkrétních dětí,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ale poměřovala jsem jejich chování s obecně předpokládanou normou, která je genderově stereotypní: Kluci jsou přece na sporty dobří a dívkám to někdy moc nejde.</a:t>
            </a:r>
          </a:p>
        </p:txBody>
      </p:sp>
      <p:pic>
        <p:nvPicPr>
          <p:cNvPr descr="Zuzana a Eva.jpg" id="329" name="Shape 329"/>
          <p:cNvPicPr preferRelativeResize="0"/>
          <p:nvPr/>
        </p:nvPicPr>
        <p:blipFill rotWithShape="1">
          <a:blip r:embed="rId3">
            <a:alphaModFix/>
          </a:blip>
          <a:srcRect b="5967" l="18851" r="58960" t="53384"/>
          <a:stretch/>
        </p:blipFill>
        <p:spPr>
          <a:xfrm flipH="1" rot="10800000">
            <a:off x="813913" y="655825"/>
            <a:ext cx="811800" cy="83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0" name="Shape 330"/>
          <p:cNvSpPr txBox="1"/>
          <p:nvPr/>
        </p:nvSpPr>
        <p:spPr>
          <a:xfrm>
            <a:off x="565950" y="3861800"/>
            <a:ext cx="8012100" cy="1720200"/>
          </a:xfrm>
          <a:prstGeom prst="rect">
            <a:avLst/>
          </a:prstGeom>
          <a:solidFill>
            <a:srgbClr val="FFFFFF">
              <a:alpha val="7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To, co popisuješ, je problém, který pořád řeším.  Soustředíme se na takové dívčí a chlapecké chování, které nám přesně zapadá do škatulky o typickém chlapeckém a dívčím chování. Všechno ostatní přehlížíme s tím, že jsou to </a:t>
            </a:r>
            <a:r>
              <a:rPr lang="en" sz="1800" u="sng">
                <a:solidFill>
                  <a:srgbClr val="FF0000"/>
                </a:solidFill>
              </a:rPr>
              <a:t>výjimky,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 u="sng">
                <a:solidFill>
                  <a:srgbClr val="FF0000"/>
                </a:solidFill>
              </a:rPr>
              <a:t>které jen potvrzují pravidlo.</a:t>
            </a:r>
          </a:p>
        </p:txBody>
      </p:sp>
      <p:pic>
        <p:nvPicPr>
          <p:cNvPr descr="Zuzana a Eva.jpg" id="331" name="Shape 331"/>
          <p:cNvPicPr preferRelativeResize="0"/>
          <p:nvPr/>
        </p:nvPicPr>
        <p:blipFill rotWithShape="1">
          <a:blip r:embed="rId3">
            <a:alphaModFix/>
          </a:blip>
          <a:srcRect b="10161" l="53104" r="24704" t="49191"/>
          <a:stretch/>
        </p:blipFill>
        <p:spPr>
          <a:xfrm flipH="1" rot="10800000">
            <a:off x="796300" y="4091717"/>
            <a:ext cx="799500" cy="82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/>
        </p:nvSpPr>
        <p:spPr>
          <a:xfrm>
            <a:off x="565950" y="421675"/>
            <a:ext cx="8012100" cy="285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Ještě jsem si vzpomněla na jinou situaci, která se stala Alexovi. Při hře s míčem ho někdo trefil do hlavy a on se rozplakal. Všechny děti se kolem něj seběhly a začaly ho utěšovat. Pomyslela jsem si: </a:t>
            </a:r>
            <a:r>
              <a:rPr i="1" lang="en" sz="1800">
                <a:solidFill>
                  <a:srgbClr val="FF0000"/>
                </a:solidFill>
              </a:rPr>
              <a:t>To ho muselo strašně bolet, když takhle pláče.</a:t>
            </a:r>
            <a:r>
              <a:rPr lang="en" sz="1800">
                <a:solidFill>
                  <a:srgbClr val="FF0000"/>
                </a:solidFill>
              </a:rPr>
              <a:t>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Když takto občas pláče Simona, křehce působící blondýnka z naší třídy s brýlemi a „nesportovním“ vystupováním, vysvětluji si to tím, že je přecitlivělá.</a:t>
            </a:r>
          </a:p>
        </p:txBody>
      </p:sp>
      <p:pic>
        <p:nvPicPr>
          <p:cNvPr descr="Zuzana a Eva.jpg" id="337" name="Shape 337"/>
          <p:cNvPicPr preferRelativeResize="0"/>
          <p:nvPr/>
        </p:nvPicPr>
        <p:blipFill rotWithShape="1">
          <a:blip r:embed="rId3">
            <a:alphaModFix/>
          </a:blip>
          <a:srcRect b="5967" l="18851" r="58960" t="53384"/>
          <a:stretch/>
        </p:blipFill>
        <p:spPr>
          <a:xfrm flipH="1" rot="10800000">
            <a:off x="813913" y="655825"/>
            <a:ext cx="811800" cy="83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2274900" y="3684200"/>
            <a:ext cx="6303300" cy="1520400"/>
          </a:xfrm>
          <a:prstGeom prst="rect">
            <a:avLst/>
          </a:prstGeom>
          <a:solidFill>
            <a:srgbClr val="FFFFFF">
              <a:alpha val="7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Ano, je to nepříjemné, když se přistihneme při tom, že dívky a chlapce hodnotíme v podobných situacích odlišně jen proto, že máme od obou pohlaví odlišná očekávání.</a:t>
            </a:r>
          </a:p>
        </p:txBody>
      </p:sp>
      <p:pic>
        <p:nvPicPr>
          <p:cNvPr descr="Zuzana a Eva.jpg" id="339" name="Shape 339"/>
          <p:cNvPicPr preferRelativeResize="0"/>
          <p:nvPr/>
        </p:nvPicPr>
        <p:blipFill rotWithShape="1">
          <a:blip r:embed="rId3">
            <a:alphaModFix/>
          </a:blip>
          <a:srcRect b="10161" l="53104" r="24704" t="49191"/>
          <a:stretch/>
        </p:blipFill>
        <p:spPr>
          <a:xfrm flipH="1" rot="10800000">
            <a:off x="2511900" y="3920792"/>
            <a:ext cx="799500" cy="82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/>
        </p:nvSpPr>
        <p:spPr>
          <a:xfrm>
            <a:off x="2863050" y="432775"/>
            <a:ext cx="5715000" cy="6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FF0000"/>
                </a:solidFill>
              </a:rPr>
              <a:t>V dobré třídě oceňujeme různost. </a:t>
            </a:r>
            <a:br>
              <a:rPr lang="en" sz="6000">
                <a:solidFill>
                  <a:srgbClr val="FF0000"/>
                </a:solidFill>
              </a:rPr>
            </a:br>
          </a:p>
        </p:txBody>
      </p:sp>
      <p:cxnSp>
        <p:nvCxnSpPr>
          <p:cNvPr id="345" name="Shape 345"/>
          <p:cNvCxnSpPr/>
          <p:nvPr/>
        </p:nvCxnSpPr>
        <p:spPr>
          <a:xfrm>
            <a:off x="565950" y="44387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6" name="Shape 346"/>
          <p:cNvSpPr txBox="1"/>
          <p:nvPr/>
        </p:nvSpPr>
        <p:spPr>
          <a:xfrm>
            <a:off x="574100" y="452025"/>
            <a:ext cx="1079400" cy="2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/>
        </p:nvSpPr>
        <p:spPr>
          <a:xfrm>
            <a:off x="2874150" y="442400"/>
            <a:ext cx="5715300" cy="61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2000">
                <a:solidFill>
                  <a:srgbClr val="FF0000"/>
                </a:solidFill>
              </a:rPr>
              <a:t>Poukazujeme na to, že je kolem nás mnoho pestrých příkladů, jak být chlapcem a dívkou. Všímáme si genderových stereotypů, které naopak nabízejí omezené možnosti “normálního” dívkovství a chlapectví.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0000"/>
              </a:solidFill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rPr lang="en" sz="2000">
                <a:solidFill>
                  <a:srgbClr val="FF0000"/>
                </a:solidFill>
              </a:rPr>
              <a:t>Uvědomujeme si vliv tzv. sebenaplňujícího proroctví.</a:t>
            </a:r>
            <a:br>
              <a:rPr lang="en" sz="2000">
                <a:solidFill>
                  <a:srgbClr val="FF0000"/>
                </a:solidFill>
              </a:rPr>
            </a:br>
          </a:p>
          <a:p>
            <a:pPr indent="0" lvl="0" marL="0">
              <a:spcBef>
                <a:spcPts val="0"/>
              </a:spcBef>
              <a:buNone/>
            </a:pPr>
            <a:r>
              <a:rPr lang="en" sz="2000">
                <a:solidFill>
                  <a:srgbClr val="FF0000"/>
                </a:solidFill>
              </a:rPr>
              <a:t>Nesnižujeme projevy konkrétních chlapců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2000">
                <a:solidFill>
                  <a:srgbClr val="FF0000"/>
                </a:solidFill>
              </a:rPr>
              <a:t>a dívek, kteří se svým chováním vymykají tradičnímu dívčímu nebo chlapeckému chování označením „pouhá výjimka, potvrzující pravidlo.“</a:t>
            </a:r>
            <a:br>
              <a:rPr lang="en" sz="2000">
                <a:solidFill>
                  <a:srgbClr val="FF0000"/>
                </a:solidFill>
              </a:rPr>
            </a:br>
            <a:r>
              <a:rPr lang="en" sz="2000">
                <a:solidFill>
                  <a:srgbClr val="FF0000"/>
                </a:solidFill>
              </a:rPr>
              <a:t>Neříkáme věty typu:  On je netypický chlapec, často pláče. Ona se pere, je to spíš takový kluk.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0000"/>
              </a:solidFill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rPr lang="en" sz="2000">
                <a:solidFill>
                  <a:srgbClr val="FF0000"/>
                </a:solidFill>
              </a:rPr>
              <a:t>Zpochybňujeme výroky o přirozené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000">
                <a:solidFill>
                  <a:srgbClr val="FF0000"/>
                </a:solidFill>
              </a:rPr>
              <a:t>odlišnosti pohlaví.</a:t>
            </a:r>
            <a:br>
              <a:rPr lang="en" sz="1800">
                <a:solidFill>
                  <a:srgbClr val="FF0000"/>
                </a:solidFill>
              </a:rPr>
            </a:br>
          </a:p>
        </p:txBody>
      </p:sp>
      <p:cxnSp>
        <p:nvCxnSpPr>
          <p:cNvPr id="352" name="Shape 352"/>
          <p:cNvCxnSpPr/>
          <p:nvPr/>
        </p:nvCxnSpPr>
        <p:spPr>
          <a:xfrm>
            <a:off x="565950" y="44387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53" name="Shape 353"/>
          <p:cNvSpPr txBox="1"/>
          <p:nvPr/>
        </p:nvSpPr>
        <p:spPr>
          <a:xfrm>
            <a:off x="574100" y="442400"/>
            <a:ext cx="15678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Příklady</a:t>
            </a:r>
          </a:p>
        </p:txBody>
      </p:sp>
      <p:cxnSp>
        <p:nvCxnSpPr>
          <p:cNvPr id="354" name="Shape 354"/>
          <p:cNvCxnSpPr/>
          <p:nvPr/>
        </p:nvCxnSpPr>
        <p:spPr>
          <a:xfrm>
            <a:off x="2863050" y="2319275"/>
            <a:ext cx="5726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5" name="Shape 355"/>
          <p:cNvCxnSpPr/>
          <p:nvPr/>
        </p:nvCxnSpPr>
        <p:spPr>
          <a:xfrm>
            <a:off x="2863050" y="3218125"/>
            <a:ext cx="5726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6" name="Shape 356"/>
          <p:cNvCxnSpPr/>
          <p:nvPr/>
        </p:nvCxnSpPr>
        <p:spPr>
          <a:xfrm>
            <a:off x="2863050" y="5370975"/>
            <a:ext cx="5726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/>
        </p:nvSpPr>
        <p:spPr>
          <a:xfrm>
            <a:off x="565950" y="99900"/>
            <a:ext cx="8566800" cy="3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9000" u="sng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Třetí</a:t>
            </a:r>
            <a:r>
              <a:rPr lang="en" sz="9000" u="sng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9000" u="sng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setkání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/>
        </p:nvSpPr>
        <p:spPr>
          <a:xfrm>
            <a:off x="577050" y="421675"/>
            <a:ext cx="7989900" cy="346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Zuzko, kdybys mě na to neupozornila, vůbec bych si nevšimla, že se v té hodině objevily pouze mužské postavy.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V ranním dopise vystupoval moudrý skřítek Bradka,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v pracovním listě bylo 15 vět o chlapcích a mužích a jen dvě věty o ženách; jedna z nich se starala o domácnost a druhá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si kupovala nové boty! </a:t>
            </a:r>
          </a:p>
          <a:p>
            <a:pPr indent="0" lvl="0" marL="1371600" rtl="0">
              <a:spcBef>
                <a:spcPts val="0"/>
              </a:spcBef>
              <a:buNone/>
            </a:pPr>
            <a:br>
              <a:rPr lang="en" sz="1800">
                <a:solidFill>
                  <a:srgbClr val="FF0000"/>
                </a:solidFill>
              </a:rPr>
            </a:br>
            <a:r>
              <a:rPr lang="en" sz="1800">
                <a:solidFill>
                  <a:srgbClr val="FF0000"/>
                </a:solidFill>
              </a:rPr>
              <a:t>Pak se děti rozdělily do skupin, které jsem nazvala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Spisovatelé, Vědci a Průzkumníci a v nich děti četly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texty o slavných mužích.</a:t>
            </a:r>
          </a:p>
        </p:txBody>
      </p:sp>
      <p:pic>
        <p:nvPicPr>
          <p:cNvPr descr="Zuzana a Eva.jpg" id="367" name="Shape 367"/>
          <p:cNvPicPr preferRelativeResize="0"/>
          <p:nvPr/>
        </p:nvPicPr>
        <p:blipFill rotWithShape="1">
          <a:blip r:embed="rId3">
            <a:alphaModFix/>
          </a:blip>
          <a:srcRect b="5967" l="18851" r="58960" t="53384"/>
          <a:stretch/>
        </p:blipFill>
        <p:spPr>
          <a:xfrm flipH="1" rot="10800000">
            <a:off x="813913" y="655825"/>
            <a:ext cx="811800" cy="83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565950" y="4294575"/>
            <a:ext cx="8012100" cy="2163900"/>
          </a:xfrm>
          <a:prstGeom prst="rect">
            <a:avLst/>
          </a:prstGeom>
          <a:solidFill>
            <a:srgbClr val="FFFFFF">
              <a:alpha val="7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Ano, mám podobnou zkušenost. Když sáhnu po encyklopediích, učebnicích i internetu, často mezi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významnými osobnostmi převažují muži. </a:t>
            </a:r>
          </a:p>
          <a:p>
            <a:pPr indent="0" lvl="0" marL="1371600" rtl="0">
              <a:spcBef>
                <a:spcPts val="0"/>
              </a:spcBef>
              <a:buNone/>
            </a:pPr>
            <a:br>
              <a:rPr lang="en" sz="1800">
                <a:solidFill>
                  <a:srgbClr val="FF0000"/>
                </a:solidFill>
              </a:rPr>
            </a:br>
            <a:r>
              <a:rPr lang="en" sz="1800">
                <a:solidFill>
                  <a:srgbClr val="FF0000"/>
                </a:solidFill>
              </a:rPr>
              <a:t>Ve třídě přitom máme průměrně 50 % dívek. Proto se snažím nezapomínat na příklady aktivních dívek a žen, i když je to mnohem náročnější na přípravu.</a:t>
            </a:r>
          </a:p>
        </p:txBody>
      </p:sp>
      <p:pic>
        <p:nvPicPr>
          <p:cNvPr descr="Zuzana a Eva.jpg" id="369" name="Shape 369"/>
          <p:cNvPicPr preferRelativeResize="0"/>
          <p:nvPr/>
        </p:nvPicPr>
        <p:blipFill rotWithShape="1">
          <a:blip r:embed="rId3">
            <a:alphaModFix/>
          </a:blip>
          <a:srcRect b="10161" l="53104" r="24704" t="49191"/>
          <a:stretch/>
        </p:blipFill>
        <p:spPr>
          <a:xfrm flipH="1" rot="10800000">
            <a:off x="796300" y="4524492"/>
            <a:ext cx="799500" cy="82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588150" y="432775"/>
            <a:ext cx="7967700" cy="37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</a:rPr>
              <a:t>Genderovou rovnost považujeme za jeden ze základních principů školní výuky.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6000">
                <a:solidFill>
                  <a:srgbClr val="FFFFFF"/>
                </a:solidFill>
              </a:rPr>
              <a:t> </a:t>
            </a:r>
          </a:p>
          <a:p>
            <a:pPr indent="0" lvl="0" mar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4583100" y="4736325"/>
            <a:ext cx="39951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000" u="sng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České základní školy jsou koedukované, a proto by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000" u="sng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v nich měly být zohledněny zkušenosti dívek a chlapců.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565950" y="5012950"/>
            <a:ext cx="3000000" cy="15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</a:rPr>
              <a:t>Proč?</a:t>
            </a:r>
          </a:p>
        </p:txBody>
      </p:sp>
      <p:cxnSp>
        <p:nvCxnSpPr>
          <p:cNvPr id="123" name="Shape 123"/>
          <p:cNvCxnSpPr/>
          <p:nvPr/>
        </p:nvCxnSpPr>
        <p:spPr>
          <a:xfrm>
            <a:off x="565950" y="4217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/>
        </p:nvSpPr>
        <p:spPr>
          <a:xfrm>
            <a:off x="577050" y="421675"/>
            <a:ext cx="7989900" cy="175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Ale kde ty významné ženy bereš? Zkoušeli jsme je s dětmi nedávno hledat v knihovně 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a z 258 osobností připadlo 230 na muže </a:t>
            </a:r>
          </a:p>
          <a:p>
            <a:pPr indent="-69850" lvl="0" marL="137160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a 28 na ženy.</a:t>
            </a:r>
          </a:p>
        </p:txBody>
      </p:sp>
      <p:pic>
        <p:nvPicPr>
          <p:cNvPr descr="Zuzana a Eva.jpg" id="375" name="Shape 375"/>
          <p:cNvPicPr preferRelativeResize="0"/>
          <p:nvPr/>
        </p:nvPicPr>
        <p:blipFill rotWithShape="1">
          <a:blip r:embed="rId3">
            <a:alphaModFix/>
          </a:blip>
          <a:srcRect b="5967" l="18851" r="58960" t="53384"/>
          <a:stretch/>
        </p:blipFill>
        <p:spPr>
          <a:xfrm flipH="1" rot="10800000">
            <a:off x="813913" y="655825"/>
            <a:ext cx="811800" cy="83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76" name="Shape 376"/>
          <p:cNvSpPr txBox="1"/>
          <p:nvPr/>
        </p:nvSpPr>
        <p:spPr>
          <a:xfrm>
            <a:off x="1708950" y="2574525"/>
            <a:ext cx="6869100" cy="3018600"/>
          </a:xfrm>
          <a:prstGeom prst="rect">
            <a:avLst/>
          </a:prstGeom>
          <a:solidFill>
            <a:srgbClr val="FFFFFF">
              <a:alpha val="7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137160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Už několik let si vedu portfolio, kam si ukládám zajímavé ženské osobnosti, </a:t>
            </a:r>
          </a:p>
          <a:p>
            <a:pPr indent="-69850" lvl="0" marL="137160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o kterých vyšel článek třeba v novinách nebo v nějakém časopise. Spousta zajímavých žen žije v našem nejbližší okolí. Inspirativní osobnost nemusí vždy nosit korunu na hlavě!</a:t>
            </a:r>
          </a:p>
        </p:txBody>
      </p:sp>
      <p:pic>
        <p:nvPicPr>
          <p:cNvPr descr="Zuzana a Eva.jpg" id="377" name="Shape 377"/>
          <p:cNvPicPr preferRelativeResize="0"/>
          <p:nvPr/>
        </p:nvPicPr>
        <p:blipFill rotWithShape="1">
          <a:blip r:embed="rId3">
            <a:alphaModFix/>
          </a:blip>
          <a:srcRect b="10161" l="53104" r="24704" t="49191"/>
          <a:stretch/>
        </p:blipFill>
        <p:spPr>
          <a:xfrm flipH="1" rot="10800000">
            <a:off x="1934875" y="2811092"/>
            <a:ext cx="799500" cy="82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/>
        </p:nvSpPr>
        <p:spPr>
          <a:xfrm>
            <a:off x="2863050" y="432775"/>
            <a:ext cx="5715000" cy="6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800">
                <a:solidFill>
                  <a:srgbClr val="FF0000"/>
                </a:solidFill>
              </a:rPr>
              <a:t>V dobré třídě nestraní ani vyučující, ani výukové materiály pouze jednomu pohlaví. Vyučujícím záleží na genderové vyváženosti učiva.</a:t>
            </a:r>
            <a:br>
              <a:rPr lang="en" sz="4800">
                <a:solidFill>
                  <a:srgbClr val="FF0000"/>
                </a:solidFill>
              </a:rPr>
            </a:br>
          </a:p>
        </p:txBody>
      </p:sp>
      <p:cxnSp>
        <p:nvCxnSpPr>
          <p:cNvPr id="383" name="Shape 383"/>
          <p:cNvCxnSpPr/>
          <p:nvPr/>
        </p:nvCxnSpPr>
        <p:spPr>
          <a:xfrm>
            <a:off x="565950" y="44387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84" name="Shape 384"/>
          <p:cNvSpPr txBox="1"/>
          <p:nvPr/>
        </p:nvSpPr>
        <p:spPr>
          <a:xfrm>
            <a:off x="574100" y="452025"/>
            <a:ext cx="1079400" cy="2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80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/>
        </p:nvSpPr>
        <p:spPr>
          <a:xfrm>
            <a:off x="2874150" y="442400"/>
            <a:ext cx="5715300" cy="61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Dbáme na to, abychom dívky neoslovovali generickým maskulinem (řekni kamarádovi, práce pro rychlíky,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vy budete dnes v rolích Expertů…)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Dbáme na to, abychom různé situace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a životní zkušenosti, o kterých hovoříme s dětmi ve třídě, modelovali také na dívčích postavách.</a:t>
            </a:r>
            <a:br>
              <a:rPr lang="en" sz="2400">
                <a:solidFill>
                  <a:srgbClr val="FF0000"/>
                </a:solidFill>
              </a:rPr>
            </a:b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Uvědomujeme si, že jak chlapci tak dívky potřebují vzory, se kterými se mohou identifikovat. Kromě významných mužských osobností pravidelně zahrnujeme také významné a zajímavé ženské osobnosti.</a:t>
            </a:r>
            <a:br>
              <a:rPr lang="en" sz="2400">
                <a:solidFill>
                  <a:srgbClr val="FF0000"/>
                </a:solidFill>
              </a:rPr>
            </a:br>
          </a:p>
        </p:txBody>
      </p:sp>
      <p:cxnSp>
        <p:nvCxnSpPr>
          <p:cNvPr id="390" name="Shape 390"/>
          <p:cNvCxnSpPr/>
          <p:nvPr/>
        </p:nvCxnSpPr>
        <p:spPr>
          <a:xfrm>
            <a:off x="565950" y="44387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91" name="Shape 391"/>
          <p:cNvSpPr txBox="1"/>
          <p:nvPr/>
        </p:nvSpPr>
        <p:spPr>
          <a:xfrm>
            <a:off x="574100" y="442400"/>
            <a:ext cx="15678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Příklady</a:t>
            </a:r>
          </a:p>
        </p:txBody>
      </p:sp>
      <p:cxnSp>
        <p:nvCxnSpPr>
          <p:cNvPr id="392" name="Shape 392"/>
          <p:cNvCxnSpPr/>
          <p:nvPr/>
        </p:nvCxnSpPr>
        <p:spPr>
          <a:xfrm>
            <a:off x="2863050" y="2287475"/>
            <a:ext cx="5726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" name="Shape 393"/>
          <p:cNvCxnSpPr/>
          <p:nvPr/>
        </p:nvCxnSpPr>
        <p:spPr>
          <a:xfrm>
            <a:off x="2885250" y="4061500"/>
            <a:ext cx="5726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/>
        </p:nvSpPr>
        <p:spPr>
          <a:xfrm>
            <a:off x="491839" y="-239675"/>
            <a:ext cx="34269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4571975" y="421700"/>
            <a:ext cx="4017300" cy="3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Jaké konkrétní aktivity lze ve výuce použít? Kde hledat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další zdroje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a informace.</a:t>
            </a:r>
          </a:p>
        </p:txBody>
      </p:sp>
      <p:cxnSp>
        <p:nvCxnSpPr>
          <p:cNvPr id="400" name="Shape 400"/>
          <p:cNvCxnSpPr/>
          <p:nvPr/>
        </p:nvCxnSpPr>
        <p:spPr>
          <a:xfrm>
            <a:off x="565950" y="4217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01" name="Shape 401"/>
          <p:cNvSpPr txBox="1"/>
          <p:nvPr/>
        </p:nvSpPr>
        <p:spPr>
          <a:xfrm>
            <a:off x="4583100" y="4736325"/>
            <a:ext cx="39951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000" u="sng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Zkušenosti z workshopů realizovaných pro studující na druhém stupni ZŠ a na SŠ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/>
        </p:nvSpPr>
        <p:spPr>
          <a:xfrm>
            <a:off x="4383350" y="432775"/>
            <a:ext cx="4194600" cy="6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457200" lvl="0" marL="457200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3600"/>
              <a:buAutoNum type="alphaUcParenBoth"/>
            </a:pPr>
            <a:r>
              <a:rPr lang="en" sz="3600">
                <a:solidFill>
                  <a:srgbClr val="6AA84F"/>
                </a:solidFill>
              </a:rPr>
              <a:t>Asociace</a:t>
            </a:r>
            <a:br>
              <a:rPr lang="en" sz="3600">
                <a:solidFill>
                  <a:srgbClr val="6AA84F"/>
                </a:solidFill>
              </a:rPr>
            </a:br>
          </a:p>
          <a:p>
            <a:pPr indent="-457200" lvl="0" marL="457200" rtl="0">
              <a:spcBef>
                <a:spcPts val="0"/>
              </a:spcBef>
              <a:buClr>
                <a:srgbClr val="6AA84F"/>
              </a:buClr>
              <a:buSzPts val="3600"/>
              <a:buAutoNum type="alphaUcParenBoth"/>
            </a:pPr>
            <a:r>
              <a:rPr lang="en" sz="3600">
                <a:solidFill>
                  <a:srgbClr val="6AA84F"/>
                </a:solidFill>
              </a:rPr>
              <a:t>Návštěva mimozemské civilizace</a:t>
            </a:r>
            <a:br>
              <a:rPr lang="en" sz="3600">
                <a:solidFill>
                  <a:srgbClr val="6AA84F"/>
                </a:solidFill>
              </a:rPr>
            </a:br>
            <a:br>
              <a:rPr lang="en" sz="3600">
                <a:solidFill>
                  <a:srgbClr val="6AA84F"/>
                </a:solidFill>
              </a:rPr>
            </a:br>
          </a:p>
        </p:txBody>
      </p:sp>
      <p:cxnSp>
        <p:nvCxnSpPr>
          <p:cNvPr id="407" name="Shape 407"/>
          <p:cNvCxnSpPr/>
          <p:nvPr/>
        </p:nvCxnSpPr>
        <p:spPr>
          <a:xfrm>
            <a:off x="565950" y="44387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08" name="Shape 408"/>
          <p:cNvSpPr txBox="1"/>
          <p:nvPr/>
        </p:nvSpPr>
        <p:spPr>
          <a:xfrm>
            <a:off x="574100" y="452025"/>
            <a:ext cx="2266800" cy="2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Příklady aktivit otevírajících téma genderu a genderových stereotypů</a:t>
            </a:r>
          </a:p>
        </p:txBody>
      </p:sp>
      <p:cxnSp>
        <p:nvCxnSpPr>
          <p:cNvPr id="409" name="Shape 409"/>
          <p:cNvCxnSpPr/>
          <p:nvPr/>
        </p:nvCxnSpPr>
        <p:spPr>
          <a:xfrm>
            <a:off x="4006050" y="1531400"/>
            <a:ext cx="45831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/>
        </p:nvSpPr>
        <p:spPr>
          <a:xfrm>
            <a:off x="577050" y="432775"/>
            <a:ext cx="4006200" cy="11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(A)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Asociace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4572000" y="432800"/>
            <a:ext cx="4006200" cy="5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Cíl: první otevření tématu genderu a genderových stereotypů ve třídě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Věk: od 8. třídy ZŠ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Čas: 30 minut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Pomůcky: míček či jiný předmět, flipchart a fixy, případně tabule a barevné křídy</a:t>
            </a:r>
          </a:p>
        </p:txBody>
      </p:sp>
      <p:cxnSp>
        <p:nvCxnSpPr>
          <p:cNvPr id="416" name="Shape 416"/>
          <p:cNvCxnSpPr/>
          <p:nvPr/>
        </p:nvCxnSpPr>
        <p:spPr>
          <a:xfrm>
            <a:off x="565950" y="4217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7" name="Shape 417"/>
          <p:cNvCxnSpPr/>
          <p:nvPr/>
        </p:nvCxnSpPr>
        <p:spPr>
          <a:xfrm>
            <a:off x="4572000" y="1431575"/>
            <a:ext cx="4006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8" name="Shape 418"/>
          <p:cNvCxnSpPr/>
          <p:nvPr/>
        </p:nvCxnSpPr>
        <p:spPr>
          <a:xfrm>
            <a:off x="4572000" y="1919850"/>
            <a:ext cx="4006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9" name="Shape 419"/>
          <p:cNvCxnSpPr/>
          <p:nvPr/>
        </p:nvCxnSpPr>
        <p:spPr>
          <a:xfrm>
            <a:off x="4572000" y="2419200"/>
            <a:ext cx="4006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/>
        </p:nvSpPr>
        <p:spPr>
          <a:xfrm>
            <a:off x="2286000" y="432775"/>
            <a:ext cx="6291900" cy="6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200">
                <a:solidFill>
                  <a:srgbClr val="6AA84F"/>
                </a:solidFill>
              </a:rPr>
              <a:t>Podáme jednomu ze studujících míček a vyzveme jej/ji, ať nám řekne svou první asociaci na slovo žena. Asociaci napíšeme na tabuli a vyzveme studující/ho, aby poslal míček dál. Takto postupně všichni studující ze třídy řeknou, co je napadne jako první věc, když se řekne žena. Následně to stejné uděláme se slovem muž.</a:t>
            </a:r>
          </a:p>
          <a:p>
            <a:pPr indent="0" lvl="0" marL="0" rtl="0">
              <a:spcBef>
                <a:spcPts val="0"/>
              </a:spcBef>
              <a:buNone/>
            </a:pPr>
            <a:br>
              <a:rPr lang="en" sz="1200">
                <a:solidFill>
                  <a:srgbClr val="6AA84F"/>
                </a:solidFill>
              </a:rPr>
            </a:br>
            <a:r>
              <a:rPr lang="en" sz="1200">
                <a:solidFill>
                  <a:srgbClr val="6AA84F"/>
                </a:solidFill>
              </a:rPr>
              <a:t>Nyní se se studujícími podíváme na asociace na slovo žena a vyzveme je, zda si myslí, že by šlo některé z asociací dát do vyšších celků. Tyto celky následně společně označíme. Např. u ženy studující dají k sobě slova dítě a matka a označí je pojmem mateřství či rodina. Vlasy, nohy a make-up pak např. dají do celku krása. Následně to stejné děláme s asociacemi na slovo muž.</a:t>
            </a:r>
          </a:p>
          <a:p>
            <a:pPr indent="0" lvl="0" marL="0" rtl="0">
              <a:spcBef>
                <a:spcPts val="0"/>
              </a:spcBef>
              <a:buNone/>
            </a:pPr>
            <a:br>
              <a:rPr lang="en" sz="1200">
                <a:solidFill>
                  <a:srgbClr val="6AA84F"/>
                </a:solidFill>
              </a:rPr>
            </a:br>
            <a:r>
              <a:rPr lang="en" sz="1200">
                <a:solidFill>
                  <a:srgbClr val="6AA84F"/>
                </a:solidFill>
              </a:rPr>
              <a:t>Tyto asociace a okruhy činností spojované se ženami a muži nám vytvoří podklad pro diskusi, ve které mluvíme o tom, co je v naší společnosti spojováno s rolí ženy a co s rolí mužů, jaká jsou očekávání vůči ženám a mužům, co je to gender, co jsou to genderové stereotypy, jaké dopady mají na ty, kteří se odchylují od představ o typickém ženství a mužství.</a:t>
            </a:r>
          </a:p>
          <a:p>
            <a:pPr indent="0" lvl="0" marL="0" rtl="0">
              <a:spcBef>
                <a:spcPts val="0"/>
              </a:spcBef>
              <a:buNone/>
            </a:pPr>
            <a:br>
              <a:rPr lang="en" sz="1200">
                <a:solidFill>
                  <a:srgbClr val="6AA84F"/>
                </a:solidFill>
              </a:rPr>
            </a:br>
            <a:r>
              <a:rPr lang="en" sz="1200">
                <a:solidFill>
                  <a:srgbClr val="6AA84F"/>
                </a:solidFill>
              </a:rPr>
              <a:t>U aktivity také dobře funguje, když u flipchartů prohodíme nadpis žena nadpisem muž a naopak a diskutujeme s dívkami a chlapci, zda by to bylo možné. Obvykle dojdeme k tomu, že ano (např. že dítě nepatří jen k ženě, ale i k muži, obdobně úklid nebo že práce se netýká jen mužů, ale i žen apod.).</a:t>
            </a:r>
          </a:p>
          <a:p>
            <a:pPr indent="0" lvl="0" marL="0" rtl="0">
              <a:spcBef>
                <a:spcPts val="0"/>
              </a:spcBef>
              <a:buNone/>
            </a:pPr>
            <a:br>
              <a:rPr lang="en" sz="1200">
                <a:solidFill>
                  <a:srgbClr val="6AA84F"/>
                </a:solidFill>
              </a:rPr>
            </a:br>
            <a:r>
              <a:rPr lang="en" sz="1200">
                <a:solidFill>
                  <a:srgbClr val="6AA84F"/>
                </a:solidFill>
              </a:rPr>
              <a:t>Diskusi můžeme doplnit zajímavými informacemi o tom, jak se vnímání ženství a mužství historicky proměňuje a jak i v různých společnostech může být vnímáno odlišně (např. vnímání růžové barvy jako dívčí jako poměrně nový fenomén, neboť tato barva byla spojována s chlapci, či společenství, kde pečující roli zastávají muži).</a:t>
            </a:r>
            <a:br>
              <a:rPr lang="en" sz="1200">
                <a:solidFill>
                  <a:srgbClr val="6AA84F"/>
                </a:solidFill>
              </a:rPr>
            </a:br>
            <a:r>
              <a:rPr lang="en" sz="1200">
                <a:solidFill>
                  <a:srgbClr val="6AA84F"/>
                </a:solidFill>
              </a:rPr>
              <a:t>Společně diskutujeme nad tím, že ženou či mužem se nerodíme, ale učíme se jimi být (přístup rodičů k dívkám a chlapcům, výběr oblečení, hraček, přístup ve škole, volba předmětů, kroužků, oboru studia, profese, vliv médií, reklam, vrstevníků a vrstevnic, …).</a:t>
            </a:r>
            <a:br>
              <a:rPr lang="en" sz="1200">
                <a:solidFill>
                  <a:srgbClr val="6AA84F"/>
                </a:solidFill>
              </a:rPr>
            </a:br>
          </a:p>
        </p:txBody>
      </p:sp>
      <p:cxnSp>
        <p:nvCxnSpPr>
          <p:cNvPr id="425" name="Shape 425"/>
          <p:cNvCxnSpPr/>
          <p:nvPr/>
        </p:nvCxnSpPr>
        <p:spPr>
          <a:xfrm>
            <a:off x="565950" y="44387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26" name="Shape 426"/>
          <p:cNvSpPr txBox="1"/>
          <p:nvPr/>
        </p:nvSpPr>
        <p:spPr>
          <a:xfrm>
            <a:off x="574100" y="452025"/>
            <a:ext cx="2266800" cy="2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6AA84F"/>
                </a:solidFill>
              </a:rPr>
              <a:t>Postup</a:t>
            </a:r>
          </a:p>
        </p:txBody>
      </p:sp>
      <p:cxnSp>
        <p:nvCxnSpPr>
          <p:cNvPr id="427" name="Shape 427"/>
          <p:cNvCxnSpPr/>
          <p:nvPr/>
        </p:nvCxnSpPr>
        <p:spPr>
          <a:xfrm>
            <a:off x="2286000" y="1364950"/>
            <a:ext cx="63030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8" name="Shape 428"/>
          <p:cNvCxnSpPr/>
          <p:nvPr/>
        </p:nvCxnSpPr>
        <p:spPr>
          <a:xfrm>
            <a:off x="2286000" y="2452450"/>
            <a:ext cx="63030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29" name="Shape 429"/>
          <p:cNvCxnSpPr/>
          <p:nvPr/>
        </p:nvCxnSpPr>
        <p:spPr>
          <a:xfrm>
            <a:off x="2286000" y="3528875"/>
            <a:ext cx="63030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0" name="Shape 430"/>
          <p:cNvCxnSpPr/>
          <p:nvPr/>
        </p:nvCxnSpPr>
        <p:spPr>
          <a:xfrm>
            <a:off x="2286000" y="4427750"/>
            <a:ext cx="63030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žena.jpg" id="435" name="Shape 435"/>
          <p:cNvPicPr preferRelativeResize="0"/>
          <p:nvPr/>
        </p:nvPicPr>
        <p:blipFill rotWithShape="1">
          <a:blip r:embed="rId3">
            <a:alphaModFix/>
          </a:blip>
          <a:srcRect b="3270" l="0" r="7995" t="5112"/>
          <a:stretch/>
        </p:blipFill>
        <p:spPr>
          <a:xfrm>
            <a:off x="573000" y="437203"/>
            <a:ext cx="3433053" cy="4557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ž.jpg" id="436" name="Shape 436"/>
          <p:cNvPicPr preferRelativeResize="0"/>
          <p:nvPr/>
        </p:nvPicPr>
        <p:blipFill rotWithShape="1">
          <a:blip r:embed="rId4">
            <a:alphaModFix/>
          </a:blip>
          <a:srcRect b="0" l="566" r="0" t="0"/>
          <a:stretch/>
        </p:blipFill>
        <p:spPr>
          <a:xfrm rot="-5400000">
            <a:off x="4598971" y="2460465"/>
            <a:ext cx="4545372" cy="342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/>
          <p:nvPr/>
        </p:nvSpPr>
        <p:spPr>
          <a:xfrm>
            <a:off x="577050" y="432775"/>
            <a:ext cx="4006200" cy="11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(B)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Návštěva mimozemské civilizace</a:t>
            </a:r>
          </a:p>
        </p:txBody>
      </p:sp>
      <p:sp>
        <p:nvSpPr>
          <p:cNvPr id="442" name="Shape 442"/>
          <p:cNvSpPr txBox="1"/>
          <p:nvPr/>
        </p:nvSpPr>
        <p:spPr>
          <a:xfrm>
            <a:off x="4572000" y="432800"/>
            <a:ext cx="4006200" cy="5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Cíl: Uvědomit si, jaké jsou představy o ženách a mužích </a:t>
            </a:r>
            <a:b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v českých médiích, a tedy jaký vliv mají média na utváření genderových rolí.  </a:t>
            </a:r>
            <a:b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b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Věk: od 3. ročníku</a:t>
            </a:r>
            <a:b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b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Pomůcky: noviny a časopisy podle věku (např. MF Dnes, Žena a život, E15, Mateřídouška, Sluníčko…), nůžky, lepidlo</a:t>
            </a:r>
            <a:b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b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Instrukce:	Jste mimozemská civilizace, která má první kontakt s pozemšťany. Přiletěli jste na planetu Zemi a první, co jste viděli jsou noviny. Z nich se snažíte udělat představu o tom, jací tvorové žijí na Zemi. Co o nich můžeme na základě těchto novin říct?</a:t>
            </a:r>
          </a:p>
        </p:txBody>
      </p:sp>
      <p:cxnSp>
        <p:nvCxnSpPr>
          <p:cNvPr id="443" name="Shape 443"/>
          <p:cNvCxnSpPr/>
          <p:nvPr/>
        </p:nvCxnSpPr>
        <p:spPr>
          <a:xfrm>
            <a:off x="565950" y="421725"/>
            <a:ext cx="801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4" name="Shape 444"/>
          <p:cNvCxnSpPr/>
          <p:nvPr/>
        </p:nvCxnSpPr>
        <p:spPr>
          <a:xfrm>
            <a:off x="4572000" y="1942025"/>
            <a:ext cx="4006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5" name="Shape 445"/>
          <p:cNvCxnSpPr/>
          <p:nvPr/>
        </p:nvCxnSpPr>
        <p:spPr>
          <a:xfrm>
            <a:off x="4572000" y="2419200"/>
            <a:ext cx="4006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6" name="Shape 446"/>
          <p:cNvCxnSpPr/>
          <p:nvPr/>
        </p:nvCxnSpPr>
        <p:spPr>
          <a:xfrm>
            <a:off x="4572000" y="3662100"/>
            <a:ext cx="4006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/>
        </p:nvSpPr>
        <p:spPr>
          <a:xfrm>
            <a:off x="2286000" y="432775"/>
            <a:ext cx="6291900" cy="6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500">
                <a:solidFill>
                  <a:srgbClr val="6AA84F"/>
                </a:solidFill>
              </a:rPr>
              <a:t>Rozdělit studující do skupin po 2 až 4. 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 sz="1500">
                <a:solidFill>
                  <a:srgbClr val="6AA84F"/>
                </a:solidFill>
              </a:rPr>
            </a:br>
            <a:r>
              <a:rPr lang="en" sz="1500">
                <a:solidFill>
                  <a:srgbClr val="6AA84F"/>
                </a:solidFill>
              </a:rPr>
              <a:t>Rozdat jim pomůcky (sadu novin, nůžky, lepidlo).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 sz="1500">
                <a:solidFill>
                  <a:srgbClr val="6AA84F"/>
                </a:solidFill>
              </a:rPr>
            </a:br>
            <a:r>
              <a:rPr lang="en" sz="1500">
                <a:solidFill>
                  <a:srgbClr val="6AA84F"/>
                </a:solidFill>
              </a:rPr>
              <a:t>Zadat jim instrukci, aby vytvořili koláž o pozemské civilizaci. 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 sz="1500">
                <a:solidFill>
                  <a:srgbClr val="6AA84F"/>
                </a:solidFill>
              </a:rPr>
            </a:br>
            <a:r>
              <a:rPr lang="en" sz="1500">
                <a:solidFill>
                  <a:srgbClr val="6AA84F"/>
                </a:solidFill>
              </a:rPr>
              <a:t>Poté všechny koláže ukázat před celou třídou. Pozornost by měla být věnována shodám mezi kolážemii od různých skupin. 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 sz="1500">
                <a:solidFill>
                  <a:srgbClr val="6AA84F"/>
                </a:solidFill>
              </a:rPr>
            </a:br>
            <a:r>
              <a:rPr lang="en" sz="1500">
                <a:solidFill>
                  <a:srgbClr val="6AA84F"/>
                </a:solidFill>
              </a:rPr>
              <a:t>Po ukázání kreseb zahájit diskusi (min. 15 minut). Otázky pro diskusi:¨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500">
                <a:solidFill>
                  <a:srgbClr val="6AA84F"/>
                </a:solidFill>
              </a:rPr>
              <a:t> </a:t>
            </a:r>
          </a:p>
          <a:p>
            <a: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●"/>
            </a:pPr>
            <a:r>
              <a:rPr lang="en" sz="1500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Jak noviny/časopisy zobrazují lidi? Zobrazují častěji ženy, nebo muže? </a:t>
            </a:r>
          </a:p>
          <a:p>
            <a: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●"/>
            </a:pPr>
            <a:r>
              <a:rPr lang="en" sz="1500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Které typy žen a mužů?  </a:t>
            </a:r>
          </a:p>
          <a:p>
            <a:pPr indent="-323850" lvl="0" marL="457200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Char char="●"/>
            </a:pPr>
            <a:r>
              <a:rPr lang="en" sz="1500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Liší se typy zobrazení podle druhu novin/časopisů?</a:t>
            </a:r>
          </a:p>
          <a:p>
            <a:pPr indent="-323850" lvl="0" marL="457200" rtl="0">
              <a:spcBef>
                <a:spcPts val="0"/>
              </a:spcBef>
              <a:buClr>
                <a:srgbClr val="6AA84F"/>
              </a:buClr>
              <a:buSzPts val="1500"/>
              <a:buChar char="●"/>
            </a:pPr>
            <a:r>
              <a:rPr lang="en" sz="1500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Jak můžou typy zobrazení působit na čtenářstvo? Jakou představu o lidech si na jejich základě čtenářstvo dělá?  </a:t>
            </a:r>
            <a:br>
              <a:rPr lang="en" sz="1500">
                <a:solidFill>
                  <a:srgbClr val="6AA84F"/>
                </a:solidFill>
              </a:rPr>
            </a:br>
          </a:p>
        </p:txBody>
      </p:sp>
      <p:cxnSp>
        <p:nvCxnSpPr>
          <p:cNvPr id="452" name="Shape 452"/>
          <p:cNvCxnSpPr/>
          <p:nvPr/>
        </p:nvCxnSpPr>
        <p:spPr>
          <a:xfrm>
            <a:off x="565950" y="443875"/>
            <a:ext cx="80232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53" name="Shape 453"/>
          <p:cNvSpPr txBox="1"/>
          <p:nvPr/>
        </p:nvSpPr>
        <p:spPr>
          <a:xfrm>
            <a:off x="574100" y="452025"/>
            <a:ext cx="1589700" cy="2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solidFill>
                  <a:srgbClr val="6AA84F"/>
                </a:solidFill>
              </a:rPr>
              <a:t>Postup</a:t>
            </a:r>
          </a:p>
        </p:txBody>
      </p:sp>
      <p:cxnSp>
        <p:nvCxnSpPr>
          <p:cNvPr id="454" name="Shape 454"/>
          <p:cNvCxnSpPr/>
          <p:nvPr/>
        </p:nvCxnSpPr>
        <p:spPr>
          <a:xfrm>
            <a:off x="2286000" y="909950"/>
            <a:ext cx="63030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5" name="Shape 455"/>
          <p:cNvCxnSpPr/>
          <p:nvPr/>
        </p:nvCxnSpPr>
        <p:spPr>
          <a:xfrm>
            <a:off x="2286000" y="2485800"/>
            <a:ext cx="63030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6" name="Shape 456"/>
          <p:cNvCxnSpPr/>
          <p:nvPr/>
        </p:nvCxnSpPr>
        <p:spPr>
          <a:xfrm>
            <a:off x="2286000" y="1364925"/>
            <a:ext cx="63030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7" name="Shape 457"/>
          <p:cNvCxnSpPr/>
          <p:nvPr/>
        </p:nvCxnSpPr>
        <p:spPr>
          <a:xfrm>
            <a:off x="2286000" y="1831025"/>
            <a:ext cx="6303000" cy="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577050" y="432775"/>
            <a:ext cx="7989900" cy="3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1D5DEC"/>
                </a:solidFill>
              </a:rPr>
              <a:t>S projevy nerovností se </a:t>
            </a:r>
            <a:r>
              <a:rPr lang="en" sz="6000">
                <a:solidFill>
                  <a:srgbClr val="1D5DEC"/>
                </a:solidFill>
              </a:rPr>
              <a:t>ve škole </a:t>
            </a:r>
            <a:r>
              <a:rPr lang="en" sz="6000">
                <a:solidFill>
                  <a:srgbClr val="1D5DEC"/>
                </a:solidFill>
              </a:rPr>
              <a:t>setkáváme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6000">
                <a:solidFill>
                  <a:srgbClr val="1D5DEC"/>
                </a:solidFill>
              </a:rPr>
              <a:t>v situacích, které </a:t>
            </a:r>
            <a:r>
              <a:rPr lang="en" sz="6000">
                <a:solidFill>
                  <a:srgbClr val="1D5DEC"/>
                </a:solidFill>
              </a:rPr>
              <a:t>všichni </a:t>
            </a:r>
            <a:r>
              <a:rPr lang="en" sz="6000">
                <a:solidFill>
                  <a:srgbClr val="1D5DEC"/>
                </a:solidFill>
              </a:rPr>
              <a:t>známe...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Shape 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225" y="437349"/>
            <a:ext cx="7998608" cy="599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99999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/>
          <p:nvPr/>
        </p:nvSpPr>
        <p:spPr>
          <a:xfrm>
            <a:off x="602814" y="415050"/>
            <a:ext cx="80862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2000">
                <a:solidFill>
                  <a:srgbClr val="FFFFFF"/>
                </a:solidFill>
              </a:rPr>
              <a:t>Zdroje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/>
        </p:nvSpPr>
        <p:spPr>
          <a:xfrm>
            <a:off x="1720050" y="421700"/>
            <a:ext cx="6858000" cy="59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SLOBODA, Zdeněk. Mediální výchova a genderově citlivá pedagogika. In: gitA - Černá na bíle aneb Vidět svět různě. 1. vyd. Praha: gitA, 2008, s. 17-20. ISBN 978-80-254-3429-1.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Helena Skálová, ed.: Genderovou optikou: zaměřeno na český vzdělávací systém. Praha: Gender Studies, 2008. Dostupné z: </a:t>
            </a:r>
            <a:r>
              <a:rPr lang="en" u="sng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http://genderstudies.cz/download/vzdelavani.pdf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Jana Valdrová, Blanka Knotková-Čapková, Pavla Paclíková. Kultura genderově vyváženého vyjadřování. MŠMT, dostupné z: </a:t>
            </a:r>
            <a:r>
              <a:rPr lang="en" u="sng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http://www.msmt.cz/file/1546_1_1/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Irena Smetáčková et al.: Gender ve škole. Příručka pro budoucí i současné učitelky a učitele. Praha: Otevřená společnost, o.p.s., 2006. ISBN 80-903331-5-X.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Anna Babanová, Josef Miškolci: Gendrově citlivá výchova: Kde začít? Praha: Žába na prameni, o.s., 2007. ISBN 978-80-239-8798-0.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Irena Smetáčková: Genderové představy a vztahy. Sociální a kognitivní aspekty vývoje maskulinity a femininity v průběhu základní školy. Praha: SLON, 2016. ISBN 978-80-7419-229-6.</a:t>
            </a: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1708950" y="421700"/>
            <a:ext cx="6869100" cy="59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Lucie Jarkovská: Rovné příležitosti dívek a chlapců ve vzdělávání. Brno: NESEHNUTÍ Brno, 2005. ISBN: 80-903228-6-7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Jana Cviková, Jana Juráňová, eds.: Ružový a modrý svet. Rodové stereotypy a ich dôsledky. Bratislava: ASPEKT, 2003. ISBN 80-89140-02-5. Dostupné z: </a:t>
            </a:r>
            <a:r>
              <a:rPr lang="en" u="sng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http://www.ruzovyamodrysvet.sk/sk/hlavne-menu/citaren/ruzovy-a-modry-svet-(cd-rom)/ruzovy-a-modry-svet</a:t>
            </a: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Jana Cviková, Jarmila Filadelfiová: Rodový pohľad na školstvo. Aspekty kľúčových rizík. Bratislava: ASPEKT, 2008. Str. 43 – 87. ISBN: 978-80-85549-82-9. Dostupné z: </a:t>
            </a:r>
            <a:r>
              <a:rPr lang="en" u="sng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http://www.ruzovyamodrysvet.sk/chillout5_items/1/1/3/9/1139_961452.pdf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u="sng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  <a:hlinkClick r:id="rId5"/>
              </a:rPr>
              <a:t>http://denikcitlivky.tumblr.com/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u="sng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  <a:hlinkClick r:id="rId6"/>
              </a:rPr>
              <a:t>http://www.femag.cz/osobni-je-politicke/je-treba-rozsirovat-hranice-chlapectvi-a-divkovstvi/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u="sng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  <a:hlinkClick r:id="rId7"/>
              </a:rPr>
              <a:t>http://www.femag.cz/osobni-je-politicke/a-co-jeji-pribeh-vyznamne-zeny-jako-soucast-genderove-citliveho-vzdelavani/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u="sng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  <a:hlinkClick r:id="rId8"/>
              </a:rPr>
              <a:t>http://www.femag.cz/osobni-je-politicke/denik-citlivky-aneb-jak-na-genderove-citlive-vzdelavani/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666666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Shape 4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187" y="573025"/>
            <a:ext cx="6873842" cy="48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/>
          <p:nvPr/>
        </p:nvSpPr>
        <p:spPr>
          <a:xfrm>
            <a:off x="1708950" y="5559650"/>
            <a:ext cx="6869100" cy="7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Jak navrhnout férově sdílené město:</a:t>
            </a:r>
            <a:br>
              <a:rPr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u="sng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https://cz.boell.org/sites/default/files/komix.hbs_a5_cz.pdf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666666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1_tease_d.jpg" id="133" name="Shape 133"/>
          <p:cNvPicPr preferRelativeResize="0"/>
          <p:nvPr/>
        </p:nvPicPr>
        <p:blipFill rotWithShape="1">
          <a:blip r:embed="rId3">
            <a:alphaModFix/>
          </a:blip>
          <a:srcRect b="13911" l="0" r="0" t="0"/>
          <a:stretch/>
        </p:blipFill>
        <p:spPr>
          <a:xfrm>
            <a:off x="574100" y="429301"/>
            <a:ext cx="8003950" cy="517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50" y="1347850"/>
            <a:ext cx="8005800" cy="510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6050" y="429825"/>
            <a:ext cx="5140901" cy="301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369" y="1276200"/>
            <a:ext cx="3433682" cy="5150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D5DEC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b="10944" l="0" r="3316" t="0"/>
          <a:stretch/>
        </p:blipFill>
        <p:spPr>
          <a:xfrm>
            <a:off x="577050" y="421700"/>
            <a:ext cx="5137950" cy="34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 b="1594" l="15396" r="19941" t="0"/>
          <a:stretch/>
        </p:blipFill>
        <p:spPr>
          <a:xfrm>
            <a:off x="3395725" y="3098403"/>
            <a:ext cx="5160126" cy="3414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