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6" r:id="rId1"/>
  </p:sldMasterIdLst>
  <p:notesMasterIdLst>
    <p:notesMasterId r:id="rId12"/>
  </p:notesMasterIdLst>
  <p:handoutMasterIdLst>
    <p:handoutMasterId r:id="rId13"/>
  </p:handoutMasterIdLst>
  <p:sldIdLst>
    <p:sldId id="688" r:id="rId2"/>
    <p:sldId id="257" r:id="rId3"/>
    <p:sldId id="687" r:id="rId4"/>
    <p:sldId id="699" r:id="rId5"/>
    <p:sldId id="691" r:id="rId6"/>
    <p:sldId id="693" r:id="rId7"/>
    <p:sldId id="696" r:id="rId8"/>
    <p:sldId id="697" r:id="rId9"/>
    <p:sldId id="698" r:id="rId10"/>
    <p:sldId id="650" r:id="rId11"/>
  </p:sldIdLst>
  <p:sldSz cx="18288000" cy="10287000"/>
  <p:notesSz cx="6797675" cy="9926638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oboto" panose="020B0604020202020204" charset="0"/>
      <p:regular r:id="rId18"/>
      <p:bold r:id="rId19"/>
      <p:italic r:id="rId20"/>
      <p:boldItalic r:id="rId21"/>
    </p:embeddedFont>
  </p:embeddedFontLst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0F2"/>
    <a:srgbClr val="E642DE"/>
    <a:srgbClr val="4FA7EF"/>
    <a:srgbClr val="2BC3E1"/>
    <a:srgbClr val="F2B800"/>
    <a:srgbClr val="45E33D"/>
    <a:srgbClr val="64D4EA"/>
    <a:srgbClr val="4CCCE6"/>
    <a:srgbClr val="6CD5EA"/>
    <a:srgbClr val="57C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85" autoAdjust="0"/>
    <p:restoredTop sz="93979" autoAdjust="0"/>
  </p:normalViewPr>
  <p:slideViewPr>
    <p:cSldViewPr>
      <p:cViewPr varScale="1">
        <p:scale>
          <a:sx n="45" d="100"/>
          <a:sy n="45" d="100"/>
        </p:scale>
        <p:origin x="270" y="72"/>
      </p:cViewPr>
      <p:guideLst>
        <p:guide orient="horz" pos="3240"/>
        <p:guide pos="5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408"/>
    </p:cViewPr>
  </p:sorterViewPr>
  <p:notesViewPr>
    <p:cSldViewPr>
      <p:cViewPr varScale="1">
        <p:scale>
          <a:sx n="85" d="100"/>
          <a:sy n="85" d="100"/>
        </p:scale>
        <p:origin x="316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DA2A0-26B7-45C5-A045-691A7025DDA9}" type="datetimeFigureOut">
              <a:rPr lang="cs-CZ" smtClean="0"/>
              <a:t>13.05.2020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7E018-51BA-4D72-A785-83CA8CDBEAA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7265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797675" cy="330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uk-U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9595750"/>
            <a:ext cx="6796102" cy="330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D9C3A12-1E0F-412B-B376-8089A55D946C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8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dirty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620000" y="2476500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44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4763" y="0"/>
            <a:ext cx="18288000" cy="10287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6477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AZEK">
  <p:cSld name="1_OBRAZE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>
            <a:spLocks noGrp="1"/>
          </p:cNvSpPr>
          <p:nvPr>
            <p:ph type="pic" idx="2"/>
          </p:nvPr>
        </p:nvSpPr>
        <p:spPr>
          <a:xfrm>
            <a:off x="-4763" y="0"/>
            <a:ext cx="18288000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090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8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34" r:id="rId2"/>
    <p:sldLayoutId id="2147483735" r:id="rId3"/>
    <p:sldLayoutId id="2147483736" r:id="rId4"/>
    <p:sldLayoutId id="2147483737" r:id="rId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jakub.holec@npicr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474243" y="4000500"/>
            <a:ext cx="13491914" cy="1804705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030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474243" y="4000500"/>
            <a:ext cx="13491914" cy="1804705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2468022" y="8011061"/>
            <a:ext cx="135935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</a:rPr>
              <a:t>Podpora budování kapacit pro rozvoj základních pre/gramotností v předškolním </a:t>
            </a:r>
            <a:br>
              <a:rPr lang="cs-CZ" sz="2600" dirty="0">
                <a:latin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</a:rPr>
              <a:t>a základním vzdělávání - Podpora práce učitelů (PPUČ)</a:t>
            </a:r>
            <a:r>
              <a:rPr lang="cs-CZ" sz="2600" dirty="0">
                <a:latin typeface="Arial" panose="020B0604020202020204" pitchFamily="34" charset="0"/>
              </a:rPr>
              <a:t> je financován Evropskou unií.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17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17"/>
          <p:cNvGrpSpPr/>
          <p:nvPr/>
        </p:nvGrpSpPr>
        <p:grpSpPr>
          <a:xfrm>
            <a:off x="8873837" y="27215"/>
            <a:ext cx="9414165" cy="10259786"/>
            <a:chOff x="-654094" y="0"/>
            <a:chExt cx="7054896" cy="10287000"/>
          </a:xfrm>
        </p:grpSpPr>
        <p:sp>
          <p:nvSpPr>
            <p:cNvPr id="244" name="Google Shape;244;p17"/>
            <p:cNvSpPr/>
            <p:nvPr/>
          </p:nvSpPr>
          <p:spPr>
            <a:xfrm>
              <a:off x="-654094" y="0"/>
              <a:ext cx="7054896" cy="10287000"/>
            </a:xfrm>
            <a:prstGeom prst="rect">
              <a:avLst/>
            </a:prstGeom>
            <a:solidFill>
              <a:schemeClr val="accent1">
                <a:alpha val="74901"/>
              </a:schemeClr>
            </a:solidFill>
            <a:ln>
              <a:noFill/>
            </a:ln>
          </p:spPr>
          <p:txBody>
            <a:bodyPr spcFirstLastPara="1" wrap="square" lIns="91425" tIns="45713" rIns="91425" bIns="45713" anchor="ctr" anchorCtr="0">
              <a:noAutofit/>
            </a:bodyPr>
            <a:lstStyle/>
            <a:p>
              <a:pPr algn="ctr"/>
              <a:endParaRPr sz="28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5" name="Google Shape;245;p17"/>
            <p:cNvGrpSpPr/>
            <p:nvPr/>
          </p:nvGrpSpPr>
          <p:grpSpPr>
            <a:xfrm>
              <a:off x="807244" y="649418"/>
              <a:ext cx="4731789" cy="2385517"/>
              <a:chOff x="6750844" y="3074840"/>
              <a:chExt cx="4731789" cy="2385517"/>
            </a:xfrm>
          </p:grpSpPr>
          <p:sp>
            <p:nvSpPr>
              <p:cNvPr id="246" name="Google Shape;246;p17"/>
              <p:cNvSpPr txBox="1"/>
              <p:nvPr/>
            </p:nvSpPr>
            <p:spPr>
              <a:xfrm>
                <a:off x="6921519" y="3284776"/>
                <a:ext cx="4561114" cy="2175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7138" tIns="68550" rIns="137138" bIns="68550" anchor="t" anchorCtr="0">
                <a:noAutofit/>
              </a:bodyPr>
              <a:lstStyle/>
              <a:p>
                <a:pPr algn="ctr"/>
                <a:r>
                  <a:rPr lang="cs-CZ" sz="6600" b="1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Podpora práce učitelů</a:t>
                </a:r>
                <a:endParaRPr sz="66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47" name="Google Shape;247;p17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248" name="Google Shape;248;p17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249" name="Google Shape;249;p17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50" name="Google Shape;250;p17"/>
              <p:cNvGrpSpPr/>
              <p:nvPr/>
            </p:nvGrpSpPr>
            <p:grpSpPr>
              <a:xfrm rot="10800000">
                <a:off x="10529999" y="4650345"/>
                <a:ext cx="685801" cy="716559"/>
                <a:chOff x="6684850" y="4577195"/>
                <a:chExt cx="685801" cy="716559"/>
              </a:xfrm>
            </p:grpSpPr>
            <p:cxnSp>
              <p:nvCxnSpPr>
                <p:cNvPr id="251" name="Google Shape;251;p17"/>
                <p:cNvCxnSpPr/>
                <p:nvPr/>
              </p:nvCxnSpPr>
              <p:spPr>
                <a:xfrm rot="10800000">
                  <a:off x="6684850" y="4607954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252" name="Google Shape;252;p17"/>
                <p:cNvCxnSpPr/>
                <p:nvPr/>
              </p:nvCxnSpPr>
              <p:spPr>
                <a:xfrm>
                  <a:off x="6684851" y="4577195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253" name="Google Shape;253;p17"/>
            <p:cNvSpPr txBox="1"/>
            <p:nvPr/>
          </p:nvSpPr>
          <p:spPr>
            <a:xfrm>
              <a:off x="807244" y="3753314"/>
              <a:ext cx="4864100" cy="458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38" tIns="68550" rIns="137138" bIns="68550" anchor="t" anchorCtr="0">
              <a:noAutofit/>
            </a:bodyPr>
            <a:lstStyle/>
            <a:p>
              <a:pPr algn="ctr"/>
              <a:r>
                <a:rPr lang="cs-CZ" sz="4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Podpora budování kapacit pro rozvoj základních </a:t>
              </a:r>
              <a:r>
                <a:rPr lang="cs-CZ" sz="4800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</a:t>
              </a:r>
              <a:r>
                <a:rPr lang="cs-CZ" sz="4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/gramotností </a:t>
              </a:r>
              <a:br>
                <a:rPr lang="cs-CZ" sz="4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4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 předškolním </a:t>
              </a:r>
              <a:br>
                <a:rPr lang="cs-CZ" sz="4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4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základním vzdělávání</a:t>
              </a:r>
              <a:endParaRPr sz="4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r"/>
              <a:endParaRPr sz="4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4" name="Google Shape;25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8858" y="27215"/>
            <a:ext cx="9105390" cy="10259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38" y="0"/>
            <a:ext cx="10515600" cy="1029784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7229189" y="9836183"/>
            <a:ext cx="3283912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www.ucimesevenku.cz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10738454" y="2503893"/>
            <a:ext cx="72520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Aplikace</a:t>
            </a:r>
            <a:br>
              <a:rPr lang="cs-CZ" sz="7200" b="1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cs-CZ" sz="7200" b="1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k poznávání živé přírody</a:t>
            </a:r>
            <a:endParaRPr lang="en-US" sz="7200" b="1" dirty="0">
              <a:solidFill>
                <a:srgbClr val="2BC3E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8" name="Group 3"/>
          <p:cNvGrpSpPr/>
          <p:nvPr/>
        </p:nvGrpSpPr>
        <p:grpSpPr>
          <a:xfrm>
            <a:off x="11147275" y="2198385"/>
            <a:ext cx="719212" cy="611016"/>
            <a:chOff x="6324600" y="4114799"/>
            <a:chExt cx="685800" cy="685800"/>
          </a:xfrm>
        </p:grpSpPr>
        <p:cxnSp>
          <p:nvCxnSpPr>
            <p:cNvPr id="9" name="Straight Connector 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7"/>
          <p:cNvGrpSpPr/>
          <p:nvPr/>
        </p:nvGrpSpPr>
        <p:grpSpPr>
          <a:xfrm rot="10800000">
            <a:off x="17068800" y="5577313"/>
            <a:ext cx="689548" cy="685800"/>
            <a:chOff x="6324600" y="4114799"/>
            <a:chExt cx="685800" cy="685800"/>
          </a:xfrm>
        </p:grpSpPr>
        <p:cxnSp>
          <p:nvCxnSpPr>
            <p:cNvPr id="12" name="Straight Connector 8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BC3E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25"/>
          <p:cNvSpPr txBox="1"/>
          <p:nvPr/>
        </p:nvSpPr>
        <p:spPr>
          <a:xfrm>
            <a:off x="11894561" y="8655784"/>
            <a:ext cx="60602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Jakub Holec</a:t>
            </a:r>
          </a:p>
          <a:p>
            <a:pPr algn="r"/>
            <a:endParaRPr lang="cs-CZ" sz="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r"/>
            <a:r>
              <a:rPr lang="cs-CZ" sz="28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hlinkClick r:id="rId3"/>
              </a:rPr>
              <a:t>jakub.holec@npicr.cz</a:t>
            </a:r>
            <a:endParaRPr lang="cs-CZ" sz="28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/>
            <a:endParaRPr lang="uk-UA" sz="28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99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38" y="0"/>
            <a:ext cx="10515600" cy="10297848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0738454" y="2503893"/>
            <a:ext cx="72520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Co Vás napadá při pohledu na obrázek?</a:t>
            </a:r>
            <a:endParaRPr lang="en-US" sz="5400" dirty="0">
              <a:solidFill>
                <a:srgbClr val="2BC3E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09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876300"/>
            <a:ext cx="16506678" cy="701731"/>
          </a:xfrm>
        </p:spPr>
        <p:txBody>
          <a:bodyPr/>
          <a:lstStyle/>
          <a:p>
            <a:r>
              <a:rPr lang="cs-CZ" sz="4400" dirty="0"/>
              <a:t>Co nás čeká</a:t>
            </a:r>
          </a:p>
        </p:txBody>
      </p:sp>
      <p:pic>
        <p:nvPicPr>
          <p:cNvPr id="4104" name="Picture 8" descr="iNaturalist – Aplikace na Google P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11384"/>
            <a:ext cx="5689715" cy="277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eek - Apps on Google Pl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2411384"/>
            <a:ext cx="5661641" cy="276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419600" y="9190108"/>
            <a:ext cx="1257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Google Play (Android), App Store (iOS)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133600" y="6210300"/>
            <a:ext cx="1417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Pohled do aplikací z hlediska jejich možností pro výuku</a:t>
            </a:r>
          </a:p>
          <a:p>
            <a:pPr algn="ctr"/>
            <a:r>
              <a:rPr lang="cs-CZ" sz="4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Vztah k rozvoji digitální gramotnosti</a:t>
            </a:r>
          </a:p>
        </p:txBody>
      </p:sp>
    </p:spTree>
    <p:extLst>
      <p:ext uri="{BB962C8B-B14F-4D97-AF65-F5344CB8AC3E}">
        <p14:creationId xmlns:p14="http://schemas.microsoft.com/office/powerpoint/2010/main" val="415698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iNaturalist – Aplikace na Google P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94022"/>
            <a:ext cx="514990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76334" y="4618222"/>
            <a:ext cx="6172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Aplikace a online komunita pro sdílení vlastních pozorování rostlin, zvířat</a:t>
            </a:r>
            <a:br>
              <a:rPr lang="cs-CZ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 hub, jejich diskutování a tvorbu otevřených dat pro občanskou vědu.</a:t>
            </a:r>
          </a:p>
        </p:txBody>
      </p:sp>
      <p:pic>
        <p:nvPicPr>
          <p:cNvPr id="5" name="Picture 10" descr="Seek - Apps on Google Pl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030" y="1494022"/>
            <a:ext cx="5149901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1385030" y="4618222"/>
            <a:ext cx="6172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Aplikace, která umožňuje zvídavým přírodovědcům každého věku pozorovat</a:t>
            </a:r>
            <a:br>
              <a:rPr lang="cs-CZ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 poznávat rostliny, zvířata</a:t>
            </a:r>
            <a:br>
              <a:rPr lang="cs-CZ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 houby, sbírat odznaky a účastnit se různých výzev.</a:t>
            </a:r>
          </a:p>
        </p:txBody>
      </p:sp>
    </p:spTree>
    <p:extLst>
      <p:ext uri="{BB962C8B-B14F-4D97-AF65-F5344CB8AC3E}">
        <p14:creationId xmlns:p14="http://schemas.microsoft.com/office/powerpoint/2010/main" val="23258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iNaturalist – Aplikace na Google P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94022"/>
            <a:ext cx="514990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76334" y="4618222"/>
            <a:ext cx="6172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Aplikace a online komunita pro sdílení vlastních poznávání rostlin a zvířat, jejich poznávání, diskutování a tvorbu dat v rámci občanské vědy.</a:t>
            </a:r>
          </a:p>
        </p:txBody>
      </p:sp>
    </p:spTree>
    <p:extLst>
      <p:ext uri="{BB962C8B-B14F-4D97-AF65-F5344CB8AC3E}">
        <p14:creationId xmlns:p14="http://schemas.microsoft.com/office/powerpoint/2010/main" val="156236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Seek - Apps on Google P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030" y="1494022"/>
            <a:ext cx="5149901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1385030" y="4618222"/>
            <a:ext cx="6172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Aplikace, která umožňuje zvídavým přírodovědcům každého věku pozorovat</a:t>
            </a:r>
            <a:br>
              <a:rPr lang="cs-CZ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 poznávat rostliny, zvířata</a:t>
            </a:r>
            <a:br>
              <a:rPr lang="cs-CZ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 houby, sbírat odznaky a účastnit se různých výzev.</a:t>
            </a:r>
          </a:p>
        </p:txBody>
      </p:sp>
    </p:spTree>
    <p:extLst>
      <p:ext uri="{BB962C8B-B14F-4D97-AF65-F5344CB8AC3E}">
        <p14:creationId xmlns:p14="http://schemas.microsoft.com/office/powerpoint/2010/main" val="279847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iNaturalist – Aplikace na Google P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94022"/>
            <a:ext cx="514990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76334" y="4618222"/>
            <a:ext cx="6172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je potřeba registrace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důraz na sdílení a tvorbu otevřených a komunitou ověřovaných dat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občanská věda pro mapování druhů a ochranu přírody</a:t>
            </a:r>
          </a:p>
        </p:txBody>
      </p:sp>
      <p:pic>
        <p:nvPicPr>
          <p:cNvPr id="5" name="Picture 10" descr="Seek - Apps on Google Pl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030" y="1494022"/>
            <a:ext cx="5149901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1385030" y="4618222"/>
            <a:ext cx="6172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není potřeba registrace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jednoduché poznávání organismů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motivační prvky (odznaky, výzvy)</a:t>
            </a:r>
          </a:p>
        </p:txBody>
      </p:sp>
    </p:spTree>
    <p:extLst>
      <p:ext uri="{BB962C8B-B14F-4D97-AF65-F5344CB8AC3E}">
        <p14:creationId xmlns:p14="http://schemas.microsoft.com/office/powerpoint/2010/main" val="27248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18066</TotalTime>
  <Words>160</Words>
  <Application>Microsoft Office PowerPoint</Application>
  <PresentationFormat>Vlastní</PresentationFormat>
  <Paragraphs>23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Roboto</vt:lpstr>
      <vt:lpstr>Calibri</vt:lpstr>
      <vt:lpstr>Arial</vt:lpstr>
      <vt:lpstr>GENARAL LAYOUTS</vt:lpstr>
      <vt:lpstr>Prezentace aplikace PowerPoint</vt:lpstr>
      <vt:lpstr>Prezentace aplikace PowerPoint</vt:lpstr>
      <vt:lpstr>Prezentace aplikace PowerPoint</vt:lpstr>
      <vt:lpstr>Prezentace aplikace PowerPoint</vt:lpstr>
      <vt:lpstr>Co nás čeká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adela.zehr@seznam.cz</cp:lastModifiedBy>
  <cp:revision>1337</cp:revision>
  <cp:lastPrinted>2020-03-11T08:58:29Z</cp:lastPrinted>
  <dcterms:created xsi:type="dcterms:W3CDTF">2015-01-20T11:47:48Z</dcterms:created>
  <dcterms:modified xsi:type="dcterms:W3CDTF">2020-05-13T10:46:59Z</dcterms:modified>
</cp:coreProperties>
</file>