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613" r:id="rId2"/>
    <p:sldId id="405" r:id="rId3"/>
    <p:sldId id="508" r:id="rId4"/>
    <p:sldId id="509" r:id="rId5"/>
    <p:sldId id="643" r:id="rId6"/>
    <p:sldId id="644" r:id="rId7"/>
    <p:sldId id="645" r:id="rId8"/>
    <p:sldId id="646" r:id="rId9"/>
    <p:sldId id="647" r:id="rId10"/>
    <p:sldId id="648" r:id="rId11"/>
    <p:sldId id="510" r:id="rId12"/>
    <p:sldId id="511" r:id="rId13"/>
    <p:sldId id="512" r:id="rId14"/>
    <p:sldId id="689" r:id="rId15"/>
    <p:sldId id="684" r:id="rId16"/>
    <p:sldId id="694" r:id="rId17"/>
    <p:sldId id="695" r:id="rId18"/>
    <p:sldId id="696" r:id="rId19"/>
    <p:sldId id="697" r:id="rId20"/>
    <p:sldId id="698" r:id="rId21"/>
    <p:sldId id="699" r:id="rId22"/>
    <p:sldId id="700" r:id="rId23"/>
    <p:sldId id="701" r:id="rId24"/>
    <p:sldId id="702" r:id="rId25"/>
    <p:sldId id="703" r:id="rId26"/>
    <p:sldId id="704" r:id="rId27"/>
    <p:sldId id="705" r:id="rId28"/>
    <p:sldId id="706" r:id="rId29"/>
    <p:sldId id="707" r:id="rId30"/>
    <p:sldId id="708" r:id="rId31"/>
    <p:sldId id="709" r:id="rId32"/>
    <p:sldId id="710" r:id="rId33"/>
    <p:sldId id="711" r:id="rId34"/>
    <p:sldId id="712" r:id="rId35"/>
    <p:sldId id="713" r:id="rId36"/>
    <p:sldId id="714" r:id="rId37"/>
    <p:sldId id="715" r:id="rId38"/>
    <p:sldId id="716" r:id="rId39"/>
    <p:sldId id="717" r:id="rId40"/>
    <p:sldId id="718" r:id="rId41"/>
    <p:sldId id="719" r:id="rId42"/>
    <p:sldId id="720" r:id="rId43"/>
    <p:sldId id="721" r:id="rId44"/>
    <p:sldId id="722" r:id="rId45"/>
    <p:sldId id="723" r:id="rId46"/>
    <p:sldId id="724" r:id="rId47"/>
    <p:sldId id="725" r:id="rId48"/>
    <p:sldId id="726" r:id="rId49"/>
    <p:sldId id="727" r:id="rId50"/>
    <p:sldId id="728" r:id="rId51"/>
    <p:sldId id="729" r:id="rId52"/>
    <p:sldId id="730" r:id="rId53"/>
    <p:sldId id="731" r:id="rId54"/>
    <p:sldId id="732" r:id="rId55"/>
    <p:sldId id="733" r:id="rId56"/>
    <p:sldId id="734" r:id="rId57"/>
    <p:sldId id="735" r:id="rId5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0" autoAdjust="0"/>
    <p:restoredTop sz="68174" autoAdjust="0"/>
  </p:normalViewPr>
  <p:slideViewPr>
    <p:cSldViewPr>
      <p:cViewPr varScale="1">
        <p:scale>
          <a:sx n="101" d="100"/>
          <a:sy n="101" d="100"/>
        </p:scale>
        <p:origin x="7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2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ED68-A909-49F6-B180-2846491E9D84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2EEA7-A970-4EA0-BCF9-470E47224A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aktualne.cz/svet-na-hrane/utek-z-pekla-pribeh-o-muzi-ktery-unasi-divky-ktere-is-drzi-j/r~0a59a1ee6b4111e5b3730025900fea04/?utm_source=zpravy.aktualne.centrum.cz&amp;utm_medium=carouse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6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21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7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24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3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9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>
                <a:hlinkClick r:id="rId3"/>
              </a:rPr>
              <a:t>http://video.aktualne.cz/svet-na-hrane/utek-z-pekla-pribeh-o-muzi-ktery-unasi-divky-ktere-is-drzi-j/r~0a59a1ee6b4111e5b3730025900fea04/?utm_source=zpravy.aktualne.centrum.cz&amp;utm_medium=carousel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99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dirty="0" smtClean="0">
                <a:solidFill>
                  <a:prstClr val="white"/>
                </a:solidFill>
              </a:rPr>
              <a:t>Předcházející Husův</a:t>
            </a:r>
            <a:r>
              <a:rPr lang="cs-CZ" sz="1200" b="1" i="0" baseline="0" dirty="0" smtClean="0">
                <a:solidFill>
                  <a:prstClr val="white"/>
                </a:solidFill>
              </a:rPr>
              <a:t> </a:t>
            </a:r>
            <a:r>
              <a:rPr lang="cs-CZ" sz="1200" b="1" i="0" dirty="0" smtClean="0">
                <a:solidFill>
                  <a:prstClr val="white"/>
                </a:solidFill>
              </a:rPr>
              <a:t>citát:</a:t>
            </a:r>
          </a:p>
          <a:p>
            <a:r>
              <a:rPr lang="cs-CZ" sz="1200" b="0" i="1" dirty="0" smtClean="0">
                <a:solidFill>
                  <a:prstClr val="white"/>
                </a:solidFill>
              </a:rPr>
              <a:t>Lidé jsou ničeni, když si více váží těch, kdo mají postavení a majetek,</a:t>
            </a:r>
          </a:p>
          <a:p>
            <a:r>
              <a:rPr lang="cs-CZ" sz="1200" b="0" i="1" dirty="0" smtClean="0">
                <a:solidFill>
                  <a:prstClr val="white"/>
                </a:solidFill>
              </a:rPr>
              <a:t>místo aby si vážili lidství každého člověka proto, že byl stvořen podle Boží podoby.</a:t>
            </a:r>
          </a:p>
          <a:p>
            <a:r>
              <a:rPr lang="cs-CZ" sz="1200" dirty="0" smtClean="0">
                <a:solidFill>
                  <a:prstClr val="white"/>
                </a:solidFill>
              </a:rPr>
              <a:t>(HUS, Jan. </a:t>
            </a:r>
            <a:r>
              <a:rPr lang="cs-CZ" sz="1200" i="1" dirty="0" err="1" smtClean="0">
                <a:solidFill>
                  <a:prstClr val="white"/>
                </a:solidFill>
              </a:rPr>
              <a:t>Postilla</a:t>
            </a:r>
            <a:r>
              <a:rPr lang="cs-CZ" sz="1200" i="1" dirty="0" smtClean="0">
                <a:solidFill>
                  <a:prstClr val="white"/>
                </a:solidFill>
              </a:rPr>
              <a:t>, </a:t>
            </a:r>
            <a:r>
              <a:rPr lang="cs-CZ" sz="1200" i="1" dirty="0" err="1" smtClean="0">
                <a:solidFill>
                  <a:prstClr val="white"/>
                </a:solidFill>
              </a:rPr>
              <a:t>Vyloženie</a:t>
            </a:r>
            <a:r>
              <a:rPr lang="cs-CZ" sz="1200" i="1" dirty="0" smtClean="0">
                <a:solidFill>
                  <a:prstClr val="white"/>
                </a:solidFill>
              </a:rPr>
              <a:t> svatých čtení nedělních, čtení 54.</a:t>
            </a:r>
            <a:r>
              <a:rPr lang="cs-CZ" sz="1200" dirty="0" smtClean="0">
                <a:solidFill>
                  <a:prstClr val="white"/>
                </a:solidFill>
              </a:rPr>
              <a:t> Praha: Komenského evangelická fakulta bohoslovecká, 1952. s. 419)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1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3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prstClr val="white"/>
                </a:solidFill>
              </a:rPr>
              <a:t>Tolerance úzce souvisí s úctou k člověku, k jeho hodnotě, k jeho lidství, nikoliv vždy k jeho jednání.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prstClr val="white"/>
                </a:solidFill>
              </a:rPr>
              <a:t>Mít toleranci znamená zachovat si úctu k danému člověku i přes jeho jiný názor, nevysmívat se mu, byť si za svým názorem stojíme a dokážeme s ním druhého konfrontovat.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6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9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5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95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68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7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Když se ti například rodiče omluví za špatné jednání, tak ve tvých očích neklesnou – spíš naopak.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dirty="0" smtClean="0">
                <a:solidFill>
                  <a:prstClr val="white"/>
                </a:solidFill>
              </a:rPr>
              <a:t>Zdravá pokora neznamená se před někým ponižovat, dolézat a doprošovat 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53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5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803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[online]. [cit. 2015-11-12]. Dostupné z: https://upload.wikimedia.org/wikipedia/commons/6/6e/Stanislav_Gross.jpg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57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5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dirty="0" smtClean="0">
                <a:solidFill>
                  <a:prstClr val="white"/>
                </a:solidFill>
              </a:rPr>
              <a:t>Pokračování citátu:</a:t>
            </a:r>
          </a:p>
          <a:p>
            <a:r>
              <a:rPr lang="cs-CZ" sz="1200" b="0" i="1" dirty="0" smtClean="0">
                <a:solidFill>
                  <a:prstClr val="white"/>
                </a:solidFill>
              </a:rPr>
              <a:t>Bůh tak nejedná, on nedělá rozdílu mezi lidmi, že by si více vážil někoho pro jeho bohatství, postavení nebo tělesnou krásu, než toho, kdo je chudý, nemá významné společenské postavení a je chudě oblečený.</a:t>
            </a:r>
          </a:p>
          <a:p>
            <a:r>
              <a:rPr lang="cs-CZ" sz="1200" dirty="0" smtClean="0">
                <a:solidFill>
                  <a:prstClr val="white"/>
                </a:solidFill>
              </a:rPr>
              <a:t>(HUS, Jan. </a:t>
            </a:r>
            <a:r>
              <a:rPr lang="cs-CZ" sz="1200" i="1" dirty="0" err="1" smtClean="0">
                <a:solidFill>
                  <a:prstClr val="white"/>
                </a:solidFill>
              </a:rPr>
              <a:t>Postilla</a:t>
            </a:r>
            <a:r>
              <a:rPr lang="cs-CZ" sz="1200" i="1" dirty="0" smtClean="0">
                <a:solidFill>
                  <a:prstClr val="white"/>
                </a:solidFill>
              </a:rPr>
              <a:t>, </a:t>
            </a:r>
            <a:r>
              <a:rPr lang="cs-CZ" sz="1200" i="1" dirty="0" err="1" smtClean="0">
                <a:solidFill>
                  <a:prstClr val="white"/>
                </a:solidFill>
              </a:rPr>
              <a:t>Vyloženie</a:t>
            </a:r>
            <a:r>
              <a:rPr lang="cs-CZ" sz="1200" i="1" dirty="0" smtClean="0">
                <a:solidFill>
                  <a:prstClr val="white"/>
                </a:solidFill>
              </a:rPr>
              <a:t> svatých čtení nedělních, čtení 54.</a:t>
            </a:r>
            <a:r>
              <a:rPr lang="cs-CZ" sz="1200" dirty="0" smtClean="0">
                <a:solidFill>
                  <a:prstClr val="white"/>
                </a:solidFill>
              </a:rPr>
              <a:t> 1. vyd. Praha: Komenského evangelická fakulta bohoslovecká, 1952. s. 419–420)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7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 si čte potichu sám</a:t>
            </a:r>
            <a:r>
              <a:rPr lang="cs-CZ" baseline="0" dirty="0" smtClean="0"/>
              <a:t> z PPT – vstupuje do scény komiksu.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5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4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06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Učitel oznámí program 2. vyučovací</a:t>
            </a:r>
            <a:r>
              <a:rPr lang="cs-CZ" sz="1200" b="1" baseline="0" dirty="0" smtClean="0"/>
              <a:t> hodiny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Didaktický postup:</a:t>
            </a:r>
            <a:br>
              <a:rPr lang="cs-CZ" b="1" i="1" dirty="0" smtClean="0"/>
            </a:br>
            <a:r>
              <a:rPr lang="cs-CZ" i="1" dirty="0" smtClean="0"/>
              <a:t>2.1. Část </a:t>
            </a:r>
            <a:r>
              <a:rPr lang="cs-CZ" b="1" i="1" dirty="0" smtClean="0"/>
              <a:t>„Láska“</a:t>
            </a:r>
            <a:r>
              <a:rPr lang="cs-CZ" i="1" dirty="0" smtClean="0"/>
              <a:t> (cca 20 minut / aktivita 10 minut)</a:t>
            </a:r>
            <a:br>
              <a:rPr lang="cs-CZ" i="1" dirty="0" smtClean="0"/>
            </a:br>
            <a:r>
              <a:rPr lang="cs-CZ" i="1" dirty="0" smtClean="0"/>
              <a:t>2.2. Část </a:t>
            </a:r>
            <a:r>
              <a:rPr lang="cs-CZ" b="1" i="1" dirty="0" smtClean="0"/>
              <a:t>„Miss Hodnota“ </a:t>
            </a:r>
            <a:r>
              <a:rPr lang="cs-CZ" i="1" dirty="0" smtClean="0"/>
              <a:t>(cca 20 minut / aktivita 10 minut)</a:t>
            </a:r>
            <a:br>
              <a:rPr lang="cs-CZ" i="1" dirty="0" smtClean="0"/>
            </a:br>
            <a:r>
              <a:rPr lang="cs-CZ" i="1" dirty="0" smtClean="0"/>
              <a:t>2.3. Závěr hodiny a programu (cca 5 minut)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solidFill>
                  <a:prstClr val="white"/>
                </a:solidFill>
              </a:rPr>
              <a:t>(HUS, Jan. </a:t>
            </a:r>
            <a:r>
              <a:rPr lang="cs-CZ" sz="1200" i="1" dirty="0" smtClean="0">
                <a:solidFill>
                  <a:prstClr val="white"/>
                </a:solidFill>
              </a:rPr>
              <a:t>List Mistru Janovi Kardinálovi z Rejštejna roku 1413</a:t>
            </a:r>
            <a:r>
              <a:rPr lang="cs-CZ" sz="1200" dirty="0" smtClean="0">
                <a:solidFill>
                  <a:prstClr val="white"/>
                </a:solidFill>
              </a:rPr>
              <a:t>.  In Listy dvou Janů. 1. vyd. Praha: ELK, 1949. s. 83)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2EEA7-A970-4EA0-BCF9-470E47224AEA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F855-4CC5-44A4-8BA3-261CCA7EE61D}" type="datetimeFigureOut">
              <a:rPr lang="cs-CZ" smtClean="0"/>
              <a:pPr/>
              <a:t>13.11.2015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93FD-63D9-49A3-9462-6E1E01D7C3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30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ungbong_Choi" TargetMode="External"/><Relationship Id="rId5" Type="http://schemas.openxmlformats.org/officeDocument/2006/relationships/hyperlink" Target="http://www.novinky.cz/koktejl/235787-korea-ma-svou-susan-boyleovou-tamni-hvezdou-se-stal-mladik-z-ulice.html" TargetMode="External"/><Relationship Id="rId4" Type="http://schemas.openxmlformats.org/officeDocument/2006/relationships/hyperlink" Target="http://zpravy.idnes.cz/gross-se-kal-v-televizi-prijal-krista-a-omluvil-se-vsem-jez-zklamal-1d4-/domaci.aspx?c=A140428_090300_domaci_jp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ideo.aktualne.cz/svet-na-hrane/utek-z-pekla-pribeh-o-muzi-ktery-unasi-divky-ktere-is-drzi-j/r~0a59a1ee6b4111e5b3730025900fea04/?utm_source=zpravy.aktualne.centrum.cz&amp;utm_medium=carousel" TargetMode="External"/><Relationship Id="rId4" Type="http://schemas.openxmlformats.org/officeDocument/2006/relationships/hyperlink" Target="http://zpravy.idnes.cz/gross-se-kal-v-televizi-prijal-krista-a-omluvil-se-vsem-jez-zklamal-1d4-/domaci.aspx?c=A140428_090300_domaci_j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retz.cz/2013/11/izrael-snazil-zachranit-zivot-vnucce-hamasu-teroriste-mezitim-hrozili-utoky/" TargetMode="External"/><Relationship Id="rId4" Type="http://schemas.openxmlformats.org/officeDocument/2006/relationships/hyperlink" Target="http://zpravy.idnes.cz/gross-se-kal-v-televizi-prijal-krista-a-omluvil-se-vsem-jez-zklamal-1d4-/domaci.aspx?c=A140428_090300_domaci_jp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pravy.idnes.cz/gross-se-kal-v-televizi-prijal-krista-a-omluvil-se-vsem-jez-zklamal-1d4-/domaci.aspx?c=A140428_090300_domaci_jp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15616" y="483518"/>
            <a:ext cx="73448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3. soubor „Hus, jak ho neznáte“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1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OBSAH: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1000" b="1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3" action="ppaction://hlinksldjump"/>
              </a:rPr>
              <a:t>5) Důstojnost</a:t>
            </a:r>
            <a:endParaRPr lang="cs-CZ" altLang="cs-CZ" sz="4000" b="1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4" action="ppaction://hlinksldjump"/>
              </a:rPr>
              <a:t>6) Odvaha</a:t>
            </a:r>
            <a:endParaRPr lang="cs-CZ" altLang="cs-CZ" sz="4000" b="1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5" action="ppaction://hlinksldjump"/>
              </a:rPr>
              <a:t>7) Úcta</a:t>
            </a:r>
            <a:endParaRPr lang="cs-CZ" altLang="cs-CZ" sz="4000" b="1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40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hlinkClick r:id="rId6" action="ppaction://hlinksldjump"/>
              </a:rPr>
              <a:t>8) Pokora</a:t>
            </a:r>
            <a:endParaRPr lang="cs-CZ" altLang="cs-CZ" sz="2800" b="1" dirty="0" smtClean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us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3" y="296264"/>
            <a:ext cx="9064593" cy="443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627534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Důstojnost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</a:rPr>
              <a:t>Hus </a:t>
            </a:r>
            <a:r>
              <a:rPr lang="cs-CZ" sz="2400" dirty="0" smtClean="0">
                <a:solidFill>
                  <a:prstClr val="white"/>
                </a:solidFill>
              </a:rPr>
              <a:t>důstojnost </a:t>
            </a:r>
            <a:r>
              <a:rPr lang="cs-CZ" sz="2400" dirty="0">
                <a:solidFill>
                  <a:prstClr val="white"/>
                </a:solidFill>
              </a:rPr>
              <a:t>zakládal na skutečnosti, že člověk je bytost </a:t>
            </a:r>
            <a:r>
              <a:rPr lang="cs-CZ" sz="2400" dirty="0" smtClean="0">
                <a:solidFill>
                  <a:prstClr val="white"/>
                </a:solidFill>
              </a:rPr>
              <a:t>stvořená</a:t>
            </a:r>
            <a:r>
              <a:rPr lang="cs-CZ" sz="2400" dirty="0">
                <a:solidFill>
                  <a:prstClr val="white"/>
                </a:solidFill>
              </a:rPr>
              <a:t>. To znamená, že někdo chce, aby </a:t>
            </a:r>
            <a:r>
              <a:rPr lang="cs-CZ" sz="2400" dirty="0" smtClean="0">
                <a:solidFill>
                  <a:prstClr val="white"/>
                </a:solidFill>
              </a:rPr>
              <a:t>byl</a:t>
            </a:r>
            <a:r>
              <a:rPr lang="cs-CZ" sz="2400" dirty="0">
                <a:solidFill>
                  <a:prstClr val="white"/>
                </a:solidFill>
              </a:rPr>
              <a:t>. </a:t>
            </a:r>
            <a:endParaRPr lang="cs-CZ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Někdy </a:t>
            </a:r>
            <a:r>
              <a:rPr lang="cs-CZ" sz="2400" dirty="0">
                <a:solidFill>
                  <a:prstClr val="white"/>
                </a:solidFill>
              </a:rPr>
              <a:t>nám lidé hází </a:t>
            </a:r>
            <a:r>
              <a:rPr lang="cs-CZ" sz="2400" dirty="0" smtClean="0">
                <a:solidFill>
                  <a:prstClr val="white"/>
                </a:solidFill>
              </a:rPr>
              <a:t>„klacky </a:t>
            </a:r>
            <a:r>
              <a:rPr lang="cs-CZ" sz="2400" dirty="0">
                <a:solidFill>
                  <a:prstClr val="white"/>
                </a:solidFill>
              </a:rPr>
              <a:t>pod </a:t>
            </a:r>
            <a:r>
              <a:rPr lang="cs-CZ" sz="2400" dirty="0" smtClean="0">
                <a:solidFill>
                  <a:prstClr val="white"/>
                </a:solidFill>
              </a:rPr>
              <a:t>nohy“, slyšíme posměšky</a:t>
            </a:r>
            <a:r>
              <a:rPr lang="cs-CZ" sz="2400" dirty="0">
                <a:solidFill>
                  <a:prstClr val="white"/>
                </a:solidFill>
              </a:rPr>
              <a:t>, urážky nebo pomluvy</a:t>
            </a:r>
            <a:r>
              <a:rPr lang="cs-CZ" sz="2400" dirty="0" smtClean="0">
                <a:solidFill>
                  <a:prstClr val="white"/>
                </a:solidFill>
              </a:rPr>
              <a:t>. Někdy </a:t>
            </a:r>
            <a:r>
              <a:rPr lang="cs-CZ" sz="2400" dirty="0">
                <a:solidFill>
                  <a:prstClr val="white"/>
                </a:solidFill>
              </a:rPr>
              <a:t>si problémy děláme </a:t>
            </a:r>
            <a:r>
              <a:rPr lang="cs-CZ" sz="2400" dirty="0" smtClean="0">
                <a:solidFill>
                  <a:prstClr val="white"/>
                </a:solidFill>
              </a:rPr>
              <a:t>sami špatným </a:t>
            </a:r>
            <a:r>
              <a:rPr lang="cs-CZ" sz="2400" dirty="0">
                <a:solidFill>
                  <a:prstClr val="white"/>
                </a:solidFill>
              </a:rPr>
              <a:t>rozhodnutím, a </a:t>
            </a:r>
            <a:r>
              <a:rPr lang="cs-CZ" sz="2400" dirty="0" smtClean="0">
                <a:solidFill>
                  <a:prstClr val="white"/>
                </a:solidFill>
              </a:rPr>
              <a:t>chceme „</a:t>
            </a:r>
            <a:r>
              <a:rPr lang="cs-CZ" sz="2400" dirty="0">
                <a:solidFill>
                  <a:prstClr val="white"/>
                </a:solidFill>
              </a:rPr>
              <a:t>hodit flintu do žita“.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Když vnímáme svou hodnotu, víme, že </a:t>
            </a:r>
            <a:r>
              <a:rPr lang="cs-CZ" sz="2400" dirty="0">
                <a:solidFill>
                  <a:prstClr val="white"/>
                </a:solidFill>
              </a:rPr>
              <a:t>jsme milováni </a:t>
            </a:r>
            <a:r>
              <a:rPr lang="cs-CZ" sz="2400" dirty="0" smtClean="0">
                <a:solidFill>
                  <a:prstClr val="white"/>
                </a:solidFill>
              </a:rPr>
              <a:t/>
            </a:r>
            <a:br>
              <a:rPr lang="cs-CZ" sz="2400" dirty="0" smtClean="0">
                <a:solidFill>
                  <a:prstClr val="white"/>
                </a:solidFill>
              </a:rPr>
            </a:br>
            <a:r>
              <a:rPr lang="cs-CZ" sz="2400" dirty="0" smtClean="0">
                <a:solidFill>
                  <a:prstClr val="white"/>
                </a:solidFill>
              </a:rPr>
              <a:t>a </a:t>
            </a:r>
            <a:r>
              <a:rPr lang="cs-CZ" sz="2400" dirty="0">
                <a:solidFill>
                  <a:prstClr val="white"/>
                </a:solidFill>
              </a:rPr>
              <a:t>přijímáni bez ohledu na to, jak jsme </a:t>
            </a:r>
            <a:r>
              <a:rPr lang="cs-CZ" sz="2400" dirty="0" smtClean="0">
                <a:solidFill>
                  <a:prstClr val="white"/>
                </a:solidFill>
              </a:rPr>
              <a:t>úspěšní, krásní</a:t>
            </a:r>
            <a:r>
              <a:rPr lang="cs-CZ" sz="2400" dirty="0">
                <a:solidFill>
                  <a:prstClr val="white"/>
                </a:solidFill>
              </a:rPr>
              <a:t>, </a:t>
            </a:r>
            <a:r>
              <a:rPr lang="cs-CZ" sz="2400" dirty="0" smtClean="0">
                <a:solidFill>
                  <a:prstClr val="white"/>
                </a:solidFill>
              </a:rPr>
              <a:t/>
            </a:r>
            <a:br>
              <a:rPr lang="cs-CZ" sz="2400" dirty="0" smtClean="0">
                <a:solidFill>
                  <a:prstClr val="white"/>
                </a:solidFill>
              </a:rPr>
            </a:br>
            <a:r>
              <a:rPr lang="cs-CZ" sz="2400" dirty="0" smtClean="0">
                <a:solidFill>
                  <a:prstClr val="white"/>
                </a:solidFill>
              </a:rPr>
              <a:t>silní či vzdělaní.</a:t>
            </a:r>
            <a:endParaRPr lang="cs-CZ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6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809378"/>
            <a:ext cx="7632848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4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400" dirty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Na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základě čeho si sebe vážíš?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Jak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bys vyjádřil, kým jsi?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Vnímáš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, že máš větší hodnotu, </a:t>
            </a: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/>
            </a:r>
            <a:br>
              <a:rPr lang="cs-CZ" sz="2400" b="1" dirty="0" smtClean="0">
                <a:solidFill>
                  <a:prstClr val="white"/>
                </a:solidFill>
                <a:latin typeface="+mn-lt"/>
              </a:rPr>
            </a:br>
            <a:r>
              <a:rPr lang="cs-CZ" sz="2400" b="1" dirty="0" smtClean="0">
                <a:solidFill>
                  <a:prstClr val="white"/>
                </a:solidFill>
                <a:latin typeface="+mn-lt"/>
              </a:rPr>
              <a:t>když </a:t>
            </a:r>
            <a:r>
              <a:rPr lang="cs-CZ" sz="2400" b="1" dirty="0">
                <a:solidFill>
                  <a:prstClr val="white"/>
                </a:solidFill>
                <a:latin typeface="+mn-lt"/>
              </a:rPr>
              <a:t>se ti něco podaří než ve chvílích neúspěchu?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endParaRPr lang="cs-CZ" altLang="cs-CZ" sz="2250" b="1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21296" y="1060028"/>
            <a:ext cx="7499176" cy="3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altLang="cs-CZ" sz="1200" b="1" dirty="0" smtClean="0">
              <a:solidFill>
                <a:prstClr val="white"/>
              </a:solidFill>
              <a:latin typeface="+mn-lt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)	Jak se Hus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, který v mládí vedl bujarý 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život, změnil?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2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)	Jaký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je rozdíl mezi sebeúctou a pýchou?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)	Na </a:t>
            </a:r>
            <a:r>
              <a:rPr lang="cs-CZ" altLang="cs-CZ" b="1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základě čeho si můžeme sebe vážit</a:t>
            </a:r>
            <a:r>
              <a:rPr lang="cs-CZ" altLang="cs-CZ" b="1" dirty="0" smtClean="0">
                <a:solidFill>
                  <a:prstClr val="white"/>
                </a:solidFill>
                <a:latin typeface="+mn-lt"/>
                <a:cs typeface="Calibri" panose="020F0502020204030204" pitchFamily="34" charset="0"/>
              </a:rPr>
              <a:t>?</a:t>
            </a:r>
            <a:endParaRPr lang="cs-CZ" altLang="cs-CZ" b="1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19" y="2643758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ZSd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92547"/>
            <a:ext cx="9252520" cy="529818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59632" y="4371950"/>
            <a:ext cx="7884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141962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Korejský mladík jako bezdomovec spal</a:t>
            </a:r>
          </a:p>
          <a:p>
            <a:r>
              <a:rPr lang="cs-CZ" sz="2600" b="1" dirty="0" smtClean="0">
                <a:solidFill>
                  <a:schemeClr val="bg1"/>
                </a:solidFill>
              </a:rPr>
              <a:t>na veřejných záchodcích. Prodával žvýkačky</a:t>
            </a:r>
          </a:p>
          <a:p>
            <a:r>
              <a:rPr lang="cs-CZ" sz="2600" b="1" dirty="0" smtClean="0">
                <a:solidFill>
                  <a:schemeClr val="bg1"/>
                </a:solidFill>
              </a:rPr>
              <a:t>a nápoje v nočních klubech.</a:t>
            </a:r>
          </a:p>
          <a:p>
            <a:r>
              <a:rPr lang="cs-CZ" sz="2600" b="1" dirty="0" smtClean="0">
                <a:solidFill>
                  <a:schemeClr val="bg1"/>
                </a:solidFill>
              </a:rPr>
              <a:t>Pak přišel na to, že má určité nadání. Kladl si otázku, zda se jako bezdomovec může odvážit zúčastnit soutěže „Korea má talent“. Zúčastnil se a skončil druhý.</a:t>
            </a:r>
          </a:p>
          <a:p>
            <a:endParaRPr lang="cs-CZ" sz="1000" dirty="0" smtClean="0">
              <a:solidFill>
                <a:schemeClr val="bg1"/>
              </a:solidFill>
              <a:hlinkClick r:id="rId4"/>
            </a:endParaRPr>
          </a:p>
          <a:p>
            <a:r>
              <a:rPr lang="cs-CZ" sz="1200" dirty="0" smtClean="0">
                <a:hlinkClick r:id="rId5"/>
              </a:rPr>
              <a:t>http://www.novinky.cz/koktejl/235787-korea-ma-svou-susan-boyleovou-tamni-hvezdou-se-stal-mladik-z-ulice.html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https://en.wikipedia.org/wiki/Sungbong_Choi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9512" y="1851670"/>
            <a:ext cx="823281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6) Odvaha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43608" y="163564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Vítězí </a:t>
            </a:r>
            <a:r>
              <a:rPr lang="cs-CZ" sz="3200" b="1" i="1" dirty="0">
                <a:solidFill>
                  <a:prstClr val="white"/>
                </a:solidFill>
              </a:rPr>
              <a:t>ten, kdo bývá </a:t>
            </a:r>
            <a:r>
              <a:rPr lang="cs-CZ" sz="3200" b="1" i="1" dirty="0" smtClean="0">
                <a:solidFill>
                  <a:prstClr val="white"/>
                </a:solidFill>
              </a:rPr>
              <a:t>poražen,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protože </a:t>
            </a:r>
            <a:r>
              <a:rPr lang="cs-CZ" sz="3200" b="1" i="1" dirty="0">
                <a:solidFill>
                  <a:prstClr val="white"/>
                </a:solidFill>
              </a:rPr>
              <a:t>jemu neškodí žádné nepřátelství, pokud ho neovládá žádné </a:t>
            </a:r>
            <a:r>
              <a:rPr lang="cs-CZ" sz="3200" b="1" i="1" dirty="0" smtClean="0">
                <a:solidFill>
                  <a:prstClr val="white"/>
                </a:solidFill>
              </a:rPr>
              <a:t>zlo.</a:t>
            </a:r>
            <a:endParaRPr lang="cs-CZ" sz="2800" dirty="0">
              <a:solidFill>
                <a:prstClr val="white"/>
              </a:solidFill>
            </a:endParaRPr>
          </a:p>
          <a:p>
            <a:r>
              <a:rPr lang="cs-CZ" sz="1200" dirty="0" smtClean="0">
                <a:solidFill>
                  <a:prstClr val="white"/>
                </a:solidFill>
              </a:rPr>
              <a:t>(HUS, Jan</a:t>
            </a:r>
            <a:r>
              <a:rPr lang="cs-CZ" sz="1200" dirty="0">
                <a:solidFill>
                  <a:prstClr val="white"/>
                </a:solidFill>
              </a:rPr>
              <a:t>. </a:t>
            </a:r>
            <a:r>
              <a:rPr lang="cs-CZ" sz="1200" i="1" dirty="0">
                <a:solidFill>
                  <a:prstClr val="white"/>
                </a:solidFill>
              </a:rPr>
              <a:t>List Mistru Janovi Kardinálovi z Rejštejna roku 1413</a:t>
            </a:r>
            <a:r>
              <a:rPr lang="cs-CZ" sz="1200" dirty="0">
                <a:solidFill>
                  <a:prstClr val="white"/>
                </a:solidFill>
              </a:rPr>
              <a:t>.  In Listy dvou Janů. 1. vyd. Praha: ELK, 1949. </a:t>
            </a:r>
            <a:r>
              <a:rPr lang="cs-CZ" sz="1200" dirty="0" smtClean="0">
                <a:solidFill>
                  <a:prstClr val="white"/>
                </a:solidFill>
              </a:rPr>
              <a:t>s. </a:t>
            </a:r>
            <a:r>
              <a:rPr lang="cs-CZ" sz="1200" dirty="0">
                <a:solidFill>
                  <a:prstClr val="white"/>
                </a:solidFill>
              </a:rPr>
              <a:t>83</a:t>
            </a:r>
            <a:r>
              <a:rPr lang="cs-CZ" sz="1200" dirty="0" smtClean="0">
                <a:solidFill>
                  <a:prstClr val="white"/>
                </a:solidFill>
              </a:rPr>
              <a:t>)</a:t>
            </a:r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13159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Hus ovlivnil životy prostých lidí kolem Prahy.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O </a:t>
            </a:r>
            <a:r>
              <a:rPr lang="cs-CZ" sz="2400" dirty="0">
                <a:solidFill>
                  <a:prstClr val="white"/>
                </a:solidFill>
              </a:rPr>
              <a:t>dění na univerzitě </a:t>
            </a:r>
            <a:r>
              <a:rPr lang="cs-CZ" sz="2400" dirty="0" smtClean="0">
                <a:solidFill>
                  <a:prstClr val="white"/>
                </a:solidFill>
              </a:rPr>
              <a:t>rozmlouvali lidi ve městě i na venkově.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Měl strach, a mohl si zachovat </a:t>
            </a:r>
            <a:r>
              <a:rPr lang="cs-CZ" sz="2400" dirty="0">
                <a:solidFill>
                  <a:prstClr val="white"/>
                </a:solidFill>
              </a:rPr>
              <a:t>život „malým“ </a:t>
            </a:r>
            <a:r>
              <a:rPr lang="cs-CZ" sz="2400" dirty="0" smtClean="0">
                <a:solidFill>
                  <a:prstClr val="white"/>
                </a:solidFill>
              </a:rPr>
              <a:t>ústupkem.</a:t>
            </a:r>
            <a:endParaRPr lang="cs-CZ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Husův dopis den </a:t>
            </a:r>
            <a:r>
              <a:rPr lang="cs-CZ" sz="2400" dirty="0">
                <a:solidFill>
                  <a:prstClr val="white"/>
                </a:solidFill>
              </a:rPr>
              <a:t>před popravou </a:t>
            </a:r>
            <a:r>
              <a:rPr lang="cs-CZ" sz="2400" dirty="0" smtClean="0">
                <a:solidFill>
                  <a:prstClr val="white"/>
                </a:solidFill>
              </a:rPr>
              <a:t>končí větou: </a:t>
            </a:r>
            <a:r>
              <a:rPr lang="cs-CZ" sz="2400" dirty="0">
                <a:solidFill>
                  <a:prstClr val="white"/>
                </a:solidFill>
              </a:rPr>
              <a:t>„A o těch pokušeních, které mne této noci potkaly, ví jen Bůh</a:t>
            </a:r>
            <a:r>
              <a:rPr lang="cs-CZ" sz="2400" dirty="0" smtClean="0">
                <a:solidFill>
                  <a:prstClr val="white"/>
                </a:solidFill>
              </a:rPr>
              <a:t>.“</a:t>
            </a: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59582"/>
            <a:ext cx="2219835" cy="1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13" y="372969"/>
            <a:ext cx="9061175" cy="4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43646" y="627534"/>
            <a:ext cx="8232810" cy="41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cs-CZ" altLang="cs-CZ" sz="72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5) Důstojnost</a:t>
            </a:r>
          </a:p>
          <a:p>
            <a:pPr algn="ctr"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cs-CZ" altLang="cs-CZ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4" y="347691"/>
            <a:ext cx="9056473" cy="44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86" y="375506"/>
            <a:ext cx="904942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81" y="387139"/>
            <a:ext cx="9040438" cy="43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01" y="387031"/>
            <a:ext cx="9039999" cy="43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7" y="391890"/>
            <a:ext cx="9059746" cy="43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65830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Odvaha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Máme-li převahu</a:t>
            </a:r>
            <a:r>
              <a:rPr lang="cs-CZ" sz="2400" dirty="0">
                <a:solidFill>
                  <a:prstClr val="white"/>
                </a:solidFill>
              </a:rPr>
              <a:t>, </a:t>
            </a:r>
            <a:r>
              <a:rPr lang="cs-CZ" sz="2400" dirty="0" smtClean="0">
                <a:solidFill>
                  <a:prstClr val="white"/>
                </a:solidFill>
              </a:rPr>
              <a:t>odvahu nepotřebujeme.</a:t>
            </a:r>
            <a:endParaRPr lang="cs-CZ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Odvahy </a:t>
            </a:r>
            <a:r>
              <a:rPr lang="cs-CZ" sz="2400" dirty="0">
                <a:solidFill>
                  <a:prstClr val="white"/>
                </a:solidFill>
              </a:rPr>
              <a:t>je třeba tam, kde nás něco přesahuje, ale vnímáme, že je nutné postavit se </a:t>
            </a:r>
            <a:r>
              <a:rPr lang="cs-CZ" sz="2400" dirty="0" smtClean="0">
                <a:solidFill>
                  <a:prstClr val="white"/>
                </a:solidFill>
              </a:rPr>
              <a:t>zlu a </a:t>
            </a:r>
            <a:r>
              <a:rPr lang="cs-CZ" sz="2400" dirty="0">
                <a:solidFill>
                  <a:prstClr val="white"/>
                </a:solidFill>
              </a:rPr>
              <a:t>bojovat za </a:t>
            </a:r>
            <a:r>
              <a:rPr lang="cs-CZ" sz="2400" dirty="0" smtClean="0">
                <a:solidFill>
                  <a:prstClr val="white"/>
                </a:solidFill>
              </a:rPr>
              <a:t>dobro. Ať </a:t>
            </a:r>
            <a:r>
              <a:rPr lang="cs-CZ" sz="2400" dirty="0">
                <a:solidFill>
                  <a:prstClr val="white"/>
                </a:solidFill>
              </a:rPr>
              <a:t>už se to týká </a:t>
            </a:r>
            <a:r>
              <a:rPr lang="cs-CZ" sz="2400" dirty="0" smtClean="0">
                <a:solidFill>
                  <a:prstClr val="white"/>
                </a:solidFill>
              </a:rPr>
              <a:t>mě samotného, blízkých nebo národa.</a:t>
            </a:r>
            <a:endParaRPr lang="cs-CZ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Odvahu </a:t>
            </a:r>
            <a:r>
              <a:rPr lang="cs-CZ" sz="2400" dirty="0">
                <a:solidFill>
                  <a:prstClr val="white"/>
                </a:solidFill>
              </a:rPr>
              <a:t>stojí i rozhodnutí </a:t>
            </a:r>
            <a:r>
              <a:rPr lang="cs-CZ" sz="2400" dirty="0" smtClean="0">
                <a:solidFill>
                  <a:prstClr val="white"/>
                </a:solidFill>
              </a:rPr>
              <a:t>mít rád lidi (i </a:t>
            </a:r>
            <a:r>
              <a:rPr lang="cs-CZ" sz="2400" dirty="0">
                <a:solidFill>
                  <a:prstClr val="white"/>
                </a:solidFill>
              </a:rPr>
              <a:t>když se </a:t>
            </a:r>
            <a:r>
              <a:rPr lang="cs-CZ" sz="2400" dirty="0" smtClean="0">
                <a:solidFill>
                  <a:prstClr val="white"/>
                </a:solidFill>
              </a:rPr>
              <a:t>mýlí nebo  mě ubližují) </a:t>
            </a:r>
            <a:r>
              <a:rPr lang="cs-CZ" sz="2400" dirty="0">
                <a:solidFill>
                  <a:prstClr val="white"/>
                </a:solidFill>
              </a:rPr>
              <a:t>a povzbuzovat je k dobrým </a:t>
            </a:r>
            <a:r>
              <a:rPr lang="cs-CZ" sz="2400" dirty="0" smtClean="0">
                <a:solidFill>
                  <a:prstClr val="white"/>
                </a:solidFill>
              </a:rPr>
              <a:t>rozhodnutím.</a:t>
            </a:r>
            <a:endParaRPr lang="cs-CZ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Hus byl přesvědčen, </a:t>
            </a:r>
            <a:r>
              <a:rPr lang="cs-CZ" sz="2400" dirty="0">
                <a:solidFill>
                  <a:prstClr val="white"/>
                </a:solidFill>
              </a:rPr>
              <a:t>že </a:t>
            </a:r>
            <a:r>
              <a:rPr lang="cs-CZ" sz="2400" dirty="0" smtClean="0">
                <a:solidFill>
                  <a:prstClr val="white"/>
                </a:solidFill>
              </a:rPr>
              <a:t>vítězem je ten</a:t>
            </a:r>
            <a:r>
              <a:rPr lang="cs-CZ" sz="2400" dirty="0">
                <a:solidFill>
                  <a:prstClr val="white"/>
                </a:solidFill>
              </a:rPr>
              <a:t>, kdo byl překřičen </a:t>
            </a:r>
            <a:r>
              <a:rPr lang="cs-CZ" sz="2400" dirty="0" smtClean="0">
                <a:solidFill>
                  <a:prstClr val="white"/>
                </a:solidFill>
              </a:rPr>
              <a:t/>
            </a:r>
            <a:br>
              <a:rPr lang="cs-CZ" sz="2400" dirty="0" smtClean="0">
                <a:solidFill>
                  <a:prstClr val="white"/>
                </a:solidFill>
              </a:rPr>
            </a:br>
            <a:r>
              <a:rPr lang="cs-CZ" sz="2400" dirty="0" smtClean="0">
                <a:solidFill>
                  <a:prstClr val="white"/>
                </a:solidFill>
              </a:rPr>
              <a:t>a </a:t>
            </a:r>
            <a:r>
              <a:rPr lang="cs-CZ" sz="2400" dirty="0">
                <a:solidFill>
                  <a:prstClr val="white"/>
                </a:solidFill>
              </a:rPr>
              <a:t>ponížen, pokud zastával pravdu a měl čisté svědomí</a:t>
            </a:r>
            <a:r>
              <a:rPr lang="cs-CZ" sz="2400" dirty="0" smtClean="0">
                <a:solidFill>
                  <a:prstClr val="white"/>
                </a:solidFill>
              </a:rPr>
              <a:t>.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6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916012"/>
            <a:ext cx="8064896" cy="36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Kdy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jsi musel v životě prokázat odvahu?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V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jakých situacích potřebuješ více odvahy a kde ji brát?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Co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ti dodává odvahu (</a:t>
            </a: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přátelé,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životní výzvy, ohrožení, vědomí odpovědnosti, </a:t>
            </a: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soucit…)?</a:t>
            </a:r>
            <a:endParaRPr lang="cs-CZ" altLang="cs-CZ" sz="22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99592" y="1059582"/>
            <a:ext cx="78727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Calibri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Calibri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1)	Co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je odvaha a z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čeho pramení?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2)	Bylo Husovo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jednání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odvážné, nebo to byla exhibice?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3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Kterého odvážného člověka znáš, jak odvahu dokázal?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5864" y="2715766"/>
            <a:ext cx="164360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ZSOdv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"/>
            <a:ext cx="9249811" cy="52045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9592" y="4443958"/>
            <a:ext cx="8244408" cy="463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1491630"/>
            <a:ext cx="74888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prstClr val="white"/>
                </a:solidFill>
              </a:rPr>
              <a:t>Islamisté zajali desetitisíce žen a dívek a </a:t>
            </a:r>
            <a:r>
              <a:rPr lang="cs-CZ" sz="2600" b="1" dirty="0" smtClean="0">
                <a:solidFill>
                  <a:prstClr val="white"/>
                </a:solidFill>
              </a:rPr>
              <a:t>udělali</a:t>
            </a:r>
          </a:p>
          <a:p>
            <a:r>
              <a:rPr lang="cs-CZ" sz="2600" b="1" dirty="0" smtClean="0">
                <a:solidFill>
                  <a:prstClr val="white"/>
                </a:solidFill>
              </a:rPr>
              <a:t>z </a:t>
            </a:r>
            <a:r>
              <a:rPr lang="cs-CZ" sz="2600" b="1" dirty="0">
                <a:solidFill>
                  <a:prstClr val="white"/>
                </a:solidFill>
              </a:rPr>
              <a:t>nich sexuální otrokyně. </a:t>
            </a:r>
            <a:r>
              <a:rPr lang="cs-CZ" sz="2600" b="1" dirty="0" smtClean="0">
                <a:solidFill>
                  <a:prstClr val="white"/>
                </a:solidFill>
              </a:rPr>
              <a:t>Stalo se to ve městě </a:t>
            </a:r>
            <a:r>
              <a:rPr lang="cs-CZ" sz="2600" b="1" dirty="0" err="1" smtClean="0">
                <a:solidFill>
                  <a:prstClr val="white"/>
                </a:solidFill>
              </a:rPr>
              <a:t>Sindžár</a:t>
            </a:r>
            <a:r>
              <a:rPr lang="cs-CZ" sz="2600" b="1" dirty="0" smtClean="0">
                <a:solidFill>
                  <a:prstClr val="white"/>
                </a:solidFill>
              </a:rPr>
              <a:t> v Iráku po jeho dobytí příslušníky Islámského státu.</a:t>
            </a:r>
          </a:p>
          <a:p>
            <a:r>
              <a:rPr lang="cs-CZ" sz="2600" b="1" dirty="0" smtClean="0">
                <a:solidFill>
                  <a:prstClr val="white"/>
                </a:solidFill>
              </a:rPr>
              <a:t>Ve městě žilo kolem 200 000 </a:t>
            </a:r>
            <a:r>
              <a:rPr lang="cs-CZ" sz="2600" b="1" dirty="0" err="1" smtClean="0">
                <a:solidFill>
                  <a:prstClr val="white"/>
                </a:solidFill>
              </a:rPr>
              <a:t>Jezídů</a:t>
            </a:r>
            <a:r>
              <a:rPr lang="cs-CZ" sz="2600" b="1" dirty="0" smtClean="0">
                <a:solidFill>
                  <a:prstClr val="white"/>
                </a:solidFill>
              </a:rPr>
              <a:t>. Mezi nimi byly</a:t>
            </a:r>
          </a:p>
          <a:p>
            <a:r>
              <a:rPr lang="cs-CZ" sz="2600" b="1" dirty="0" smtClean="0">
                <a:solidFill>
                  <a:prstClr val="white"/>
                </a:solidFill>
              </a:rPr>
              <a:t>i tři neteře muže jménem Abú </a:t>
            </a:r>
            <a:r>
              <a:rPr lang="cs-CZ" sz="2600" b="1" dirty="0" err="1" smtClean="0">
                <a:solidFill>
                  <a:prstClr val="white"/>
                </a:solidFill>
              </a:rPr>
              <a:t>Šudžá</a:t>
            </a:r>
            <a:r>
              <a:rPr lang="cs-CZ" sz="2600" b="1" dirty="0" smtClean="0">
                <a:solidFill>
                  <a:prstClr val="white"/>
                </a:solidFill>
              </a:rPr>
              <a:t>. Ten se rozhodl, že je osvobodí. Své zajaté neteře vypátral a unesl je. </a:t>
            </a:r>
            <a:r>
              <a:rPr lang="cs-CZ" sz="2600" b="1" dirty="0">
                <a:solidFill>
                  <a:prstClr val="white"/>
                </a:solidFill>
              </a:rPr>
              <a:t>S</a:t>
            </a:r>
            <a:r>
              <a:rPr lang="cs-CZ" sz="2600" b="1" dirty="0" smtClean="0">
                <a:solidFill>
                  <a:prstClr val="white"/>
                </a:solidFill>
              </a:rPr>
              <a:t>e spojenci zachránil už 380 žen.</a:t>
            </a:r>
          </a:p>
          <a:p>
            <a:endParaRPr lang="cs-CZ" sz="1000" dirty="0" smtClean="0">
              <a:solidFill>
                <a:prstClr val="white"/>
              </a:solidFill>
              <a:hlinkClick r:id="rId4"/>
            </a:endParaRPr>
          </a:p>
          <a:p>
            <a:r>
              <a:rPr lang="cs-CZ" sz="12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cs-CZ" sz="1200" dirty="0">
                <a:solidFill>
                  <a:prstClr val="black"/>
                </a:solidFill>
                <a:hlinkClick r:id="rId5"/>
              </a:rPr>
              <a:t>://video.aktualne.cz/svet-na-hrane/utek-z-pekla-pribeh-o-muzi-ktery-unasi-divky-ktere-is-drzi-j/r~0a59a1ee6b4111e5b3730025900fea04/?</a:t>
            </a:r>
            <a:r>
              <a:rPr lang="cs-CZ" sz="1200" dirty="0" smtClean="0">
                <a:solidFill>
                  <a:prstClr val="black"/>
                </a:solidFill>
                <a:hlinkClick r:id="rId5"/>
              </a:rPr>
              <a:t>utm_source=zpravy.aktualne.centrum.cz&amp;utm_medium=carousel</a:t>
            </a:r>
            <a:endParaRPr lang="cs-CZ" sz="1200" dirty="0" smtClean="0">
              <a:solidFill>
                <a:prstClr val="black"/>
              </a:solidFill>
            </a:endParaRPr>
          </a:p>
          <a:p>
            <a:r>
              <a:rPr lang="cs-CZ" sz="12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4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915566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Skutečně </a:t>
            </a:r>
            <a:r>
              <a:rPr lang="cs-CZ" sz="3200" b="1" i="1" dirty="0">
                <a:solidFill>
                  <a:prstClr val="white"/>
                </a:solidFill>
              </a:rPr>
              <a:t>téměř celý svět se zde </a:t>
            </a:r>
            <a:r>
              <a:rPr lang="cs-CZ" sz="3200" b="1" i="1" dirty="0" smtClean="0">
                <a:solidFill>
                  <a:prstClr val="white"/>
                </a:solidFill>
              </a:rPr>
              <a:t>mýlí,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když </a:t>
            </a:r>
            <a:r>
              <a:rPr lang="cs-CZ" sz="3200" b="1" i="1" dirty="0">
                <a:solidFill>
                  <a:prstClr val="white"/>
                </a:solidFill>
              </a:rPr>
              <a:t>si váží více toho, kdo je </a:t>
            </a:r>
            <a:r>
              <a:rPr lang="cs-CZ" sz="3200" b="1" i="1" dirty="0" smtClean="0">
                <a:solidFill>
                  <a:prstClr val="white"/>
                </a:solidFill>
              </a:rPr>
              <a:t>bohatý, </a:t>
            </a:r>
            <a:r>
              <a:rPr lang="cs-CZ" sz="3200" b="1" i="1" dirty="0">
                <a:solidFill>
                  <a:prstClr val="white"/>
                </a:solidFill>
              </a:rPr>
              <a:t>než toho, kdo je pokorný a </a:t>
            </a:r>
            <a:r>
              <a:rPr lang="cs-CZ" sz="3200" b="1" i="1" dirty="0" smtClean="0">
                <a:solidFill>
                  <a:prstClr val="white"/>
                </a:solidFill>
              </a:rPr>
              <a:t>chudý.</a:t>
            </a:r>
          </a:p>
          <a:p>
            <a:endParaRPr lang="cs-CZ" sz="1600" b="1" i="1" dirty="0" smtClean="0">
              <a:solidFill>
                <a:prstClr val="white"/>
              </a:solidFill>
            </a:endParaRP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Bůh </a:t>
            </a:r>
            <a:r>
              <a:rPr lang="cs-CZ" sz="3200" b="1" i="1" dirty="0">
                <a:solidFill>
                  <a:prstClr val="white"/>
                </a:solidFill>
              </a:rPr>
              <a:t>tak nejedná, on nedělá rozdílu mezi </a:t>
            </a:r>
            <a:r>
              <a:rPr lang="cs-CZ" sz="3200" b="1" i="1" dirty="0" smtClean="0">
                <a:solidFill>
                  <a:prstClr val="white"/>
                </a:solidFill>
              </a:rPr>
              <a:t>lidmi.</a:t>
            </a:r>
          </a:p>
          <a:p>
            <a:endParaRPr lang="cs-CZ" sz="1600" b="1" i="1" dirty="0" smtClean="0">
              <a:solidFill>
                <a:prstClr val="white"/>
              </a:solidFill>
            </a:endParaRP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 err="1">
                <a:solidFill>
                  <a:prstClr val="white"/>
                </a:solidFill>
              </a:rPr>
              <a:t>Postilla</a:t>
            </a:r>
            <a:r>
              <a:rPr lang="cs-CZ" sz="1400" i="1" dirty="0">
                <a:solidFill>
                  <a:prstClr val="white"/>
                </a:solidFill>
              </a:rPr>
              <a:t>, </a:t>
            </a:r>
            <a:r>
              <a:rPr lang="cs-CZ" sz="1400" i="1" dirty="0" err="1" smtClean="0">
                <a:solidFill>
                  <a:prstClr val="white"/>
                </a:solidFill>
              </a:rPr>
              <a:t>Vyloženie</a:t>
            </a:r>
            <a:r>
              <a:rPr lang="cs-CZ" sz="1400" i="1" dirty="0" smtClean="0">
                <a:solidFill>
                  <a:prstClr val="white"/>
                </a:solidFill>
              </a:rPr>
              <a:t> </a:t>
            </a:r>
            <a:r>
              <a:rPr lang="cs-CZ" sz="1400" i="1" dirty="0">
                <a:solidFill>
                  <a:prstClr val="white"/>
                </a:solidFill>
              </a:rPr>
              <a:t>svatých čtení nedělních, čtení 54.</a:t>
            </a:r>
            <a:r>
              <a:rPr lang="cs-CZ" sz="1400" dirty="0">
                <a:solidFill>
                  <a:prstClr val="white"/>
                </a:solidFill>
              </a:rPr>
              <a:t> 1. vyd. Praha: Komenského evangelická fakulta bohoslovecká, 1952. s. </a:t>
            </a:r>
            <a:r>
              <a:rPr lang="cs-CZ" sz="1400" dirty="0" smtClean="0">
                <a:solidFill>
                  <a:prstClr val="white"/>
                </a:solidFill>
              </a:rPr>
              <a:t>419–420</a:t>
            </a:r>
            <a:r>
              <a:rPr lang="cs-CZ" sz="1400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6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71638" y="1780108"/>
            <a:ext cx="8232810" cy="27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7) Úcta</a:t>
            </a:r>
            <a:endParaRPr lang="cs-CZ" altLang="cs-CZ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19672" y="1712878"/>
            <a:ext cx="6048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>
                <a:solidFill>
                  <a:prstClr val="white"/>
                </a:solidFill>
              </a:rPr>
              <a:t>Když si vážíme lidí pro to, co mají,</a:t>
            </a:r>
          </a:p>
          <a:p>
            <a:r>
              <a:rPr lang="cs-CZ" sz="3200" b="1" i="1" dirty="0" smtClean="0">
                <a:solidFill>
                  <a:prstClr val="white"/>
                </a:solidFill>
              </a:rPr>
              <a:t>nevážíme si jich pro to, kým jsou.</a:t>
            </a: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Postilla, </a:t>
            </a:r>
            <a:r>
              <a:rPr lang="cs-CZ" sz="1400" i="1" dirty="0" err="1" smtClean="0">
                <a:solidFill>
                  <a:prstClr val="white"/>
                </a:solidFill>
              </a:rPr>
              <a:t>Vyloženie</a:t>
            </a:r>
            <a:r>
              <a:rPr lang="cs-CZ" sz="1400" i="1" dirty="0" smtClean="0">
                <a:solidFill>
                  <a:prstClr val="white"/>
                </a:solidFill>
              </a:rPr>
              <a:t> </a:t>
            </a:r>
            <a:r>
              <a:rPr lang="cs-CZ" sz="1400" i="1" dirty="0">
                <a:solidFill>
                  <a:prstClr val="white"/>
                </a:solidFill>
              </a:rPr>
              <a:t>svatých čtení nedělních, čtení 54</a:t>
            </a:r>
            <a:r>
              <a:rPr lang="cs-CZ" sz="1400" dirty="0">
                <a:solidFill>
                  <a:prstClr val="white"/>
                </a:solidFill>
              </a:rPr>
              <a:t>. Praha: Komenského evangelická fakulta bohoslovecká, 1952.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419</a:t>
            </a:r>
            <a:r>
              <a:rPr lang="cs-CZ" sz="1400" dirty="0" smtClean="0">
                <a:solidFill>
                  <a:prstClr val="white"/>
                </a:solidFill>
              </a:rPr>
              <a:t>)</a:t>
            </a: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1131590"/>
            <a:ext cx="6984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si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váží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lidí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bez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ohledu na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jejich společenské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postavení.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Pravdivě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 s úctou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jedná i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se svými nepřáteli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láskou a úctou přistupuje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i k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chudým.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Není pro něho trapné rozmlouvat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dětmi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Markétkou a Jiřinkou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3" y="1131590"/>
            <a:ext cx="1931803" cy="9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c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5" y="392075"/>
            <a:ext cx="9089570" cy="43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ct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0" y="390190"/>
            <a:ext cx="9052821" cy="43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ct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71" y="376137"/>
            <a:ext cx="9094258" cy="43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ct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11" y="406020"/>
            <a:ext cx="9118179" cy="43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ct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69475"/>
            <a:ext cx="9035141" cy="44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ct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8" y="388202"/>
            <a:ext cx="9044744" cy="43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65830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Úcta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white"/>
                </a:solidFill>
              </a:rPr>
              <a:t>Je </a:t>
            </a:r>
            <a:r>
              <a:rPr lang="cs-CZ" sz="2400" dirty="0">
                <a:solidFill>
                  <a:prstClr val="white"/>
                </a:solidFill>
              </a:rPr>
              <a:t>snadné chovat úctu k lidem, kterých si </a:t>
            </a:r>
            <a:r>
              <a:rPr lang="cs-CZ" sz="2400" dirty="0" smtClean="0">
                <a:solidFill>
                  <a:prstClr val="white"/>
                </a:solidFill>
              </a:rPr>
              <a:t>vážíme a máme </a:t>
            </a:r>
            <a:r>
              <a:rPr lang="cs-CZ" sz="2400" dirty="0">
                <a:solidFill>
                  <a:prstClr val="white"/>
                </a:solidFill>
              </a:rPr>
              <a:t>je rádi.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white"/>
                </a:solidFill>
              </a:rPr>
              <a:t>Hus věřil, že lidé mají věčnou hodnotu a obrovský </a:t>
            </a:r>
            <a:r>
              <a:rPr lang="cs-CZ" sz="2400" dirty="0" smtClean="0">
                <a:solidFill>
                  <a:prstClr val="white"/>
                </a:solidFill>
              </a:rPr>
              <a:t>potenciál bez </a:t>
            </a:r>
            <a:r>
              <a:rPr lang="cs-CZ" sz="2400" dirty="0">
                <a:solidFill>
                  <a:prstClr val="white"/>
                </a:solidFill>
              </a:rPr>
              <a:t>ohledu na to, co dělají, jak jsou úspěšní </a:t>
            </a:r>
            <a:r>
              <a:rPr lang="cs-CZ" sz="2400" dirty="0" smtClean="0">
                <a:solidFill>
                  <a:prstClr val="white"/>
                </a:solidFill>
              </a:rPr>
              <a:t>anebo jak </a:t>
            </a:r>
            <a:r>
              <a:rPr lang="cs-CZ" sz="2400" dirty="0">
                <a:solidFill>
                  <a:prstClr val="white"/>
                </a:solidFill>
              </a:rPr>
              <a:t>hluboko spadli</a:t>
            </a:r>
            <a:r>
              <a:rPr lang="cs-CZ" sz="2400" dirty="0" smtClean="0">
                <a:solidFill>
                  <a:prstClr val="white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white"/>
                </a:solidFill>
              </a:rPr>
              <a:t>S </a:t>
            </a:r>
            <a:r>
              <a:rPr lang="cs-CZ" sz="2400" dirty="0">
                <a:solidFill>
                  <a:prstClr val="white"/>
                </a:solidFill>
              </a:rPr>
              <a:t>lidmi, </a:t>
            </a:r>
            <a:r>
              <a:rPr lang="cs-CZ" sz="2400" dirty="0" smtClean="0">
                <a:solidFill>
                  <a:prstClr val="white"/>
                </a:solidFill>
              </a:rPr>
              <a:t>jejichž názory a jednání se </a:t>
            </a:r>
            <a:r>
              <a:rPr lang="cs-CZ" sz="2400" dirty="0">
                <a:solidFill>
                  <a:prstClr val="white"/>
                </a:solidFill>
              </a:rPr>
              <a:t>nám </a:t>
            </a:r>
            <a:r>
              <a:rPr lang="cs-CZ" sz="2400" dirty="0" smtClean="0">
                <a:solidFill>
                  <a:prstClr val="white"/>
                </a:solidFill>
              </a:rPr>
              <a:t>nelíbí, </a:t>
            </a:r>
            <a:r>
              <a:rPr lang="cs-CZ" sz="2400" dirty="0">
                <a:solidFill>
                  <a:prstClr val="white"/>
                </a:solidFill>
              </a:rPr>
              <a:t>nemusíme </a:t>
            </a:r>
            <a:r>
              <a:rPr lang="cs-CZ" sz="2400" dirty="0" smtClean="0">
                <a:solidFill>
                  <a:prstClr val="white"/>
                </a:solidFill>
              </a:rPr>
              <a:t>souhlasit. Přesto si k </a:t>
            </a:r>
            <a:r>
              <a:rPr lang="cs-CZ" sz="2400" dirty="0">
                <a:solidFill>
                  <a:prstClr val="white"/>
                </a:solidFill>
              </a:rPr>
              <a:t>nim můžeme uchovat úctu</a:t>
            </a:r>
            <a:r>
              <a:rPr lang="cs-CZ" sz="2400" dirty="0" smtClean="0">
                <a:solidFill>
                  <a:prstClr val="white"/>
                </a:solidFill>
              </a:rPr>
              <a:t>.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62753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Za deset let kázání změnil Hus život mnoha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Pražanů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 </a:t>
            </a:r>
            <a:b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</a:b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Jinak myslí a jednají. Přestávají se opíjet.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Někteří opouští živnosti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, které nešlo provozovat bez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hříchu. Přestávají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provozovat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hazard, přestávají s prostitucí.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Některé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hospody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jsou přebudovány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na jiné podniky.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Důvodem ke změnám bylo, že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si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začali vážit sami sebe.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lidi neodsuzuje, ukazuje jim jejich hodnotu.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Lidé si začínají vážit sebe,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nechtějí škodit ani druhým.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5526"/>
            <a:ext cx="2078945" cy="10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771550"/>
            <a:ext cx="8064896" cy="37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Jak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můžeš úctu k osobě či skupině prokázat?</a:t>
            </a:r>
            <a:endParaRPr lang="cs-CZ" sz="2400" b="1" dirty="0" smtClean="0">
              <a:solidFill>
                <a:prstClr val="white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Je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nějaká osoba či skupina osob, ke kterým úctu mít nedokážeš?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Existuje důvod, pro který by někdo jiný k té osobě či skupině úctu mít mohl?</a:t>
            </a:r>
            <a:endParaRPr lang="cs-CZ" altLang="cs-CZ" sz="22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5486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1059582"/>
            <a:ext cx="73687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Calibri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Calibri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1)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Zdůvodni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, proč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úcta náleží všem lidem.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2)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Proč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prokazoval Hus úctu všem lidem bez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rozdílu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3)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Čím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se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úcta k člověku projevuje?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19" y="2571750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ZSuc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8740" y="2286"/>
            <a:ext cx="9312740" cy="523376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59632" y="4155926"/>
            <a:ext cx="788436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59632" y="1704747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solidFill>
                  <a:prstClr val="white"/>
                </a:solidFill>
              </a:rPr>
              <a:t>V pásmu Gazy vládne teroristická organizace </a:t>
            </a:r>
            <a:r>
              <a:rPr lang="cs-CZ" sz="2500" b="1" dirty="0" err="1" smtClean="0">
                <a:solidFill>
                  <a:prstClr val="white"/>
                </a:solidFill>
              </a:rPr>
              <a:t>Hamás</a:t>
            </a:r>
            <a:r>
              <a:rPr lang="cs-CZ" sz="2500" b="1" dirty="0" smtClean="0">
                <a:solidFill>
                  <a:prstClr val="white"/>
                </a:solidFill>
              </a:rPr>
              <a:t>. Její vůdce Ismail </a:t>
            </a:r>
            <a:r>
              <a:rPr lang="cs-CZ" sz="2500" b="1" dirty="0" err="1" smtClean="0">
                <a:solidFill>
                  <a:prstClr val="white"/>
                </a:solidFill>
              </a:rPr>
              <a:t>Hanía</a:t>
            </a:r>
            <a:r>
              <a:rPr lang="cs-CZ" sz="2500" b="1" dirty="0" smtClean="0">
                <a:solidFill>
                  <a:prstClr val="white"/>
                </a:solidFill>
              </a:rPr>
              <a:t> má na svědomí životy mnoha Izraelců. V roce </a:t>
            </a:r>
            <a:r>
              <a:rPr lang="cs-CZ" sz="2500" b="1" dirty="0">
                <a:solidFill>
                  <a:prstClr val="white"/>
                </a:solidFill>
              </a:rPr>
              <a:t>2013 </a:t>
            </a:r>
            <a:r>
              <a:rPr lang="cs-CZ" sz="2500" b="1" dirty="0" err="1">
                <a:solidFill>
                  <a:prstClr val="white"/>
                </a:solidFill>
              </a:rPr>
              <a:t>Hanía</a:t>
            </a:r>
            <a:r>
              <a:rPr lang="cs-CZ" sz="2500" b="1" dirty="0">
                <a:solidFill>
                  <a:prstClr val="white"/>
                </a:solidFill>
              </a:rPr>
              <a:t> požádal Izrael </a:t>
            </a:r>
            <a:r>
              <a:rPr lang="cs-CZ" sz="2500" b="1" dirty="0" smtClean="0">
                <a:solidFill>
                  <a:prstClr val="white"/>
                </a:solidFill>
              </a:rPr>
              <a:t>o přijetí své vnučky do nemocnice, protože byla v kritickém stavu. Izrael jeho žádosti vyhověl, protože </a:t>
            </a:r>
            <a:r>
              <a:rPr lang="cs-CZ" sz="2500" b="1" dirty="0">
                <a:solidFill>
                  <a:prstClr val="white"/>
                </a:solidFill>
              </a:rPr>
              <a:t>úcta k životu </a:t>
            </a:r>
            <a:r>
              <a:rPr lang="cs-CZ" sz="2500" b="1" dirty="0" smtClean="0">
                <a:solidFill>
                  <a:prstClr val="white"/>
                </a:solidFill>
              </a:rPr>
              <a:t>je jeho základním postojem.</a:t>
            </a:r>
          </a:p>
          <a:p>
            <a:endParaRPr lang="cs-CZ" sz="1000" dirty="0" smtClean="0">
              <a:solidFill>
                <a:prstClr val="white"/>
              </a:solidFill>
              <a:hlinkClick r:id="rId4"/>
            </a:endParaRPr>
          </a:p>
          <a:p>
            <a:r>
              <a:rPr lang="cs-CZ" sz="1200" dirty="0" smtClean="0">
                <a:solidFill>
                  <a:prstClr val="black"/>
                </a:solidFill>
                <a:hlinkClick r:id="rId5"/>
              </a:rPr>
              <a:t>http://eretz.cz/2013/11/izrael-snazil-zachranit-zivot-vnucce-hamasu-teroriste-mezitim-hrozili-utoky</a:t>
            </a:r>
            <a:r>
              <a:rPr lang="cs-CZ" sz="1200" dirty="0" smtClean="0">
                <a:solidFill>
                  <a:prstClr val="black"/>
                </a:solidFill>
              </a:rPr>
              <a:t>/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1520" y="1779662"/>
            <a:ext cx="8232810" cy="237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cs-CZ" altLang="cs-CZ" sz="8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8) Pokora</a:t>
            </a:r>
            <a:endParaRPr lang="cs-CZ" altLang="cs-CZ" b="1" dirty="0" smtClea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2018913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prstClr val="white"/>
                </a:solidFill>
              </a:rPr>
              <a:t>Držte </a:t>
            </a:r>
            <a:r>
              <a:rPr lang="pl-PL" sz="3200" b="1" i="1" dirty="0">
                <a:solidFill>
                  <a:prstClr val="white"/>
                </a:solidFill>
              </a:rPr>
              <a:t>se pokory, protože ona sama povyšuje</a:t>
            </a:r>
            <a:r>
              <a:rPr lang="pl-PL" sz="3200" b="1" i="1" dirty="0" smtClean="0">
                <a:solidFill>
                  <a:prstClr val="white"/>
                </a:solidFill>
              </a:rPr>
              <a:t>.</a:t>
            </a:r>
            <a:endParaRPr lang="cs-CZ" sz="3200" dirty="0" smtClean="0">
              <a:solidFill>
                <a:prstClr val="white"/>
              </a:solidFill>
            </a:endParaRPr>
          </a:p>
          <a:p>
            <a:r>
              <a:rPr lang="cs-CZ" sz="1400" dirty="0" smtClean="0">
                <a:solidFill>
                  <a:prstClr val="white"/>
                </a:solidFill>
              </a:rPr>
              <a:t>(</a:t>
            </a:r>
            <a:r>
              <a:rPr lang="cs-CZ" sz="1400" dirty="0">
                <a:solidFill>
                  <a:prstClr val="white"/>
                </a:solidFill>
              </a:rPr>
              <a:t>HUS, Jan. </a:t>
            </a:r>
            <a:r>
              <a:rPr lang="cs-CZ" sz="1400" i="1" dirty="0">
                <a:solidFill>
                  <a:prstClr val="white"/>
                </a:solidFill>
              </a:rPr>
              <a:t>Listy</a:t>
            </a:r>
            <a:r>
              <a:rPr lang="cs-CZ" sz="1400" dirty="0">
                <a:solidFill>
                  <a:prstClr val="white"/>
                </a:solidFill>
              </a:rPr>
              <a:t>, vyd. Mareš, č. 12. In ŽILKA Fr. Vzkazy věrným Čechům. </a:t>
            </a:r>
            <a:r>
              <a:rPr lang="cs-CZ" sz="1400" dirty="0" smtClean="0">
                <a:solidFill>
                  <a:prstClr val="white"/>
                </a:solidFill>
              </a:rPr>
              <a:t>1. vyd</a:t>
            </a:r>
            <a:r>
              <a:rPr lang="cs-CZ" sz="1400" dirty="0">
                <a:solidFill>
                  <a:prstClr val="white"/>
                </a:solidFill>
              </a:rPr>
              <a:t>. Praha: Kalich, 1938. </a:t>
            </a:r>
            <a:r>
              <a:rPr lang="cs-CZ" sz="1400" dirty="0" smtClean="0">
                <a:solidFill>
                  <a:prstClr val="white"/>
                </a:solidFill>
              </a:rPr>
              <a:t>s. </a:t>
            </a:r>
            <a:r>
              <a:rPr lang="cs-CZ" sz="1400" dirty="0">
                <a:solidFill>
                  <a:prstClr val="white"/>
                </a:solidFill>
              </a:rPr>
              <a:t>75)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14980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Historická scéna (1412)</a:t>
            </a:r>
          </a:p>
          <a:p>
            <a:endParaRPr lang="cs-CZ" sz="1200" dirty="0" smtClean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Papež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vyhlásil nad Prahou interdikt, tj. zákaz vykonávání všech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náboženských obřadů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(mše,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svatby…)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ve městě.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Interdikt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měl platit, dokud bude v Praze kacíř Hus.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Nesmělo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se dokonce ani pohřbívat.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Lidé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pohřbívali mrtvé sami na polích, hrozilo šíření nemocí.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se rozhodl, že na přání krále 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Prahu opustí.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V 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následujícím příběhu </a:t>
            </a:r>
            <a:r>
              <a:rPr lang="cs-CZ" sz="2400" b="1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Hus</a:t>
            </a:r>
            <a:r>
              <a:rPr lang="cs-CZ" sz="2400" dirty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 rozmlouvá s </a:t>
            </a:r>
            <a:r>
              <a:rPr lang="cs-CZ" sz="2400" b="1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Anežkou</a:t>
            </a:r>
            <a:r>
              <a:rPr lang="cs-CZ" sz="2400" dirty="0" smtClean="0">
                <a:solidFill>
                  <a:prstClr val="white"/>
                </a:solidFill>
                <a:ea typeface="Open Sans Condensed Light" pitchFamily="34" charset="0"/>
                <a:cs typeface="Open Sans Condensed Light" pitchFamily="34" charset="0"/>
              </a:rPr>
              <a:t>.</a:t>
            </a:r>
            <a:endParaRPr lang="cs-CZ" sz="2400" dirty="0">
              <a:solidFill>
                <a:prstClr val="white"/>
              </a:solidFill>
              <a:ea typeface="Open Sans Condensed Light" pitchFamily="34" charset="0"/>
              <a:cs typeface="Open Sans Condensed Light" pitchFamily="34" charset="0"/>
            </a:endParaRPr>
          </a:p>
        </p:txBody>
      </p:sp>
      <p:pic>
        <p:nvPicPr>
          <p:cNvPr id="4" name="Obrázek 3" descr="vlaj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843558"/>
            <a:ext cx="2219835" cy="1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2" y="315405"/>
            <a:ext cx="9044696" cy="45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75844"/>
            <a:ext cx="9035141" cy="43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6" y="375506"/>
            <a:ext cx="909594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ů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0" y="366246"/>
            <a:ext cx="9035141" cy="44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77" y="336995"/>
            <a:ext cx="9066445" cy="44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k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5" y="336611"/>
            <a:ext cx="9089570" cy="44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5" y="354544"/>
            <a:ext cx="9089570" cy="44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8000" y="730314"/>
            <a:ext cx="6984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prstClr val="white"/>
                </a:solidFill>
              </a:rPr>
              <a:t>Pokora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Pokora je </a:t>
            </a:r>
            <a:r>
              <a:rPr lang="cs-CZ" sz="2400" dirty="0">
                <a:solidFill>
                  <a:prstClr val="white"/>
                </a:solidFill>
              </a:rPr>
              <a:t>opak </a:t>
            </a:r>
            <a:r>
              <a:rPr lang="cs-CZ" sz="2400" dirty="0" smtClean="0">
                <a:solidFill>
                  <a:prstClr val="white"/>
                </a:solidFill>
              </a:rPr>
              <a:t>pýchy, uznání vlastní viny.</a:t>
            </a:r>
            <a:endParaRPr lang="cs-CZ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Někdy </a:t>
            </a:r>
            <a:r>
              <a:rPr lang="cs-CZ" sz="2400" dirty="0">
                <a:solidFill>
                  <a:prstClr val="white"/>
                </a:solidFill>
              </a:rPr>
              <a:t>stačí </a:t>
            </a:r>
            <a:r>
              <a:rPr lang="cs-CZ" sz="2400" dirty="0" smtClean="0">
                <a:solidFill>
                  <a:prstClr val="white"/>
                </a:solidFill>
              </a:rPr>
              <a:t>„malé“ </a:t>
            </a:r>
            <a:r>
              <a:rPr lang="cs-CZ" sz="2400" dirty="0">
                <a:solidFill>
                  <a:prstClr val="white"/>
                </a:solidFill>
              </a:rPr>
              <a:t>pokoření – </a:t>
            </a:r>
            <a:r>
              <a:rPr lang="cs-CZ" sz="2400" dirty="0" smtClean="0">
                <a:solidFill>
                  <a:prstClr val="white"/>
                </a:solidFill>
              </a:rPr>
              <a:t>malá omluva, </a:t>
            </a:r>
            <a:r>
              <a:rPr lang="cs-CZ" sz="2400" dirty="0">
                <a:solidFill>
                  <a:prstClr val="white"/>
                </a:solidFill>
              </a:rPr>
              <a:t>a lidé jsou </a:t>
            </a:r>
            <a:r>
              <a:rPr lang="cs-CZ" sz="2400" dirty="0" smtClean="0">
                <a:solidFill>
                  <a:prstClr val="white"/>
                </a:solidFill>
              </a:rPr>
              <a:t>ochotni </a:t>
            </a:r>
            <a:r>
              <a:rPr lang="cs-CZ" sz="2400" dirty="0">
                <a:solidFill>
                  <a:prstClr val="white"/>
                </a:solidFill>
              </a:rPr>
              <a:t>odpustit si i větší prohřešky a chyby.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Toho</a:t>
            </a:r>
            <a:r>
              <a:rPr lang="cs-CZ" sz="2400" dirty="0">
                <a:solidFill>
                  <a:prstClr val="white"/>
                </a:solidFill>
              </a:rPr>
              <a:t>, kdo se umí omluvit, </a:t>
            </a:r>
            <a:r>
              <a:rPr lang="cs-CZ" sz="2400" dirty="0" smtClean="0">
                <a:solidFill>
                  <a:prstClr val="white"/>
                </a:solidFill>
              </a:rPr>
              <a:t>si vážíme </a:t>
            </a:r>
            <a:r>
              <a:rPr lang="cs-CZ" sz="2400" dirty="0">
                <a:solidFill>
                  <a:prstClr val="white"/>
                </a:solidFill>
              </a:rPr>
              <a:t>ještě více.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white"/>
                </a:solidFill>
              </a:rPr>
              <a:t>Hus říkal, že pokora povyšuje.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white"/>
                </a:solidFill>
              </a:rPr>
              <a:t>Princ </a:t>
            </a:r>
            <a:r>
              <a:rPr lang="cs-CZ" sz="2400" dirty="0">
                <a:solidFill>
                  <a:prstClr val="white"/>
                </a:solidFill>
              </a:rPr>
              <a:t>Miroslav v </a:t>
            </a:r>
            <a:r>
              <a:rPr lang="cs-CZ" sz="2400" dirty="0" smtClean="0">
                <a:solidFill>
                  <a:prstClr val="white"/>
                </a:solidFill>
              </a:rPr>
              <a:t>pohádce </a:t>
            </a:r>
            <a:r>
              <a:rPr lang="cs-CZ" sz="2400" dirty="0">
                <a:solidFill>
                  <a:prstClr val="white"/>
                </a:solidFill>
              </a:rPr>
              <a:t>Pyšná princezna </a:t>
            </a:r>
            <a:r>
              <a:rPr lang="cs-CZ" sz="2400" dirty="0" smtClean="0">
                <a:solidFill>
                  <a:prstClr val="white"/>
                </a:solidFill>
              </a:rPr>
              <a:t>radí: „Nad </a:t>
            </a:r>
            <a:r>
              <a:rPr lang="cs-CZ" sz="2400" dirty="0">
                <a:solidFill>
                  <a:prstClr val="white"/>
                </a:solidFill>
              </a:rPr>
              <a:t>nikoho se nepovyšuj a před nikým se neponižuj</a:t>
            </a:r>
            <a:r>
              <a:rPr lang="cs-CZ" sz="2400" dirty="0" smtClean="0">
                <a:solidFill>
                  <a:prstClr val="white"/>
                </a:solidFill>
              </a:rPr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81081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8000" y="843558"/>
            <a:ext cx="8247565" cy="33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jednotlivce</a:t>
            </a:r>
            <a:endParaRPr lang="cs-CZ" altLang="cs-CZ" sz="4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Vyber si jednu z otázek a napiš si odpověď.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Odpověď nebude zveřejněna.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1200" dirty="0">
              <a:solidFill>
                <a:prstClr val="white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Můžeš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popsat situaci, která pro tebe byla </a:t>
            </a: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cs-CZ" sz="2400" b="1" dirty="0" smtClean="0">
                <a:solidFill>
                  <a:prstClr val="white"/>
                </a:solidFill>
                <a:latin typeface="Calibri"/>
              </a:rPr>
            </a:b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hodně pokořující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prstClr val="white"/>
                </a:solidFill>
                <a:latin typeface="Calibri"/>
              </a:rPr>
              <a:t>Jak </a:t>
            </a:r>
            <a:r>
              <a:rPr lang="cs-CZ" sz="2400" b="1" dirty="0">
                <a:solidFill>
                  <a:prstClr val="white"/>
                </a:solidFill>
                <a:latin typeface="Calibri"/>
              </a:rPr>
              <a:t>jsi v pokořující situaci jednal, a jaký jsi měl pocit?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prstClr val="white"/>
                </a:solidFill>
                <a:latin typeface="Calibri"/>
              </a:rPr>
              <a:t>Jak se projevuje pokorný člověk, koho takového znáš?</a:t>
            </a:r>
          </a:p>
        </p:txBody>
      </p:sp>
      <p:pic>
        <p:nvPicPr>
          <p:cNvPr id="8" name="Zástupný symbol pro obsah 7" descr="k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83520"/>
            <a:ext cx="2126885" cy="23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87624" y="1060028"/>
            <a:ext cx="7785839" cy="3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Otázky pro skupinu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Skupina si vybere otázku a zapíše odpověď.</a:t>
            </a:r>
            <a:endParaRPr lang="cs-CZ" sz="2400" dirty="0" smtClean="0">
              <a:solidFill>
                <a:prstClr val="white"/>
              </a:solidFill>
              <a:latin typeface="Calibri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cs-CZ" altLang="cs-CZ" sz="1200" b="1" dirty="0" smtClean="0">
              <a:solidFill>
                <a:prstClr val="white"/>
              </a:solidFill>
              <a:latin typeface="Calibri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1)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Co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je opakem pokory a jak se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tento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opak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projevuje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?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2)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Byla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Husova pokora slabostí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?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3) 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	Kdy </a:t>
            </a:r>
            <a:r>
              <a:rPr lang="cs-CZ" altLang="cs-CZ" b="1" dirty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je pokora důležitá a užitečná a kdy ne</a:t>
            </a:r>
            <a:r>
              <a:rPr lang="cs-CZ" altLang="cs-CZ" b="1" dirty="0" smtClean="0">
                <a:solidFill>
                  <a:prstClr val="white"/>
                </a:solidFill>
                <a:latin typeface="Calibri"/>
                <a:cs typeface="Calibri" panose="020F0502020204030204" pitchFamily="34" charset="0"/>
              </a:rPr>
              <a:t>?</a:t>
            </a:r>
            <a:endParaRPr lang="cs-CZ" altLang="cs-CZ" b="1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7" name="Zástupný symbol pro obsah 7" descr="kl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2715766"/>
            <a:ext cx="1760277" cy="21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4000" cy="514121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584" y="1995686"/>
            <a:ext cx="7499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68580" rIns="67500" bIns="35100"/>
          <a:lstStyle>
            <a:lvl1pPr marL="495300" indent="-4953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1pPr>
            <a:lvl2pPr marL="952500" indent="-49530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2pPr>
            <a:lvl3pPr marL="1409700" indent="-49530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3pPr>
            <a:lvl4pPr marL="1866900" indent="-49530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4pPr>
            <a:lvl5pPr marL="2324100" indent="-49530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5pPr>
            <a:lvl6pPr marL="27813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6pPr>
            <a:lvl7pPr marL="32385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7pPr>
            <a:lvl8pPr marL="36957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8pPr>
            <a:lvl9pPr marL="4152900" indent="-4953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/>
                <a:cs typeface="Droid Sans Fallback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800" b="1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Novodobý příběh</a:t>
            </a:r>
            <a:endParaRPr lang="cs-CZ" altLang="cs-CZ" sz="4800" b="1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ZSPo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89" y="0"/>
            <a:ext cx="9314060" cy="523604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707904" y="4299942"/>
            <a:ext cx="56166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07904" y="1563638"/>
            <a:ext cx="525658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white"/>
                </a:solidFill>
              </a:rPr>
              <a:t>Premiér ČR 2004–2005, zemřel ve věku 45 let. Veřejně se omluvil, že lidem lhal: </a:t>
            </a:r>
            <a:r>
              <a:rPr lang="cs-CZ" sz="2400" b="1" i="1" dirty="0" smtClean="0">
                <a:solidFill>
                  <a:prstClr val="white"/>
                </a:solidFill>
              </a:rPr>
              <a:t>„Všem vám, kteří jste mi před x lety důvěřovali, a pak jste měli pocit, že jsem vás zklamal, se omlouvám.“  „Naprostá většina byly vymyšlené věci,“</a:t>
            </a:r>
            <a:r>
              <a:rPr lang="cs-CZ" sz="2400" b="1" dirty="0" smtClean="0">
                <a:solidFill>
                  <a:prstClr val="white"/>
                </a:solidFill>
              </a:rPr>
              <a:t>  </a:t>
            </a:r>
            <a:br>
              <a:rPr lang="cs-CZ" sz="2400" b="1" dirty="0" smtClean="0">
                <a:solidFill>
                  <a:prstClr val="white"/>
                </a:solidFill>
              </a:rPr>
            </a:br>
            <a:r>
              <a:rPr lang="cs-CZ" sz="2400" b="1" dirty="0" smtClean="0">
                <a:solidFill>
                  <a:prstClr val="white"/>
                </a:solidFill>
              </a:rPr>
              <a:t>přiznal v rozhovoru pro ČT.</a:t>
            </a:r>
          </a:p>
          <a:p>
            <a:endParaRPr lang="cs-CZ" sz="1000" dirty="0" smtClean="0">
              <a:solidFill>
                <a:prstClr val="black"/>
              </a:solidFill>
              <a:hlinkClick r:id="rId4"/>
            </a:endParaRPr>
          </a:p>
          <a:p>
            <a:r>
              <a:rPr lang="cs-CZ" sz="1200" dirty="0" smtClean="0">
                <a:solidFill>
                  <a:prstClr val="black"/>
                </a:solidFill>
                <a:hlinkClick r:id="rId4"/>
              </a:rPr>
              <a:t>http://zpravy.idnes.cz/gross-se-kal-v-televizi-prijal-krista-a-omluvil-se-vsem-jez-zklamal-1d4-/domaci.aspx?c=A140428_090300_domaci_jpl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u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7" y="345464"/>
            <a:ext cx="9053567" cy="445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us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0" y="378012"/>
            <a:ext cx="9074340" cy="435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us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48" y="373759"/>
            <a:ext cx="9091304" cy="439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us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59" y="366243"/>
            <a:ext cx="9047481" cy="436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1392</Words>
  <Application>Microsoft Office PowerPoint</Application>
  <PresentationFormat>Předvádění na obrazovce (16:9)</PresentationFormat>
  <Paragraphs>211</Paragraphs>
  <Slides>57</Slides>
  <Notes>25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Droid Sans Fallback</vt:lpstr>
      <vt:lpstr>Open Sans Condensed Light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Ladislav Hanuš a kol.</dc:creator>
  <cp:lastModifiedBy>Lada</cp:lastModifiedBy>
  <cp:revision>343</cp:revision>
  <dcterms:created xsi:type="dcterms:W3CDTF">2015-10-14T15:18:22Z</dcterms:created>
  <dcterms:modified xsi:type="dcterms:W3CDTF">2015-11-13T18:05:13Z</dcterms:modified>
</cp:coreProperties>
</file>