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3" r:id="rId6"/>
    <p:sldId id="264" r:id="rId7"/>
    <p:sldId id="262" r:id="rId8"/>
    <p:sldId id="265" r:id="rId9"/>
    <p:sldId id="266" r:id="rId10"/>
    <p:sldId id="267" r:id="rId11"/>
    <p:sldId id="275" r:id="rId12"/>
    <p:sldId id="280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7" r:id="rId22"/>
    <p:sldId id="279" r:id="rId2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72" y="4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Skupina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Volný tvar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Volný tvar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Přímá spojovací čára 20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11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183602C-AE33-4CB6-8C28-FBE3991B8A52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12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12BAF7D-A742-4256-9455-5BBA2511A0E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9125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7F53E-CC5D-4583-8712-2A8B59BA1F76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92490-B344-4C6A-9681-E4F06A646D0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6203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FC9CB-506F-4DD9-8F8A-2E15BFFFF343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2DFAB-372E-49EA-B6B0-8DC471AC301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9527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2F3E7-0935-4488-86F7-ECFAC9D88465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DE5B7-FCEE-418F-8E77-66598D7E24A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6619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vojitá šipka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Dvojitá šipka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B3D875E-2BE0-4E66-9453-CCD59D1E484D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A46528D-4596-4A0F-8CAC-BE94119DDF6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20201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C21280-1D9D-4D37-AD40-05A5E780F4F8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BB2A9D-C824-45FA-A982-AB185CDB955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82568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00A4C27-EDF7-4EB8-86C9-FAD7EB5F4D85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5B56F7-9850-43E7-B4AB-7BD7930FA2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16911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7586812-28F3-4E04-BB54-25D908DD5E1A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AE2FAF-D92E-414E-AADC-3F22651EFCF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534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D99A-9710-428A-9736-A81A9BDEA847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3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26E6E-11E3-4977-8308-BFC3F14172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026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F5671F7-B2A4-4AB2-8EF3-902CD310BCD4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3114E1-501F-41CE-9C9E-D5804203CE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0316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olný tvar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Volný tvar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Pravoúhlý trojúhelník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Přímá spojovací čára 18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vojitá šipka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Dvojitá šipka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1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F4D236A-BC3E-4176-AAB1-603641ACFB07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12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4DFE123-31DE-46E6-B551-057727B3FD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9641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7" name="Volný tvar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33" name="Zástupný symbol pro text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  <a:endParaRPr lang="en-US" altLang="cs-CZ" smtClean="0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0B923FF-2A7D-490A-A3C8-1D364BB323F7}" type="datetimeFigureOut">
              <a:rPr lang="cs-CZ"/>
              <a:pPr>
                <a:defRPr/>
              </a:pPr>
              <a:t>14.1.2016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51C38ECA-4D32-4658-B26C-E4BDDE00CB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3" r:id="rId2"/>
    <p:sldLayoutId id="2147483828" r:id="rId3"/>
    <p:sldLayoutId id="2147483829" r:id="rId4"/>
    <p:sldLayoutId id="2147483830" r:id="rId5"/>
    <p:sldLayoutId id="2147483831" r:id="rId6"/>
    <p:sldLayoutId id="2147483824" r:id="rId7"/>
    <p:sldLayoutId id="2147483832" r:id="rId8"/>
    <p:sldLayoutId id="2147483833" r:id="rId9"/>
    <p:sldLayoutId id="2147483825" r:id="rId10"/>
    <p:sldLayoutId id="214748382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cs.libreoffice.org/" TargetMode="External"/><Relationship Id="rId2" Type="http://schemas.openxmlformats.org/officeDocument/2006/relationships/hyperlink" Target="http://www.openoffice.cz/recenze/srovnani-libreoffice-apache-openoffice-a-microsoft-offic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www.live.com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www.google.cz/chrome/browser/desktop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23728" y="548680"/>
            <a:ext cx="6334472" cy="261972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rgbClr val="0070C0"/>
                </a:solidFill>
              </a:rPr>
              <a:t>Vzdělávání pedagogů pomocí </a:t>
            </a:r>
            <a:r>
              <a:rPr lang="cs-CZ" dirty="0" err="1" smtClean="0">
                <a:solidFill>
                  <a:srgbClr val="0070C0"/>
                </a:solidFill>
              </a:rPr>
              <a:t>tabletů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err="1" smtClean="0"/>
              <a:t>reg</a:t>
            </a:r>
            <a:r>
              <a:rPr lang="cs-CZ" dirty="0" smtClean="0"/>
              <a:t>. č. </a:t>
            </a:r>
            <a:r>
              <a:rPr lang="cs-CZ" sz="3100" dirty="0" smtClean="0"/>
              <a:t>CZ.1.07/1.3.00/51.000</a:t>
            </a:r>
            <a:r>
              <a:rPr lang="cs-CZ" sz="3100" dirty="0" smtClean="0">
                <a:solidFill>
                  <a:schemeClr val="tx2">
                    <a:lumMod val="75000"/>
                  </a:schemeClr>
                </a:solidFill>
              </a:rPr>
              <a:t>5</a:t>
            </a:r>
            <a:br>
              <a:rPr lang="cs-CZ" sz="31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3100" dirty="0" smtClean="0">
                <a:solidFill>
                  <a:schemeClr val="tx2">
                    <a:lumMod val="75000"/>
                  </a:schemeClr>
                </a:solidFill>
              </a:rPr>
              <a:t>Bc. </a:t>
            </a:r>
            <a:r>
              <a:rPr lang="cs-CZ" sz="3100" smtClean="0">
                <a:solidFill>
                  <a:schemeClr val="tx2">
                    <a:lumMod val="75000"/>
                  </a:schemeClr>
                </a:solidFill>
              </a:rPr>
              <a:t>Tomáš Vyjídák</a:t>
            </a:r>
            <a:endParaRPr lang="cs-CZ" sz="31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219" name="Podnadpis 2"/>
          <p:cNvSpPr>
            <a:spLocks noGrp="1"/>
          </p:cNvSpPr>
          <p:nvPr>
            <p:ph type="subTitle" idx="1"/>
          </p:nvPr>
        </p:nvSpPr>
        <p:spPr>
          <a:xfrm>
            <a:off x="3492500" y="3716338"/>
            <a:ext cx="4927600" cy="912812"/>
          </a:xfrm>
        </p:spPr>
        <p:txBody>
          <a:bodyPr/>
          <a:lstStyle/>
          <a:p>
            <a:pPr marR="0" eaLnBrk="1" hangingPunct="1"/>
            <a:r>
              <a:rPr lang="cs-CZ" altLang="cs-CZ" b="1" dirty="0" smtClean="0"/>
              <a:t>Tablet Intel </a:t>
            </a:r>
            <a:r>
              <a:rPr lang="cs-CZ" altLang="cs-CZ" b="1" dirty="0" err="1" smtClean="0"/>
              <a:t>Education</a:t>
            </a:r>
            <a:endParaRPr lang="cs-CZ" altLang="cs-CZ" b="1" dirty="0" smtClean="0"/>
          </a:p>
          <a:p>
            <a:pPr marR="0" eaLnBrk="1" hangingPunct="1"/>
            <a:r>
              <a:rPr lang="cs-CZ" altLang="cs-CZ" dirty="0" smtClean="0"/>
              <a:t>20 rad a tipů</a:t>
            </a:r>
          </a:p>
        </p:txBody>
      </p:sp>
      <p:pic>
        <p:nvPicPr>
          <p:cNvPr id="9220" name="Picture 4" descr="OPVK_ver_zakladni_logolink_RGB_cz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801812" cy="477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Potřebujete si přizpůsobit dlaždicovou nabídku </a:t>
            </a:r>
            <a:r>
              <a:rPr lang="cs-CZ" sz="2400" b="1" dirty="0" smtClean="0"/>
              <a:t>START</a:t>
            </a:r>
            <a:r>
              <a:rPr lang="cs-CZ" sz="2400" dirty="0" smtClean="0"/>
              <a:t> podle vlastních potřeb? </a:t>
            </a:r>
          </a:p>
          <a:p>
            <a:r>
              <a:rPr lang="cs-CZ" sz="2400" dirty="0" smtClean="0"/>
              <a:t>Chcete přesunout ikonu aplikace na jiné místo?</a:t>
            </a:r>
          </a:p>
          <a:p>
            <a:pPr lvl="1"/>
            <a:r>
              <a:rPr lang="cs-CZ" sz="1600" dirty="0" smtClean="0"/>
              <a:t>Dotkněte se prstem ikony na displeji, kterou chcete přesunout a táhněte prstem na její nové umístění.</a:t>
            </a:r>
          </a:p>
          <a:p>
            <a:pPr lvl="1"/>
            <a:r>
              <a:rPr lang="cs-CZ" sz="1600" dirty="0" smtClean="0"/>
              <a:t>Jakmile dosáhnete cíle prst uvolněte a potvrďte nové třídění ťuknutím na ikonu </a:t>
            </a:r>
            <a:r>
              <a:rPr lang="cs-CZ" sz="1600" b="1" dirty="0" smtClean="0"/>
              <a:t>přizpůsobit</a:t>
            </a:r>
            <a:r>
              <a:rPr lang="cs-CZ" sz="1600" dirty="0" smtClean="0"/>
              <a:t> v dolní části displeje.</a:t>
            </a:r>
          </a:p>
          <a:p>
            <a:r>
              <a:rPr lang="cs-CZ" sz="2400" dirty="0" smtClean="0"/>
              <a:t>Chcete změnit velikost ikony aplikace?</a:t>
            </a:r>
          </a:p>
          <a:p>
            <a:pPr lvl="1"/>
            <a:r>
              <a:rPr lang="cs-CZ" sz="1600" dirty="0" smtClean="0"/>
              <a:t>Dotkněte se prstem ikony na displeji, kterou chcete přesunout a chvíli vydržte.</a:t>
            </a:r>
          </a:p>
          <a:p>
            <a:pPr lvl="1"/>
            <a:r>
              <a:rPr lang="cs-CZ" sz="1600" dirty="0" smtClean="0"/>
              <a:t>Po chvíli se v dolní části displeje objeví nabídka, z níž můžete vybrat následující akce:</a:t>
            </a:r>
          </a:p>
          <a:p>
            <a:pPr lvl="2"/>
            <a:r>
              <a:rPr lang="cs-CZ" sz="1400" dirty="0" smtClean="0"/>
              <a:t>Odepnout z úvodní obrazovky</a:t>
            </a:r>
          </a:p>
          <a:p>
            <a:pPr lvl="2"/>
            <a:r>
              <a:rPr lang="cs-CZ" sz="1400" dirty="0" smtClean="0"/>
              <a:t>Připnou na hlavní panel</a:t>
            </a:r>
          </a:p>
          <a:p>
            <a:pPr lvl="2"/>
            <a:r>
              <a:rPr lang="cs-CZ" sz="1400" dirty="0" smtClean="0"/>
              <a:t>Změnit velikost</a:t>
            </a:r>
          </a:p>
          <a:p>
            <a:pPr lvl="2"/>
            <a:r>
              <a:rPr lang="cs-CZ" sz="1400" dirty="0" smtClean="0"/>
              <a:t>+ další volby v závislosti na typu aplikace (např. spustit jako správce)</a:t>
            </a:r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8. Úprava rozložení aplikací v nabídce START</a:t>
            </a:r>
            <a:endParaRPr lang="cs-CZ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Chcete některou aplikaci ze seznamu Aplikací připnout na Úvodní obrazovku dlaždicové nabídky </a:t>
            </a:r>
            <a:r>
              <a:rPr lang="cs-CZ" b="1" dirty="0" smtClean="0"/>
              <a:t>START</a:t>
            </a:r>
            <a:r>
              <a:rPr lang="cs-CZ" dirty="0" smtClean="0"/>
              <a:t>?</a:t>
            </a:r>
          </a:p>
          <a:p>
            <a:r>
              <a:rPr lang="cs-CZ" dirty="0" smtClean="0"/>
              <a:t>Např. aplikace </a:t>
            </a:r>
            <a:r>
              <a:rPr lang="cs-CZ" b="1" dirty="0" err="1" smtClean="0"/>
              <a:t>WordPad</a:t>
            </a:r>
            <a:r>
              <a:rPr lang="cs-CZ" dirty="0" smtClean="0"/>
              <a:t>, kterou najdete v seznamu aplikací ve skupině Příslušenství Windows.</a:t>
            </a:r>
          </a:p>
          <a:p>
            <a:r>
              <a:rPr lang="cs-CZ" dirty="0" smtClean="0"/>
              <a:t>Najděte tuto aplikaci a přidržte na ní prst dokud dole nevyjede nabídka s menu aplikace.</a:t>
            </a:r>
          </a:p>
          <a:p>
            <a:r>
              <a:rPr lang="cs-CZ" dirty="0" smtClean="0"/>
              <a:t>Z nabídky vyberte volbu </a:t>
            </a:r>
            <a:r>
              <a:rPr lang="cs-CZ" b="1" dirty="0" smtClean="0"/>
              <a:t>Připnout na Úvodní obrazovku</a:t>
            </a:r>
            <a:r>
              <a:rPr lang="cs-CZ" dirty="0" smtClean="0"/>
              <a:t>.</a:t>
            </a:r>
          </a:p>
          <a:p>
            <a:r>
              <a:rPr lang="cs-CZ" dirty="0" smtClean="0"/>
              <a:t>A dokončíme dotykem na tlačítko </a:t>
            </a:r>
            <a:r>
              <a:rPr lang="cs-CZ" b="1" dirty="0" smtClean="0"/>
              <a:t>Přizpůsobit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9. Připnutí aplikace na úvodní obrazovku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změnit způsob přepínání mezi aplikacemi? </a:t>
            </a:r>
          </a:p>
          <a:p>
            <a:pPr lvl="1"/>
            <a:r>
              <a:rPr lang="cs-CZ" dirty="0" smtClean="0"/>
              <a:t>Vyberte volbu </a:t>
            </a:r>
            <a:r>
              <a:rPr lang="cs-CZ" b="1" dirty="0" smtClean="0"/>
              <a:t>Nastavení počítače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Dále z menu </a:t>
            </a:r>
            <a:r>
              <a:rPr lang="cs-CZ" b="1" dirty="0" smtClean="0"/>
              <a:t>Počítač a zařízení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Volbu </a:t>
            </a:r>
            <a:r>
              <a:rPr lang="cs-CZ" b="1" dirty="0" smtClean="0"/>
              <a:t>Rohy a okraje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A ve skupině </a:t>
            </a:r>
            <a:r>
              <a:rPr lang="cs-CZ" dirty="0"/>
              <a:t>P</a:t>
            </a:r>
            <a:r>
              <a:rPr lang="cs-CZ" dirty="0" smtClean="0"/>
              <a:t>řepínaní aplikací vypneme třetí možnost volby.</a:t>
            </a:r>
          </a:p>
          <a:p>
            <a:pPr lvl="1"/>
            <a:endParaRPr lang="cs-CZ" dirty="0"/>
          </a:p>
          <a:p>
            <a:pPr lvl="1"/>
            <a:r>
              <a:rPr lang="cs-CZ" dirty="0" smtClean="0"/>
              <a:t>Místo přepínání aplikací tažením po displeji se z levé strany vysune lišta s přehledem miniatur oken již spuštěných aplikací.</a:t>
            </a:r>
          </a:p>
          <a:p>
            <a:pPr lvl="1"/>
            <a:endParaRPr lang="cs-CZ" dirty="0" smtClean="0"/>
          </a:p>
          <a:p>
            <a:pPr lvl="2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10. Možnosti přepínání mezi aplikacemi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1858274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Taky Vás zlobí otravná zpráva o možnosti přepínat aplikace</a:t>
            </a:r>
            <a:r>
              <a:rPr lang="cs-CZ" dirty="0" smtClean="0"/>
              <a:t>? </a:t>
            </a:r>
          </a:p>
          <a:p>
            <a:r>
              <a:rPr lang="cs-CZ" dirty="0" smtClean="0"/>
              <a:t>Zbavíte se jí jen tak, že otočíte tablet na výšku nebo na šířku a až poté tento tip zmizí?</a:t>
            </a:r>
          </a:p>
          <a:p>
            <a:r>
              <a:rPr lang="cs-CZ" dirty="0" smtClean="0"/>
              <a:t>Existuje způsob jak se této zprávy zbavit systémově přepsáním hodnoty registru. Nicméně to raději nezkoušejme.</a:t>
            </a:r>
          </a:p>
          <a:p>
            <a:r>
              <a:rPr lang="cs-CZ" dirty="0" smtClean="0"/>
              <a:t>Zkuste následující:</a:t>
            </a:r>
          </a:p>
          <a:p>
            <a:pPr lvl="1"/>
            <a:r>
              <a:rPr lang="cs-CZ" dirty="0" smtClean="0"/>
              <a:t>Pokud se tip objeví, najeďte kurzorem myši do levého horního rohu displeje. Tip zmizí a už Vás obtěžovat nebude.</a:t>
            </a:r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11. Zobrazování tipu přepínání mezi aplikacemi</a:t>
            </a:r>
            <a:endParaRPr lang="cs-CZ" sz="3200" dirty="0"/>
          </a:p>
        </p:txBody>
      </p:sp>
      <p:pic>
        <p:nvPicPr>
          <p:cNvPr id="2050" name="Picture 2" descr="http://cdn-7.askdavetaylor.com/wp-content/uploads/2013/11/xdisable-win8-screen-tips-help-1.png.pagespeed.ic.4XXO9T1tL-.png"/>
          <p:cNvPicPr>
            <a:picLocks noChangeAspect="1" noChangeArrowheads="1"/>
          </p:cNvPicPr>
          <p:nvPr/>
        </p:nvPicPr>
        <p:blipFill>
          <a:blip r:embed="rId2" cstate="print"/>
          <a:srcRect t="6389" r="24196" b="6300"/>
          <a:stretch>
            <a:fillRect/>
          </a:stretch>
        </p:blipFill>
        <p:spPr bwMode="auto">
          <a:xfrm>
            <a:off x="8323935" y="0"/>
            <a:ext cx="820064" cy="9087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 této možnosti jste již možná slyšeli. Jedná se o aplikaci </a:t>
            </a:r>
            <a:r>
              <a:rPr lang="cs-CZ" b="1" dirty="0" smtClean="0"/>
              <a:t>záznam postupu (obrazový postup)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/>
              <a:t>Aplikace </a:t>
            </a:r>
            <a:r>
              <a:rPr lang="cs-CZ" b="1" dirty="0" smtClean="0"/>
              <a:t>Záznam postupu </a:t>
            </a:r>
            <a:r>
              <a:rPr lang="cs-CZ" dirty="0" smtClean="0"/>
              <a:t>je součástí Příslušenství Windows.</a:t>
            </a:r>
          </a:p>
          <a:p>
            <a:pPr lvl="1"/>
            <a:r>
              <a:rPr lang="cs-CZ" dirty="0" smtClean="0"/>
              <a:t>Z nabídky START přejděte k seznamu aplikací a přejděte ke kategorii Příslušenství Windows.</a:t>
            </a:r>
          </a:p>
          <a:p>
            <a:pPr lvl="1"/>
            <a:r>
              <a:rPr lang="cs-CZ" dirty="0" smtClean="0"/>
              <a:t>Otevřete aplikaci </a:t>
            </a:r>
            <a:r>
              <a:rPr lang="cs-CZ" b="1" dirty="0" smtClean="0"/>
              <a:t>Záznam postupu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Objeví se plocha Operačního systému a stiskem tlačítka Zahájit záznam můžete další postup zaznamenat.</a:t>
            </a:r>
          </a:p>
          <a:p>
            <a:pPr lvl="1"/>
            <a:r>
              <a:rPr lang="cs-CZ" dirty="0" smtClean="0"/>
              <a:t>Výsledkem bude soubor prezentující jednotlivé kroky vašeho postupu (např. práce s určitou aplikací atp.)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12. Záznam postupu na displeji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Tento tip je další z řady spadajících pro MS Windows 8. </a:t>
            </a:r>
          </a:p>
          <a:p>
            <a:r>
              <a:rPr lang="cs-CZ" dirty="0" smtClean="0"/>
              <a:t>Chcete aby se při spuštění tabletu objevovala rovnou </a:t>
            </a:r>
            <a:r>
              <a:rPr lang="cs-CZ" b="1" dirty="0" smtClean="0"/>
              <a:t>plocha</a:t>
            </a:r>
            <a:r>
              <a:rPr lang="cs-CZ" dirty="0" smtClean="0"/>
              <a:t> a nikoli dlaždicové prostřední nové nabídky START?</a:t>
            </a:r>
          </a:p>
          <a:p>
            <a:pPr lvl="1"/>
            <a:r>
              <a:rPr lang="cs-CZ" dirty="0" smtClean="0"/>
              <a:t>Přejděte na Plochu. </a:t>
            </a:r>
          </a:p>
          <a:p>
            <a:pPr lvl="1"/>
            <a:r>
              <a:rPr lang="cs-CZ" dirty="0" smtClean="0"/>
              <a:t>Klepněte pravým tlačítkem myši nebo dlouze podržte prst a pak uvolněte na spodní liště hlavního panelu – lišta s tlačítkem START, hodinami atd. (někde na jejím prázdném místě).</a:t>
            </a:r>
          </a:p>
          <a:p>
            <a:pPr lvl="1"/>
            <a:r>
              <a:rPr lang="cs-CZ" dirty="0" smtClean="0"/>
              <a:t>Vyberte volbu </a:t>
            </a:r>
            <a:r>
              <a:rPr lang="cs-CZ" b="1" dirty="0" smtClean="0"/>
              <a:t>Vlastnosti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Zde na záložce </a:t>
            </a:r>
            <a:r>
              <a:rPr lang="cs-CZ" b="1" dirty="0" smtClean="0"/>
              <a:t>Navigace</a:t>
            </a:r>
            <a:r>
              <a:rPr lang="cs-CZ" dirty="0" smtClean="0"/>
              <a:t> v části Úvodní obrazovka zatrhněte volbu </a:t>
            </a:r>
            <a:r>
              <a:rPr lang="cs-CZ" b="1" dirty="0" smtClean="0"/>
              <a:t>Po přihlášení nebo zavření všech aplikací na obrazovce přejít na plochu místo na Úvodní obrazovku </a:t>
            </a:r>
            <a:r>
              <a:rPr lang="cs-CZ" dirty="0" smtClean="0"/>
              <a:t>a dokončete OK.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13. Jak nechat tablet startovat na klasickou plochu místo dlaždicové nabídky START</a:t>
            </a:r>
            <a:endParaRPr lang="cs-CZ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Odpověď na otázku je ANO.</a:t>
            </a:r>
          </a:p>
          <a:p>
            <a:r>
              <a:rPr lang="cs-CZ" dirty="0" smtClean="0"/>
              <a:t>Tablet je vybaven výchozím textovým procesorem </a:t>
            </a:r>
            <a:r>
              <a:rPr lang="cs-CZ" b="1" dirty="0" err="1" smtClean="0"/>
              <a:t>WordPad</a:t>
            </a:r>
            <a:r>
              <a:rPr lang="cs-CZ" dirty="0" smtClean="0"/>
              <a:t>, což je jednoduchý procesor ukládající soubory ve výchozím formátu </a:t>
            </a:r>
            <a:r>
              <a:rPr lang="cs-CZ" i="1" dirty="0" smtClean="0"/>
              <a:t>.</a:t>
            </a:r>
            <a:r>
              <a:rPr lang="cs-CZ" i="1" dirty="0" err="1" smtClean="0"/>
              <a:t>rtf</a:t>
            </a:r>
            <a:r>
              <a:rPr lang="cs-CZ" dirty="0" smtClean="0"/>
              <a:t>.</a:t>
            </a:r>
          </a:p>
          <a:p>
            <a:r>
              <a:rPr lang="cs-CZ" dirty="0" smtClean="0"/>
              <a:t>Formát RTF je univerzální formát, který lze poté otevřít i v jiných aplikacích, jako např. MS Word, </a:t>
            </a:r>
            <a:r>
              <a:rPr lang="cs-CZ" dirty="0" err="1" smtClean="0"/>
              <a:t>LibreOffice</a:t>
            </a:r>
            <a:r>
              <a:rPr lang="cs-CZ" dirty="0" smtClean="0"/>
              <a:t> a další.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14. Je součástí vybavení tabletu textový procesor?</a:t>
            </a:r>
            <a:endParaRPr lang="cs-CZ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/>
              <a:t>Tablet nemá k dispozici celou sadu kancelářského software, jako např. </a:t>
            </a:r>
            <a:r>
              <a:rPr lang="cs-CZ" sz="2000" b="1" dirty="0" smtClean="0"/>
              <a:t>MS Office</a:t>
            </a:r>
            <a:r>
              <a:rPr lang="cs-CZ" sz="2000" dirty="0" smtClean="0"/>
              <a:t>. Nicméně můžeme si poradit.</a:t>
            </a:r>
          </a:p>
          <a:p>
            <a:r>
              <a:rPr lang="cs-CZ" sz="2000" dirty="0" smtClean="0"/>
              <a:t>Nejdříve se podívejte na tento článek srovnání </a:t>
            </a:r>
            <a:r>
              <a:rPr lang="cs-CZ" sz="2000" dirty="0" err="1" smtClean="0"/>
              <a:t>desktopových</a:t>
            </a:r>
            <a:r>
              <a:rPr lang="cs-CZ" sz="2000" dirty="0" smtClean="0"/>
              <a:t> kancelářských balíků: </a:t>
            </a:r>
            <a:r>
              <a:rPr lang="cs-CZ" sz="2000" dirty="0" smtClean="0">
                <a:hlinkClick r:id="rId2"/>
              </a:rPr>
              <a:t>ODKAZ</a:t>
            </a:r>
            <a:endParaRPr lang="cs-CZ" sz="2000" dirty="0" smtClean="0"/>
          </a:p>
          <a:p>
            <a:pPr lvl="1"/>
            <a:r>
              <a:rPr lang="cs-CZ" sz="2000" dirty="0" smtClean="0"/>
              <a:t>LibreOffice</a:t>
            </a:r>
          </a:p>
          <a:p>
            <a:pPr lvl="1"/>
            <a:r>
              <a:rPr lang="cs-CZ" sz="2000" dirty="0" err="1" smtClean="0"/>
              <a:t>Apache</a:t>
            </a:r>
            <a:r>
              <a:rPr lang="cs-CZ" sz="2000" dirty="0" smtClean="0"/>
              <a:t> Open Office</a:t>
            </a:r>
          </a:p>
          <a:p>
            <a:pPr lvl="1"/>
            <a:r>
              <a:rPr lang="cs-CZ" sz="2000" dirty="0" smtClean="0"/>
              <a:t>a MS Office.</a:t>
            </a:r>
          </a:p>
          <a:p>
            <a:r>
              <a:rPr lang="cs-CZ" sz="2000" dirty="0" smtClean="0"/>
              <a:t>Pro tablet Intel </a:t>
            </a:r>
            <a:r>
              <a:rPr lang="cs-CZ" sz="2000" dirty="0" err="1" smtClean="0"/>
              <a:t>Education</a:t>
            </a:r>
            <a:r>
              <a:rPr lang="cs-CZ" sz="2000" dirty="0" smtClean="0"/>
              <a:t> můžete využít jak LibreOffice, tak </a:t>
            </a:r>
            <a:r>
              <a:rPr lang="cs-CZ" sz="2000" dirty="0" err="1" smtClean="0"/>
              <a:t>Apache</a:t>
            </a:r>
            <a:r>
              <a:rPr lang="cs-CZ" sz="2000" dirty="0" smtClean="0"/>
              <a:t> Open Office.</a:t>
            </a:r>
          </a:p>
          <a:p>
            <a:r>
              <a:rPr lang="cs-CZ" sz="2000" dirty="0" smtClean="0"/>
              <a:t>Pokud bychom měli doporučit vyberte si balík </a:t>
            </a:r>
            <a:r>
              <a:rPr lang="cs-CZ" sz="2000" b="1" dirty="0" smtClean="0"/>
              <a:t>LibreOffice</a:t>
            </a:r>
            <a:r>
              <a:rPr lang="cs-CZ" sz="2000" dirty="0" smtClean="0"/>
              <a:t>, který je modernější a uživatelsky přívětivější.</a:t>
            </a:r>
          </a:p>
          <a:p>
            <a:r>
              <a:rPr lang="cs-CZ" sz="2000" dirty="0" smtClean="0"/>
              <a:t>Stáhnout jej můžete včetně české verze: </a:t>
            </a:r>
            <a:r>
              <a:rPr lang="cs-CZ" sz="2000" dirty="0" smtClean="0">
                <a:hlinkClick r:id="rId3"/>
              </a:rPr>
              <a:t>LibreOffice</a:t>
            </a:r>
            <a:endParaRPr lang="cs-CZ" sz="2000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15. Kancelářský software </a:t>
            </a:r>
            <a:r>
              <a:rPr lang="cs-CZ" dirty="0" smtClean="0">
                <a:solidFill>
                  <a:srgbClr val="0070C0"/>
                </a:solidFill>
              </a:rPr>
              <a:t>ZDARMA</a:t>
            </a:r>
            <a:endParaRPr lang="cs-CZ" dirty="0">
              <a:solidFill>
                <a:srgbClr val="0070C0"/>
              </a:solidFill>
            </a:endParaRPr>
          </a:p>
        </p:txBody>
      </p:sp>
      <p:pic>
        <p:nvPicPr>
          <p:cNvPr id="2050" name="Picture 2" descr="http://downloads.netmediaeurope.de/wp-content/uploads/2012/07/deULLW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2708920"/>
            <a:ext cx="3192289" cy="10175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/>
              <a:t>Alternativou k </a:t>
            </a:r>
            <a:r>
              <a:rPr lang="cs-CZ" sz="2000" dirty="0" err="1" smtClean="0"/>
              <a:t>desktopovým</a:t>
            </a:r>
            <a:r>
              <a:rPr lang="cs-CZ" sz="2000" dirty="0" smtClean="0"/>
              <a:t> kancelářským balíkům mohou být online aplikace. Asi znáte aplikace </a:t>
            </a:r>
            <a:r>
              <a:rPr lang="cs-CZ" sz="2000" b="1" dirty="0" smtClean="0"/>
              <a:t>Google </a:t>
            </a:r>
            <a:r>
              <a:rPr lang="cs-CZ" sz="2000" b="1" dirty="0" err="1" smtClean="0"/>
              <a:t>Documents</a:t>
            </a:r>
            <a:r>
              <a:rPr lang="cs-CZ" sz="2000" dirty="0" smtClean="0"/>
              <a:t>, pomocí nichž můžete na svém Google účtu tvořit textové dokumenty, tabulky či prezentace. A to i offline v případě, že si aplikace stáhnete.</a:t>
            </a:r>
          </a:p>
          <a:p>
            <a:r>
              <a:rPr lang="cs-CZ" sz="2000" dirty="0" smtClean="0"/>
              <a:t>Stejně tak lze využívat aplikace v rámci Windows Live.</a:t>
            </a:r>
          </a:p>
          <a:p>
            <a:r>
              <a:rPr lang="cs-CZ" sz="2000" dirty="0" smtClean="0"/>
              <a:t>Máte-li na svém tabletu zřízen účet Microsoft Live, můžete se na </a:t>
            </a:r>
            <a:r>
              <a:rPr lang="cs-CZ" sz="2000" dirty="0" smtClean="0">
                <a:hlinkClick r:id="rId2"/>
              </a:rPr>
              <a:t>odkazu</a:t>
            </a:r>
            <a:r>
              <a:rPr lang="cs-CZ" sz="2000" dirty="0" smtClean="0"/>
              <a:t> (</a:t>
            </a:r>
            <a:r>
              <a:rPr lang="cs-CZ" sz="2000" i="1" dirty="0" smtClean="0">
                <a:hlinkClick r:id="rId2"/>
              </a:rPr>
              <a:t>https://www.</a:t>
            </a:r>
            <a:r>
              <a:rPr lang="cs-CZ" sz="2000" b="1" i="1" dirty="0" smtClean="0">
                <a:hlinkClick r:id="rId2"/>
              </a:rPr>
              <a:t>live</a:t>
            </a:r>
            <a:r>
              <a:rPr lang="cs-CZ" sz="2000" i="1" dirty="0" smtClean="0">
                <a:hlinkClick r:id="rId2"/>
              </a:rPr>
              <a:t>.com/</a:t>
            </a:r>
            <a:r>
              <a:rPr lang="cs-CZ" sz="2000" dirty="0" smtClean="0"/>
              <a:t>) přihlásit pod zvoleným emailem Vašeho účtu a heslem a začít využívat tyto aplikace.</a:t>
            </a:r>
          </a:p>
          <a:p>
            <a:endParaRPr lang="cs-CZ" sz="2000" dirty="0" smtClean="0"/>
          </a:p>
          <a:p>
            <a:r>
              <a:rPr lang="cs-CZ" sz="2000" b="1" dirty="0" smtClean="0"/>
              <a:t>Aplikace</a:t>
            </a:r>
            <a:r>
              <a:rPr lang="cs-CZ" sz="2000" dirty="0" smtClean="0"/>
              <a:t>:</a:t>
            </a:r>
          </a:p>
          <a:p>
            <a:pPr lvl="1"/>
            <a:r>
              <a:rPr lang="cs-CZ" sz="1600" dirty="0" smtClean="0"/>
              <a:t>WORD Online</a:t>
            </a:r>
          </a:p>
          <a:p>
            <a:pPr lvl="1"/>
            <a:r>
              <a:rPr lang="cs-CZ" sz="1600" dirty="0" smtClean="0"/>
              <a:t>EXCEL Online</a:t>
            </a:r>
          </a:p>
          <a:p>
            <a:pPr lvl="1"/>
            <a:r>
              <a:rPr lang="cs-CZ" sz="1600" dirty="0" smtClean="0"/>
              <a:t>PowerPoint Online</a:t>
            </a:r>
          </a:p>
          <a:p>
            <a:pPr lvl="1"/>
            <a:r>
              <a:rPr lang="cs-CZ" sz="1600" dirty="0" smtClean="0"/>
              <a:t>Office Online</a:t>
            </a:r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16. Kancelářský software </a:t>
            </a:r>
            <a:r>
              <a:rPr lang="cs-CZ" dirty="0" err="1" smtClean="0">
                <a:solidFill>
                  <a:srgbClr val="00B050"/>
                </a:solidFill>
              </a:rPr>
              <a:t>OnLine</a:t>
            </a:r>
            <a:endParaRPr lang="cs-CZ" dirty="0">
              <a:solidFill>
                <a:srgbClr val="00B050"/>
              </a:solidFill>
            </a:endParaRPr>
          </a:p>
        </p:txBody>
      </p:sp>
      <p:pic>
        <p:nvPicPr>
          <p:cNvPr id="1026" name="Picture 2" descr="http://officeblogswest.blob.core.windows.net/wp-content/2014/02/OfficecomHomeCrop78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4221088"/>
            <a:ext cx="4446276" cy="20350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828182"/>
          </a:xfrm>
        </p:spPr>
        <p:txBody>
          <a:bodyPr/>
          <a:lstStyle/>
          <a:p>
            <a:r>
              <a:rPr lang="cs-CZ" sz="2400" dirty="0" smtClean="0"/>
              <a:t>Tablet Intel </a:t>
            </a:r>
            <a:r>
              <a:rPr lang="cs-CZ" sz="2400" dirty="0" err="1" smtClean="0"/>
              <a:t>Education</a:t>
            </a:r>
            <a:r>
              <a:rPr lang="cs-CZ" sz="2400" dirty="0" smtClean="0"/>
              <a:t> je vybaven antivirovým programem </a:t>
            </a:r>
            <a:r>
              <a:rPr lang="cs-CZ" sz="2400" b="1" dirty="0" err="1" smtClean="0"/>
              <a:t>McAfee</a:t>
            </a:r>
            <a:r>
              <a:rPr lang="cs-CZ" sz="2400" b="1" dirty="0" smtClean="0"/>
              <a:t> Antivirus Plus</a:t>
            </a:r>
            <a:r>
              <a:rPr lang="cs-CZ" sz="2400" dirty="0" smtClean="0"/>
              <a:t>, včetně integrovaného </a:t>
            </a:r>
            <a:r>
              <a:rPr lang="cs-CZ" sz="2400" b="1" dirty="0" smtClean="0"/>
              <a:t>Firewallu</a:t>
            </a:r>
            <a:r>
              <a:rPr lang="cs-CZ" sz="2400" dirty="0" smtClean="0"/>
              <a:t>, který hlídá komunikaci Vašeho tabletu v rámci sítě. </a:t>
            </a:r>
          </a:p>
          <a:p>
            <a:r>
              <a:rPr lang="cs-CZ" sz="2400" dirty="0" smtClean="0"/>
              <a:t>Vlastní Firewall systému Windows je programem </a:t>
            </a:r>
            <a:r>
              <a:rPr lang="cs-CZ" sz="2400" dirty="0" err="1" smtClean="0"/>
              <a:t>McAfee</a:t>
            </a:r>
            <a:r>
              <a:rPr lang="cs-CZ" sz="2400" dirty="0" smtClean="0"/>
              <a:t> deaktivován.</a:t>
            </a:r>
          </a:p>
          <a:p>
            <a:r>
              <a:rPr lang="cs-CZ" sz="2400" dirty="0" smtClean="0"/>
              <a:t>Program </a:t>
            </a:r>
            <a:r>
              <a:rPr lang="cs-CZ" sz="2400" dirty="0" err="1" smtClean="0"/>
              <a:t>McAfee</a:t>
            </a:r>
            <a:r>
              <a:rPr lang="cs-CZ" sz="2400" dirty="0" smtClean="0"/>
              <a:t> najdete v seznamu aplikací v jeho vlastní kategorie </a:t>
            </a:r>
            <a:r>
              <a:rPr lang="cs-CZ" sz="2400" dirty="0" err="1" smtClean="0"/>
              <a:t>McAfee</a:t>
            </a:r>
            <a:r>
              <a:rPr lang="cs-CZ" sz="2400" dirty="0" smtClean="0"/>
              <a:t>. </a:t>
            </a:r>
          </a:p>
          <a:p>
            <a:r>
              <a:rPr lang="cs-CZ" sz="2400" dirty="0" smtClean="0"/>
              <a:t>Jeho ovládací prostředí zahrnuje možnosti:</a:t>
            </a:r>
          </a:p>
          <a:p>
            <a:pPr lvl="1"/>
            <a:r>
              <a:rPr lang="cs-CZ" sz="1600" dirty="0" smtClean="0"/>
              <a:t>Plánování a provedení skenování (kontroly) tabletu </a:t>
            </a:r>
          </a:p>
          <a:p>
            <a:pPr lvl="1"/>
            <a:r>
              <a:rPr lang="cs-CZ" sz="1600" dirty="0" smtClean="0"/>
              <a:t>Práce s bránou </a:t>
            </a:r>
            <a:r>
              <a:rPr lang="cs-CZ" sz="1600" b="1" dirty="0" smtClean="0"/>
              <a:t>Firewall</a:t>
            </a:r>
            <a:r>
              <a:rPr lang="cs-CZ" sz="1600" dirty="0" smtClean="0"/>
              <a:t>, její nastavení</a:t>
            </a:r>
          </a:p>
          <a:p>
            <a:pPr lvl="1"/>
            <a:r>
              <a:rPr lang="cs-CZ" sz="1600" dirty="0" smtClean="0"/>
              <a:t>Vyhledání aktualizací</a:t>
            </a:r>
          </a:p>
          <a:p>
            <a:pPr lvl="1"/>
            <a:r>
              <a:rPr lang="cs-CZ" sz="1600" dirty="0" smtClean="0"/>
              <a:t>Nástroj pro ochranu dat a zálohování</a:t>
            </a:r>
          </a:p>
          <a:p>
            <a:pPr lvl="1"/>
            <a:r>
              <a:rPr lang="cs-CZ" sz="1600" dirty="0" smtClean="0"/>
              <a:t>Spuštění nástroje </a:t>
            </a:r>
            <a:r>
              <a:rPr lang="cs-CZ" sz="1600" b="1" dirty="0" err="1" smtClean="0"/>
              <a:t>Defragmentace</a:t>
            </a:r>
            <a:r>
              <a:rPr lang="cs-CZ" sz="1600" dirty="0" smtClean="0"/>
              <a:t> pro optimalizaci výkonu disku tabletu</a:t>
            </a:r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17. Antivirový program a </a:t>
            </a:r>
            <a:r>
              <a:rPr lang="cs-CZ" dirty="0" err="1" smtClean="0"/>
              <a:t>FireWall</a:t>
            </a:r>
            <a:endParaRPr lang="cs-CZ" dirty="0"/>
          </a:p>
        </p:txBody>
      </p:sp>
      <p:pic>
        <p:nvPicPr>
          <p:cNvPr id="30722" name="Picture 2" descr="http://support.zcu.cz/images/3/31/Mcafe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3933056"/>
            <a:ext cx="1752129" cy="17521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cs-CZ" dirty="0" smtClean="0"/>
              <a:t>Tato prezentace obsahuje užitečné </a:t>
            </a:r>
            <a:r>
              <a:rPr lang="cs-CZ" b="1" dirty="0" smtClean="0"/>
              <a:t>rady</a:t>
            </a:r>
            <a:r>
              <a:rPr lang="cs-CZ" dirty="0" smtClean="0"/>
              <a:t> a </a:t>
            </a:r>
            <a:r>
              <a:rPr lang="cs-CZ" b="1" dirty="0" smtClean="0"/>
              <a:t>tipy</a:t>
            </a:r>
            <a:r>
              <a:rPr lang="cs-CZ" dirty="0" smtClean="0"/>
              <a:t> vztahující se k práci s </a:t>
            </a:r>
            <a:r>
              <a:rPr lang="cs-CZ" dirty="0" err="1" smtClean="0"/>
              <a:t>tabletem</a:t>
            </a:r>
            <a:r>
              <a:rPr lang="cs-CZ" dirty="0" smtClean="0"/>
              <a:t> </a:t>
            </a:r>
            <a:r>
              <a:rPr lang="cs-CZ" i="1" dirty="0" smtClean="0"/>
              <a:t>Intel </a:t>
            </a:r>
            <a:r>
              <a:rPr lang="cs-CZ" i="1" dirty="0" err="1" smtClean="0"/>
              <a:t>Education</a:t>
            </a:r>
            <a:r>
              <a:rPr lang="cs-CZ" dirty="0" smtClean="0"/>
              <a:t>.</a:t>
            </a:r>
          </a:p>
          <a:p>
            <a:pPr marL="365760" indent="-256032" eaLnBrk="1" fontAlgn="auto" hangingPunct="1">
              <a:spcAft>
                <a:spcPts val="0"/>
              </a:spcAft>
              <a:buNone/>
              <a:defRPr/>
            </a:pPr>
            <a:endParaRPr lang="cs-CZ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cs-CZ" dirty="0" smtClean="0"/>
              <a:t>Pokud zde nenajdete odpovědi na Vaše otázky, využijte online </a:t>
            </a:r>
            <a:r>
              <a:rPr lang="cs-CZ" dirty="0" err="1" smtClean="0"/>
              <a:t>Webinářů</a:t>
            </a:r>
            <a:r>
              <a:rPr lang="cs-CZ" dirty="0" smtClean="0"/>
              <a:t> nebo sekce Vzdělávání na webovém portálu projektu.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Tablet Intel </a:t>
            </a:r>
            <a:r>
              <a:rPr lang="cs-CZ" dirty="0" err="1" smtClean="0"/>
              <a:t>Education</a:t>
            </a:r>
            <a:endParaRPr lang="cs-CZ" dirty="0"/>
          </a:p>
        </p:txBody>
      </p:sp>
      <p:pic>
        <p:nvPicPr>
          <p:cNvPr id="1026" name="Picture 2" descr="http://download.intel.com/newsroom/kits/education/gallery/images/Intel_Education_Tablet_20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3861048"/>
            <a:ext cx="3932025" cy="27089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Součástí tabletu Intel </a:t>
            </a:r>
            <a:r>
              <a:rPr lang="cs-CZ" dirty="0" err="1" smtClean="0"/>
              <a:t>Education</a:t>
            </a:r>
            <a:r>
              <a:rPr lang="cs-CZ" dirty="0" smtClean="0"/>
              <a:t> je v rámci OS Windows 8.1 prohlížeč </a:t>
            </a:r>
            <a:r>
              <a:rPr lang="cs-CZ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Internet Explorer 11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sz="2400" dirty="0" smtClean="0"/>
              <a:t>Jako ideální alternativa se po vícero zkouškách jeví především prohlížeč </a:t>
            </a:r>
            <a:r>
              <a:rPr lang="cs-CZ" sz="2400" b="1" dirty="0" smtClean="0"/>
              <a:t>Google Chrome</a:t>
            </a:r>
            <a:r>
              <a:rPr lang="cs-CZ" sz="2400" dirty="0" smtClean="0"/>
              <a:t>, který je efektivně spjat s dotykovým ovládáním tabletu a především včasným a automatickým zobrazováním dotykové klávesnice, když je to potřeba.</a:t>
            </a:r>
          </a:p>
          <a:p>
            <a:r>
              <a:rPr lang="cs-CZ" dirty="0" smtClean="0"/>
              <a:t>Můžete si jej stáhnout </a:t>
            </a:r>
            <a:r>
              <a:rPr lang="cs-CZ" dirty="0" smtClean="0">
                <a:hlinkClick r:id="rId2"/>
              </a:rPr>
              <a:t>zde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18. Internetový prohlížeč</a:t>
            </a:r>
            <a:endParaRPr lang="cs-CZ" dirty="0"/>
          </a:p>
        </p:txBody>
      </p:sp>
      <p:pic>
        <p:nvPicPr>
          <p:cNvPr id="1026" name="Picture 2" descr="http://brandthunder.com/wp/wp-content/uploads/2014/01/Internet-Explorer-11-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988840"/>
            <a:ext cx="1080120" cy="939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www.google.cz/intl/cs_ALL/chrome/assets/common/images/chrome_logo_2x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5085184"/>
            <a:ext cx="234315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71072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Zde si ukážeme, jak si lze nastavit rozšířené možnosti zobrazení a funkce dotykové klávesnice:</a:t>
            </a:r>
          </a:p>
          <a:p>
            <a:r>
              <a:rPr lang="cs-CZ" dirty="0" smtClean="0"/>
              <a:t>Vyberte volbu </a:t>
            </a:r>
            <a:r>
              <a:rPr lang="cs-CZ" b="1" dirty="0" smtClean="0"/>
              <a:t>Nastavení počítače </a:t>
            </a:r>
          </a:p>
          <a:p>
            <a:pPr lvl="1"/>
            <a:r>
              <a:rPr lang="cs-CZ" dirty="0" smtClean="0"/>
              <a:t>Dále </a:t>
            </a:r>
            <a:r>
              <a:rPr lang="cs-CZ" b="1" dirty="0" smtClean="0"/>
              <a:t>Počítač a zařízení.</a:t>
            </a:r>
          </a:p>
          <a:p>
            <a:pPr lvl="1"/>
            <a:r>
              <a:rPr lang="cs-CZ" b="1" dirty="0" smtClean="0"/>
              <a:t>Psaní.</a:t>
            </a:r>
          </a:p>
          <a:p>
            <a:pPr lvl="1"/>
            <a:r>
              <a:rPr lang="cs-CZ" b="1" dirty="0" smtClean="0"/>
              <a:t>Dotyková klávesnice </a:t>
            </a:r>
            <a:r>
              <a:rPr lang="cs-CZ" dirty="0" smtClean="0"/>
              <a:t>kde lze vybírat z těch možností</a:t>
            </a:r>
            <a:r>
              <a:rPr lang="cs-CZ" b="1" dirty="0" smtClean="0"/>
              <a:t>:</a:t>
            </a:r>
          </a:p>
          <a:p>
            <a:pPr lvl="2"/>
            <a:r>
              <a:rPr lang="cs-CZ" dirty="0" smtClean="0"/>
              <a:t>Přehrávat zvuky kláves</a:t>
            </a:r>
          </a:p>
          <a:p>
            <a:pPr lvl="2"/>
            <a:r>
              <a:rPr lang="cs-CZ" dirty="0" smtClean="0"/>
              <a:t>Začínat věty velkými písmeny</a:t>
            </a:r>
          </a:p>
          <a:p>
            <a:pPr lvl="2"/>
            <a:r>
              <a:rPr lang="cs-CZ" dirty="0" smtClean="0"/>
              <a:t>Po poklepání na klávesu Shift psát všechno velkými písmeny</a:t>
            </a:r>
          </a:p>
          <a:p>
            <a:pPr lvl="2"/>
            <a:r>
              <a:rPr lang="cs-CZ" dirty="0" smtClean="0"/>
              <a:t>Přidat klávesnici se standartním rozložením jako možnost dotykové klávesnice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19. Možnosti dotykové klávesnice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81320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Chcete v tabletu nastavit centrálně Bezpečné hledání ve smyslu odfiltrování obsahu pro dospělé? Pak postupujte následovně:</a:t>
            </a:r>
          </a:p>
          <a:p>
            <a:pPr lvl="1"/>
            <a:r>
              <a:rPr lang="cs-CZ" dirty="0" smtClean="0"/>
              <a:t>Vyberte volbu </a:t>
            </a:r>
            <a:r>
              <a:rPr lang="cs-CZ" b="1" dirty="0" smtClean="0"/>
              <a:t>Nastavení počítače</a:t>
            </a:r>
          </a:p>
          <a:p>
            <a:pPr lvl="1"/>
            <a:r>
              <a:rPr lang="cs-CZ" dirty="0" smtClean="0"/>
              <a:t>Z menu Nastavení počítače vyberte volbu </a:t>
            </a:r>
            <a:r>
              <a:rPr lang="cs-CZ" b="1" dirty="0" smtClean="0"/>
              <a:t>Hledání a Aplikace</a:t>
            </a:r>
          </a:p>
          <a:p>
            <a:pPr lvl="1"/>
            <a:r>
              <a:rPr lang="cs-CZ" dirty="0" smtClean="0"/>
              <a:t>Z celku Bezpečné hledání vyberte jednu z voleb:</a:t>
            </a:r>
          </a:p>
          <a:p>
            <a:pPr lvl="2"/>
            <a:r>
              <a:rPr lang="cs-CZ" b="1" dirty="0" smtClean="0"/>
              <a:t>Přísné</a:t>
            </a:r>
            <a:r>
              <a:rPr lang="cs-CZ" dirty="0" smtClean="0"/>
              <a:t> - odfiltruje z webových výsledků text, obrázky, a videa s obsahem pro dospělé (nevhodné pro děti a mládež).</a:t>
            </a:r>
          </a:p>
          <a:p>
            <a:pPr lvl="2"/>
            <a:r>
              <a:rPr lang="cs-CZ" b="1" dirty="0" smtClean="0"/>
              <a:t>Střední</a:t>
            </a:r>
          </a:p>
          <a:p>
            <a:pPr lvl="2"/>
            <a:r>
              <a:rPr lang="cs-CZ" b="1" dirty="0" smtClean="0"/>
              <a:t>Vypnuto</a:t>
            </a:r>
            <a:endParaRPr lang="cs-CZ" b="1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20. Nastavení bezpečného vyhledávání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1377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Obnovení továrního nastavení tabletu je velmi jednoduché:</a:t>
            </a:r>
          </a:p>
          <a:p>
            <a:pPr lvl="1"/>
            <a:r>
              <a:rPr lang="cs-CZ" dirty="0" smtClean="0"/>
              <a:t>Po spuštění tabletu nebudeme přihlašovat uživatele, ale klepneme na ikonu vypnutí        v pravém dolním rohu obrazovky.</a:t>
            </a:r>
          </a:p>
          <a:p>
            <a:pPr lvl="1"/>
            <a:r>
              <a:rPr lang="cs-CZ" i="1" dirty="0" smtClean="0"/>
              <a:t>Po klepnutí na tuto ikonu se rozbalí podnabídka</a:t>
            </a:r>
            <a:r>
              <a:rPr lang="cs-CZ" dirty="0" smtClean="0"/>
              <a:t>: nyní stiskneme a držíme klávesu </a:t>
            </a:r>
            <a:r>
              <a:rPr lang="cs-CZ" b="1" dirty="0" smtClean="0"/>
              <a:t>Shift na připojené klávesnici</a:t>
            </a:r>
            <a:r>
              <a:rPr lang="cs-CZ" dirty="0" smtClean="0"/>
              <a:t> a v nabídce označíme volbu </a:t>
            </a:r>
            <a:r>
              <a:rPr lang="cs-CZ" b="1" dirty="0" smtClean="0"/>
              <a:t>Restartovat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Na další zobrazené nabídce ťukneme na volbu </a:t>
            </a:r>
            <a:r>
              <a:rPr lang="cs-CZ" b="1" dirty="0" smtClean="0"/>
              <a:t>Odstranit potíže </a:t>
            </a:r>
            <a:r>
              <a:rPr lang="cs-CZ" dirty="0" smtClean="0"/>
              <a:t>a poté vybereme volbu </a:t>
            </a:r>
            <a:r>
              <a:rPr lang="cs-CZ" b="1" dirty="0" smtClean="0"/>
              <a:t>Částečně obnovit </a:t>
            </a:r>
            <a:r>
              <a:rPr lang="cs-CZ" dirty="0" smtClean="0"/>
              <a:t>nebo </a:t>
            </a:r>
            <a:r>
              <a:rPr lang="cs-CZ" b="1" dirty="0" smtClean="0"/>
              <a:t>Obnovit do továrního nastavení</a:t>
            </a:r>
            <a:r>
              <a:rPr lang="cs-CZ" dirty="0" smtClean="0"/>
              <a:t>.</a:t>
            </a:r>
          </a:p>
          <a:p>
            <a:pPr lvl="1"/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Obnovení do továrního nastavení</a:t>
            </a:r>
            <a:endParaRPr lang="cs-CZ" dirty="0"/>
          </a:p>
        </p:txBody>
      </p:sp>
      <p:pic>
        <p:nvPicPr>
          <p:cNvPr id="15362" name="Picture 2" descr="https://encrypted-tbn0.gstatic.com/images?q=tbn:ANd9GcTjf0cjXN__w4HOLLletRTUHbGxh56E_dF1U2IQddgAWx4M8CVJ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2708920"/>
            <a:ext cx="432048" cy="4320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Zde popíšeme, jak se připojit k síti WIFI, která např. skrývá své označení. Tzv. </a:t>
            </a:r>
            <a:r>
              <a:rPr lang="cs-CZ" sz="2400" b="1" dirty="0" smtClean="0"/>
              <a:t>SSID</a:t>
            </a:r>
            <a:r>
              <a:rPr lang="cs-CZ" sz="2400" dirty="0" smtClean="0"/>
              <a:t>.</a:t>
            </a:r>
          </a:p>
          <a:p>
            <a:pPr lvl="1"/>
            <a:r>
              <a:rPr lang="cs-CZ" sz="1800" i="1" dirty="0" smtClean="0"/>
              <a:t>V nabídce Start se pohybujeme pohyby prstů zleva doprava a obráceně. </a:t>
            </a:r>
          </a:p>
          <a:p>
            <a:pPr lvl="1"/>
            <a:r>
              <a:rPr lang="cs-CZ" sz="1800" dirty="0" smtClean="0"/>
              <a:t>Vybereme volbu </a:t>
            </a:r>
            <a:r>
              <a:rPr lang="cs-CZ" sz="1800" b="1" i="1" dirty="0" smtClean="0"/>
              <a:t>Nastavení počítače</a:t>
            </a:r>
            <a:r>
              <a:rPr lang="cs-CZ" sz="1800" dirty="0" smtClean="0"/>
              <a:t>.</a:t>
            </a:r>
          </a:p>
          <a:p>
            <a:pPr lvl="1"/>
            <a:r>
              <a:rPr lang="cs-CZ" sz="1800" dirty="0" smtClean="0"/>
              <a:t>Na zobrazené nabídce vybereme v levém dolním rohu odkaz </a:t>
            </a:r>
            <a:r>
              <a:rPr lang="cs-CZ" sz="1800" b="1" dirty="0" smtClean="0"/>
              <a:t>Ovládací panely</a:t>
            </a:r>
            <a:r>
              <a:rPr lang="cs-CZ" dirty="0" smtClean="0"/>
              <a:t>.</a:t>
            </a:r>
            <a:r>
              <a:rPr lang="cs-CZ" dirty="0" smtClean="0">
                <a:solidFill>
                  <a:schemeClr val="accent4">
                    <a:lumMod val="75000"/>
                  </a:schemeClr>
                </a:solidFill>
              </a:rPr>
              <a:t>*</a:t>
            </a:r>
          </a:p>
          <a:p>
            <a:pPr lvl="1"/>
            <a:r>
              <a:rPr lang="cs-CZ" sz="1800" dirty="0" smtClean="0"/>
              <a:t>V okně Ovládacích panelů vybereme možnost </a:t>
            </a:r>
            <a:r>
              <a:rPr lang="cs-CZ" sz="1800" b="1" dirty="0" smtClean="0"/>
              <a:t>Síť a Internet</a:t>
            </a:r>
            <a:r>
              <a:rPr lang="cs-CZ" sz="1800" dirty="0" smtClean="0"/>
              <a:t>.</a:t>
            </a:r>
          </a:p>
          <a:p>
            <a:pPr lvl="1"/>
            <a:r>
              <a:rPr lang="cs-CZ" sz="1800" dirty="0" smtClean="0"/>
              <a:t>V dalším okně vybereme volbu </a:t>
            </a:r>
            <a:r>
              <a:rPr lang="cs-CZ" sz="1800" b="1" dirty="0" smtClean="0"/>
              <a:t>Centrum síťových připojení a sdílení</a:t>
            </a:r>
            <a:r>
              <a:rPr lang="cs-CZ" sz="1800" dirty="0" smtClean="0"/>
              <a:t>.</a:t>
            </a:r>
          </a:p>
          <a:p>
            <a:pPr lvl="1"/>
            <a:r>
              <a:rPr lang="cs-CZ" sz="1800" dirty="0" smtClean="0"/>
              <a:t>Dále vybereme </a:t>
            </a:r>
            <a:r>
              <a:rPr lang="cs-CZ" sz="1800" u="sng" dirty="0" smtClean="0">
                <a:solidFill>
                  <a:schemeClr val="accent4">
                    <a:lumMod val="75000"/>
                  </a:schemeClr>
                </a:solidFill>
              </a:rPr>
              <a:t>Nastavit nové připojení nebo síť</a:t>
            </a:r>
            <a:r>
              <a:rPr lang="cs-CZ" sz="1800" dirty="0" smtClean="0"/>
              <a:t>.</a:t>
            </a:r>
          </a:p>
          <a:p>
            <a:pPr lvl="1"/>
            <a:r>
              <a:rPr lang="cs-CZ" sz="1800" dirty="0" smtClean="0"/>
              <a:t>Z další nabídky vybereme volbu </a:t>
            </a:r>
            <a:r>
              <a:rPr lang="cs-CZ" sz="1800" b="1" dirty="0" smtClean="0"/>
              <a:t>Ručně připojit k bezdrátové síti</a:t>
            </a:r>
            <a:r>
              <a:rPr lang="cs-CZ" sz="1800" dirty="0" smtClean="0"/>
              <a:t>.</a:t>
            </a:r>
          </a:p>
          <a:p>
            <a:pPr lvl="1"/>
            <a:endParaRPr lang="cs-CZ" sz="1800" dirty="0" smtClean="0"/>
          </a:p>
          <a:p>
            <a:r>
              <a:rPr lang="cs-CZ" sz="1800" dirty="0" smtClean="0">
                <a:solidFill>
                  <a:schemeClr val="accent4">
                    <a:lumMod val="75000"/>
                  </a:schemeClr>
                </a:solidFill>
              </a:rPr>
              <a:t>* Okno Ovládacích panelů lze vyvolat také z přehledu </a:t>
            </a:r>
            <a:r>
              <a:rPr lang="cs-CZ" sz="1800" b="1" dirty="0" smtClean="0">
                <a:solidFill>
                  <a:schemeClr val="accent4">
                    <a:lumMod val="75000"/>
                  </a:schemeClr>
                </a:solidFill>
              </a:rPr>
              <a:t>Aplikací</a:t>
            </a:r>
            <a:r>
              <a:rPr lang="cs-CZ" sz="1800" dirty="0" smtClean="0">
                <a:solidFill>
                  <a:schemeClr val="accent4">
                    <a:lumMod val="75000"/>
                  </a:schemeClr>
                </a:solidFill>
              </a:rPr>
              <a:t>: V základní nabídce START táhneme prstem směrem zdola nahoru a v nabídce Aplikace ve skupině Systém Windows máme ikonu </a:t>
            </a:r>
            <a:r>
              <a:rPr lang="cs-CZ" sz="1800" b="1" dirty="0" smtClean="0">
                <a:solidFill>
                  <a:schemeClr val="accent4">
                    <a:lumMod val="75000"/>
                  </a:schemeClr>
                </a:solidFill>
              </a:rPr>
              <a:t>Ovládací panely</a:t>
            </a:r>
            <a:r>
              <a:rPr lang="cs-CZ" sz="1800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  <a:endParaRPr lang="cs-CZ" sz="18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2. Ruční připojení k WIFI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Účet Microsoft nám umožní využívat služeb tabletu naplno.</a:t>
            </a:r>
          </a:p>
          <a:p>
            <a:r>
              <a:rPr lang="cs-CZ" sz="2400" dirty="0" smtClean="0"/>
              <a:t>V nabídce Start vybereme možnost </a:t>
            </a:r>
            <a:r>
              <a:rPr lang="cs-CZ" sz="2400" b="1" dirty="0" smtClean="0"/>
              <a:t>Nastavení počítače</a:t>
            </a:r>
            <a:r>
              <a:rPr lang="cs-CZ" sz="2400" dirty="0" smtClean="0"/>
              <a:t>.</a:t>
            </a:r>
          </a:p>
          <a:p>
            <a:pPr lvl="1"/>
            <a:r>
              <a:rPr lang="cs-CZ" sz="1600" dirty="0" smtClean="0"/>
              <a:t>V menu Nastavení počítače zvolíme volbu </a:t>
            </a:r>
            <a:r>
              <a:rPr lang="cs-CZ" sz="1600" b="1" dirty="0" smtClean="0"/>
              <a:t>Účty</a:t>
            </a:r>
            <a:r>
              <a:rPr lang="cs-CZ" sz="1600" dirty="0" smtClean="0"/>
              <a:t> a v menu Účty poté volbu </a:t>
            </a:r>
            <a:r>
              <a:rPr lang="cs-CZ" sz="1600" b="1" dirty="0" smtClean="0"/>
              <a:t>Jiné účty</a:t>
            </a:r>
            <a:r>
              <a:rPr lang="cs-CZ" sz="1600" dirty="0" smtClean="0"/>
              <a:t>.</a:t>
            </a:r>
          </a:p>
          <a:p>
            <a:pPr lvl="1"/>
            <a:r>
              <a:rPr lang="cs-CZ" sz="1600" dirty="0" smtClean="0"/>
              <a:t>Ťukneme na volbu </a:t>
            </a:r>
            <a:r>
              <a:rPr lang="cs-CZ" sz="1600" b="1" dirty="0" smtClean="0"/>
              <a:t>+ Přidat účet</a:t>
            </a:r>
            <a:r>
              <a:rPr lang="cs-CZ" sz="1600" dirty="0" smtClean="0"/>
              <a:t>.</a:t>
            </a:r>
          </a:p>
          <a:p>
            <a:pPr lvl="1"/>
            <a:r>
              <a:rPr lang="cs-CZ" sz="1600" dirty="0" smtClean="0"/>
              <a:t>Zadáme email, který uživatel používá např. u Seznam.</a:t>
            </a:r>
            <a:r>
              <a:rPr lang="cs-CZ" sz="1600" dirty="0" err="1" smtClean="0"/>
              <a:t>cz</a:t>
            </a:r>
            <a:r>
              <a:rPr lang="cs-CZ" sz="1600" dirty="0" smtClean="0"/>
              <a:t>, Centrum.</a:t>
            </a:r>
            <a:r>
              <a:rPr lang="cs-CZ" sz="1600" dirty="0" err="1" smtClean="0"/>
              <a:t>cz</a:t>
            </a:r>
            <a:r>
              <a:rPr lang="cs-CZ" sz="1600" dirty="0" smtClean="0"/>
              <a:t>, </a:t>
            </a:r>
            <a:r>
              <a:rPr lang="cs-CZ" sz="1600" dirty="0" err="1" smtClean="0"/>
              <a:t>Gmail.com</a:t>
            </a:r>
            <a:r>
              <a:rPr lang="cs-CZ" sz="1600" dirty="0" smtClean="0"/>
              <a:t> či školní email. Klepneme na tlačítko </a:t>
            </a:r>
            <a:r>
              <a:rPr lang="cs-CZ" sz="1600" b="1" dirty="0" smtClean="0"/>
              <a:t>Další</a:t>
            </a:r>
            <a:r>
              <a:rPr lang="cs-CZ" sz="1600" dirty="0" smtClean="0"/>
              <a:t>.</a:t>
            </a:r>
          </a:p>
          <a:p>
            <a:pPr lvl="1"/>
            <a:r>
              <a:rPr lang="cs-CZ" sz="1600" dirty="0" smtClean="0"/>
              <a:t>Dále jsme vyzváni, abychom </a:t>
            </a:r>
            <a:r>
              <a:rPr lang="cs-CZ" sz="1600" b="1" dirty="0" smtClean="0"/>
              <a:t>Vytvořili účet Microsoft</a:t>
            </a:r>
            <a:r>
              <a:rPr lang="cs-CZ" sz="1600" dirty="0" smtClean="0"/>
              <a:t>. Vyplníme všechny údaje a pokračujeme </a:t>
            </a:r>
            <a:r>
              <a:rPr lang="cs-CZ" sz="1600" b="1" dirty="0" smtClean="0"/>
              <a:t>Další</a:t>
            </a:r>
            <a:r>
              <a:rPr lang="cs-CZ" sz="1600" dirty="0" smtClean="0"/>
              <a:t>.</a:t>
            </a:r>
          </a:p>
          <a:p>
            <a:pPr lvl="1"/>
            <a:r>
              <a:rPr lang="cs-CZ" sz="1600" dirty="0" smtClean="0"/>
              <a:t>Doplníme bezpečnostní údaje a opíšeme bezpečnostní kód.</a:t>
            </a:r>
          </a:p>
          <a:p>
            <a:pPr lvl="1"/>
            <a:r>
              <a:rPr lang="cs-CZ" sz="1600" b="1" dirty="0" smtClean="0"/>
              <a:t>Dokončíme</a:t>
            </a:r>
            <a:r>
              <a:rPr lang="cs-CZ" sz="1600" dirty="0" smtClean="0"/>
              <a:t>.</a:t>
            </a:r>
          </a:p>
          <a:p>
            <a:pPr lvl="1"/>
            <a:r>
              <a:rPr lang="cs-CZ" sz="1600" dirty="0" smtClean="0"/>
              <a:t>Na registrovaný email či tel. číslo přijde </a:t>
            </a:r>
            <a:r>
              <a:rPr lang="cs-CZ" sz="1600" b="1" dirty="0" smtClean="0"/>
              <a:t>žádost o potvrzení</a:t>
            </a:r>
            <a:r>
              <a:rPr lang="cs-CZ" sz="1600" dirty="0" smtClean="0"/>
              <a:t>. Klikneme zde na odkaz a na www stránce se přihlásíme se svými registračními údaji. Registrovaným emailem a heslem. </a:t>
            </a:r>
          </a:p>
          <a:p>
            <a:pPr lvl="1"/>
            <a:r>
              <a:rPr lang="cs-CZ" sz="1600" dirty="0" smtClean="0"/>
              <a:t>Od této chvíle můžeme naplno využívat služby </a:t>
            </a:r>
            <a:r>
              <a:rPr lang="cs-CZ" sz="1600" dirty="0" err="1" smtClean="0"/>
              <a:t>Microsoftu</a:t>
            </a:r>
            <a:r>
              <a:rPr lang="cs-CZ" sz="1600" dirty="0" smtClean="0"/>
              <a:t> a využívat na tabletu tento nový účet. </a:t>
            </a:r>
          </a:p>
          <a:p>
            <a:pPr lvl="1"/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3. Vytvoření nového účtu Microsoft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b="1" dirty="0" err="1" smtClean="0"/>
              <a:t>OneDrive</a:t>
            </a:r>
            <a:r>
              <a:rPr lang="cs-CZ" sz="1800" b="1" dirty="0" smtClean="0"/>
              <a:t> je úložiště dostupné díky Internetu odkudkoli. </a:t>
            </a:r>
            <a:r>
              <a:rPr lang="cs-CZ" sz="1800" dirty="0" smtClean="0"/>
              <a:t>Automaticky se tam zálohuje vaše složka </a:t>
            </a:r>
            <a:r>
              <a:rPr lang="cs-CZ" sz="1800" i="1" dirty="0" smtClean="0"/>
              <a:t>Z fotoaparátu </a:t>
            </a:r>
            <a:r>
              <a:rPr lang="cs-CZ" sz="1800" dirty="0" smtClean="0"/>
              <a:t>tabletu</a:t>
            </a:r>
            <a:r>
              <a:rPr lang="cs-CZ" sz="1800" i="1" dirty="0" smtClean="0"/>
              <a:t> </a:t>
            </a:r>
            <a:r>
              <a:rPr lang="cs-CZ" sz="1800" dirty="0" smtClean="0"/>
              <a:t>a </a:t>
            </a:r>
            <a:r>
              <a:rPr lang="cs-CZ" sz="1800" b="1" dirty="0" smtClean="0"/>
              <a:t>nastavení počítače</a:t>
            </a:r>
            <a:r>
              <a:rPr lang="cs-CZ" sz="1800" dirty="0" smtClean="0"/>
              <a:t>.</a:t>
            </a:r>
          </a:p>
          <a:p>
            <a:r>
              <a:rPr lang="cs-CZ" sz="1800" dirty="0" smtClean="0"/>
              <a:t>Do </a:t>
            </a:r>
            <a:r>
              <a:rPr lang="cs-CZ" sz="1800" dirty="0" err="1" smtClean="0"/>
              <a:t>cloudového</a:t>
            </a:r>
            <a:r>
              <a:rPr lang="cs-CZ" sz="1800" dirty="0" smtClean="0"/>
              <a:t> úložiště se budou rovněž ukládat vaše </a:t>
            </a:r>
            <a:r>
              <a:rPr lang="cs-CZ" sz="1800" i="1" dirty="0" smtClean="0"/>
              <a:t>nové dokumenty </a:t>
            </a:r>
            <a:r>
              <a:rPr lang="cs-CZ" sz="1800" dirty="0" smtClean="0"/>
              <a:t>a díky tomu se k nim dostanete i z jiného počítače. Zdarma máte k dispozici </a:t>
            </a:r>
            <a:r>
              <a:rPr lang="cs-CZ" sz="1800" b="1" dirty="0" smtClean="0"/>
              <a:t>15 až 30GB</a:t>
            </a:r>
            <a:r>
              <a:rPr lang="cs-CZ" sz="1800" dirty="0" smtClean="0"/>
              <a:t> prostoru pro vaše data.</a:t>
            </a:r>
          </a:p>
          <a:p>
            <a:endParaRPr lang="cs-CZ" sz="1800" dirty="0" smtClean="0"/>
          </a:p>
          <a:p>
            <a:pPr lvl="1"/>
            <a:r>
              <a:rPr lang="cs-CZ" sz="1600" dirty="0" smtClean="0"/>
              <a:t>V nabídce START vybereme ikonu </a:t>
            </a:r>
            <a:r>
              <a:rPr lang="cs-CZ" sz="1600" b="1" dirty="0" err="1" smtClean="0">
                <a:solidFill>
                  <a:srgbClr val="0070C0"/>
                </a:solidFill>
              </a:rPr>
              <a:t>OneDrive</a:t>
            </a:r>
            <a:r>
              <a:rPr lang="cs-CZ" sz="1600" b="1" dirty="0" smtClean="0">
                <a:solidFill>
                  <a:srgbClr val="0070C0"/>
                </a:solidFill>
              </a:rPr>
              <a:t>: </a:t>
            </a:r>
          </a:p>
          <a:p>
            <a:pPr lvl="1"/>
            <a:endParaRPr lang="cs-CZ" sz="1600" dirty="0" smtClean="0"/>
          </a:p>
          <a:p>
            <a:pPr lvl="1"/>
            <a:endParaRPr lang="cs-CZ" sz="1600" dirty="0" smtClean="0"/>
          </a:p>
          <a:p>
            <a:pPr lvl="1"/>
            <a:r>
              <a:rPr lang="cs-CZ" sz="1600" dirty="0" smtClean="0"/>
              <a:t>V této </a:t>
            </a:r>
            <a:r>
              <a:rPr lang="cs-CZ" sz="1600" b="1" dirty="0" smtClean="0"/>
              <a:t>aplikaci</a:t>
            </a:r>
            <a:r>
              <a:rPr lang="cs-CZ" sz="1600" dirty="0" smtClean="0"/>
              <a:t> máme možnost prohlížet obsah svého úložiště </a:t>
            </a:r>
            <a:r>
              <a:rPr lang="cs-CZ" sz="1600" b="1" dirty="0" err="1" smtClean="0"/>
              <a:t>OneDrive</a:t>
            </a:r>
            <a:r>
              <a:rPr lang="cs-CZ" sz="1600" dirty="0" smtClean="0"/>
              <a:t> ve složkách </a:t>
            </a:r>
            <a:r>
              <a:rPr lang="cs-CZ" sz="1600" b="1" dirty="0" err="1" smtClean="0"/>
              <a:t>Documents</a:t>
            </a:r>
            <a:r>
              <a:rPr lang="cs-CZ" sz="1600" dirty="0" smtClean="0"/>
              <a:t> a </a:t>
            </a:r>
            <a:r>
              <a:rPr lang="cs-CZ" sz="1600" b="1" dirty="0" err="1" smtClean="0"/>
              <a:t>Pictures</a:t>
            </a:r>
            <a:r>
              <a:rPr lang="cs-CZ" sz="1600" b="1" dirty="0" smtClean="0"/>
              <a:t>.</a:t>
            </a:r>
          </a:p>
          <a:p>
            <a:pPr lvl="1"/>
            <a:r>
              <a:rPr lang="cs-CZ" sz="1600" dirty="0" smtClean="0"/>
              <a:t>Nebo můžeme prohlížet  lokálně </a:t>
            </a:r>
            <a:r>
              <a:rPr lang="cs-CZ" sz="1600" b="1" dirty="0" smtClean="0"/>
              <a:t>Tento počítač </a:t>
            </a:r>
            <a:r>
              <a:rPr lang="cs-CZ" sz="1600" dirty="0" smtClean="0"/>
              <a:t>– Hudbu, Videa, Disk C:</a:t>
            </a:r>
          </a:p>
          <a:p>
            <a:pPr lvl="1"/>
            <a:r>
              <a:rPr lang="cs-CZ" sz="1600" dirty="0" smtClean="0"/>
              <a:t>Nemusíme tak tyto lokální složky a jejich obsah prohledávat skrze klasického průzkumníka Windows. </a:t>
            </a:r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4. </a:t>
            </a:r>
            <a:r>
              <a:rPr lang="cs-CZ" dirty="0" err="1" smtClean="0">
                <a:solidFill>
                  <a:srgbClr val="0070C0"/>
                </a:solidFill>
              </a:rPr>
              <a:t>OneDrive</a:t>
            </a:r>
            <a:r>
              <a:rPr lang="cs-CZ" dirty="0" smtClean="0"/>
              <a:t> – vaše </a:t>
            </a:r>
            <a:r>
              <a:rPr lang="cs-CZ" dirty="0" err="1" smtClean="0"/>
              <a:t>cloudové</a:t>
            </a:r>
            <a:r>
              <a:rPr lang="cs-CZ" dirty="0" smtClean="0"/>
              <a:t> úložiště</a:t>
            </a:r>
            <a:endParaRPr lang="cs-CZ" dirty="0"/>
          </a:p>
        </p:txBody>
      </p:sp>
      <p:pic>
        <p:nvPicPr>
          <p:cNvPr id="17410" name="Picture 2" descr="https://pbs.twimg.com/profile_images/454108199554019328/zz4HhvrW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2996952"/>
            <a:ext cx="864096" cy="864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Z otevřené aplikace lze odejít zpět k nabídce Start </a:t>
            </a:r>
            <a:r>
              <a:rPr lang="cs-CZ" dirty="0" smtClean="0"/>
              <a:t>a poté opět zpět k poslední použité aplikaci mnoha způsoby:</a:t>
            </a:r>
          </a:p>
          <a:p>
            <a:pPr marL="849313" lvl="1" indent="-457200">
              <a:buFont typeface="+mj-lt"/>
              <a:buAutoNum type="arabicPeriod"/>
            </a:pPr>
            <a:r>
              <a:rPr lang="cs-CZ" dirty="0" smtClean="0"/>
              <a:t>Na připojené klávesnici klepnete na klávesu </a:t>
            </a:r>
            <a:r>
              <a:rPr lang="cs-CZ" b="1" dirty="0" smtClean="0"/>
              <a:t>Start</a:t>
            </a:r>
            <a:r>
              <a:rPr lang="cs-CZ" dirty="0" smtClean="0"/>
              <a:t> (vlevo od klávesy Alt). Opětovným stiskem této klávesy se vrátíte zpět k naposled použité aplikaci.</a:t>
            </a:r>
          </a:p>
          <a:p>
            <a:pPr marL="849313" lvl="1" indent="-457200">
              <a:buFont typeface="+mj-lt"/>
              <a:buAutoNum type="arabicPeriod"/>
            </a:pPr>
            <a:r>
              <a:rPr lang="cs-CZ" dirty="0" smtClean="0"/>
              <a:t>Přímo pod displejem tabletu se dotknete prstem symbolu klávesy </a:t>
            </a:r>
            <a:r>
              <a:rPr lang="cs-CZ" b="1" dirty="0" smtClean="0"/>
              <a:t>Start</a:t>
            </a:r>
            <a:r>
              <a:rPr lang="cs-CZ" dirty="0" smtClean="0"/>
              <a:t>. Opětovným dotykem …</a:t>
            </a:r>
          </a:p>
          <a:p>
            <a:pPr marL="849313" lvl="1" indent="-457200">
              <a:buFont typeface="+mj-lt"/>
              <a:buAutoNum type="arabicPeriod"/>
            </a:pPr>
            <a:r>
              <a:rPr lang="cs-CZ" dirty="0" smtClean="0"/>
              <a:t>Táhnete prstem po displeji tabletu od pravého kraje displeje směrem ke středu displeje a vyberete volbu </a:t>
            </a:r>
            <a:r>
              <a:rPr lang="cs-CZ" b="1" dirty="0" smtClean="0"/>
              <a:t>Start</a:t>
            </a:r>
            <a:r>
              <a:rPr lang="cs-CZ" dirty="0" smtClean="0"/>
              <a:t>.</a:t>
            </a:r>
          </a:p>
          <a:p>
            <a:pPr marL="849313" lvl="1" indent="-457200">
              <a:buFont typeface="+mj-lt"/>
              <a:buAutoNum type="arabicPeriod"/>
            </a:pPr>
            <a:r>
              <a:rPr lang="cs-CZ" b="1" dirty="0" smtClean="0"/>
              <a:t>Pro přepínání mezi spuštěnými aplikacemi </a:t>
            </a:r>
            <a:r>
              <a:rPr lang="cs-CZ" dirty="0" smtClean="0"/>
              <a:t>táhnete prstem po displeji od levého kraje ke středu displeje.</a:t>
            </a:r>
          </a:p>
          <a:p>
            <a:pPr marL="849313" lvl="1" indent="-45720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5. Přepínání mezi aplikacemi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500" dirty="0" smtClean="0"/>
              <a:t>Pomocí </a:t>
            </a:r>
            <a:r>
              <a:rPr lang="cs-CZ" sz="2500" b="1" dirty="0" err="1" smtClean="0"/>
              <a:t>Store</a:t>
            </a:r>
            <a:r>
              <a:rPr lang="cs-CZ" sz="2500" dirty="0" smtClean="0"/>
              <a:t> můžete získávat do svého tabletu nové aplikace, včetně těch bezplatných.</a:t>
            </a:r>
          </a:p>
          <a:p>
            <a:r>
              <a:rPr lang="cs-CZ" sz="2500" dirty="0" smtClean="0"/>
              <a:t>Aplikace jsou ve STORE jednoduše kategorizovány, podle toho je můžete velmi snadno najít.</a:t>
            </a:r>
          </a:p>
          <a:p>
            <a:r>
              <a:rPr lang="cs-CZ" sz="2500" dirty="0" smtClean="0"/>
              <a:t>Např. v kategorii </a:t>
            </a:r>
            <a:r>
              <a:rPr lang="cs-CZ" sz="2500" i="1" dirty="0" smtClean="0"/>
              <a:t>Vzdělání</a:t>
            </a:r>
            <a:r>
              <a:rPr lang="cs-CZ" sz="2500" dirty="0" smtClean="0"/>
              <a:t> aplikace </a:t>
            </a:r>
            <a:r>
              <a:rPr lang="cs-CZ" sz="2500" b="1" dirty="0" smtClean="0"/>
              <a:t>333 tipů a triků pro Windows 8</a:t>
            </a:r>
            <a:r>
              <a:rPr lang="cs-CZ" sz="2500" dirty="0" smtClean="0"/>
              <a:t>.</a:t>
            </a:r>
          </a:p>
          <a:p>
            <a:r>
              <a:rPr lang="cs-CZ" sz="2500" dirty="0" smtClean="0"/>
              <a:t>Aplikace je k dispozici </a:t>
            </a:r>
            <a:r>
              <a:rPr lang="cs-CZ" sz="2500" b="1" dirty="0" smtClean="0">
                <a:solidFill>
                  <a:srgbClr val="0070C0"/>
                </a:solidFill>
              </a:rPr>
              <a:t>zdarma</a:t>
            </a:r>
            <a:r>
              <a:rPr lang="cs-CZ" sz="2500" dirty="0" smtClean="0"/>
              <a:t> a můžeme tak rovnou kliknout na tlačítko </a:t>
            </a:r>
            <a:r>
              <a:rPr lang="cs-CZ" sz="2500" b="1" dirty="0" smtClean="0">
                <a:solidFill>
                  <a:srgbClr val="00B050"/>
                </a:solidFill>
              </a:rPr>
              <a:t>Instalovat</a:t>
            </a:r>
            <a:r>
              <a:rPr lang="cs-CZ" sz="2500" dirty="0" smtClean="0"/>
              <a:t>.</a:t>
            </a:r>
          </a:p>
          <a:p>
            <a:r>
              <a:rPr lang="cs-CZ" sz="2500" dirty="0" smtClean="0"/>
              <a:t>Nová aplikace se Vám zobrazí v </a:t>
            </a:r>
            <a:r>
              <a:rPr lang="cs-CZ" sz="2500" b="1" dirty="0" smtClean="0"/>
              <a:t>seznamu aplikací </a:t>
            </a:r>
            <a:r>
              <a:rPr lang="cs-CZ" sz="2500" dirty="0" smtClean="0"/>
              <a:t>nabídky </a:t>
            </a:r>
            <a:r>
              <a:rPr lang="cs-CZ" sz="2500" b="1" dirty="0" smtClean="0"/>
              <a:t>START</a:t>
            </a:r>
            <a:r>
              <a:rPr lang="cs-CZ" sz="2500" dirty="0" smtClean="0"/>
              <a:t> v sekci 0 – 9 (pokud máte aplikace seřazeny podle názvu).</a:t>
            </a:r>
            <a:endParaRPr lang="cs-CZ" sz="25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6. </a:t>
            </a:r>
            <a:r>
              <a:rPr lang="cs-CZ" dirty="0" err="1" smtClean="0">
                <a:solidFill>
                  <a:srgbClr val="00B050"/>
                </a:solidFill>
              </a:rPr>
              <a:t>Store</a:t>
            </a:r>
            <a:r>
              <a:rPr lang="cs-CZ" dirty="0" smtClean="0"/>
              <a:t> – nové aplikace</a:t>
            </a:r>
            <a:endParaRPr lang="cs-CZ" dirty="0"/>
          </a:p>
        </p:txBody>
      </p:sp>
      <p:pic>
        <p:nvPicPr>
          <p:cNvPr id="5122" name="Picture 2" descr="http://dotekomanie.cz/wp-content/uploads/2014/03/winsto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188640"/>
            <a:ext cx="1368152" cy="13635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Pro rychlé vyhledání aplikací použijeme všudypřítomné </a:t>
            </a:r>
            <a:r>
              <a:rPr lang="cs-CZ" b="1" dirty="0" smtClean="0"/>
              <a:t>vyhledávací pole </a:t>
            </a:r>
            <a:r>
              <a:rPr lang="cs-CZ" dirty="0" smtClean="0"/>
              <a:t>umístěné v nabídce </a:t>
            </a:r>
            <a:r>
              <a:rPr lang="cs-CZ" b="1" dirty="0" smtClean="0"/>
              <a:t>START</a:t>
            </a:r>
            <a:r>
              <a:rPr lang="cs-CZ" dirty="0" smtClean="0"/>
              <a:t> nebo v seznamu aplikací v pravém horním rohu displeje.</a:t>
            </a:r>
          </a:p>
          <a:p>
            <a:endParaRPr lang="cs-CZ" dirty="0" smtClean="0"/>
          </a:p>
          <a:p>
            <a:r>
              <a:rPr lang="cs-CZ" dirty="0" smtClean="0"/>
              <a:t>Aplikace lze třídit:</a:t>
            </a:r>
          </a:p>
          <a:p>
            <a:pPr lvl="1"/>
            <a:r>
              <a:rPr lang="cs-CZ" sz="1400" b="1" dirty="0" smtClean="0"/>
              <a:t>Podle názvu </a:t>
            </a:r>
            <a:r>
              <a:rPr lang="cs-CZ" sz="1400" dirty="0" smtClean="0"/>
              <a:t>– abecední třídění včetně systémového seskupení aplikací (např. systém Windows)</a:t>
            </a:r>
          </a:p>
          <a:p>
            <a:pPr lvl="1"/>
            <a:r>
              <a:rPr lang="cs-CZ" sz="1400" b="1" dirty="0" smtClean="0"/>
              <a:t>Podle data instalace </a:t>
            </a:r>
            <a:r>
              <a:rPr lang="cs-CZ" sz="1400" dirty="0" smtClean="0"/>
              <a:t>– většinou dle roku instalace</a:t>
            </a:r>
          </a:p>
          <a:p>
            <a:pPr lvl="1"/>
            <a:r>
              <a:rPr lang="cs-CZ" sz="1400" b="1" dirty="0" smtClean="0"/>
              <a:t>Podle nejčastějšího použití</a:t>
            </a:r>
            <a:r>
              <a:rPr lang="cs-CZ" sz="1400" dirty="0" smtClean="0"/>
              <a:t> – nejčastěji používané až nikdy nepoužité</a:t>
            </a:r>
          </a:p>
          <a:p>
            <a:pPr lvl="1"/>
            <a:r>
              <a:rPr lang="cs-CZ" sz="1400" b="1" dirty="0" smtClean="0"/>
              <a:t>Podle kategorie </a:t>
            </a:r>
            <a:r>
              <a:rPr lang="cs-CZ" sz="1400" dirty="0" smtClean="0"/>
              <a:t>– např. cestování, fotky, hry, vzdělávání, sociální sítě atd.)</a:t>
            </a:r>
          </a:p>
          <a:p>
            <a:pPr lvl="1"/>
            <a:endParaRPr lang="cs-CZ" sz="1400" dirty="0" smtClean="0"/>
          </a:p>
          <a:p>
            <a:r>
              <a:rPr lang="cs-CZ" sz="1800" dirty="0" smtClean="0"/>
              <a:t>Pokud klepnete na název (např. písmeno A při třídění podle názvu) zobrazí se seznam dostupných kategorií.</a:t>
            </a:r>
            <a:endParaRPr lang="cs-CZ" sz="1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7. Hledání a třídění aplikací</a:t>
            </a:r>
            <a:endParaRPr lang="cs-CZ" dirty="0"/>
          </a:p>
        </p:txBody>
      </p:sp>
      <p:pic>
        <p:nvPicPr>
          <p:cNvPr id="4098" name="Picture 2" descr="http://th04.deviantart.net/fs70/PRE/f/2012/274/b/9/online_windows_8_v2_stage_2___search_charms_by_ntim007-d5gg8t7.png"/>
          <p:cNvPicPr>
            <a:picLocks noChangeAspect="1" noChangeArrowheads="1"/>
          </p:cNvPicPr>
          <p:nvPr/>
        </p:nvPicPr>
        <p:blipFill>
          <a:blip r:embed="rId2" cstate="print"/>
          <a:srcRect l="58615" b="43511"/>
          <a:stretch>
            <a:fillRect/>
          </a:stretch>
        </p:blipFill>
        <p:spPr bwMode="auto">
          <a:xfrm>
            <a:off x="7164288" y="332656"/>
            <a:ext cx="1687458" cy="14401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DUKA - Brno - Prezentace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Shlu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1222</TotalTime>
  <Words>1850</Words>
  <Application>Microsoft Office PowerPoint</Application>
  <PresentationFormat>Předvádění na obrazovce (4:3)</PresentationFormat>
  <Paragraphs>170</Paragraphs>
  <Slides>22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EDUKA - Brno - Prezentace</vt:lpstr>
      <vt:lpstr>Vzdělávání pedagogů pomocí tabletů reg. č. CZ.1.07/1.3.00/51.0005 Bc. Tomáš Vyjídák</vt:lpstr>
      <vt:lpstr>Tablet Intel Education</vt:lpstr>
      <vt:lpstr>1. Obnovení do továrního nastavení</vt:lpstr>
      <vt:lpstr>2. Ruční připojení k WIFI</vt:lpstr>
      <vt:lpstr>3. Vytvoření nového účtu Microsoft</vt:lpstr>
      <vt:lpstr>4. OneDrive – vaše cloudové úložiště</vt:lpstr>
      <vt:lpstr>5. Přepínání mezi aplikacemi</vt:lpstr>
      <vt:lpstr>6. Store – nové aplikace</vt:lpstr>
      <vt:lpstr>7. Hledání a třídění aplikací</vt:lpstr>
      <vt:lpstr>8. Úprava rozložení aplikací v nabídce START</vt:lpstr>
      <vt:lpstr>9. Připnutí aplikace na úvodní obrazovku</vt:lpstr>
      <vt:lpstr>10. Možnosti přepínání mezi aplikacemi</vt:lpstr>
      <vt:lpstr>11. Zobrazování tipu přepínání mezi aplikacemi</vt:lpstr>
      <vt:lpstr>12. Záznam postupu na displeji</vt:lpstr>
      <vt:lpstr>13. Jak nechat tablet startovat na klasickou plochu místo dlaždicové nabídky START</vt:lpstr>
      <vt:lpstr>14. Je součástí vybavení tabletu textový procesor?</vt:lpstr>
      <vt:lpstr>15. Kancelářský software ZDARMA</vt:lpstr>
      <vt:lpstr>16. Kancelářský software OnLine</vt:lpstr>
      <vt:lpstr>17. Antivirový program a FireWall</vt:lpstr>
      <vt:lpstr>18. Internetový prohlížeč</vt:lpstr>
      <vt:lpstr>19. Možnosti dotykové klávesnice </vt:lpstr>
      <vt:lpstr>20. Nastavení bezpečného vyhledávání</vt:lpstr>
    </vt:vector>
  </TitlesOfParts>
  <Company>PdF UP Olomouc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Vzdělávání pedagogů pomocí tabletů  reg. č. CZ.1.07/1.3.00/51.0005</dc:title>
  <dc:creator>Jan Kubrický</dc:creator>
  <cp:lastModifiedBy>blazkova</cp:lastModifiedBy>
  <cp:revision>132</cp:revision>
  <dcterms:created xsi:type="dcterms:W3CDTF">2014-10-13T07:40:30Z</dcterms:created>
  <dcterms:modified xsi:type="dcterms:W3CDTF">2016-01-14T10:45:39Z</dcterms:modified>
</cp:coreProperties>
</file>