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3" r:id="rId20"/>
    <p:sldId id="344" r:id="rId21"/>
    <p:sldId id="334" r:id="rId22"/>
    <p:sldId id="338" r:id="rId23"/>
    <p:sldId id="335" r:id="rId24"/>
    <p:sldId id="339" r:id="rId25"/>
    <p:sldId id="343" r:id="rId26"/>
    <p:sldId id="337" r:id="rId27"/>
    <p:sldId id="336" r:id="rId28"/>
    <p:sldId id="340" r:id="rId29"/>
    <p:sldId id="341" r:id="rId30"/>
    <p:sldId id="342" r:id="rId31"/>
    <p:sldId id="318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2A92B-B382-4E41-9DE0-37E45F6E142F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D771F-AEBD-459E-9C38-99BCC15CCB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9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83E91-3BAB-454B-B4C0-1D647D591AE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08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58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17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030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829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14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6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67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1533252" y="0"/>
            <a:ext cx="7610748" cy="836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 Box 38"/>
          <p:cNvSpPr txBox="1">
            <a:spLocks noChangeArrowheads="1"/>
          </p:cNvSpPr>
          <p:nvPr userDrawn="1"/>
        </p:nvSpPr>
        <p:spPr bwMode="auto">
          <a:xfrm>
            <a:off x="1691680" y="13421"/>
            <a:ext cx="7287220" cy="80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itchFamily="34" charset="0"/>
              </a:rPr>
              <a:t>DIDAKTIKA NĚMECKÉHO JAZYKA S ICT</a:t>
            </a:r>
            <a:endParaRPr kumimoji="0" lang="cs-CZ" altLang="cs-CZ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Book" panose="020B0503020102020204" pitchFamily="34" charset="0"/>
              <a:cs typeface="Arial" pitchFamily="34" charset="0"/>
            </a:endParaRPr>
          </a:p>
        </p:txBody>
      </p:sp>
      <p:sp>
        <p:nvSpPr>
          <p:cNvPr id="9" name="Rectangle 30"/>
          <p:cNvSpPr>
            <a:spLocks noChangeArrowheads="1"/>
          </p:cNvSpPr>
          <p:nvPr userDrawn="1"/>
        </p:nvSpPr>
        <p:spPr bwMode="auto">
          <a:xfrm>
            <a:off x="1533252" y="836713"/>
            <a:ext cx="7610748" cy="5256584"/>
          </a:xfrm>
          <a:prstGeom prst="rect">
            <a:avLst/>
          </a:prstGeom>
          <a:solidFill>
            <a:srgbClr val="CC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TextovéPole 10"/>
          <p:cNvSpPr txBox="1"/>
          <p:nvPr userDrawn="1"/>
        </p:nvSpPr>
        <p:spPr>
          <a:xfrm>
            <a:off x="3347864" y="6375161"/>
            <a:ext cx="3649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Projekt „ Vzdělávání dotykem“,  CZ.1.07/1.3.00/51.0031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010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920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021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5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2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46A8-6EC2-4B0C-AF58-05256453ACC0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20F2-22FC-4778-AB03-A8A5F59BE214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F3378-0C21-42B1-A193-FCFE19E07BCC}" type="datetimeFigureOut">
              <a:rPr lang="cs-CZ" smtClean="0"/>
              <a:t>29/06/15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110F6-4871-465A-90DC-2809DA6C745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6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7.jpe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8.jpeg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slide" Target="slide7.xml"/><Relationship Id="rId17" Type="http://schemas.openxmlformats.org/officeDocument/2006/relationships/slide" Target="slide30.xml"/><Relationship Id="rId2" Type="http://schemas.openxmlformats.org/officeDocument/2006/relationships/video" Target="../media/media1.mpeg"/><Relationship Id="rId16" Type="http://schemas.openxmlformats.org/officeDocument/2006/relationships/slide" Target="slide25.xml"/><Relationship Id="rId1" Type="http://schemas.microsoft.com/office/2007/relationships/media" Target="../media/media1.mpeg"/><Relationship Id="rId6" Type="http://schemas.openxmlformats.org/officeDocument/2006/relationships/image" Target="../media/image10.jpeg"/><Relationship Id="rId11" Type="http://schemas.openxmlformats.org/officeDocument/2006/relationships/slide" Target="slide6.xml"/><Relationship Id="rId5" Type="http://schemas.openxmlformats.org/officeDocument/2006/relationships/image" Target="../media/image9.wmf"/><Relationship Id="rId15" Type="http://schemas.openxmlformats.org/officeDocument/2006/relationships/slide" Target="slide24.xml"/><Relationship Id="rId10" Type="http://schemas.openxmlformats.org/officeDocument/2006/relationships/slide" Target="slide3.xml"/><Relationship Id="rId4" Type="http://schemas.openxmlformats.org/officeDocument/2006/relationships/notesSlide" Target="../notesSlides/notesSlide13.xml"/><Relationship Id="rId9" Type="http://schemas.openxmlformats.org/officeDocument/2006/relationships/slide" Target="slide2.xml"/><Relationship Id="rId1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3.xml"/><Relationship Id="rId7" Type="http://schemas.openxmlformats.org/officeDocument/2006/relationships/slide" Target="slide18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7.xml"/><Relationship Id="rId10" Type="http://schemas.openxmlformats.org/officeDocument/2006/relationships/slide" Target="slide30.xml"/><Relationship Id="rId4" Type="http://schemas.openxmlformats.org/officeDocument/2006/relationships/slide" Target="slide6.xml"/><Relationship Id="rId9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15.jpe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16.jpe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7.jpe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8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9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21.jpe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22.jpeg"/><Relationship Id="rId9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23.jpe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25.pn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26.png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.pn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.jpeg"/><Relationship Id="rId7" Type="http://schemas.openxmlformats.org/officeDocument/2006/relationships/slide" Target="slide7.xml"/><Relationship Id="rId12" Type="http://schemas.openxmlformats.org/officeDocument/2006/relationships/slide" Target="slide3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5.xml"/><Relationship Id="rId5" Type="http://schemas.openxmlformats.org/officeDocument/2006/relationships/slide" Target="slide3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2.xml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6.xml"/><Relationship Id="rId10" Type="http://schemas.openxmlformats.org/officeDocument/2006/relationships/slide" Target="slide25.xml"/><Relationship Id="rId4" Type="http://schemas.openxmlformats.org/officeDocument/2006/relationships/slide" Target="slide3.xml"/><Relationship Id="rId9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30.xml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slide" Target="slide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5" Type="http://schemas.openxmlformats.org/officeDocument/2006/relationships/slide" Target="slide2.xml"/><Relationship Id="rId10" Type="http://schemas.openxmlformats.org/officeDocument/2006/relationships/slide" Target="slide18.xml"/><Relationship Id="rId4" Type="http://schemas.openxmlformats.org/officeDocument/2006/relationships/image" Target="../media/image6.png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23528" y="6021288"/>
            <a:ext cx="39604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0" y="2535039"/>
            <a:ext cx="4032448" cy="89396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Projekt „ Vzdělávání dotykem“</a:t>
            </a:r>
            <a:br>
              <a:rPr lang="cs-CZ" sz="1800" dirty="0" smtClean="0"/>
            </a:br>
            <a:r>
              <a:rPr lang="cs-CZ" sz="1800" dirty="0" smtClean="0"/>
              <a:t>CZ.1.07/1.3.00/51.0031</a:t>
            </a:r>
            <a:endParaRPr lang="cs-CZ" sz="1800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PP obálk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3832799" cy="4032448"/>
          </a:xfrm>
          <a:prstGeom prst="rect">
            <a:avLst/>
          </a:prstGeom>
        </p:spPr>
      </p:pic>
      <p:pic>
        <p:nvPicPr>
          <p:cNvPr id="6" name="Obrázek 5" descr="logolin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125539"/>
            <a:ext cx="4824536" cy="935309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4644008" y="3645024"/>
            <a:ext cx="4032448" cy="1368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cs-CZ" sz="2800" b="1" dirty="0">
                <a:latin typeface="+mj-lt"/>
                <a:ea typeface="+mj-ea"/>
                <a:cs typeface="+mj-cs"/>
              </a:rPr>
              <a:t>DIDAKTIKA NĚMECKÉHO JAZYKA S ICT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716016" y="5013176"/>
            <a:ext cx="4032448" cy="89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cs-CZ" dirty="0" smtClean="0">
                <a:latin typeface="+mj-lt"/>
                <a:ea typeface="+mj-ea"/>
                <a:cs typeface="+mj-cs"/>
              </a:rPr>
              <a:t>Autor: Jan Tandler</a:t>
            </a:r>
            <a:endParaRPr lang="cs-CZ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sz="2000" dirty="0" smtClean="0"/>
          </a:p>
          <a:p>
            <a:pPr algn="just"/>
            <a:r>
              <a:rPr lang="cs-CZ" sz="2000" b="1" dirty="0" smtClean="0"/>
              <a:t>ROZLOŽENÍ NA PLOŠE</a:t>
            </a:r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ctr"/>
            <a:r>
              <a:rPr lang="cs-CZ" dirty="0" smtClean="0"/>
              <a:t>Nejvýše 3 x 6 pro objekty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391783"/>
              </p:ext>
            </p:extLst>
          </p:nvPr>
        </p:nvGraphicFramePr>
        <p:xfrm>
          <a:off x="2327498" y="2491475"/>
          <a:ext cx="6096000" cy="2912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984448"/>
                <a:gridCol w="1047552"/>
                <a:gridCol w="1016000"/>
              </a:tblGrid>
              <a:tr h="97092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7092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7092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sz="2400" dirty="0" smtClean="0"/>
          </a:p>
          <a:p>
            <a:pPr algn="just"/>
            <a:r>
              <a:rPr lang="cs-CZ" sz="2000" b="1" dirty="0" smtClean="0"/>
              <a:t>ROZLOŽENÍ NA PLOŠE</a:t>
            </a:r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ctr"/>
            <a:r>
              <a:rPr lang="cs-CZ" dirty="0" smtClean="0"/>
              <a:t>Nejvýše 5 x 5 pro text (např. 5 odrážek po 5 slovech)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589295"/>
              </p:ext>
            </p:extLst>
          </p:nvPr>
        </p:nvGraphicFramePr>
        <p:xfrm>
          <a:off x="2747205" y="2378767"/>
          <a:ext cx="5256585" cy="29944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317"/>
                <a:gridCol w="1051317"/>
                <a:gridCol w="1051317"/>
                <a:gridCol w="1051317"/>
                <a:gridCol w="1051317"/>
              </a:tblGrid>
              <a:tr h="59889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889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889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889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9889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POZOR NA ROZLIŠENÍ OBRÁZKŮ A FOTEK</a:t>
            </a:r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just"/>
            <a:endParaRPr lang="cs-CZ" b="1" dirty="0"/>
          </a:p>
          <a:p>
            <a:pPr algn="just"/>
            <a:endParaRPr lang="cs-CZ" b="1" dirty="0" smtClean="0"/>
          </a:p>
          <a:p>
            <a:pPr algn="ctr"/>
            <a:r>
              <a:rPr lang="cs-CZ" dirty="0" smtClean="0"/>
              <a:t>2000x1333, 300 dpi		150x100, 300 dpi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26367"/>
            <a:ext cx="3150170" cy="2099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26366"/>
            <a:ext cx="3148166" cy="2098777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1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DOPORUČOVANÉ TYPY PÍSMA: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písmo bezpatkové, proporcionální, řez: obyčejné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Tahoma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písmo bezpatkové, proporcionální, řez obyčejné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 smtClean="0"/>
          </a:p>
          <a:p>
            <a:pPr algn="just"/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Písmo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písmo bezpatkové, proporcionální, řez: obyčejné / tučné pro nadpisy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0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DOPORUČOVANÉ TYPY PÍSMA:</a:t>
            </a:r>
          </a:p>
          <a:p>
            <a:pPr algn="just"/>
            <a:endParaRPr lang="cs-CZ" sz="2000" dirty="0" smtClean="0"/>
          </a:p>
          <a:p>
            <a:pPr algn="just"/>
            <a:endParaRPr lang="cs-CZ" sz="2000" dirty="0" smtClean="0"/>
          </a:p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Roman – písmo patkové,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proporcionální</a:t>
            </a:r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Courier</a:t>
            </a:r>
            <a:r>
              <a:rPr lang="cs-CZ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– písmo patkové, </a:t>
            </a:r>
            <a:r>
              <a:rPr lang="cs-CZ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neproporcionální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u="sng" dirty="0"/>
              <a:t>Písmo s podtržením</a:t>
            </a:r>
            <a:r>
              <a:rPr lang="cs-CZ" sz="2000" dirty="0"/>
              <a:t> – v interaktivních materiálech může evokovat odkaz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6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OBSAH VÝUKOVÝCH OBJEKTŮ</a:t>
            </a:r>
          </a:p>
          <a:p>
            <a:pPr algn="ctr"/>
            <a:endParaRPr lang="cs-CZ" dirty="0" smtClean="0"/>
          </a:p>
        </p:txBody>
      </p:sp>
      <p:pic>
        <p:nvPicPr>
          <p:cNvPr id="26" name="Picture 2" descr="C:\Program Files (x86)\Microsoft Office\MEDIA\CAGCAT10\j0149627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22024"/>
            <a:ext cx="2077727" cy="147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58280"/>
            <a:ext cx="2610036" cy="1740024"/>
          </a:xfrm>
          <a:prstGeom prst="rect">
            <a:avLst/>
          </a:prstGeom>
        </p:spPr>
      </p:pic>
      <p:sp>
        <p:nvSpPr>
          <p:cNvPr id="28" name="Nadpis 1"/>
          <p:cNvSpPr txBox="1">
            <a:spLocks/>
          </p:cNvSpPr>
          <p:nvPr/>
        </p:nvSpPr>
        <p:spPr>
          <a:xfrm>
            <a:off x="3162591" y="5316077"/>
            <a:ext cx="1584176" cy="579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Klipart</a:t>
            </a:r>
            <a:endParaRPr lang="cs-CZ" sz="2000" dirty="0"/>
          </a:p>
        </p:txBody>
      </p:sp>
      <p:sp>
        <p:nvSpPr>
          <p:cNvPr id="30" name="Nadpis 1"/>
          <p:cNvSpPr txBox="1">
            <a:spLocks/>
          </p:cNvSpPr>
          <p:nvPr/>
        </p:nvSpPr>
        <p:spPr>
          <a:xfrm>
            <a:off x="6389004" y="5340497"/>
            <a:ext cx="1856348" cy="579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Fotografie</a:t>
            </a:r>
            <a:endParaRPr lang="cs-CZ" sz="2000" dirty="0"/>
          </a:p>
        </p:txBody>
      </p:sp>
      <p:sp>
        <p:nvSpPr>
          <p:cNvPr id="31" name="Ovál 30"/>
          <p:cNvSpPr/>
          <p:nvPr/>
        </p:nvSpPr>
        <p:spPr>
          <a:xfrm>
            <a:off x="7236296" y="1850925"/>
            <a:ext cx="1653168" cy="90581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Nadpis 1"/>
          <p:cNvSpPr txBox="1">
            <a:spLocks/>
          </p:cNvSpPr>
          <p:nvPr/>
        </p:nvSpPr>
        <p:spPr>
          <a:xfrm>
            <a:off x="7270792" y="2708920"/>
            <a:ext cx="1584176" cy="579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Obrazec</a:t>
            </a:r>
            <a:endParaRPr lang="cs-CZ" sz="2000" dirty="0"/>
          </a:p>
        </p:txBody>
      </p:sp>
      <p:pic>
        <p:nvPicPr>
          <p:cNvPr id="33" name="multitouchreel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67908" y="2120411"/>
            <a:ext cx="1594315" cy="1195736"/>
          </a:xfrm>
          <a:prstGeom prst="rect">
            <a:avLst/>
          </a:prstGeom>
        </p:spPr>
      </p:pic>
      <p:sp>
        <p:nvSpPr>
          <p:cNvPr id="34" name="Nadpis 1"/>
          <p:cNvSpPr txBox="1">
            <a:spLocks/>
          </p:cNvSpPr>
          <p:nvPr/>
        </p:nvSpPr>
        <p:spPr>
          <a:xfrm>
            <a:off x="1680889" y="1573825"/>
            <a:ext cx="3168352" cy="579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/>
              <a:t>Videosekvence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762" y="1985144"/>
            <a:ext cx="24860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9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rId10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1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rId12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3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>
            <a:hlinkClick r:id="rId14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Franklin Gothic Heavy" panose="020B0903020102020204" pitchFamily="34" charset="0"/>
              </a:rPr>
              <a:t>OBSAH VO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42" name="TextovéPole 41">
            <a:hlinkClick r:id="rId15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3" name="TextovéPole 42">
            <a:hlinkClick r:id="rId16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1" name="TextovéPole 50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2" name="TextovéPole 51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3" name="TextovéPole 52">
            <a:hlinkClick r:id="rId17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ZÁKLADY PRÁCE S OBJEKTY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Procvičení nastavení vlastností objektu</a:t>
            </a:r>
          </a:p>
          <a:p>
            <a:pPr algn="just"/>
            <a:endParaRPr lang="cs-CZ" sz="2000" b="1" dirty="0"/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Umístění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Velikost, poměr stran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Natočení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Oříznutí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Ohraničení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Převrácení, zrcadlení</a:t>
            </a:r>
            <a:endParaRPr lang="cs-CZ" sz="2000" b="1" dirty="0"/>
          </a:p>
          <a:p>
            <a:pPr algn="just"/>
            <a:endParaRPr lang="cs-CZ" sz="2000" b="1" dirty="0" smtClean="0"/>
          </a:p>
          <a:p>
            <a:pPr algn="ctr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7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ZÁKLADY PRÁCE S OBJEKTY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Procvičení práce se skupinami objektů</a:t>
            </a:r>
          </a:p>
          <a:p>
            <a:pPr algn="just"/>
            <a:endParaRPr lang="cs-CZ" sz="2000" b="1" dirty="0"/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Výběr skupiny 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Sloučení do skupiny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Rozdělení skupiny či více skupiny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Nastavení vlastností skupině </a:t>
            </a:r>
            <a:r>
              <a:rPr lang="cs-CZ" sz="2000" dirty="0" smtClean="0"/>
              <a:t>objektů.</a:t>
            </a:r>
            <a:endParaRPr lang="cs-CZ" sz="2000" dirty="0" smtClean="0"/>
          </a:p>
          <a:p>
            <a:pPr marL="342900" indent="-342900" algn="just">
              <a:buFontTx/>
              <a:buChar char="-"/>
            </a:pPr>
            <a:endParaRPr lang="cs-CZ" sz="2000" dirty="0" smtClean="0"/>
          </a:p>
          <a:p>
            <a:pPr algn="just"/>
            <a:endParaRPr lang="cs-CZ" sz="2000" b="1" dirty="0" smtClean="0"/>
          </a:p>
          <a:p>
            <a:pPr algn="ctr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ZÁKLADY PRÁCE S OBJEKTY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Procvičení práce v hladinách/vrstvách</a:t>
            </a:r>
          </a:p>
          <a:p>
            <a:pPr algn="just"/>
            <a:endParaRPr lang="cs-CZ" sz="2000" b="1" dirty="0"/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Umístění do vrstvy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Přesun o jednu vrstvu vpřed či vzad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Přesun do vrchní či spodní vrstvy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Vztah vrstvy a skupiny objektů</a:t>
            </a:r>
          </a:p>
          <a:p>
            <a:pPr algn="just"/>
            <a:endParaRPr lang="cs-CZ" sz="2000" b="1" dirty="0" smtClean="0"/>
          </a:p>
          <a:p>
            <a:pPr algn="ctr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ZÁKLADY PRÁCE S OBJEKTY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Procvičení práce v hladinách/vrstvách</a:t>
            </a:r>
          </a:p>
          <a:p>
            <a:pPr algn="just"/>
            <a:endParaRPr lang="cs-CZ" sz="2000" b="1" dirty="0"/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Hypertextové odkazy a jejich aktivní použití</a:t>
            </a:r>
          </a:p>
          <a:p>
            <a:pPr marL="342900" indent="-342900" algn="just">
              <a:buFontTx/>
              <a:buChar char="-"/>
            </a:pPr>
            <a:r>
              <a:rPr lang="cs-CZ" sz="2000" dirty="0" smtClean="0"/>
              <a:t>Animace a jejich uplatnění na interaktivních tabulích</a:t>
            </a:r>
            <a:endParaRPr lang="cs-CZ" sz="2000" b="1" dirty="0" smtClean="0"/>
          </a:p>
          <a:p>
            <a:pPr algn="ctr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8275"/>
            <a:r>
              <a:rPr lang="cs-CZ" sz="2400" b="1" dirty="0" smtClean="0"/>
              <a:t>OBSAH</a:t>
            </a:r>
          </a:p>
          <a:p>
            <a:pPr marL="1952625" indent="-514350">
              <a:buFont typeface="+mj-lt"/>
              <a:buAutoNum type="romanUcPeriod"/>
            </a:pPr>
            <a:endParaRPr lang="cs-CZ" sz="2400" dirty="0" smtClean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Interaktivní tabule</a:t>
            </a:r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Rozšíření pro Tabule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Další interaktivní prostředky ICT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Didaktické zásady při práci s ICT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Obsah výukových objektů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Základy práce s objekty</a:t>
            </a:r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Příklady zdrojů výukových objektů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 smtClean="0"/>
              <a:t>Příklady aplikací pro výuku NJ</a:t>
            </a:r>
            <a:endParaRPr lang="cs-CZ" sz="2400" dirty="0"/>
          </a:p>
          <a:p>
            <a:pPr marL="1952625" indent="-514350">
              <a:buFont typeface="+mj-lt"/>
              <a:buAutoNum type="romanUcPeriod"/>
            </a:pPr>
            <a:r>
              <a:rPr lang="cs-CZ" sz="2400" dirty="0"/>
              <a:t>Příklady aplikací pro výuku </a:t>
            </a:r>
            <a:r>
              <a:rPr lang="cs-CZ" sz="2400" dirty="0" smtClean="0"/>
              <a:t>NJ na tabletu</a:t>
            </a:r>
            <a:endParaRPr lang="cs-CZ" sz="24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2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OBSAH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rId3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4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rId5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6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>
            <a:hlinkClick r:id="rId7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TextovéPole 41">
            <a:hlinkClick r:id="rId8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3" name="TextovéPole 42">
            <a:hlinkClick r:id="rId9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" name="TextovéPole 16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TextovéPole 17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9" name="TextovéPole 18">
            <a:hlinkClick r:id="rId10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5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PŘÍKLADY ZDROJŮ VÝUKOVÝCH OBJEKTŮ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Ve škole.cz </a:t>
            </a:r>
            <a:r>
              <a:rPr lang="cs-CZ" sz="2000" dirty="0" smtClean="0"/>
              <a:t>– www.veskole.cz</a:t>
            </a:r>
          </a:p>
          <a:p>
            <a:pPr algn="ctr"/>
            <a:endParaRPr lang="cs-CZ" dirty="0" smtClean="0"/>
          </a:p>
        </p:txBody>
      </p:sp>
      <p:pic>
        <p:nvPicPr>
          <p:cNvPr id="26" name="Obrázek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228" y="2511678"/>
            <a:ext cx="4320540" cy="3169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Franklin Gothic Heavy" panose="020B0903020102020204" pitchFamily="34" charset="0"/>
              </a:rPr>
              <a:t>ZDROJE VO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51" name="TextovéPole 50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2" name="TextovéPole 51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3" name="TextovéPole 52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PŘÍKLADY ZDROJŮ VÝUKOVÝCH OBJEKTŮ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err="1" smtClean="0"/>
              <a:t>ActivUčitel</a:t>
            </a:r>
            <a:r>
              <a:rPr lang="cs-CZ" sz="2000" b="1" dirty="0" smtClean="0"/>
              <a:t> </a:t>
            </a:r>
            <a:r>
              <a:rPr lang="cs-CZ" sz="2000" dirty="0" smtClean="0"/>
              <a:t>– www.activucitel.cz.cz</a:t>
            </a:r>
          </a:p>
          <a:p>
            <a:pPr algn="ctr"/>
            <a:endParaRPr lang="cs-CZ" dirty="0" smtClean="0"/>
          </a:p>
        </p:txBody>
      </p:sp>
      <p:pic>
        <p:nvPicPr>
          <p:cNvPr id="20" name="Obrázek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9038" y="2358070"/>
            <a:ext cx="4312920" cy="3417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Franklin Gothic Heavy" panose="020B0903020102020204" pitchFamily="34" charset="0"/>
              </a:rPr>
              <a:t>ZDROJE VO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UČEBNICE NJ PRO ICT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FRAUS </a:t>
            </a:r>
            <a:r>
              <a:rPr lang="cs-CZ" sz="2000" dirty="0" smtClean="0"/>
              <a:t> - www.flexilearn.cz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5122" name="Picture 2" descr="http://flexibooks.cz/fotocache/bigorig/Nakladatelstvi_Fraus/Nemcina/deutsch_mit_max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0454"/>
            <a:ext cx="2645122" cy="352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ázek 27" descr="http://www.ucebnicevanicek.cz/upload/produkty/new-max-0-917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39" y="2341201"/>
            <a:ext cx="2487295" cy="35280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UČEBNICE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0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UČEBNICE NJ PRO ICT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TS Němčina pro školáky </a:t>
            </a:r>
            <a:r>
              <a:rPr lang="cs-CZ" sz="2000" dirty="0" smtClean="0"/>
              <a:t>- www.terasoft.cz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20" name="Obrázek 19" descr="http://www.terasoft.cz/images/nj5_1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10" y="2348880"/>
            <a:ext cx="4824576" cy="349503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ovéPole 25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UČEBNICE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UČEBNICE NJ PRO ICT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err="1" smtClean="0"/>
              <a:t>Deutsch</a:t>
            </a:r>
            <a:r>
              <a:rPr lang="cs-CZ" sz="2000" b="1" dirty="0" smtClean="0"/>
              <a:t> Interaktiv </a:t>
            </a:r>
            <a:r>
              <a:rPr lang="cs-CZ" sz="2000" dirty="0" smtClean="0"/>
              <a:t>- www.dw.de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26" name="Obrázek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5545" y="2347742"/>
            <a:ext cx="4319905" cy="3560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UČEBNICE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PŘÍKLADY APLIKACÍ PRO VÝUKU NJ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err="1" smtClean="0"/>
              <a:t>ActivBoard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Classflow</a:t>
            </a:r>
            <a:r>
              <a:rPr lang="cs-CZ" sz="2000" b="1" dirty="0" smtClean="0"/>
              <a:t> – www.classflow.com</a:t>
            </a:r>
          </a:p>
          <a:p>
            <a:pPr algn="ctr"/>
            <a:endParaRPr lang="cs-CZ" dirty="0" smtClean="0"/>
          </a:p>
        </p:txBody>
      </p:sp>
      <p:pic>
        <p:nvPicPr>
          <p:cNvPr id="20" name="Obrázek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7624" y="2540516"/>
            <a:ext cx="5901984" cy="3106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Franklin Gothic Heavy" panose="020B0903020102020204" pitchFamily="34" charset="0"/>
              </a:rPr>
              <a:t>APLIKACE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PŘÍKLADY APLIKACÍ PRO VÝUKU NJ</a:t>
            </a:r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SMART </a:t>
            </a:r>
            <a:r>
              <a:rPr lang="cs-CZ" sz="2000" b="1" dirty="0" err="1" smtClean="0"/>
              <a:t>Board</a:t>
            </a:r>
            <a:r>
              <a:rPr lang="cs-CZ" sz="2000" b="1" dirty="0" smtClean="0"/>
              <a:t> Express </a:t>
            </a:r>
            <a:r>
              <a:rPr lang="cs-CZ" sz="2000" dirty="0" smtClean="0"/>
              <a:t>– express.smarttech.com</a:t>
            </a:r>
          </a:p>
          <a:p>
            <a:pPr algn="ctr"/>
            <a:endParaRPr lang="cs-CZ" dirty="0" smtClean="0"/>
          </a:p>
        </p:txBody>
      </p:sp>
      <p:pic>
        <p:nvPicPr>
          <p:cNvPr id="27" name="Obrázek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3170" y="2476301"/>
            <a:ext cx="5904656" cy="3286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latin typeface="Franklin Gothic Heavy" panose="020B0903020102020204" pitchFamily="34" charset="0"/>
              </a:rPr>
              <a:t>APLIKACE</a:t>
            </a:r>
            <a:endParaRPr lang="cs-CZ" sz="1200" dirty="0"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PŘÍKLADY APLIKACÍ PRO VÝUKU </a:t>
            </a:r>
            <a:r>
              <a:rPr lang="cs-CZ" sz="2400" b="1" dirty="0" smtClean="0"/>
              <a:t>NJ NA TABLETU</a:t>
            </a:r>
            <a:endParaRPr lang="cs-CZ" sz="2400" b="1" dirty="0"/>
          </a:p>
          <a:p>
            <a:pPr algn="ctr"/>
            <a:endParaRPr lang="cs-CZ" sz="2400" b="1" dirty="0"/>
          </a:p>
          <a:p>
            <a:pPr algn="just"/>
            <a:r>
              <a:rPr lang="cs-CZ" sz="2000" b="1" dirty="0" smtClean="0"/>
              <a:t>Německá slovíčka </a:t>
            </a:r>
            <a:r>
              <a:rPr lang="cs-CZ" sz="2000" dirty="0" smtClean="0"/>
              <a:t>– Android, </a:t>
            </a:r>
            <a:r>
              <a:rPr lang="cs-CZ" sz="2000" dirty="0" err="1" smtClean="0"/>
              <a:t>iOS</a:t>
            </a:r>
            <a:r>
              <a:rPr lang="cs-CZ" sz="2000" dirty="0" smtClean="0"/>
              <a:t> (PMQ Software)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26" name="Obrázek 25" descr="https://lh3.ggpht.com/He-HLNFQQ-9VQpE7XzqvoRAsLUfQExZW8gaH1VweyN_vGqkxafjs4BTLjsj_OUnp9Q=w5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02768"/>
            <a:ext cx="2024380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Obrázek 26" descr="http://www.pmq-software.com/sw/cz/wp-content/uploads/sites/2/2013/05/mzl.ysxfdnsw.320x480-7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81533"/>
            <a:ext cx="1824990" cy="323977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TABLETY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PŘÍKLADY APLIKACÍ PRO VÝUKU </a:t>
            </a:r>
            <a:r>
              <a:rPr lang="cs-CZ" sz="2400" b="1" dirty="0" smtClean="0"/>
              <a:t>NJ NA TABLETU</a:t>
            </a:r>
            <a:endParaRPr lang="cs-CZ" sz="2400" b="1" dirty="0"/>
          </a:p>
          <a:p>
            <a:pPr algn="ctr"/>
            <a:endParaRPr lang="cs-CZ" sz="2400" b="1" dirty="0"/>
          </a:p>
          <a:p>
            <a:pPr algn="just"/>
            <a:r>
              <a:rPr lang="cs-CZ" sz="2000" b="1" dirty="0" err="1" smtClean="0"/>
              <a:t>German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Flash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Cards</a:t>
            </a:r>
            <a:r>
              <a:rPr lang="cs-CZ" sz="2000" b="1" dirty="0" smtClean="0"/>
              <a:t> </a:t>
            </a:r>
            <a:r>
              <a:rPr lang="cs-CZ" sz="2000" dirty="0" smtClean="0"/>
              <a:t>– Android, </a:t>
            </a:r>
            <a:r>
              <a:rPr lang="cs-CZ" sz="2000" dirty="0" err="1" smtClean="0"/>
              <a:t>iOS</a:t>
            </a:r>
            <a:r>
              <a:rPr lang="cs-CZ" sz="2000" dirty="0" smtClean="0"/>
              <a:t> (</a:t>
            </a:r>
            <a:r>
              <a:rPr lang="cs-CZ" sz="2000" dirty="0" err="1" smtClean="0"/>
              <a:t>eFlashApps</a:t>
            </a:r>
            <a:r>
              <a:rPr lang="cs-CZ" sz="2000" dirty="0" smtClean="0"/>
              <a:t>)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28" name="Obrázek 27" descr="http://a4.mzstatic.com/us/r30/Purple6/v4/10/dd/1e/10dd1ed9-b7b7-f5aa-832a-50ded6bf4c0f/screen568x568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481533"/>
            <a:ext cx="2113022" cy="323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Obrázek 2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481533"/>
            <a:ext cx="2067560" cy="3239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TABLETY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PŘÍKLADY APLIKACÍ PRO VÝUKU </a:t>
            </a:r>
            <a:r>
              <a:rPr lang="cs-CZ" sz="2400" b="1" dirty="0" smtClean="0"/>
              <a:t>NJ NA TABLETU</a:t>
            </a:r>
            <a:endParaRPr lang="cs-CZ" sz="2400" b="1" dirty="0"/>
          </a:p>
          <a:p>
            <a:pPr algn="ctr"/>
            <a:endParaRPr lang="cs-CZ" sz="2400" b="1" dirty="0"/>
          </a:p>
          <a:p>
            <a:pPr algn="just"/>
            <a:r>
              <a:rPr lang="cs-CZ" sz="2000" b="1" dirty="0" err="1" smtClean="0"/>
              <a:t>Fun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Easy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Learn</a:t>
            </a:r>
            <a:r>
              <a:rPr lang="cs-CZ" sz="2000" b="1" dirty="0" smtClean="0"/>
              <a:t> </a:t>
            </a:r>
            <a:r>
              <a:rPr lang="cs-CZ" sz="2000" dirty="0" smtClean="0"/>
              <a:t>– Android, </a:t>
            </a:r>
            <a:r>
              <a:rPr lang="cs-CZ" sz="2000" dirty="0" err="1" smtClean="0"/>
              <a:t>iOS</a:t>
            </a:r>
            <a:r>
              <a:rPr lang="cs-CZ" sz="2000" dirty="0" smtClean="0"/>
              <a:t> (</a:t>
            </a:r>
            <a:r>
              <a:rPr lang="cs-CZ" sz="2000" dirty="0" err="1" smtClean="0"/>
              <a:t>Flash</a:t>
            </a:r>
            <a:r>
              <a:rPr lang="cs-CZ" sz="2000" dirty="0" smtClean="0"/>
              <a:t> </a:t>
            </a:r>
            <a:r>
              <a:rPr lang="cs-CZ" sz="2000" dirty="0" err="1" smtClean="0"/>
              <a:t>Apps</a:t>
            </a:r>
            <a:r>
              <a:rPr lang="cs-CZ" sz="2000" dirty="0" smtClean="0"/>
              <a:t>)</a:t>
            </a:r>
            <a:endParaRPr lang="cs-CZ" sz="2000" b="1" dirty="0" smtClean="0"/>
          </a:p>
          <a:p>
            <a:pPr algn="ctr"/>
            <a:endParaRPr lang="cs-CZ" sz="2400" b="1" dirty="0"/>
          </a:p>
          <a:p>
            <a:pPr algn="just"/>
            <a:endParaRPr lang="cs-CZ" sz="2400" b="1" dirty="0"/>
          </a:p>
        </p:txBody>
      </p:sp>
      <p:pic>
        <p:nvPicPr>
          <p:cNvPr id="26" name="Obrázek 2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2366418"/>
            <a:ext cx="4319905" cy="2529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Obrázek 2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680" y="3187144"/>
            <a:ext cx="4319905" cy="2519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ovéPole 36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TABLETY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INTERAKTIVNÍ TABULE</a:t>
            </a:r>
          </a:p>
          <a:p>
            <a:pPr algn="ctr"/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Možnost prezentovat veškerý digitální obsah z počítače celé třídě na </a:t>
            </a:r>
            <a:r>
              <a:rPr lang="cs-CZ" b="1" dirty="0"/>
              <a:t>velké zobrazovací ploše</a:t>
            </a:r>
            <a:r>
              <a:rPr lang="cs-CZ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Nástroje pro přímé ovlivnění obsahu </a:t>
            </a:r>
            <a:r>
              <a:rPr lang="cs-CZ" b="1" dirty="0"/>
              <a:t>dotykem</a:t>
            </a:r>
            <a:r>
              <a:rPr lang="cs-CZ" dirty="0"/>
              <a:t> na plochu tabule bez nutnosti využívat klávesnici či myš</a:t>
            </a:r>
            <a:r>
              <a:rPr lang="cs-CZ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V současné době schopnost zpracovávat </a:t>
            </a:r>
            <a:r>
              <a:rPr lang="cs-CZ" b="1" dirty="0"/>
              <a:t>gesta </a:t>
            </a:r>
            <a:r>
              <a:rPr lang="cs-CZ" dirty="0"/>
              <a:t>a</a:t>
            </a:r>
            <a:r>
              <a:rPr lang="cs-CZ" b="1" dirty="0"/>
              <a:t> více dotyků</a:t>
            </a:r>
            <a:r>
              <a:rPr lang="cs-CZ" dirty="0"/>
              <a:t> najednou a tudíž zapojit do řešení úloh větší množství žáků</a:t>
            </a:r>
            <a:r>
              <a:rPr lang="cs-CZ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/>
              <a:t>Možnost využívat a ovládat </a:t>
            </a:r>
            <a:r>
              <a:rPr lang="cs-CZ" b="1" dirty="0" smtClean="0"/>
              <a:t>běžně dostupné programy</a:t>
            </a:r>
            <a:r>
              <a:rPr lang="cs-CZ" dirty="0" smtClean="0"/>
              <a:t> (MS </a:t>
            </a:r>
            <a:r>
              <a:rPr lang="cs-CZ" dirty="0" err="1" smtClean="0"/>
              <a:t>Powerpoint</a:t>
            </a:r>
            <a:r>
              <a:rPr lang="cs-CZ" dirty="0" smtClean="0"/>
              <a:t> apod.), </a:t>
            </a:r>
            <a:r>
              <a:rPr lang="cs-CZ" b="1" dirty="0" smtClean="0"/>
              <a:t>speciální vzdělávací software</a:t>
            </a:r>
            <a:r>
              <a:rPr lang="cs-CZ" dirty="0" smtClean="0"/>
              <a:t> (interaktivní učebnice Fraus apod.) nebo získávat či vytvářet vlastní výukový obsah prostřednictvím </a:t>
            </a:r>
            <a:r>
              <a:rPr lang="cs-CZ" b="1" dirty="0" smtClean="0"/>
              <a:t>autorského software</a:t>
            </a:r>
            <a:r>
              <a:rPr lang="cs-CZ" dirty="0" smtClean="0"/>
              <a:t>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Franklin Gothic Heavy" panose="020B0903020102020204" pitchFamily="34" charset="0"/>
              </a:rPr>
              <a:t>TABULE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31"/>
          <p:cNvSpPr>
            <a:spLocks noChangeArrowheads="1"/>
          </p:cNvSpPr>
          <p:nvPr/>
        </p:nvSpPr>
        <p:spPr bwMode="auto">
          <a:xfrm>
            <a:off x="2987824" y="3790137"/>
            <a:ext cx="6156176" cy="5842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2402830" y="3903329"/>
            <a:ext cx="6633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/>
              <a:t>Děkuji za pozornost!</a:t>
            </a:r>
          </a:p>
          <a:p>
            <a:pPr algn="r"/>
            <a:endParaRPr lang="cs-CZ" b="1" dirty="0"/>
          </a:p>
          <a:p>
            <a:pPr algn="r"/>
            <a:r>
              <a:rPr lang="cs-CZ" b="1" dirty="0" smtClean="0"/>
              <a:t>Jan Tandler</a:t>
            </a:r>
          </a:p>
          <a:p>
            <a:pPr algn="r"/>
            <a:r>
              <a:rPr lang="cs-CZ" dirty="0" smtClean="0"/>
              <a:t>honza.tandler@gmail.com</a:t>
            </a:r>
            <a:endParaRPr lang="cs-CZ" dirty="0"/>
          </a:p>
        </p:txBody>
      </p:sp>
      <p:pic>
        <p:nvPicPr>
          <p:cNvPr id="30" name="Picture 2" descr="X:\Projektový management - ATLANTIS\Realizace\loga\OPVK_hor_zakladni_logolink_RGB_c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5457" y="6314924"/>
            <a:ext cx="1712350" cy="37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TextovéPole 19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TextovéPole 20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2" name="TextovéPole 21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3" name="TextovéPole 22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4" name="TextovéPole 23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5" name="TextovéPole 24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INTERAKTIVNÍ TABULE</a:t>
            </a:r>
          </a:p>
          <a:p>
            <a:pPr algn="ctr"/>
            <a:endParaRPr lang="cs-CZ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 smtClean="0"/>
              <a:t>Autorský </a:t>
            </a:r>
            <a:r>
              <a:rPr lang="cs-CZ" dirty="0"/>
              <a:t>software </a:t>
            </a:r>
            <a:r>
              <a:rPr lang="cs-CZ" b="1" dirty="0" err="1" smtClean="0"/>
              <a:t>ActivInspire</a:t>
            </a:r>
            <a:r>
              <a:rPr lang="cs-CZ" dirty="0" smtClean="0"/>
              <a:t> </a:t>
            </a:r>
            <a:r>
              <a:rPr lang="cs-CZ" dirty="0"/>
              <a:t>nebo </a:t>
            </a:r>
            <a:r>
              <a:rPr lang="cs-CZ" b="1" dirty="0" smtClean="0"/>
              <a:t>SMART </a:t>
            </a:r>
            <a:r>
              <a:rPr lang="cs-CZ" b="1" dirty="0"/>
              <a:t>Notebook</a:t>
            </a:r>
            <a:r>
              <a:rPr lang="cs-CZ" dirty="0"/>
              <a:t> nabízí přehledné a nekomplikované prostředí pro tvorbu vlastních výukových objektů mimo jiné s pomocí rozsáhlých multimediálních polotovarů – obrázků, grafických objektů, zvuků atd</a:t>
            </a:r>
            <a:r>
              <a:rPr lang="cs-CZ" dirty="0" smtClean="0"/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Možnost získávat a legálně využívat </a:t>
            </a:r>
            <a:r>
              <a:rPr lang="cs-CZ" b="1" dirty="0"/>
              <a:t>hotové výukové objekty</a:t>
            </a:r>
            <a:r>
              <a:rPr lang="cs-CZ" dirty="0"/>
              <a:t> z databází výrobců či </a:t>
            </a:r>
            <a:r>
              <a:rPr lang="cs-CZ" dirty="0" smtClean="0"/>
              <a:t>projektů.</a:t>
            </a:r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Franklin Gothic Heavy" panose="020B0903020102020204" pitchFamily="34" charset="0"/>
              </a:rPr>
              <a:t>TABULE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ROZŠÍŘENÍ PRO INTERAKTIVNÍ TABULE</a:t>
            </a:r>
          </a:p>
          <a:p>
            <a:pPr algn="ctr"/>
            <a:endParaRPr lang="cs-CZ" dirty="0"/>
          </a:p>
          <a:p>
            <a:pPr lvl="0"/>
            <a:r>
              <a:rPr lang="cs-CZ" b="1" dirty="0"/>
              <a:t>Hlasovací systémy</a:t>
            </a:r>
            <a:r>
              <a:rPr lang="cs-CZ" dirty="0"/>
              <a:t> – umožňují získávat zpětnou vazbu od žáků, testování a hlasování. Obvykle jsou jejich funkce zakomponovány do autorského software tak, aby bylo možné hlasování využít v rámci jakéhokoliv výukového objektu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" name="Obrázek 19" descr="http://www.hautetechnique.com/ActivSDK2/doc/api/activote24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9540" y="3240335"/>
            <a:ext cx="2751916" cy="24132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TextovéPole 25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ROZŠÍŘENÍ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ROZŠÍŘENÍ PRO INTERAKTIVNÍ TABULE</a:t>
            </a:r>
          </a:p>
          <a:p>
            <a:pPr algn="ctr"/>
            <a:endParaRPr lang="cs-CZ" dirty="0"/>
          </a:p>
          <a:p>
            <a:pPr lvl="0"/>
            <a:r>
              <a:rPr lang="cs-CZ" b="1" dirty="0" err="1" smtClean="0"/>
              <a:t>Vizualizéry</a:t>
            </a:r>
            <a:r>
              <a:rPr lang="cs-CZ" dirty="0" smtClean="0"/>
              <a:t> </a:t>
            </a:r>
            <a:r>
              <a:rPr lang="cs-CZ" dirty="0"/>
              <a:t>– snímací zařízení (kamera</a:t>
            </a:r>
            <a:r>
              <a:rPr lang="cs-CZ" dirty="0" smtClean="0"/>
              <a:t>) </a:t>
            </a:r>
            <a:r>
              <a:rPr lang="cs-CZ" dirty="0"/>
              <a:t>umožňující převést v reálném čase 3D objekt do digitální podoby a prezentovat jej na zobrazovací ploše tabule.</a:t>
            </a:r>
          </a:p>
          <a:p>
            <a:r>
              <a:rPr lang="cs-CZ" dirty="0"/>
              <a:t> </a:t>
            </a:r>
          </a:p>
          <a:p>
            <a:pPr lvl="0"/>
            <a:endParaRPr lang="cs-CZ" b="1" dirty="0" smtClean="0"/>
          </a:p>
          <a:p>
            <a:pPr lvl="0"/>
            <a:endParaRPr lang="cs-CZ" b="1" dirty="0"/>
          </a:p>
          <a:p>
            <a:pPr lvl="0"/>
            <a:endParaRPr lang="cs-CZ" b="1" dirty="0" smtClean="0"/>
          </a:p>
          <a:p>
            <a:pPr lvl="0"/>
            <a:endParaRPr lang="cs-CZ" b="1" dirty="0"/>
          </a:p>
          <a:p>
            <a:pPr lvl="0"/>
            <a:endParaRPr lang="cs-CZ" b="1" dirty="0" smtClean="0"/>
          </a:p>
          <a:p>
            <a:pPr lvl="0"/>
            <a:endParaRPr lang="cs-CZ" b="1" dirty="0"/>
          </a:p>
          <a:p>
            <a:pPr lvl="0"/>
            <a:endParaRPr lang="cs-CZ" b="1" dirty="0" smtClean="0"/>
          </a:p>
          <a:p>
            <a:pPr lvl="0"/>
            <a:endParaRPr lang="cs-CZ" b="1" dirty="0"/>
          </a:p>
          <a:p>
            <a:pPr lvl="0"/>
            <a:r>
              <a:rPr lang="cs-CZ" b="1" dirty="0" smtClean="0"/>
              <a:t>Dotykové </a:t>
            </a:r>
            <a:r>
              <a:rPr lang="cs-CZ" b="1" dirty="0"/>
              <a:t>panely a tablety</a:t>
            </a:r>
            <a:r>
              <a:rPr lang="cs-CZ" dirty="0"/>
              <a:t> – přenosné zařízení umožňující tabuli ovládat obsah zobrazený na ploše tabule</a:t>
            </a:r>
            <a:r>
              <a:rPr lang="cs-CZ" dirty="0" smtClean="0"/>
              <a:t>.</a:t>
            </a:r>
          </a:p>
          <a:p>
            <a:pPr lvl="0"/>
            <a:endParaRPr lang="cs-CZ" dirty="0"/>
          </a:p>
          <a:p>
            <a:pPr lvl="0"/>
            <a:r>
              <a:rPr lang="cs-CZ" dirty="0" smtClean="0"/>
              <a:t>A další – např. měřící systémy PASCO.</a:t>
            </a:r>
            <a:endParaRPr lang="cs-CZ" dirty="0"/>
          </a:p>
        </p:txBody>
      </p:sp>
      <p:pic>
        <p:nvPicPr>
          <p:cNvPr id="20" name="Obrázek 19" descr="http://www.imi-edutech.com/webpanel/gallery/full/PHOTO_656441416_1418887355_thum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65" y="2595175"/>
            <a:ext cx="2023666" cy="205007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ovéPole 25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ROZŠÍŘENÍ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>
            <a:hlinkClick r:id="rId12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DALŠÍ INTERAKTIVNÍ PROSTŘEDKY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POČÍTAČE</a:t>
            </a:r>
          </a:p>
          <a:p>
            <a:pPr algn="just"/>
            <a:endParaRPr lang="cs-CZ" b="1" dirty="0" smtClean="0"/>
          </a:p>
          <a:p>
            <a:pPr algn="just"/>
            <a:r>
              <a:rPr lang="cs-CZ" b="1" dirty="0" smtClean="0"/>
              <a:t>Výhody </a:t>
            </a:r>
            <a:endParaRPr lang="cs-CZ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Ovládací nástroje pro psaní či práci s důrazem na </a:t>
            </a:r>
            <a:r>
              <a:rPr lang="cs-CZ" dirty="0" smtClean="0"/>
              <a:t>přesnost.</a:t>
            </a:r>
            <a:r>
              <a:rPr lang="cs-CZ" dirty="0" smtClean="0"/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Množství vstupních a výstupních </a:t>
            </a:r>
            <a:r>
              <a:rPr lang="cs-CZ" dirty="0" smtClean="0"/>
              <a:t>zařízení.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Nejrozsáhlejší uplatnění v </a:t>
            </a:r>
            <a:r>
              <a:rPr lang="cs-CZ" dirty="0" smtClean="0"/>
              <a:t>praxi.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Historicky nejširší množství </a:t>
            </a:r>
            <a:r>
              <a:rPr lang="cs-CZ" dirty="0" smtClean="0"/>
              <a:t>aplikací.</a:t>
            </a:r>
            <a:endParaRPr lang="cs-CZ" dirty="0" smtClean="0"/>
          </a:p>
          <a:p>
            <a:pPr algn="just"/>
            <a:endParaRPr lang="cs-CZ" dirty="0"/>
          </a:p>
          <a:p>
            <a:pPr algn="just"/>
            <a:r>
              <a:rPr lang="cs-CZ" b="1" dirty="0" smtClean="0"/>
              <a:t>Nevýhody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Nákladnost.</a:t>
            </a:r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Nároky na prostor, </a:t>
            </a:r>
            <a:r>
              <a:rPr lang="cs-CZ" dirty="0" smtClean="0"/>
              <a:t>energie.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Komplikace při skupinové </a:t>
            </a:r>
            <a:r>
              <a:rPr lang="cs-CZ" dirty="0" smtClean="0"/>
              <a:t>práci.</a:t>
            </a:r>
            <a:endParaRPr lang="cs-CZ" dirty="0" smtClean="0"/>
          </a:p>
          <a:p>
            <a:pPr algn="just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Franklin Gothic Heavy" panose="020B0903020102020204" pitchFamily="34" charset="0"/>
              </a:rPr>
              <a:t>DALŠÍ ICT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DALŠÍ INTERAKTIVNÍ PROSTŘEDKY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TABLETY</a:t>
            </a:r>
          </a:p>
          <a:p>
            <a:pPr algn="just"/>
            <a:endParaRPr lang="cs-CZ" b="1" dirty="0" smtClean="0"/>
          </a:p>
          <a:p>
            <a:pPr algn="just"/>
            <a:r>
              <a:rPr lang="cs-CZ" b="1" dirty="0" smtClean="0"/>
              <a:t>Výhody </a:t>
            </a:r>
            <a:endParaRPr lang="cs-CZ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Kompaktní rozměry, menší nároky na </a:t>
            </a:r>
            <a:r>
              <a:rPr lang="cs-CZ" dirty="0" smtClean="0"/>
              <a:t>prostor.</a:t>
            </a:r>
            <a:r>
              <a:rPr lang="cs-CZ" dirty="0" smtClean="0"/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Možnost bezdrátového připojení i práce bez pevné </a:t>
            </a:r>
            <a:r>
              <a:rPr lang="cs-CZ" dirty="0" smtClean="0"/>
              <a:t>přípojky. 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Interaktivita díky dotykovému </a:t>
            </a:r>
            <a:r>
              <a:rPr lang="cs-CZ" dirty="0" smtClean="0"/>
              <a:t>ovládání.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Nižší finanční náročnost než u </a:t>
            </a:r>
            <a:r>
              <a:rPr lang="cs-CZ" dirty="0" smtClean="0"/>
              <a:t>počítačů.</a:t>
            </a:r>
            <a:endParaRPr lang="cs-CZ" dirty="0" smtClean="0"/>
          </a:p>
          <a:p>
            <a:pPr algn="just"/>
            <a:endParaRPr lang="cs-CZ" dirty="0"/>
          </a:p>
          <a:p>
            <a:pPr algn="just"/>
            <a:r>
              <a:rPr lang="cs-CZ" b="1" dirty="0" smtClean="0"/>
              <a:t>Nevýhody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Nákladnost stále nezanedbatelná vzhledem k riziku </a:t>
            </a:r>
            <a:r>
              <a:rPr lang="cs-CZ" dirty="0" smtClean="0"/>
              <a:t>poškození.</a:t>
            </a:r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Zatím omezené možnosti pro </a:t>
            </a:r>
            <a:r>
              <a:rPr lang="cs-CZ" dirty="0" smtClean="0"/>
              <a:t>výuku.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Větší množství platforem vyvolávající problém s kompatibilitou i dostupností výukových </a:t>
            </a:r>
            <a:r>
              <a:rPr lang="cs-CZ" dirty="0" smtClean="0"/>
              <a:t>aplikací.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Komplikace při skupinové </a:t>
            </a:r>
            <a:r>
              <a:rPr lang="cs-CZ" dirty="0" smtClean="0"/>
              <a:t>práci.</a:t>
            </a:r>
            <a:endParaRPr lang="cs-CZ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/>
              <a:t>Komplikace s připojením k </a:t>
            </a:r>
            <a:r>
              <a:rPr lang="cs-CZ" dirty="0" smtClean="0"/>
              <a:t>periferiím.</a:t>
            </a:r>
            <a:endParaRPr lang="cs-CZ" dirty="0" smtClean="0"/>
          </a:p>
          <a:p>
            <a:pPr algn="just"/>
            <a:endParaRPr lang="cs-CZ" dirty="0" smtClean="0"/>
          </a:p>
        </p:txBody>
      </p:sp>
      <p:sp>
        <p:nvSpPr>
          <p:cNvPr id="20" name="TextovéPole 19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6" name="TextovéPole 25">
            <a:hlinkClick r:id="rId3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ovéPole 26">
            <a:hlinkClick r:id="rId4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Franklin Gothic Heavy" panose="020B0903020102020204" pitchFamily="34" charset="0"/>
              </a:rPr>
              <a:t>DALŠÍ ICT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ZÁSADY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8" name="TextovéPole 37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9" name="TextovéPole 38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0" name="TextovéPole 39">
            <a:hlinkClick r:id="rId11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véPole 28"/>
          <p:cNvSpPr txBox="1"/>
          <p:nvPr/>
        </p:nvSpPr>
        <p:spPr>
          <a:xfrm>
            <a:off x="1775098" y="1124744"/>
            <a:ext cx="7200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DIDAKTICKÉ ZÁSADY PŘI PRÁCI S ICT</a:t>
            </a:r>
          </a:p>
          <a:p>
            <a:pPr algn="ctr"/>
            <a:endParaRPr lang="cs-CZ" dirty="0" smtClean="0"/>
          </a:p>
          <a:p>
            <a:pPr algn="just"/>
            <a:r>
              <a:rPr lang="cs-CZ" sz="2000" b="1" dirty="0" smtClean="0"/>
              <a:t>POZADÍ</a:t>
            </a:r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just"/>
            <a:endParaRPr lang="cs-CZ" dirty="0"/>
          </a:p>
          <a:p>
            <a:pPr algn="just"/>
            <a:endParaRPr lang="cs-CZ" dirty="0" smtClean="0"/>
          </a:p>
          <a:p>
            <a:pPr algn="ctr"/>
            <a:r>
              <a:rPr lang="cs-CZ" dirty="0" smtClean="0"/>
              <a:t>SPRÁVNĚ				ŠPATNĚ</a:t>
            </a:r>
          </a:p>
        </p:txBody>
      </p:sp>
      <p:pic>
        <p:nvPicPr>
          <p:cNvPr id="20" name="Obrázek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1305" y="2605760"/>
            <a:ext cx="3228950" cy="2650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Obrázek 2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523" y="2605760"/>
            <a:ext cx="3240360" cy="2684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148098" y="855737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INTRO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ovéPole 27">
            <a:hlinkClick r:id="rId5" action="ppaction://hlinksldjump"/>
          </p:cNvPr>
          <p:cNvSpPr txBox="1"/>
          <p:nvPr/>
        </p:nvSpPr>
        <p:spPr>
          <a:xfrm>
            <a:off x="143840" y="1375217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0" name="TextovéPole 29">
            <a:hlinkClick r:id="rId6" action="ppaction://hlinksldjump"/>
          </p:cNvPr>
          <p:cNvSpPr txBox="1"/>
          <p:nvPr/>
        </p:nvSpPr>
        <p:spPr>
          <a:xfrm>
            <a:off x="99011" y="18035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TABULE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ovéPole 30">
            <a:hlinkClick r:id="rId7" action="ppaction://hlinksldjump"/>
          </p:cNvPr>
          <p:cNvSpPr txBox="1"/>
          <p:nvPr/>
        </p:nvSpPr>
        <p:spPr>
          <a:xfrm>
            <a:off x="143923" y="2196028"/>
            <a:ext cx="1282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ROZŠÍŘENÍ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ovéPole 31">
            <a:hlinkClick r:id="rId8" action="ppaction://hlinksldjump"/>
          </p:cNvPr>
          <p:cNvSpPr txBox="1"/>
          <p:nvPr/>
        </p:nvSpPr>
        <p:spPr>
          <a:xfrm>
            <a:off x="99011" y="2606099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DALŠÍ ICT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3" name="TextovéPole 32">
            <a:hlinkClick r:id="rId9" action="ppaction://hlinksldjump"/>
          </p:cNvPr>
          <p:cNvSpPr txBox="1"/>
          <p:nvPr/>
        </p:nvSpPr>
        <p:spPr>
          <a:xfrm>
            <a:off x="125998" y="302773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latin typeface="Franklin Gothic Heavy" panose="020B0903020102020204" pitchFamily="34" charset="0"/>
              </a:rPr>
              <a:t>ZÁSADY</a:t>
            </a:r>
            <a:endParaRPr lang="cs-CZ" sz="1400" dirty="0">
              <a:latin typeface="Franklin Gothic Heavy" panose="020B0903020102020204" pitchFamily="34" charset="0"/>
            </a:endParaRPr>
          </a:p>
        </p:txBody>
      </p:sp>
      <p:sp>
        <p:nvSpPr>
          <p:cNvPr id="34" name="TextovéPole 33">
            <a:hlinkClick r:id="rId10" action="ppaction://hlinksldjump"/>
          </p:cNvPr>
          <p:cNvSpPr txBox="1"/>
          <p:nvPr/>
        </p:nvSpPr>
        <p:spPr>
          <a:xfrm>
            <a:off x="99009" y="3387775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OBSAH VO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5" name="TextovéPole 34">
            <a:hlinkClick r:id="rId11" action="ppaction://hlinksldjump"/>
          </p:cNvPr>
          <p:cNvSpPr txBox="1"/>
          <p:nvPr/>
        </p:nvSpPr>
        <p:spPr>
          <a:xfrm>
            <a:off x="135217" y="3837404"/>
            <a:ext cx="1282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PRÁCE S OBJEKTY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ovéPole 35">
            <a:hlinkClick r:id="rId12" action="ppaction://hlinksldjump"/>
          </p:cNvPr>
          <p:cNvSpPr txBox="1"/>
          <p:nvPr/>
        </p:nvSpPr>
        <p:spPr>
          <a:xfrm>
            <a:off x="99010" y="4395887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ZDROJE VO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4" name="TextovéPole 43">
            <a:hlinkClick r:id="" action="ppaction://noaction"/>
          </p:cNvPr>
          <p:cNvSpPr txBox="1"/>
          <p:nvPr/>
        </p:nvSpPr>
        <p:spPr>
          <a:xfrm>
            <a:off x="135217" y="4971951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UČEBNICE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5" name="TextovéPole 44">
            <a:hlinkClick r:id="" action="ppaction://noaction"/>
          </p:cNvPr>
          <p:cNvSpPr txBox="1"/>
          <p:nvPr/>
        </p:nvSpPr>
        <p:spPr>
          <a:xfrm>
            <a:off x="99011" y="5403999"/>
            <a:ext cx="1287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APLIKACE</a:t>
            </a:r>
            <a:endParaRPr lang="cs-CZ" sz="12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6" name="TextovéPole 45">
            <a:hlinkClick r:id="rId13" action="ppaction://hlinksldjump"/>
          </p:cNvPr>
          <p:cNvSpPr txBox="1"/>
          <p:nvPr/>
        </p:nvSpPr>
        <p:spPr>
          <a:xfrm>
            <a:off x="135217" y="5804694"/>
            <a:ext cx="1287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TABLETY</a:t>
            </a:r>
            <a:endParaRPr lang="cs-CZ" sz="1400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89210" y="6237312"/>
            <a:ext cx="128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latin typeface="Franklin Gothic Heavy" panose="020B0903020102020204" pitchFamily="34" charset="0"/>
              </a:rPr>
              <a:t>OUTRO</a:t>
            </a:r>
            <a:endParaRPr lang="cs-CZ" dirty="0">
              <a:solidFill>
                <a:schemeClr val="bg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2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1051</Words>
  <Application>Microsoft Office PowerPoint</Application>
  <PresentationFormat>Předvádění na obrazovce (4:3)</PresentationFormat>
  <Paragraphs>638</Paragraphs>
  <Slides>30</Slides>
  <Notes>27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Calibri</vt:lpstr>
      <vt:lpstr>Courier New</vt:lpstr>
      <vt:lpstr>Franklin Gothic Book</vt:lpstr>
      <vt:lpstr>Franklin Gothic Heavy</vt:lpstr>
      <vt:lpstr>Tahoma</vt:lpstr>
      <vt:lpstr>Times New Roman</vt:lpstr>
      <vt:lpstr>Verdana</vt:lpstr>
      <vt:lpstr>Motiv sady Office</vt:lpstr>
      <vt:lpstr>Vlastní návrh</vt:lpstr>
      <vt:lpstr>Projekt „ Vzdělávání dotykem“ CZ.1.07/1.3.00/51.0031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„ Vzdělávání dotykem“ CZ.1.07/1.3.00/51.0031</dc:title>
  <dc:creator>majitel</dc:creator>
  <cp:lastModifiedBy>Alena Boukalová</cp:lastModifiedBy>
  <cp:revision>33</cp:revision>
  <dcterms:created xsi:type="dcterms:W3CDTF">2015-04-17T11:17:50Z</dcterms:created>
  <dcterms:modified xsi:type="dcterms:W3CDTF">2015-06-29T10:42:18Z</dcterms:modified>
</cp:coreProperties>
</file>